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3"/>
  </p:notesMasterIdLst>
  <p:handoutMasterIdLst>
    <p:handoutMasterId r:id="rId44"/>
  </p:handoutMasterIdLst>
  <p:sldIdLst>
    <p:sldId id="323" r:id="rId2"/>
    <p:sldId id="324" r:id="rId3"/>
    <p:sldId id="327" r:id="rId4"/>
    <p:sldId id="328" r:id="rId5"/>
    <p:sldId id="331" r:id="rId6"/>
    <p:sldId id="329" r:id="rId7"/>
    <p:sldId id="332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2" r:id="rId16"/>
    <p:sldId id="341" r:id="rId17"/>
    <p:sldId id="343" r:id="rId18"/>
    <p:sldId id="344" r:id="rId19"/>
    <p:sldId id="345" r:id="rId20"/>
    <p:sldId id="347" r:id="rId21"/>
    <p:sldId id="346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60" r:id="rId34"/>
    <p:sldId id="359" r:id="rId35"/>
    <p:sldId id="361" r:id="rId36"/>
    <p:sldId id="362" r:id="rId37"/>
    <p:sldId id="363" r:id="rId38"/>
    <p:sldId id="364" r:id="rId39"/>
    <p:sldId id="274" r:id="rId40"/>
    <p:sldId id="319" r:id="rId41"/>
    <p:sldId id="264" r:id="rId42"/>
  </p:sldIdLst>
  <p:sldSz cx="12192000" cy="6858000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291" autoAdjust="0"/>
  </p:normalViewPr>
  <p:slideViewPr>
    <p:cSldViewPr snapToGrid="0">
      <p:cViewPr varScale="1">
        <p:scale>
          <a:sx n="100" d="100"/>
          <a:sy n="100" d="100"/>
        </p:scale>
        <p:origin x="72" y="3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hyperlink" Target="https://is.muni.cz/do/rect/el/estud/lf/js19/osetrovatelske_postupy/web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901BD5-B621-457A-A3C1-934C8991DD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3A52F-DFBC-4B6B-BBDC-1588FD4692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ADB5C8-0733-4C32-8641-03A48F5211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Odběry biologického materiálu – moč </a:t>
            </a:r>
            <a:br>
              <a:rPr lang="cs-CZ" dirty="0"/>
            </a:br>
            <a:r>
              <a:rPr lang="cs-CZ" dirty="0"/>
              <a:t>a stolice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0203146-06C9-4338-89C5-E96AFA8C1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" y="4451475"/>
            <a:ext cx="11361600" cy="698497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Mgr. et Mgr. Andrea Menšíková, Mgr. Marta Šenkyříková, PhD.</a:t>
            </a:r>
          </a:p>
          <a:p>
            <a:r>
              <a:rPr lang="cs-CZ" sz="1000" dirty="0">
                <a:latin typeface="+mn-lt"/>
              </a:rPr>
              <a:t>Ústav zdravotnických věd, LF MU Brno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78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F6CF9C6-EB54-4F12-8DBF-4C01D694A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9D5633D-5453-4555-BDC4-76ED4CF410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7ED452-0EA1-44D1-A4CC-83C374DCD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>
                <a:sym typeface="+mn-ea"/>
              </a:rPr>
              <a:t>Průjem – </a:t>
            </a:r>
            <a:r>
              <a:rPr lang="cs-CZ" altLang="en-US" dirty="0" err="1"/>
              <a:t>diarrhoea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D5057A3-4D3B-4E52-84B3-FEA2CDCD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časté vylučování tekuté stolice</a:t>
            </a:r>
          </a:p>
          <a:p>
            <a:r>
              <a:rPr lang="cs-CZ" altLang="en-US" dirty="0"/>
              <a:t>důsledek zrychlené střevní peristaltiky (zkracuje se čas pro resorpci vody a elektrolytů v tlustém střevě)</a:t>
            </a:r>
          </a:p>
          <a:p>
            <a:r>
              <a:rPr lang="cs-CZ" altLang="en-US" dirty="0"/>
              <a:t>stolice obsahuje nestrávené zbytky, příměsi krve, hlenu, hnis</a:t>
            </a:r>
          </a:p>
          <a:p>
            <a:r>
              <a:rPr lang="cs-CZ" altLang="en-US" dirty="0"/>
              <a:t>kvasný nebo hnilobný zápach</a:t>
            </a:r>
          </a:p>
          <a:p>
            <a:pPr lvl="1"/>
            <a:r>
              <a:rPr lang="cs-CZ" altLang="en-US" dirty="0"/>
              <a:t>projevy: křečovité bolesti břicha, muzea, zvracení, iritace anální oblasti</a:t>
            </a:r>
          </a:p>
          <a:p>
            <a:pPr lvl="1"/>
            <a:r>
              <a:rPr lang="cs-CZ" altLang="en-US" dirty="0"/>
              <a:t>příčiny: psychický stres, úzkost. léky alergie na potravu nebo léky, onemocnění tlustého střeva, ....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57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4ECF97-EAC3-45CC-96D1-A79252ECB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9BE379-BEA7-4FA5-9A2F-861200B6AC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29F4C-8F4C-47E4-A844-56EB1A55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pojmy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739E154-6916-43AF-9F14-3C991555A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  <a:sym typeface="+mn-ea"/>
              </a:rPr>
              <a:t>inkontinence stolice </a:t>
            </a:r>
            <a:r>
              <a:rPr lang="cs-CZ" altLang="en-US" dirty="0"/>
              <a:t>= ztráta volní kontroly defekace a střevních plynů (částečná, parciální)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plynatost (flatulence) </a:t>
            </a:r>
            <a:r>
              <a:rPr lang="cs-CZ" altLang="en-US" dirty="0"/>
              <a:t>= nadměrné množství plynů ve střevě, které způsobuje jejich nafouknutí a rozpětí (meteorismus), typicky – operace, anestetika, léky, úzkost, luštěniny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hemeroidy </a:t>
            </a:r>
            <a:r>
              <a:rPr lang="cs-CZ" altLang="en-US" dirty="0"/>
              <a:t>= rozšířené žíly v anální oblasti vznikající následkem 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↑ </a:t>
            </a:r>
            <a:r>
              <a:rPr lang="cs-CZ" altLang="en-US" dirty="0"/>
              <a:t>tlaku v anální oblasti (bolest, svědění, krvácení)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758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9F52FC-963A-4D30-AD9C-18988F9BF3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337BB2-A0EC-4A3D-8CBB-511A1553A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12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69237D-E637-4416-8A51-660521DD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Poruchy vyprazdňování moče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3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C6AE76-9D2D-4259-8FE9-7F840BD766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4413EE-A458-48A2-BC22-F53278669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E48436-8623-4AEF-A0E8-B80C57B0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3562B7-35A1-4116-A4E9-A695514D0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polyurie </a:t>
            </a:r>
            <a:r>
              <a:rPr lang="cs-CZ" altLang="en-US" dirty="0"/>
              <a:t>– zvýšené močení – množství moče větší než 3000 ml/24 hod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oligurie </a:t>
            </a:r>
            <a:r>
              <a:rPr lang="cs-CZ" altLang="en-US" dirty="0"/>
              <a:t>– snížené močení – množství moče kolísá od 100 -500 ml/24 hod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anurie</a:t>
            </a:r>
            <a:r>
              <a:rPr lang="cs-CZ" altLang="en-US" dirty="0"/>
              <a:t> – zástava močení – množství moče je menší než 100 ml/24 hod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retence</a:t>
            </a:r>
            <a:r>
              <a:rPr lang="cs-CZ" altLang="en-US" dirty="0"/>
              <a:t> – zadržování moče v močovém měchýři, tvorba moči je normální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50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C6AE76-9D2D-4259-8FE9-7F840BD766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4413EE-A458-48A2-BC22-F53278669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E48436-8623-4AEF-A0E8-B80C57B0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B3562B7-35A1-4116-A4E9-A695514D0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nykturie</a:t>
            </a:r>
            <a:r>
              <a:rPr lang="cs-CZ" altLang="en-US" dirty="0"/>
              <a:t> – noční močení (srdeční selhávání)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dysurie</a:t>
            </a:r>
            <a:r>
              <a:rPr lang="cs-CZ" altLang="en-US" dirty="0"/>
              <a:t> – bolestivé močení (pálení, řezání)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enuréza</a:t>
            </a:r>
            <a:r>
              <a:rPr lang="cs-CZ" altLang="en-US" dirty="0"/>
              <a:t> – opakované mimovolní pomočování u starších dětí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strangurie</a:t>
            </a:r>
            <a:r>
              <a:rPr lang="cs-CZ" altLang="en-US" dirty="0"/>
              <a:t> – řezání při močení </a:t>
            </a:r>
          </a:p>
          <a:p>
            <a:r>
              <a:rPr lang="cs-CZ" altLang="en-US" dirty="0" err="1">
                <a:solidFill>
                  <a:srgbClr val="0000DC"/>
                </a:solidFill>
              </a:rPr>
              <a:t>polakisurie</a:t>
            </a:r>
            <a:r>
              <a:rPr lang="cs-CZ" altLang="en-US" dirty="0"/>
              <a:t> – časté močení při nezvětšeném množství moče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paradoxní </a:t>
            </a:r>
            <a:r>
              <a:rPr lang="cs-CZ" altLang="en-US" dirty="0" err="1">
                <a:solidFill>
                  <a:srgbClr val="0000DC"/>
                </a:solidFill>
              </a:rPr>
              <a:t>ischurie</a:t>
            </a:r>
            <a:r>
              <a:rPr lang="cs-CZ" altLang="en-US" dirty="0">
                <a:solidFill>
                  <a:srgbClr val="0000DC"/>
                </a:solidFill>
              </a:rPr>
              <a:t> </a:t>
            </a:r>
            <a:r>
              <a:rPr lang="cs-CZ" altLang="en-US" dirty="0"/>
              <a:t>– močový měchýř je přeplněn natolik, že moč samovolně odkapává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96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906BC2-67AA-44A4-8F06-1385E1BF0D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B514FB-7CD6-4590-8B87-2B8512CD6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00E104-BE4D-4FCE-BE53-D981669E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Inkontinence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DDAEA66-4E1F-4D4B-AC31-76ACA341F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celková inkontinence </a:t>
            </a:r>
            <a:r>
              <a:rPr lang="cs-CZ" altLang="en-US" dirty="0"/>
              <a:t>– kontinuální, neočekávané vylučování moči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tlaková (stresová) inkontinence </a:t>
            </a:r>
            <a:r>
              <a:rPr lang="cs-CZ" altLang="en-US" dirty="0"/>
              <a:t>– únik malého množství moči při náhlém zvýšení intraabdominálního tlaku (smích, kašel, fyzická námaha, oslabené pánevní dno)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urgentní (nucená) inkontinence </a:t>
            </a:r>
            <a:r>
              <a:rPr lang="cs-CZ" altLang="en-US" dirty="0"/>
              <a:t>– po náhlém silném nucení na močení (nestabilní močový měchýř – cystitidy, </a:t>
            </a:r>
            <a:r>
              <a:rPr lang="cs-CZ" altLang="en-US" dirty="0" err="1"/>
              <a:t>onem</a:t>
            </a:r>
            <a:r>
              <a:rPr lang="cs-CZ" altLang="en-US" dirty="0"/>
              <a:t>. CNS – člověk neumí potlačit nucení na močení)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5759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6906BC2-67AA-44A4-8F06-1385E1BF0D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B514FB-7CD6-4590-8B87-2B8512CD6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00E104-BE4D-4FCE-BE53-D981669E4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Inkontinence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DDAEA66-4E1F-4D4B-AC31-76ACA341F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funkční inkontinence </a:t>
            </a:r>
            <a:r>
              <a:rPr lang="cs-CZ" altLang="en-US" dirty="0"/>
              <a:t>– mimovolní nepředvídatelné vyloučení moče, nemá patologický poklad, přetrvává v důsledku duševních poruch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reflexní inkontinence </a:t>
            </a:r>
            <a:r>
              <a:rPr lang="cs-CZ" altLang="en-US" dirty="0"/>
              <a:t>– mimovolné močení v pravidelných intervalech po dosažení určitého objemu močového měchýře (nemocný ale necítí, že má naplněný močový měchýř)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490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A07F6E-C9A6-4252-AC9D-F44D49B06A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8613D1E-85D0-47F5-953A-86E29BCC89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FA3308-05E0-40EC-9F6B-653C1A98B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dirty="0"/>
              <a:t>Odběry moči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0B672C9-9501-4787-AFFF-C56085124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cs-CZ" altLang="en-US" sz="2400" dirty="0">
                <a:solidFill>
                  <a:srgbClr val="0000DC"/>
                </a:solidFill>
              </a:rPr>
              <a:t>fyzikální vyšetření moče </a:t>
            </a:r>
            <a:r>
              <a:rPr lang="cs-CZ" altLang="en-US" sz="2400" dirty="0"/>
              <a:t>– barva, pěna, zápach, zákal, </a:t>
            </a:r>
            <a:r>
              <a:rPr lang="cs-CZ" altLang="en-US" sz="2400" dirty="0" err="1"/>
              <a:t>ph</a:t>
            </a:r>
            <a:r>
              <a:rPr lang="cs-CZ" altLang="en-US" sz="2400" dirty="0"/>
              <a:t>, hustota a osmolalita</a:t>
            </a:r>
          </a:p>
          <a:p>
            <a:pPr lvl="1"/>
            <a:r>
              <a:rPr lang="cs-CZ" altLang="en-US" sz="2400" dirty="0"/>
              <a:t>odběr odmočením do nádobky – </a:t>
            </a:r>
            <a:r>
              <a:rPr lang="cs-CZ" altLang="en-US" sz="2400" dirty="0" err="1"/>
              <a:t>špičatka</a:t>
            </a:r>
            <a:r>
              <a:rPr lang="cs-CZ" altLang="en-US" sz="2400" dirty="0"/>
              <a:t>, močová lahev, podložní mísa</a:t>
            </a:r>
          </a:p>
          <a:p>
            <a:pPr lvl="1"/>
            <a:r>
              <a:rPr lang="cs-CZ" altLang="en-US" sz="2400" dirty="0"/>
              <a:t>odběr z PMK – vyprázdnit sáček, </a:t>
            </a:r>
            <a:r>
              <a:rPr lang="cs-CZ" altLang="en-US" sz="2400" dirty="0" err="1"/>
              <a:t>zaklemovat</a:t>
            </a:r>
            <a:r>
              <a:rPr lang="cs-CZ" altLang="en-US" sz="2400" dirty="0"/>
              <a:t> PMK, </a:t>
            </a:r>
            <a:r>
              <a:rPr lang="cs-CZ" altLang="en-US" sz="2400" dirty="0" err="1"/>
              <a:t>odklemovat</a:t>
            </a:r>
            <a:r>
              <a:rPr lang="cs-CZ" altLang="en-US" sz="2400" dirty="0"/>
              <a:t>, nechat stéct moč do sběrného sáčku a ihned odebrat</a:t>
            </a:r>
          </a:p>
          <a:p>
            <a:pPr marL="457200" indent="-457200">
              <a:buAutoNum type="arabicPeriod"/>
            </a:pPr>
            <a:r>
              <a:rPr lang="cs-CZ" altLang="en-US" sz="2400" dirty="0">
                <a:solidFill>
                  <a:srgbClr val="0000DC"/>
                </a:solidFill>
              </a:rPr>
              <a:t>biochemické vyšetření moče </a:t>
            </a:r>
          </a:p>
          <a:p>
            <a:pPr lvl="1"/>
            <a:r>
              <a:rPr lang="cs-CZ" altLang="en-US" sz="2400" dirty="0"/>
              <a:t>zkratka M + S</a:t>
            </a:r>
          </a:p>
          <a:p>
            <a:pPr lvl="1"/>
            <a:r>
              <a:rPr lang="cs-CZ" altLang="en-US" sz="2400" dirty="0"/>
              <a:t>odběr první ranní moče odmočením nebo odběrem z PMK</a:t>
            </a:r>
          </a:p>
          <a:p>
            <a:pPr marL="457200" indent="-457200">
              <a:buAutoNum type="arabicPeriod"/>
            </a:pPr>
            <a:r>
              <a:rPr lang="cs-CZ" altLang="en-US" sz="2400" dirty="0">
                <a:solidFill>
                  <a:srgbClr val="0000DC"/>
                </a:solidFill>
              </a:rPr>
              <a:t>mikrobiologické vyšetření moče </a:t>
            </a:r>
          </a:p>
          <a:p>
            <a:pPr lvl="1"/>
            <a:r>
              <a:rPr lang="cs-CZ" altLang="en-US" sz="2400" dirty="0"/>
              <a:t>aseptický postup!</a:t>
            </a:r>
          </a:p>
          <a:p>
            <a:pPr lvl="1"/>
            <a:r>
              <a:rPr lang="cs-CZ" altLang="en-US" sz="2400" dirty="0"/>
              <a:t>zkratka C + K – kultivace moči</a:t>
            </a:r>
          </a:p>
          <a:p>
            <a:pPr lvl="1"/>
            <a:r>
              <a:rPr lang="cs-CZ" altLang="en-US" sz="2400" dirty="0"/>
              <a:t>odběr středního proudu moče jednorázovou katetrizací, z močového </a:t>
            </a:r>
            <a:r>
              <a:rPr lang="cs-CZ" altLang="en-US" sz="2400" dirty="0" err="1"/>
              <a:t>kateru</a:t>
            </a:r>
            <a:r>
              <a:rPr lang="cs-CZ" altLang="en-US" sz="2400" dirty="0"/>
              <a:t> nebo </a:t>
            </a:r>
            <a:r>
              <a:rPr lang="cs-CZ" altLang="en-US" sz="2400" dirty="0" err="1"/>
              <a:t>suprapubickou</a:t>
            </a:r>
            <a:r>
              <a:rPr lang="cs-CZ" altLang="en-US" sz="2400" dirty="0"/>
              <a:t> punkcí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6347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6F5C1F-6E56-4235-82EF-65983DE0A7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709144-FA8F-492C-A9B2-5024E6C24B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B8D25-2892-4B76-A822-C3A087ABD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Specifická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hmotnost</a:t>
            </a:r>
            <a:r>
              <a:rPr lang="en-US" dirty="0">
                <a:sym typeface="+mn-ea"/>
              </a:rPr>
              <a:t> (</a:t>
            </a:r>
            <a:r>
              <a:rPr lang="en-US" dirty="0" err="1">
                <a:sym typeface="+mn-ea"/>
              </a:rPr>
              <a:t>hustota</a:t>
            </a:r>
            <a:r>
              <a:rPr lang="en-US" dirty="0">
                <a:sym typeface="+mn-ea"/>
              </a:rPr>
              <a:t>) </a:t>
            </a:r>
            <a:r>
              <a:rPr lang="en-US" dirty="0" err="1">
                <a:sym typeface="+mn-ea"/>
              </a:rPr>
              <a:t>moče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459C8AD-13A7-4D93-8F29-1DAE32480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608074" cy="4139998"/>
          </a:xfrm>
        </p:spPr>
        <p:txBody>
          <a:bodyPr/>
          <a:lstStyle/>
          <a:p>
            <a:r>
              <a:rPr lang="cs-CZ" dirty="0"/>
              <a:t>s</a:t>
            </a:r>
            <a:r>
              <a:rPr lang="en-US" dirty="0" err="1"/>
              <a:t>pecifická</a:t>
            </a:r>
            <a:r>
              <a:rPr lang="en-US" dirty="0"/>
              <a:t> </a:t>
            </a:r>
            <a:r>
              <a:rPr lang="en-US" dirty="0" err="1"/>
              <a:t>hmotnost</a:t>
            </a:r>
            <a:r>
              <a:rPr lang="en-US" dirty="0"/>
              <a:t> (</a:t>
            </a:r>
            <a:r>
              <a:rPr lang="en-US" dirty="0" err="1"/>
              <a:t>hustota</a:t>
            </a:r>
            <a:r>
              <a:rPr lang="en-US" dirty="0"/>
              <a:t>) </a:t>
            </a:r>
            <a:r>
              <a:rPr lang="en-US" dirty="0" err="1"/>
              <a:t>moče</a:t>
            </a:r>
            <a:r>
              <a:rPr lang="cs-CZ" dirty="0"/>
              <a:t> = </a:t>
            </a:r>
            <a:r>
              <a:rPr lang="en-US" dirty="0" err="1"/>
              <a:t>hmotnostní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</a:t>
            </a:r>
            <a:r>
              <a:rPr lang="en-US" dirty="0" err="1"/>
              <a:t>rozpuštěných</a:t>
            </a:r>
            <a:r>
              <a:rPr lang="en-US" dirty="0"/>
              <a:t> </a:t>
            </a:r>
            <a:r>
              <a:rPr lang="en-US" dirty="0" err="1"/>
              <a:t>látek</a:t>
            </a:r>
            <a:r>
              <a:rPr lang="en-US" dirty="0"/>
              <a:t> </a:t>
            </a:r>
            <a:r>
              <a:rPr lang="en-US" dirty="0" err="1"/>
              <a:t>vyloučených</a:t>
            </a:r>
            <a:r>
              <a:rPr lang="en-US" dirty="0"/>
              <a:t> do </a:t>
            </a:r>
            <a:r>
              <a:rPr lang="en-US" dirty="0" err="1"/>
              <a:t>moči</a:t>
            </a:r>
            <a:endParaRPr lang="cs-CZ" dirty="0"/>
          </a:p>
          <a:p>
            <a:r>
              <a:rPr lang="en-US" dirty="0" err="1"/>
              <a:t>normální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 1015 –1025 kg/m3</a:t>
            </a:r>
          </a:p>
          <a:p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ordinace</a:t>
            </a:r>
            <a:r>
              <a:rPr lang="en-US" dirty="0"/>
              <a:t> </a:t>
            </a:r>
            <a:r>
              <a:rPr lang="en-US" dirty="0" err="1"/>
              <a:t>lékaře</a:t>
            </a:r>
            <a:r>
              <a:rPr lang="cs-CZ" dirty="0"/>
              <a:t>, </a:t>
            </a:r>
            <a:r>
              <a:rPr lang="en-US" dirty="0" err="1"/>
              <a:t>např</a:t>
            </a:r>
            <a:r>
              <a:rPr lang="en-US" dirty="0"/>
              <a:t>. 1krát </a:t>
            </a:r>
            <a:r>
              <a:rPr lang="en-US" dirty="0" err="1"/>
              <a:t>denně</a:t>
            </a:r>
            <a:r>
              <a:rPr lang="en-US" dirty="0"/>
              <a:t>, </a:t>
            </a:r>
            <a:r>
              <a:rPr lang="en-US" dirty="0" err="1"/>
              <a:t>dále</a:t>
            </a:r>
            <a:r>
              <a:rPr lang="en-US" dirty="0"/>
              <a:t> </a:t>
            </a:r>
            <a:r>
              <a:rPr lang="en-US" dirty="0" err="1"/>
              <a:t>měření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, </a:t>
            </a:r>
            <a:r>
              <a:rPr lang="en-US" dirty="0" err="1"/>
              <a:t>sběru</a:t>
            </a:r>
            <a:r>
              <a:rPr lang="en-US" dirty="0"/>
              <a:t> </a:t>
            </a:r>
            <a:r>
              <a:rPr lang="en-US" dirty="0" err="1"/>
              <a:t>moče</a:t>
            </a:r>
            <a:endParaRPr lang="en-US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08C52C-8E94-4EDC-95F1-C54D79A7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96" y="1547063"/>
            <a:ext cx="1926503" cy="3426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9390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CC3173-1BE0-4BFB-AD6C-C94EB3CB9A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CFF264-AAC7-4548-8D35-BF24FBF8C7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A6991E-6756-4AFC-B223-E2C6FDE3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Vyšetření moče chemicky se současným vyšetřením močového sedimentu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C96FE00-92F9-4DB9-8CEC-E89A65CC4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088002"/>
            <a:ext cx="10753200" cy="4139998"/>
          </a:xfrm>
        </p:spPr>
        <p:txBody>
          <a:bodyPr/>
          <a:lstStyle/>
          <a:p>
            <a:r>
              <a:rPr lang="cs-CZ" altLang="en-US" dirty="0"/>
              <a:t>biochemické vyšetření moče</a:t>
            </a:r>
          </a:p>
          <a:p>
            <a:r>
              <a:rPr lang="en-US" dirty="0" err="1"/>
              <a:t>zápis</a:t>
            </a:r>
            <a:r>
              <a:rPr lang="en-US" dirty="0"/>
              <a:t> </a:t>
            </a:r>
            <a:r>
              <a:rPr lang="en-US" dirty="0" err="1"/>
              <a:t>ordinace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v </a:t>
            </a:r>
            <a:r>
              <a:rPr lang="en-US" dirty="0" err="1"/>
              <a:t>dokumentaci</a:t>
            </a:r>
            <a:r>
              <a:rPr lang="en-US" dirty="0"/>
              <a:t>: </a:t>
            </a:r>
            <a:r>
              <a:rPr lang="en-US" dirty="0" err="1"/>
              <a:t>moč</a:t>
            </a:r>
            <a:r>
              <a:rPr lang="en-US" dirty="0"/>
              <a:t> + sed., M + S</a:t>
            </a:r>
          </a:p>
          <a:p>
            <a:r>
              <a:rPr lang="cs-CZ" dirty="0"/>
              <a:t>z</a:t>
            </a:r>
            <a:r>
              <a:rPr lang="en-US" dirty="0" err="1"/>
              <a:t>působ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cs-CZ" dirty="0"/>
              <a:t>: </a:t>
            </a:r>
            <a:r>
              <a:rPr lang="en-US" dirty="0" err="1"/>
              <a:t>orientační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– </a:t>
            </a:r>
            <a:r>
              <a:rPr lang="en-US" dirty="0" err="1"/>
              <a:t>diagnostické</a:t>
            </a:r>
            <a:r>
              <a:rPr lang="en-US" dirty="0"/>
              <a:t> </a:t>
            </a:r>
            <a:r>
              <a:rPr lang="en-US" dirty="0" err="1"/>
              <a:t>proužky</a:t>
            </a:r>
            <a:r>
              <a:rPr lang="cs-CZ" dirty="0"/>
              <a:t> nebo </a:t>
            </a:r>
            <a:r>
              <a:rPr lang="en-US" dirty="0" err="1"/>
              <a:t>odběrové</a:t>
            </a:r>
            <a:r>
              <a:rPr lang="en-US" dirty="0"/>
              <a:t> </a:t>
            </a:r>
            <a:r>
              <a:rPr lang="en-US" dirty="0" err="1"/>
              <a:t>zkumavky</a:t>
            </a:r>
            <a:endParaRPr lang="en-US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D32891-14D3-47A1-B2F4-0F63141CB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4478"/>
            <a:ext cx="3072650" cy="2243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988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38B0B5-0F37-4E5E-AA0B-695133D9BC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0BC81-4B76-4A3B-9CB1-E3BCE262DD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356184-6C41-4969-A3B9-41E5D1AD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Vyprazdňování moči a stolice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827569A-2D99-46B3-A07B-ECAD443B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biologická potřeba (udržení homeostázy) </a:t>
            </a:r>
          </a:p>
          <a:p>
            <a:pPr lvl="1"/>
            <a:r>
              <a:rPr lang="cs-CZ" altLang="en-US" sz="2800" dirty="0"/>
              <a:t>způsob uspokojování potřeby vyprazdňování je individuální (důležitý údaj v rámci sběru dat (ošetřovatelská anamnéza)</a:t>
            </a:r>
          </a:p>
          <a:p>
            <a:pPr lvl="1"/>
            <a:r>
              <a:rPr lang="cs-CZ" altLang="en-US" sz="2800" dirty="0"/>
              <a:t>nárok na intimitu, diskrétnost, respektování studu</a:t>
            </a:r>
          </a:p>
          <a:p>
            <a:pPr lvl="0"/>
            <a:r>
              <a:rPr lang="cs-CZ" altLang="en-US" dirty="0"/>
              <a:t>psychosociální potřeba</a:t>
            </a:r>
          </a:p>
          <a:p>
            <a:pPr lvl="1"/>
            <a:r>
              <a:rPr lang="cs-CZ" altLang="en-US" sz="2800" dirty="0"/>
              <a:t>pocit libosti a spokojenosti</a:t>
            </a:r>
          </a:p>
          <a:p>
            <a:pPr lvl="1"/>
            <a:r>
              <a:rPr lang="cs-CZ" altLang="en-US" sz="2800" dirty="0"/>
              <a:t>psychická odezva neuspokojení potřeby vyvolává negativní emocionální stavy (napětí, nervozita, úzkost, strach, špatná nálada,...)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522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1DEA6A-C509-45DA-BDD6-DCC1FD95B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EA693-9338-4676-BAC4-062D98DD4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D1737-DD51-437B-A5B8-F8F561A9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Močový</a:t>
            </a:r>
            <a:r>
              <a:rPr lang="en-US" dirty="0"/>
              <a:t> sediment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/>
              <a:t>Hamburgera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0F9279-45DC-4EEA-A574-7C97C71F7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9001"/>
            <a:ext cx="10753200" cy="4139998"/>
          </a:xfrm>
        </p:spPr>
        <p:txBody>
          <a:bodyPr/>
          <a:lstStyle/>
          <a:p>
            <a:r>
              <a:rPr lang="en-US" dirty="0" err="1"/>
              <a:t>stanovení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částic</a:t>
            </a:r>
            <a:r>
              <a:rPr lang="en-US" dirty="0"/>
              <a:t> </a:t>
            </a:r>
            <a:r>
              <a:rPr lang="en-US" dirty="0" err="1"/>
              <a:t>vyskytujících</a:t>
            </a:r>
            <a:r>
              <a:rPr lang="en-US" dirty="0"/>
              <a:t> se v </a:t>
            </a:r>
            <a:r>
              <a:rPr lang="en-US" dirty="0" err="1"/>
              <a:t>moči</a:t>
            </a:r>
            <a:endParaRPr lang="en-US" dirty="0"/>
          </a:p>
          <a:p>
            <a:r>
              <a:rPr lang="cs-CZ" altLang="en-US" dirty="0">
                <a:sym typeface="+mn-ea"/>
              </a:rPr>
              <a:t>biochemické vyšetření moče</a:t>
            </a:r>
            <a:endParaRPr lang="en-US" dirty="0"/>
          </a:p>
          <a:p>
            <a:r>
              <a:rPr lang="en-US" dirty="0" err="1"/>
              <a:t>sběrné</a:t>
            </a:r>
            <a:r>
              <a:rPr lang="en-US" dirty="0"/>
              <a:t> </a:t>
            </a:r>
            <a:r>
              <a:rPr lang="en-US" dirty="0" err="1"/>
              <a:t>období</a:t>
            </a:r>
            <a:r>
              <a:rPr lang="en-US" dirty="0"/>
              <a:t> </a:t>
            </a:r>
            <a:r>
              <a:rPr lang="en-US" dirty="0" err="1"/>
              <a:t>trvá</a:t>
            </a:r>
            <a:r>
              <a:rPr lang="en-US" dirty="0"/>
              <a:t> 3 </a:t>
            </a:r>
            <a:r>
              <a:rPr lang="en-US" dirty="0" err="1"/>
              <a:t>hodiny</a:t>
            </a:r>
            <a:r>
              <a:rPr lang="en-US" dirty="0"/>
              <a:t> (± 0,5 </a:t>
            </a:r>
            <a:r>
              <a:rPr lang="en-US" dirty="0" err="1"/>
              <a:t>hod</a:t>
            </a:r>
            <a:r>
              <a:rPr lang="en-US" dirty="0"/>
              <a:t>.)</a:t>
            </a:r>
          </a:p>
          <a:p>
            <a:r>
              <a:rPr lang="en-US" dirty="0" err="1"/>
              <a:t>Zásady</a:t>
            </a:r>
            <a:r>
              <a:rPr lang="cs-CZ" dirty="0"/>
              <a:t> odběru</a:t>
            </a:r>
            <a:r>
              <a:rPr lang="cs-CZ" altLang="en-US" dirty="0"/>
              <a:t>: </a:t>
            </a:r>
          </a:p>
          <a:p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žádance</a:t>
            </a:r>
            <a:r>
              <a:rPr lang="en-US" sz="2800" dirty="0"/>
              <a:t> </a:t>
            </a:r>
            <a:r>
              <a:rPr lang="en-US" sz="2800" dirty="0" err="1"/>
              <a:t>uvést</a:t>
            </a:r>
            <a:r>
              <a:rPr lang="en-US" sz="2800" dirty="0"/>
              <a:t> </a:t>
            </a:r>
            <a:r>
              <a:rPr lang="en-US" sz="2800" dirty="0" err="1"/>
              <a:t>přesný</a:t>
            </a:r>
            <a:r>
              <a:rPr lang="en-US" sz="2800" dirty="0"/>
              <a:t> </a:t>
            </a:r>
            <a:r>
              <a:rPr lang="en-US" sz="2800" dirty="0" err="1"/>
              <a:t>čas</a:t>
            </a:r>
            <a:r>
              <a:rPr lang="en-US" sz="2800" dirty="0"/>
              <a:t> </a:t>
            </a:r>
            <a:r>
              <a:rPr lang="en-US" sz="2800" dirty="0" err="1"/>
              <a:t>zahájení</a:t>
            </a:r>
            <a:r>
              <a:rPr lang="en-US" sz="2800" dirty="0"/>
              <a:t> </a:t>
            </a:r>
            <a:r>
              <a:rPr lang="en-US" sz="2800" dirty="0" err="1"/>
              <a:t>sběru</a:t>
            </a:r>
            <a:r>
              <a:rPr lang="en-US" sz="2800" dirty="0"/>
              <a:t> </a:t>
            </a:r>
            <a:r>
              <a:rPr lang="en-US" sz="2800" dirty="0" err="1"/>
              <a:t>moče</a:t>
            </a:r>
            <a:r>
              <a:rPr lang="en-US" sz="2800" dirty="0"/>
              <a:t> + </a:t>
            </a:r>
            <a:r>
              <a:rPr lang="en-US" sz="2800" dirty="0" err="1"/>
              <a:t>čas</a:t>
            </a:r>
            <a:r>
              <a:rPr lang="en-US" sz="2800" dirty="0"/>
              <a:t> </a:t>
            </a:r>
            <a:r>
              <a:rPr lang="en-US" sz="2800" dirty="0" err="1"/>
              <a:t>posledního</a:t>
            </a:r>
            <a:r>
              <a:rPr lang="en-US" sz="2800" dirty="0"/>
              <a:t> </a:t>
            </a:r>
            <a:r>
              <a:rPr lang="en-US" sz="2800" dirty="0" err="1"/>
              <a:t>močení</a:t>
            </a:r>
            <a:r>
              <a:rPr lang="en-US" sz="2800" dirty="0"/>
              <a:t> do </a:t>
            </a:r>
            <a:r>
              <a:rPr lang="en-US" sz="2800" dirty="0" err="1"/>
              <a:t>sběrné</a:t>
            </a:r>
            <a:r>
              <a:rPr lang="en-US" sz="2800" dirty="0"/>
              <a:t> </a:t>
            </a:r>
            <a:r>
              <a:rPr lang="en-US" sz="2800" dirty="0" err="1"/>
              <a:t>nádoby</a:t>
            </a:r>
            <a:r>
              <a:rPr lang="en-US" sz="2800" dirty="0"/>
              <a:t> (</a:t>
            </a:r>
            <a:r>
              <a:rPr lang="en-US" sz="2800" dirty="0" err="1"/>
              <a:t>tj</a:t>
            </a:r>
            <a:r>
              <a:rPr lang="en-US" sz="2800" dirty="0"/>
              <a:t>. </a:t>
            </a:r>
            <a:r>
              <a:rPr lang="en-US" sz="2800" dirty="0" err="1"/>
              <a:t>začátek</a:t>
            </a:r>
            <a:r>
              <a:rPr lang="en-US" sz="2800" dirty="0"/>
              <a:t> a </a:t>
            </a:r>
            <a:r>
              <a:rPr lang="en-US" sz="2800" dirty="0" err="1"/>
              <a:t>konec</a:t>
            </a:r>
            <a:r>
              <a:rPr lang="en-US" sz="2800" dirty="0"/>
              <a:t> </a:t>
            </a:r>
            <a:r>
              <a:rPr lang="en-US" sz="2800" dirty="0" err="1"/>
              <a:t>sběrného</a:t>
            </a:r>
            <a:r>
              <a:rPr lang="en-US" sz="2800" dirty="0"/>
              <a:t> </a:t>
            </a:r>
            <a:r>
              <a:rPr lang="en-US" sz="2800" dirty="0" err="1"/>
              <a:t>období</a:t>
            </a:r>
            <a:r>
              <a:rPr lang="en-US" sz="2800" dirty="0"/>
              <a:t>) a </a:t>
            </a:r>
            <a:r>
              <a:rPr lang="en-US" sz="2800" dirty="0" err="1"/>
              <a:t>přesné</a:t>
            </a:r>
            <a:r>
              <a:rPr lang="en-US" sz="2800" dirty="0"/>
              <a:t> </a:t>
            </a:r>
            <a:r>
              <a:rPr lang="en-US" sz="2800" dirty="0" err="1"/>
              <a:t>množství</a:t>
            </a:r>
            <a:r>
              <a:rPr lang="en-US" sz="2800" dirty="0"/>
              <a:t> </a:t>
            </a:r>
            <a:r>
              <a:rPr lang="en-US" sz="2800" dirty="0" err="1"/>
              <a:t>vyloučené</a:t>
            </a:r>
            <a:r>
              <a:rPr lang="en-US" sz="2800" dirty="0"/>
              <a:t> </a:t>
            </a:r>
            <a:r>
              <a:rPr lang="en-US" sz="2800" dirty="0" err="1"/>
              <a:t>moče</a:t>
            </a:r>
            <a:endParaRPr lang="cs-CZ" sz="2800" dirty="0"/>
          </a:p>
          <a:p>
            <a:r>
              <a:rPr lang="en-US" sz="2800" dirty="0" err="1"/>
              <a:t>celkový</a:t>
            </a:r>
            <a:r>
              <a:rPr lang="en-US" sz="2800" dirty="0"/>
              <a:t> </a:t>
            </a:r>
            <a:r>
              <a:rPr lang="en-US" sz="2800" dirty="0" err="1"/>
              <a:t>objem</a:t>
            </a:r>
            <a:r>
              <a:rPr lang="en-US" sz="2800" dirty="0"/>
              <a:t> </a:t>
            </a:r>
            <a:r>
              <a:rPr lang="en-US" sz="2800" dirty="0" err="1"/>
              <a:t>moče</a:t>
            </a:r>
            <a:r>
              <a:rPr lang="en-US" sz="2800" dirty="0"/>
              <a:t> </a:t>
            </a:r>
            <a:r>
              <a:rPr lang="en-US" sz="2800" dirty="0" err="1"/>
              <a:t>musí</a:t>
            </a:r>
            <a:r>
              <a:rPr lang="en-US" sz="2800" dirty="0"/>
              <a:t> </a:t>
            </a:r>
            <a:r>
              <a:rPr lang="en-US" sz="2800" dirty="0" err="1"/>
              <a:t>během</a:t>
            </a:r>
            <a:r>
              <a:rPr lang="en-US" sz="2800" dirty="0"/>
              <a:t> </a:t>
            </a:r>
            <a:r>
              <a:rPr lang="en-US" sz="2800" dirty="0" err="1"/>
              <a:t>doby</a:t>
            </a:r>
            <a:r>
              <a:rPr lang="en-US" sz="2800" dirty="0"/>
              <a:t> </a:t>
            </a:r>
            <a:r>
              <a:rPr lang="en-US" sz="2800" dirty="0" err="1"/>
              <a:t>sběru</a:t>
            </a:r>
            <a:r>
              <a:rPr lang="en-US" sz="2800" dirty="0"/>
              <a:t> </a:t>
            </a:r>
            <a:r>
              <a:rPr lang="en-US" sz="2800" dirty="0" err="1"/>
              <a:t>dosáhnout</a:t>
            </a:r>
            <a:r>
              <a:rPr lang="en-US" sz="2800" dirty="0"/>
              <a:t> </a:t>
            </a:r>
            <a:r>
              <a:rPr lang="en-US" sz="2800" dirty="0" err="1"/>
              <a:t>alespoň</a:t>
            </a:r>
            <a:r>
              <a:rPr lang="en-US" sz="2800" dirty="0"/>
              <a:t> 100 ml</a:t>
            </a:r>
            <a:endParaRPr lang="cs-CZ" sz="2800" dirty="0"/>
          </a:p>
          <a:p>
            <a:r>
              <a:rPr lang="en-US" sz="2800" dirty="0"/>
              <a:t>transport </a:t>
            </a:r>
            <a:r>
              <a:rPr lang="en-US" sz="2800" dirty="0" err="1"/>
              <a:t>sběrné</a:t>
            </a:r>
            <a:r>
              <a:rPr lang="en-US" sz="2800" dirty="0"/>
              <a:t> </a:t>
            </a:r>
            <a:r>
              <a:rPr lang="en-US" sz="2800" dirty="0" err="1"/>
              <a:t>nádoby</a:t>
            </a:r>
            <a:r>
              <a:rPr lang="en-US" sz="2800" dirty="0"/>
              <a:t> s </a:t>
            </a:r>
            <a:r>
              <a:rPr lang="en-US" sz="2800" dirty="0" err="1"/>
              <a:t>celým</a:t>
            </a:r>
            <a:r>
              <a:rPr lang="en-US" sz="2800" dirty="0"/>
              <a:t> </a:t>
            </a:r>
            <a:r>
              <a:rPr lang="en-US" sz="2800" dirty="0" err="1"/>
              <a:t>objemem</a:t>
            </a:r>
            <a:r>
              <a:rPr lang="en-US" sz="2800" dirty="0"/>
              <a:t> </a:t>
            </a:r>
            <a:r>
              <a:rPr lang="en-US" sz="2800" dirty="0" err="1"/>
              <a:t>moče</a:t>
            </a:r>
            <a:r>
              <a:rPr lang="en-US" sz="2800" dirty="0"/>
              <a:t> + </a:t>
            </a:r>
            <a:r>
              <a:rPr lang="en-US" sz="2800" dirty="0" err="1"/>
              <a:t>důsledně</a:t>
            </a:r>
            <a:r>
              <a:rPr lang="cs-CZ" sz="2800" dirty="0"/>
              <a:t> vyplněná žádanka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156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1DEA6A-C509-45DA-BDD6-DCC1FD95B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9EA693-9338-4676-BAC4-062D98DD41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AD1737-DD51-437B-A5B8-F8F561A9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Močový</a:t>
            </a:r>
            <a:r>
              <a:rPr lang="en-US" dirty="0"/>
              <a:t> sediment 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Hamburgera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30F9279-45DC-4EEA-A574-7C97C71F7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</a:t>
            </a:r>
            <a:r>
              <a:rPr lang="cs-CZ" dirty="0"/>
              <a:t> odběru:</a:t>
            </a:r>
          </a:p>
          <a:p>
            <a:r>
              <a:rPr lang="en-US" sz="2800" dirty="0" err="1"/>
              <a:t>začátek</a:t>
            </a:r>
            <a:r>
              <a:rPr lang="en-US" sz="2800" dirty="0"/>
              <a:t> </a:t>
            </a:r>
            <a:r>
              <a:rPr lang="en-US" sz="2800" dirty="0" err="1"/>
              <a:t>sběru</a:t>
            </a:r>
            <a:r>
              <a:rPr lang="en-US" sz="2800" dirty="0"/>
              <a:t>: v 6 </a:t>
            </a:r>
            <a:r>
              <a:rPr lang="en-US" sz="2800" dirty="0" err="1"/>
              <a:t>hodin</a:t>
            </a:r>
            <a:r>
              <a:rPr lang="en-US" sz="2800" dirty="0"/>
              <a:t> se </a:t>
            </a:r>
            <a:r>
              <a:rPr lang="en-US" sz="2800" dirty="0" err="1"/>
              <a:t>pacient</a:t>
            </a:r>
            <a:r>
              <a:rPr lang="en-US" sz="2800" dirty="0"/>
              <a:t> </a:t>
            </a:r>
            <a:r>
              <a:rPr lang="en-US" sz="2800" dirty="0" err="1"/>
              <a:t>vymočí</a:t>
            </a:r>
            <a:r>
              <a:rPr lang="en-US" sz="2800" dirty="0"/>
              <a:t> MIMO </a:t>
            </a:r>
            <a:r>
              <a:rPr lang="en-US" sz="2800" dirty="0" err="1"/>
              <a:t>sběrnou</a:t>
            </a:r>
            <a:r>
              <a:rPr lang="en-US" sz="2800" dirty="0"/>
              <a:t> </a:t>
            </a:r>
            <a:r>
              <a:rPr lang="en-US" sz="2800" dirty="0" err="1"/>
              <a:t>nádobu</a:t>
            </a:r>
            <a:r>
              <a:rPr lang="en-US" sz="2800" dirty="0"/>
              <a:t>, </a:t>
            </a:r>
            <a:r>
              <a:rPr lang="en-US" sz="2800" dirty="0" err="1"/>
              <a:t>provede</a:t>
            </a:r>
            <a:r>
              <a:rPr lang="en-US" sz="2800" dirty="0"/>
              <a:t> </a:t>
            </a:r>
            <a:r>
              <a:rPr lang="en-US" sz="2800" dirty="0" err="1"/>
              <a:t>hygienickou</a:t>
            </a:r>
            <a:r>
              <a:rPr lang="en-US" sz="2800" dirty="0"/>
              <a:t> </a:t>
            </a:r>
            <a:r>
              <a:rPr lang="en-US" sz="2800" dirty="0" err="1"/>
              <a:t>očistu</a:t>
            </a:r>
            <a:r>
              <a:rPr lang="en-US" sz="2800" dirty="0"/>
              <a:t> </a:t>
            </a:r>
            <a:r>
              <a:rPr lang="en-US" sz="2800" dirty="0" err="1"/>
              <a:t>genitálu</a:t>
            </a:r>
            <a:r>
              <a:rPr lang="en-US" sz="2800" dirty="0"/>
              <a:t>, </a:t>
            </a:r>
            <a:r>
              <a:rPr lang="en-US" sz="2800" dirty="0" err="1"/>
              <a:t>poté</a:t>
            </a:r>
            <a:r>
              <a:rPr lang="en-US" sz="2800" dirty="0"/>
              <a:t> </a:t>
            </a:r>
            <a:r>
              <a:rPr lang="en-US" sz="2800" dirty="0" err="1"/>
              <a:t>sbírá</a:t>
            </a:r>
            <a:r>
              <a:rPr lang="en-US" sz="2800" dirty="0"/>
              <a:t> </a:t>
            </a:r>
            <a:r>
              <a:rPr lang="en-US" sz="2800" dirty="0" err="1"/>
              <a:t>moč</a:t>
            </a:r>
            <a:r>
              <a:rPr lang="en-US" sz="2800" dirty="0"/>
              <a:t> do </a:t>
            </a:r>
            <a:r>
              <a:rPr lang="en-US" sz="2800" dirty="0" err="1"/>
              <a:t>sběrné</a:t>
            </a:r>
            <a:r>
              <a:rPr lang="en-US" sz="2800" dirty="0"/>
              <a:t> </a:t>
            </a:r>
            <a:r>
              <a:rPr lang="en-US" sz="2800" dirty="0" err="1"/>
              <a:t>nádoby</a:t>
            </a:r>
            <a:r>
              <a:rPr lang="en-US" sz="2800" dirty="0"/>
              <a:t>, </a:t>
            </a:r>
            <a:r>
              <a:rPr lang="en-US" sz="2800" dirty="0" err="1"/>
              <a:t>snídaně</a:t>
            </a:r>
            <a:r>
              <a:rPr lang="en-US" sz="2800" dirty="0"/>
              <a:t> a 250 ml </a:t>
            </a:r>
            <a:r>
              <a:rPr lang="en-US" sz="2800" dirty="0" err="1"/>
              <a:t>čaje</a:t>
            </a:r>
            <a:r>
              <a:rPr lang="en-US" sz="2800" dirty="0"/>
              <a:t> (ne </a:t>
            </a:r>
            <a:r>
              <a:rPr lang="en-US" sz="2800" dirty="0" err="1"/>
              <a:t>více</a:t>
            </a:r>
            <a:r>
              <a:rPr lang="en-US" sz="2800" dirty="0"/>
              <a:t> = </a:t>
            </a:r>
            <a:r>
              <a:rPr lang="en-US" sz="2800" dirty="0" err="1"/>
              <a:t>znehodnotí</a:t>
            </a:r>
            <a:r>
              <a:rPr lang="en-US" sz="2800" dirty="0"/>
              <a:t> se </a:t>
            </a:r>
            <a:r>
              <a:rPr lang="en-US" sz="2800" dirty="0" err="1"/>
              <a:t>vyšetření</a:t>
            </a:r>
            <a:r>
              <a:rPr lang="en-US" sz="2800" dirty="0"/>
              <a:t>)</a:t>
            </a:r>
            <a:endParaRPr lang="cs-CZ" sz="2800" dirty="0"/>
          </a:p>
          <a:p>
            <a:r>
              <a:rPr lang="en-US" sz="2800" dirty="0"/>
              <a:t>po 3 </a:t>
            </a:r>
            <a:r>
              <a:rPr lang="en-US" sz="2800" dirty="0" err="1"/>
              <a:t>hodinách</a:t>
            </a:r>
            <a:r>
              <a:rPr lang="en-US" sz="2800" dirty="0"/>
              <a:t> </a:t>
            </a:r>
            <a:r>
              <a:rPr lang="en-US" sz="2800" dirty="0" err="1"/>
              <a:t>sběru</a:t>
            </a:r>
            <a:r>
              <a:rPr lang="en-US" sz="2800" dirty="0"/>
              <a:t> </a:t>
            </a:r>
            <a:r>
              <a:rPr lang="en-US" sz="2800" dirty="0" err="1"/>
              <a:t>naposledy</a:t>
            </a:r>
            <a:r>
              <a:rPr lang="en-US" sz="2800" dirty="0"/>
              <a:t> </a:t>
            </a:r>
            <a:r>
              <a:rPr lang="en-US" sz="2800" dirty="0" err="1"/>
              <a:t>močí</a:t>
            </a:r>
            <a:r>
              <a:rPr lang="en-US" sz="2800" dirty="0"/>
              <a:t> do </a:t>
            </a:r>
            <a:r>
              <a:rPr lang="en-US" sz="2800" dirty="0" err="1"/>
              <a:t>sběrné</a:t>
            </a:r>
            <a:r>
              <a:rPr lang="en-US" sz="2800" dirty="0"/>
              <a:t> </a:t>
            </a:r>
            <a:r>
              <a:rPr lang="en-US" sz="2800" dirty="0" err="1"/>
              <a:t>nádoby</a:t>
            </a:r>
            <a:r>
              <a:rPr lang="en-US" sz="2800" dirty="0"/>
              <a:t> (</a:t>
            </a:r>
            <a:r>
              <a:rPr lang="en-US" sz="2800" dirty="0" err="1"/>
              <a:t>obvykle</a:t>
            </a:r>
            <a:r>
              <a:rPr lang="en-US" sz="2800" dirty="0"/>
              <a:t> </a:t>
            </a:r>
            <a:r>
              <a:rPr lang="en-US" sz="2800" dirty="0" err="1"/>
              <a:t>pouze</a:t>
            </a:r>
            <a:r>
              <a:rPr lang="en-US" sz="2800" dirty="0"/>
              <a:t> </a:t>
            </a:r>
            <a:r>
              <a:rPr lang="en-US" sz="2800" dirty="0" err="1"/>
              <a:t>jediné</a:t>
            </a:r>
            <a:r>
              <a:rPr lang="en-US" sz="2800" dirty="0"/>
              <a:t> </a:t>
            </a:r>
            <a:r>
              <a:rPr lang="en-US" sz="2800" dirty="0" err="1"/>
              <a:t>vymočení</a:t>
            </a:r>
            <a:r>
              <a:rPr lang="en-US" sz="2800" dirty="0"/>
              <a:t> do </a:t>
            </a:r>
            <a:r>
              <a:rPr lang="en-US" sz="2800" dirty="0" err="1"/>
              <a:t>sběrné</a:t>
            </a:r>
            <a:r>
              <a:rPr lang="en-US" sz="2800" dirty="0"/>
              <a:t> </a:t>
            </a:r>
            <a:r>
              <a:rPr lang="en-US" sz="2800" dirty="0" err="1"/>
              <a:t>nádoby</a:t>
            </a:r>
            <a:r>
              <a:rPr lang="en-US" sz="2800" dirty="0"/>
              <a:t>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367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918CC0-558D-4DB6-8693-2CD8E0A78B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6C22FF-5C17-4907-9083-51F252D702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E3EA12-4224-4BA1-BEA4-7E225295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clearance </a:t>
            </a:r>
            <a:r>
              <a:rPr lang="en-US" dirty="0" err="1"/>
              <a:t>kreatinin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E8E58C6-7079-42B3-B4A8-2D15A6BDF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0753200" cy="4139998"/>
          </a:xfrm>
        </p:spPr>
        <p:txBody>
          <a:bodyPr/>
          <a:lstStyle/>
          <a:p>
            <a:r>
              <a:rPr lang="en-US" dirty="0"/>
              <a:t>z </a:t>
            </a:r>
            <a:r>
              <a:rPr lang="en-US" dirty="0" err="1"/>
              <a:t>anglického</a:t>
            </a:r>
            <a:r>
              <a:rPr lang="en-US" dirty="0"/>
              <a:t> clear = </a:t>
            </a:r>
            <a:r>
              <a:rPr lang="en-US" dirty="0" err="1"/>
              <a:t>čistit</a:t>
            </a:r>
            <a:endParaRPr lang="en-US" dirty="0"/>
          </a:p>
          <a:p>
            <a:r>
              <a:rPr lang="cs-CZ" altLang="en-US" dirty="0">
                <a:sym typeface="+mn-ea"/>
              </a:rPr>
              <a:t>biochemické vyšetření moče</a:t>
            </a:r>
            <a:endParaRPr lang="en-US" dirty="0"/>
          </a:p>
          <a:p>
            <a:r>
              <a:rPr lang="en-US" dirty="0" err="1"/>
              <a:t>funkční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</a:t>
            </a:r>
            <a:r>
              <a:rPr lang="en-US" dirty="0" err="1"/>
              <a:t>ledvin</a:t>
            </a:r>
            <a:r>
              <a:rPr lang="en-US" dirty="0"/>
              <a:t>, </a:t>
            </a:r>
            <a:r>
              <a:rPr lang="en-US" dirty="0" err="1"/>
              <a:t>zjišťuje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plazmy</a:t>
            </a:r>
            <a:r>
              <a:rPr lang="en-US" dirty="0"/>
              <a:t> </a:t>
            </a:r>
            <a:r>
              <a:rPr lang="en-US" dirty="0" err="1"/>
              <a:t>očištěné</a:t>
            </a:r>
            <a:r>
              <a:rPr lang="en-US" dirty="0"/>
              <a:t> </a:t>
            </a:r>
            <a:r>
              <a:rPr lang="en-US" dirty="0" err="1"/>
              <a:t>ledvinami</a:t>
            </a:r>
            <a:r>
              <a:rPr lang="en-US" dirty="0"/>
              <a:t> od </a:t>
            </a:r>
            <a:r>
              <a:rPr lang="en-US" dirty="0" err="1"/>
              <a:t>kreatininu</a:t>
            </a:r>
            <a:r>
              <a:rPr lang="en-US" dirty="0"/>
              <a:t> za </a:t>
            </a:r>
            <a:r>
              <a:rPr lang="en-US" dirty="0" err="1"/>
              <a:t>časovou</a:t>
            </a:r>
            <a:r>
              <a:rPr lang="en-US" dirty="0"/>
              <a:t> </a:t>
            </a:r>
            <a:r>
              <a:rPr lang="en-US" dirty="0" err="1"/>
              <a:t>jednotku</a:t>
            </a:r>
            <a:r>
              <a:rPr lang="en-US" dirty="0"/>
              <a:t> (24 </a:t>
            </a:r>
            <a:r>
              <a:rPr lang="en-US" dirty="0" err="1"/>
              <a:t>hodin</a:t>
            </a:r>
            <a:r>
              <a:rPr lang="en-US" dirty="0"/>
              <a:t>)</a:t>
            </a:r>
          </a:p>
          <a:p>
            <a:r>
              <a:rPr lang="en-US" dirty="0"/>
              <a:t>clearance </a:t>
            </a:r>
            <a:r>
              <a:rPr lang="en-US" dirty="0" err="1"/>
              <a:t>endogenního</a:t>
            </a:r>
            <a:r>
              <a:rPr lang="en-US" dirty="0"/>
              <a:t> </a:t>
            </a:r>
            <a:r>
              <a:rPr lang="en-US" dirty="0" err="1"/>
              <a:t>kreatininu</a:t>
            </a:r>
            <a:r>
              <a:rPr lang="en-US" dirty="0"/>
              <a:t> se </a:t>
            </a:r>
            <a:r>
              <a:rPr lang="en-US" dirty="0" err="1"/>
              <a:t>stanovuje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podkladě</a:t>
            </a:r>
            <a:r>
              <a:rPr lang="en-US" dirty="0"/>
              <a:t>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koncentrace</a:t>
            </a:r>
            <a:r>
              <a:rPr lang="en-US" dirty="0"/>
              <a:t> v </a:t>
            </a:r>
            <a:r>
              <a:rPr lang="en-US" dirty="0" err="1"/>
              <a:t>moči</a:t>
            </a:r>
            <a:r>
              <a:rPr lang="en-US" dirty="0"/>
              <a:t> a v </a:t>
            </a:r>
            <a:r>
              <a:rPr lang="en-US" dirty="0" err="1"/>
              <a:t>plazmě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Postup</a:t>
            </a:r>
            <a:r>
              <a:rPr lang="cs-CZ" altLang="en-US" dirty="0"/>
              <a:t>: </a:t>
            </a:r>
            <a:r>
              <a:rPr lang="en-US" dirty="0" err="1"/>
              <a:t>sběr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24 </a:t>
            </a:r>
            <a:r>
              <a:rPr lang="en-US" dirty="0" err="1"/>
              <a:t>hod</a:t>
            </a:r>
            <a:r>
              <a:rPr lang="en-US" dirty="0"/>
              <a:t>, 10 ml </a:t>
            </a:r>
            <a:r>
              <a:rPr lang="en-US" dirty="0" err="1"/>
              <a:t>vzorek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ze </a:t>
            </a:r>
            <a:r>
              <a:rPr lang="en-US" dirty="0" err="1"/>
              <a:t>sbíraného</a:t>
            </a:r>
            <a:r>
              <a:rPr lang="en-US" dirty="0"/>
              <a:t> a </a:t>
            </a:r>
            <a:r>
              <a:rPr lang="en-US" dirty="0" err="1"/>
              <a:t>promíchaného</a:t>
            </a:r>
            <a:r>
              <a:rPr lang="en-US" dirty="0"/>
              <a:t> </a:t>
            </a:r>
            <a:r>
              <a:rPr lang="en-US" dirty="0" err="1"/>
              <a:t>objemu</a:t>
            </a:r>
            <a:r>
              <a:rPr lang="en-US" dirty="0"/>
              <a:t> + </a:t>
            </a:r>
            <a:r>
              <a:rPr lang="en-US" dirty="0" err="1"/>
              <a:t>krev</a:t>
            </a:r>
            <a:r>
              <a:rPr lang="en-US" dirty="0"/>
              <a:t> (5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/>
              <a:t>7 ml </a:t>
            </a:r>
            <a:r>
              <a:rPr lang="en-US" dirty="0" err="1"/>
              <a:t>srážlivé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žádanku</a:t>
            </a:r>
            <a:r>
              <a:rPr lang="en-US" dirty="0"/>
              <a:t> </a:t>
            </a:r>
            <a:r>
              <a:rPr lang="en-US" dirty="0" err="1"/>
              <a:t>zapíšeme</a:t>
            </a:r>
            <a:r>
              <a:rPr lang="en-US" dirty="0"/>
              <a:t>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a </a:t>
            </a:r>
            <a:r>
              <a:rPr lang="en-US" dirty="0" err="1"/>
              <a:t>specifickou</a:t>
            </a:r>
            <a:r>
              <a:rPr lang="en-US" dirty="0"/>
              <a:t> </a:t>
            </a:r>
            <a:r>
              <a:rPr lang="en-US" dirty="0" err="1"/>
              <a:t>hmotnost</a:t>
            </a:r>
            <a:r>
              <a:rPr lang="en-US" dirty="0"/>
              <a:t>, </a:t>
            </a:r>
            <a:r>
              <a:rPr lang="en-US" dirty="0" err="1"/>
              <a:t>výšku</a:t>
            </a:r>
            <a:r>
              <a:rPr lang="en-US" dirty="0"/>
              <a:t> a </a:t>
            </a:r>
            <a:r>
              <a:rPr lang="en-US" dirty="0" err="1"/>
              <a:t>váhu</a:t>
            </a:r>
            <a:r>
              <a:rPr lang="en-US" dirty="0"/>
              <a:t> </a:t>
            </a:r>
            <a:r>
              <a:rPr lang="en-US" dirty="0" err="1"/>
              <a:t>pacienta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28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35BE0A-7C17-48AD-AB0D-A26895FE6F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54926-F027-4629-B801-AAAB108F3E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DE19196-DCAA-486F-8E33-F7B925BF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87575"/>
            <a:ext cx="10753200" cy="451576"/>
          </a:xfrm>
        </p:spPr>
        <p:txBody>
          <a:bodyPr/>
          <a:lstStyle/>
          <a:p>
            <a:r>
              <a:rPr lang="en-US" dirty="0" err="1"/>
              <a:t>Bilanční</a:t>
            </a:r>
            <a:r>
              <a:rPr lang="en-US" dirty="0"/>
              <a:t> </a:t>
            </a:r>
            <a:r>
              <a:rPr lang="en-US" dirty="0" err="1"/>
              <a:t>sběr</a:t>
            </a:r>
            <a:r>
              <a:rPr lang="en-US" dirty="0"/>
              <a:t> </a:t>
            </a:r>
            <a:r>
              <a:rPr lang="en-US" dirty="0" err="1"/>
              <a:t>moči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761965C-0563-4773-9F41-DA93E8B13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71576"/>
            <a:ext cx="10753200" cy="4139998"/>
          </a:xfrm>
        </p:spPr>
        <p:txBody>
          <a:bodyPr/>
          <a:lstStyle/>
          <a:p>
            <a:r>
              <a:rPr lang="en-US" dirty="0" err="1"/>
              <a:t>kvantitativní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cs-CZ" altLang="en-US" dirty="0"/>
              <a:t>, </a:t>
            </a:r>
            <a:r>
              <a:rPr lang="cs-CZ" altLang="en-US" dirty="0">
                <a:sym typeface="+mn-ea"/>
              </a:rPr>
              <a:t>biochemické vyšetření moče</a:t>
            </a:r>
            <a:endParaRPr lang="en-US" dirty="0"/>
          </a:p>
          <a:p>
            <a:r>
              <a:rPr lang="en-US" dirty="0" err="1"/>
              <a:t>vzorek</a:t>
            </a:r>
            <a:r>
              <a:rPr lang="en-US" dirty="0"/>
              <a:t> je </a:t>
            </a:r>
            <a:r>
              <a:rPr lang="en-US" dirty="0" err="1"/>
              <a:t>získán</a:t>
            </a:r>
            <a:r>
              <a:rPr lang="en-US" dirty="0"/>
              <a:t> za </a:t>
            </a:r>
            <a:r>
              <a:rPr lang="en-US" dirty="0" err="1"/>
              <a:t>časovou</a:t>
            </a:r>
            <a:r>
              <a:rPr lang="en-US" dirty="0"/>
              <a:t> </a:t>
            </a:r>
            <a:r>
              <a:rPr lang="en-US" dirty="0" err="1"/>
              <a:t>jednotku</a:t>
            </a:r>
            <a:r>
              <a:rPr lang="en-US" dirty="0"/>
              <a:t> (</a:t>
            </a:r>
            <a:r>
              <a:rPr lang="en-US" dirty="0" err="1"/>
              <a:t>sběr</a:t>
            </a:r>
            <a:r>
              <a:rPr lang="en-US" dirty="0"/>
              <a:t> </a:t>
            </a:r>
            <a:r>
              <a:rPr lang="en-US" dirty="0" err="1"/>
              <a:t>moči</a:t>
            </a:r>
            <a:r>
              <a:rPr lang="en-US" dirty="0"/>
              <a:t> za 24 </a:t>
            </a:r>
            <a:r>
              <a:rPr lang="en-US" dirty="0" err="1"/>
              <a:t>hodin</a:t>
            </a:r>
            <a:r>
              <a:rPr lang="en-US" dirty="0"/>
              <a:t>)</a:t>
            </a:r>
          </a:p>
          <a:p>
            <a:r>
              <a:rPr lang="en-US" dirty="0"/>
              <a:t>v </a:t>
            </a:r>
            <a:r>
              <a:rPr lang="en-US" dirty="0" err="1"/>
              <a:t>moči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vyšetřit</a:t>
            </a:r>
            <a:r>
              <a:rPr lang="en-US" dirty="0"/>
              <a:t> </a:t>
            </a:r>
            <a:r>
              <a:rPr lang="en-US" dirty="0" err="1"/>
              <a:t>ionty</a:t>
            </a:r>
            <a:r>
              <a:rPr lang="en-US" dirty="0"/>
              <a:t>, urea, </a:t>
            </a:r>
            <a:r>
              <a:rPr lang="en-US" dirty="0" err="1"/>
              <a:t>kreatinin</a:t>
            </a:r>
            <a:r>
              <a:rPr lang="en-US" dirty="0"/>
              <a:t>, </a:t>
            </a:r>
            <a:r>
              <a:rPr lang="en-US" dirty="0" err="1"/>
              <a:t>bílkoviny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.</a:t>
            </a:r>
            <a:endParaRPr lang="cs-CZ" dirty="0"/>
          </a:p>
          <a:p>
            <a:endParaRPr lang="en-US" dirty="0"/>
          </a:p>
          <a:p>
            <a:r>
              <a:rPr lang="cs-CZ" dirty="0"/>
              <a:t>p</a:t>
            </a:r>
            <a:r>
              <a:rPr lang="en-US" dirty="0" err="1"/>
              <a:t>ostup</a:t>
            </a:r>
            <a:r>
              <a:rPr lang="cs-CZ" altLang="en-US" dirty="0"/>
              <a:t>: </a:t>
            </a:r>
            <a:r>
              <a:rPr lang="en-US" dirty="0" err="1"/>
              <a:t>začátek</a:t>
            </a:r>
            <a:r>
              <a:rPr lang="en-US" dirty="0"/>
              <a:t> </a:t>
            </a:r>
            <a:r>
              <a:rPr lang="en-US" dirty="0" err="1"/>
              <a:t>sběru</a:t>
            </a:r>
            <a:r>
              <a:rPr lang="en-US" dirty="0"/>
              <a:t> v 6 </a:t>
            </a:r>
            <a:r>
              <a:rPr lang="en-US" dirty="0" err="1"/>
              <a:t>hodin</a:t>
            </a:r>
            <a:r>
              <a:rPr lang="en-US" dirty="0"/>
              <a:t> se </a:t>
            </a:r>
            <a:r>
              <a:rPr lang="en-US" dirty="0" err="1"/>
              <a:t>pacient</a:t>
            </a:r>
            <a:r>
              <a:rPr lang="en-US" dirty="0"/>
              <a:t> </a:t>
            </a:r>
            <a:r>
              <a:rPr lang="en-US" dirty="0" err="1"/>
              <a:t>vymočí</a:t>
            </a:r>
            <a:r>
              <a:rPr lang="en-US" dirty="0"/>
              <a:t> MIMO </a:t>
            </a:r>
            <a:r>
              <a:rPr lang="en-US" dirty="0" err="1"/>
              <a:t>sběrnou</a:t>
            </a:r>
            <a:r>
              <a:rPr lang="en-US" dirty="0"/>
              <a:t> </a:t>
            </a:r>
            <a:r>
              <a:rPr lang="en-US" dirty="0" err="1"/>
              <a:t>nádobu</a:t>
            </a:r>
            <a:r>
              <a:rPr lang="en-US" dirty="0"/>
              <a:t>, </a:t>
            </a:r>
            <a:r>
              <a:rPr lang="en-US" dirty="0" err="1"/>
              <a:t>provede</a:t>
            </a:r>
            <a:r>
              <a:rPr lang="en-US" dirty="0"/>
              <a:t> </a:t>
            </a:r>
            <a:r>
              <a:rPr lang="en-US" dirty="0" err="1"/>
              <a:t>hygienickou</a:t>
            </a:r>
            <a:r>
              <a:rPr lang="en-US" dirty="0"/>
              <a:t> </a:t>
            </a:r>
            <a:r>
              <a:rPr lang="en-US" dirty="0" err="1"/>
              <a:t>očistu</a:t>
            </a:r>
            <a:r>
              <a:rPr lang="en-US" dirty="0"/>
              <a:t> </a:t>
            </a:r>
            <a:r>
              <a:rPr lang="en-US" dirty="0" err="1"/>
              <a:t>genitálu</a:t>
            </a:r>
            <a:r>
              <a:rPr lang="en-US" dirty="0"/>
              <a:t>, </a:t>
            </a:r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/>
              <a:t>sbírá</a:t>
            </a:r>
            <a:r>
              <a:rPr lang="en-US" dirty="0"/>
              <a:t> </a:t>
            </a:r>
            <a:r>
              <a:rPr lang="en-US" dirty="0" err="1"/>
              <a:t>moč</a:t>
            </a:r>
            <a:r>
              <a:rPr lang="en-US" dirty="0"/>
              <a:t> do </a:t>
            </a:r>
            <a:r>
              <a:rPr lang="en-US" dirty="0" err="1"/>
              <a:t>sběrné</a:t>
            </a:r>
            <a:r>
              <a:rPr lang="en-US" dirty="0"/>
              <a:t> </a:t>
            </a:r>
            <a:r>
              <a:rPr lang="en-US" dirty="0" err="1"/>
              <a:t>nádoby</a:t>
            </a:r>
            <a:r>
              <a:rPr lang="en-US" dirty="0"/>
              <a:t> (</a:t>
            </a:r>
            <a:r>
              <a:rPr lang="en-US" dirty="0" err="1"/>
              <a:t>čistá</a:t>
            </a:r>
            <a:r>
              <a:rPr lang="en-US" dirty="0"/>
              <a:t> a </a:t>
            </a:r>
            <a:r>
              <a:rPr lang="en-US" dirty="0" err="1"/>
              <a:t>suchá</a:t>
            </a:r>
            <a:r>
              <a:rPr lang="en-US" dirty="0"/>
              <a:t> </a:t>
            </a:r>
            <a:r>
              <a:rPr lang="en-US" dirty="0" err="1"/>
              <a:t>uzavíratelná</a:t>
            </a:r>
            <a:r>
              <a:rPr lang="en-US" dirty="0"/>
              <a:t> </a:t>
            </a:r>
            <a:r>
              <a:rPr lang="en-US" dirty="0" err="1"/>
              <a:t>sběrná</a:t>
            </a:r>
            <a:r>
              <a:rPr lang="en-US" dirty="0"/>
              <a:t> </a:t>
            </a:r>
            <a:r>
              <a:rPr lang="en-US" dirty="0" err="1"/>
              <a:t>nádoba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 err="1"/>
              <a:t>sběr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24 </a:t>
            </a:r>
            <a:r>
              <a:rPr lang="en-US" dirty="0" err="1"/>
              <a:t>hod</a:t>
            </a:r>
            <a:r>
              <a:rPr lang="en-US" dirty="0"/>
              <a:t>, 10 ml </a:t>
            </a:r>
            <a:r>
              <a:rPr lang="en-US" dirty="0" err="1"/>
              <a:t>vzorek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ze </a:t>
            </a:r>
            <a:r>
              <a:rPr lang="en-US" dirty="0" err="1"/>
              <a:t>sbíraného</a:t>
            </a:r>
            <a:r>
              <a:rPr lang="en-US" dirty="0"/>
              <a:t> a </a:t>
            </a:r>
            <a:r>
              <a:rPr lang="en-US" dirty="0" err="1"/>
              <a:t>promíchaného</a:t>
            </a:r>
            <a:r>
              <a:rPr lang="en-US" dirty="0"/>
              <a:t> </a:t>
            </a:r>
            <a:r>
              <a:rPr lang="en-US" dirty="0" err="1"/>
              <a:t>objemu</a:t>
            </a:r>
            <a:r>
              <a:rPr lang="en-US" dirty="0"/>
              <a:t> + </a:t>
            </a:r>
            <a:r>
              <a:rPr lang="en-US" dirty="0" err="1"/>
              <a:t>krev</a:t>
            </a:r>
            <a:r>
              <a:rPr lang="en-US" dirty="0"/>
              <a:t> (5</a:t>
            </a:r>
            <a:r>
              <a:rPr lang="cs-CZ" dirty="0"/>
              <a:t> </a:t>
            </a:r>
            <a:r>
              <a:rPr lang="en-US" dirty="0"/>
              <a:t>–</a:t>
            </a:r>
            <a:r>
              <a:rPr lang="cs-CZ" dirty="0"/>
              <a:t> </a:t>
            </a:r>
            <a:r>
              <a:rPr lang="en-US" dirty="0"/>
              <a:t>7 ml </a:t>
            </a:r>
            <a:r>
              <a:rPr lang="en-US" dirty="0" err="1"/>
              <a:t>srážlivé</a:t>
            </a:r>
            <a:r>
              <a:rPr lang="en-US" dirty="0"/>
              <a:t> </a:t>
            </a:r>
            <a:r>
              <a:rPr lang="en-US" dirty="0" err="1"/>
              <a:t>krve</a:t>
            </a:r>
            <a:r>
              <a:rPr lang="en-US" dirty="0"/>
              <a:t>)</a:t>
            </a:r>
            <a:r>
              <a:rPr lang="cs-CZ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žádanku</a:t>
            </a:r>
            <a:r>
              <a:rPr lang="en-US" dirty="0"/>
              <a:t> </a:t>
            </a:r>
            <a:r>
              <a:rPr lang="en-US" dirty="0" err="1"/>
              <a:t>zapíšeme</a:t>
            </a:r>
            <a:r>
              <a:rPr lang="en-US" dirty="0"/>
              <a:t>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a </a:t>
            </a:r>
            <a:r>
              <a:rPr lang="en-US" dirty="0" err="1"/>
              <a:t>specifickou</a:t>
            </a:r>
            <a:r>
              <a:rPr lang="en-US" dirty="0"/>
              <a:t> </a:t>
            </a:r>
            <a:r>
              <a:rPr lang="en-US" dirty="0" err="1"/>
              <a:t>hmotnost</a:t>
            </a:r>
            <a:r>
              <a:rPr lang="en-US" dirty="0"/>
              <a:t>, </a:t>
            </a:r>
            <a:r>
              <a:rPr lang="en-US" dirty="0" err="1"/>
              <a:t>příjem</a:t>
            </a:r>
            <a:r>
              <a:rPr lang="en-US" dirty="0"/>
              <a:t> a </a:t>
            </a:r>
            <a:r>
              <a:rPr lang="en-US" dirty="0" err="1"/>
              <a:t>výdej</a:t>
            </a:r>
            <a:r>
              <a:rPr lang="en-US" dirty="0"/>
              <a:t> </a:t>
            </a:r>
            <a:r>
              <a:rPr lang="en-US" dirty="0" err="1"/>
              <a:t>tekutin</a:t>
            </a:r>
            <a:r>
              <a:rPr lang="en-US" dirty="0"/>
              <a:t>, </a:t>
            </a:r>
            <a:r>
              <a:rPr lang="en-US" dirty="0" err="1"/>
              <a:t>výšku</a:t>
            </a:r>
            <a:r>
              <a:rPr lang="en-US" dirty="0"/>
              <a:t> a </a:t>
            </a:r>
            <a:r>
              <a:rPr lang="en-US" dirty="0" err="1"/>
              <a:t>váhu</a:t>
            </a:r>
            <a:r>
              <a:rPr lang="en-US" dirty="0"/>
              <a:t> </a:t>
            </a:r>
            <a:r>
              <a:rPr lang="en-US" dirty="0" err="1"/>
              <a:t>pacienta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5658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277395-9CC8-4598-83D5-C732BC1E6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A8E1A-F3CC-444D-9B23-52EBB06DDB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E8B4D5-A625-4419-AE10-49D42E6C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Bakteriologické vyšetření moče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D241161-FC98-4DAC-B209-A8ED3A7A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5054"/>
            <a:ext cx="10753200" cy="4139998"/>
          </a:xfrm>
        </p:spPr>
        <p:txBody>
          <a:bodyPr/>
          <a:lstStyle/>
          <a:p>
            <a:r>
              <a:rPr lang="en-US" dirty="0" err="1"/>
              <a:t>označení</a:t>
            </a:r>
            <a:r>
              <a:rPr lang="en-US" dirty="0"/>
              <a:t> v </a:t>
            </a:r>
            <a:r>
              <a:rPr lang="en-US" dirty="0" err="1"/>
              <a:t>dokumentaci</a:t>
            </a:r>
            <a:r>
              <a:rPr lang="en-US" dirty="0"/>
              <a:t>: BV, </a:t>
            </a:r>
            <a:r>
              <a:rPr lang="en-US" dirty="0" err="1"/>
              <a:t>moč</a:t>
            </a:r>
            <a:r>
              <a:rPr lang="en-US" dirty="0"/>
              <a:t> B + C, </a:t>
            </a:r>
            <a:r>
              <a:rPr lang="en-US" dirty="0" err="1"/>
              <a:t>moč</a:t>
            </a:r>
            <a:r>
              <a:rPr lang="en-US" dirty="0"/>
              <a:t> C + K, </a:t>
            </a:r>
            <a:r>
              <a:rPr lang="en-US" dirty="0" err="1"/>
              <a:t>moč</a:t>
            </a:r>
            <a:r>
              <a:rPr lang="en-US" dirty="0"/>
              <a:t> K + C</a:t>
            </a:r>
            <a:endParaRPr lang="cs-CZ" dirty="0"/>
          </a:p>
          <a:p>
            <a:r>
              <a:rPr lang="cs-CZ" dirty="0"/>
              <a:t>z</a:t>
            </a:r>
            <a:r>
              <a:rPr lang="en-US" dirty="0" err="1"/>
              <a:t>ásady</a:t>
            </a:r>
            <a:r>
              <a:rPr lang="cs-CZ" altLang="en-US" dirty="0"/>
              <a:t>:</a:t>
            </a:r>
          </a:p>
          <a:p>
            <a:r>
              <a:rPr lang="en-US" dirty="0" err="1"/>
              <a:t>důsledná</a:t>
            </a:r>
            <a:r>
              <a:rPr lang="en-US" dirty="0"/>
              <a:t> </a:t>
            </a:r>
            <a:r>
              <a:rPr lang="en-US" dirty="0" err="1"/>
              <a:t>edukace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cs-CZ" dirty="0"/>
              <a:t>, </a:t>
            </a:r>
            <a:r>
              <a:rPr lang="en-US" dirty="0" err="1"/>
              <a:t>důsledná</a:t>
            </a:r>
            <a:r>
              <a:rPr lang="en-US" dirty="0"/>
              <a:t> </a:t>
            </a:r>
            <a:r>
              <a:rPr lang="en-US" dirty="0" err="1"/>
              <a:t>hygiena</a:t>
            </a:r>
            <a:r>
              <a:rPr lang="en-US" dirty="0"/>
              <a:t> </a:t>
            </a:r>
            <a:r>
              <a:rPr lang="en-US" dirty="0" err="1"/>
              <a:t>genitálu</a:t>
            </a:r>
            <a:endParaRPr lang="cs-CZ" dirty="0"/>
          </a:p>
          <a:p>
            <a:r>
              <a:rPr lang="en-US" dirty="0" err="1"/>
              <a:t>dezinfekce</a:t>
            </a:r>
            <a:r>
              <a:rPr lang="en-US" dirty="0"/>
              <a:t> </a:t>
            </a:r>
            <a:r>
              <a:rPr lang="en-US" dirty="0" err="1"/>
              <a:t>genitálu</a:t>
            </a:r>
            <a:r>
              <a:rPr lang="en-US" dirty="0"/>
              <a:t> (</a:t>
            </a:r>
            <a:r>
              <a:rPr lang="en-US" dirty="0" err="1"/>
              <a:t>dle</a:t>
            </a:r>
            <a:r>
              <a:rPr lang="en-US" dirty="0"/>
              <a:t> </a:t>
            </a:r>
            <a:r>
              <a:rPr lang="en-US" dirty="0" err="1"/>
              <a:t>zvyklostí</a:t>
            </a:r>
            <a:r>
              <a:rPr lang="en-US" dirty="0"/>
              <a:t> </a:t>
            </a:r>
            <a:r>
              <a:rPr lang="en-US" dirty="0" err="1"/>
              <a:t>oddělení</a:t>
            </a:r>
            <a:r>
              <a:rPr lang="en-US" dirty="0"/>
              <a:t> a </a:t>
            </a:r>
            <a:r>
              <a:rPr lang="en-US" dirty="0" err="1"/>
              <a:t>požadavku</a:t>
            </a:r>
            <a:r>
              <a:rPr lang="en-US" dirty="0"/>
              <a:t> </a:t>
            </a:r>
            <a:r>
              <a:rPr lang="en-US" dirty="0" err="1"/>
              <a:t>laboratoře</a:t>
            </a:r>
            <a:r>
              <a:rPr lang="en-US" dirty="0"/>
              <a:t>)</a:t>
            </a:r>
            <a:endParaRPr lang="cs-CZ" dirty="0"/>
          </a:p>
          <a:p>
            <a:r>
              <a:rPr lang="en-US" dirty="0" err="1"/>
              <a:t>aseptický</a:t>
            </a:r>
            <a:r>
              <a:rPr lang="en-US" dirty="0"/>
              <a:t> </a:t>
            </a:r>
            <a:r>
              <a:rPr lang="en-US" dirty="0" err="1"/>
              <a:t>postup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středního</a:t>
            </a:r>
            <a:r>
              <a:rPr lang="en-US" dirty="0"/>
              <a:t> </a:t>
            </a:r>
            <a:r>
              <a:rPr lang="en-US" dirty="0" err="1"/>
              <a:t>proudu</a:t>
            </a:r>
            <a:r>
              <a:rPr lang="en-US" dirty="0"/>
              <a:t> </a:t>
            </a:r>
            <a:r>
              <a:rPr lang="en-US" dirty="0" err="1"/>
              <a:t>moče</a:t>
            </a:r>
            <a:endParaRPr lang="cs-CZ" dirty="0"/>
          </a:p>
          <a:p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zahájením</a:t>
            </a:r>
            <a:r>
              <a:rPr lang="en-US" dirty="0"/>
              <a:t> ATB </a:t>
            </a:r>
            <a:r>
              <a:rPr lang="en-US" dirty="0" err="1"/>
              <a:t>léčby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odstup</a:t>
            </a:r>
            <a:r>
              <a:rPr lang="en-US" dirty="0"/>
              <a:t> 2–3 </a:t>
            </a:r>
            <a:r>
              <a:rPr lang="en-US" dirty="0" err="1"/>
              <a:t>týdny</a:t>
            </a:r>
            <a:r>
              <a:rPr lang="en-US" dirty="0"/>
              <a:t> po ATB </a:t>
            </a:r>
            <a:r>
              <a:rPr lang="en-US" dirty="0" err="1"/>
              <a:t>léčbě</a:t>
            </a:r>
            <a:r>
              <a:rPr lang="en-US" dirty="0"/>
              <a:t>, </a:t>
            </a:r>
            <a:br>
              <a:rPr lang="cs-CZ" dirty="0"/>
            </a:br>
            <a:r>
              <a:rPr lang="en-US" dirty="0"/>
              <a:t>v </a:t>
            </a:r>
            <a:r>
              <a:rPr lang="en-US" dirty="0" err="1"/>
              <a:t>případě</a:t>
            </a:r>
            <a:r>
              <a:rPr lang="en-US" dirty="0"/>
              <a:t> </a:t>
            </a:r>
            <a:r>
              <a:rPr lang="en-US" dirty="0" err="1"/>
              <a:t>podávání</a:t>
            </a:r>
            <a:r>
              <a:rPr lang="en-US" dirty="0"/>
              <a:t> ATB je </a:t>
            </a:r>
            <a:r>
              <a:rPr lang="en-US" dirty="0" err="1"/>
              <a:t>nutné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žádance</a:t>
            </a:r>
            <a:r>
              <a:rPr lang="en-US" dirty="0"/>
              <a:t> </a:t>
            </a:r>
            <a:r>
              <a:rPr lang="en-US" dirty="0" err="1"/>
              <a:t>vyznačit</a:t>
            </a:r>
            <a:r>
              <a:rPr lang="en-US" dirty="0"/>
              <a:t> </a:t>
            </a:r>
            <a:r>
              <a:rPr lang="en-US" dirty="0" err="1"/>
              <a:t>druh</a:t>
            </a:r>
            <a:r>
              <a:rPr lang="en-US" dirty="0"/>
              <a:t>, </a:t>
            </a:r>
            <a:r>
              <a:rPr lang="en-US" dirty="0" err="1"/>
              <a:t>sílu</a:t>
            </a:r>
            <a:r>
              <a:rPr lang="en-US" dirty="0"/>
              <a:t>, </a:t>
            </a:r>
            <a:r>
              <a:rPr lang="en-US" dirty="0" err="1"/>
              <a:t>četnost</a:t>
            </a:r>
            <a:r>
              <a:rPr lang="en-US" dirty="0"/>
              <a:t> a den </a:t>
            </a:r>
            <a:r>
              <a:rPr lang="en-US" dirty="0" err="1"/>
              <a:t>podání</a:t>
            </a:r>
            <a:endParaRPr lang="cs-CZ" dirty="0"/>
          </a:p>
          <a:p>
            <a:r>
              <a:rPr lang="en-US" dirty="0"/>
              <a:t>do 2 </a:t>
            </a:r>
            <a:r>
              <a:rPr lang="en-US" dirty="0" err="1"/>
              <a:t>hodin</a:t>
            </a:r>
            <a:r>
              <a:rPr lang="en-US" dirty="0"/>
              <a:t> transport do </a:t>
            </a:r>
            <a:r>
              <a:rPr lang="en-US" dirty="0" err="1"/>
              <a:t>laboratoř</a:t>
            </a:r>
            <a:r>
              <a:rPr lang="cs-CZ" dirty="0"/>
              <a:t>e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785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2F2D02-0A58-4840-8CA1-EE36EFB7DC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2F47F9-50F1-4291-88AE-45D859E38A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149BDF-144C-4A24-BB62-2453336DB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750839"/>
            <a:ext cx="2220148" cy="451576"/>
          </a:xfrm>
        </p:spPr>
        <p:txBody>
          <a:bodyPr/>
          <a:lstStyle/>
          <a:p>
            <a:r>
              <a:rPr lang="cs-CZ" dirty="0"/>
              <a:t>Edukace pacienta</a:t>
            </a:r>
          </a:p>
        </p:txBody>
      </p:sp>
      <p:pic>
        <p:nvPicPr>
          <p:cNvPr id="6" name="Picture 2" descr="http://www.krevnicentrum.cz/laboratorni-prirucka/JFAAN_soubory/image001.jpg">
            <a:extLst>
              <a:ext uri="{FF2B5EF4-FFF2-40B4-BE49-F238E27FC236}">
                <a16:creationId xmlns:a16="http://schemas.microsoft.com/office/drawing/2014/main" id="{DB9B2949-FCBD-460D-AFAE-4D9BF40525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48" y="541281"/>
            <a:ext cx="4030550" cy="53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0BCCF97-0149-4B43-B99B-EEACB72C3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899" y="541281"/>
            <a:ext cx="4017612" cy="5322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319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7DCFA6-B648-4D7B-A2C5-CCA917DFDC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2AF4B5-75EA-4040-98C6-D9B1BAEAC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17E402-B8D3-493C-9ED7-1AA181102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Bakteriologické vyšetření moče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19CC77-1199-47A9-8C32-4AFB6A92E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171576"/>
            <a:ext cx="11575163" cy="4139998"/>
          </a:xfrm>
        </p:spPr>
        <p:txBody>
          <a:bodyPr/>
          <a:lstStyle/>
          <a:p>
            <a:r>
              <a:rPr lang="en-US" dirty="0" err="1"/>
              <a:t>Způsob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cs-CZ" altLang="en-US" dirty="0"/>
              <a:t>:</a:t>
            </a:r>
          </a:p>
          <a:p>
            <a:r>
              <a:rPr lang="cs-CZ" dirty="0"/>
              <a:t>1. s</a:t>
            </a:r>
            <a:r>
              <a:rPr lang="en-US" dirty="0" err="1"/>
              <a:t>třední</a:t>
            </a:r>
            <a:r>
              <a:rPr lang="en-US" dirty="0"/>
              <a:t> proud </a:t>
            </a:r>
            <a:r>
              <a:rPr lang="en-US" dirty="0" err="1"/>
              <a:t>moče</a:t>
            </a:r>
            <a:r>
              <a:rPr lang="en-US" dirty="0"/>
              <a:t> do </a:t>
            </a:r>
            <a:r>
              <a:rPr lang="en-US" dirty="0" err="1"/>
              <a:t>sterilní</a:t>
            </a:r>
            <a:r>
              <a:rPr lang="en-US" dirty="0"/>
              <a:t> </a:t>
            </a:r>
            <a:r>
              <a:rPr lang="en-US" dirty="0" err="1"/>
              <a:t>zkumavky</a:t>
            </a:r>
            <a:r>
              <a:rPr lang="en-US" dirty="0"/>
              <a:t> – </a:t>
            </a:r>
            <a:r>
              <a:rPr lang="en-US" dirty="0" err="1"/>
              <a:t>důsledná</a:t>
            </a:r>
            <a:r>
              <a:rPr lang="en-US" dirty="0"/>
              <a:t> </a:t>
            </a:r>
            <a:r>
              <a:rPr lang="en-US" dirty="0" err="1"/>
              <a:t>edukace</a:t>
            </a:r>
            <a:r>
              <a:rPr lang="en-US" dirty="0"/>
              <a:t> a </a:t>
            </a:r>
            <a:r>
              <a:rPr lang="en-US" dirty="0" err="1"/>
              <a:t>zachování</a:t>
            </a:r>
            <a:r>
              <a:rPr lang="en-US" dirty="0"/>
              <a:t> sterility </a:t>
            </a:r>
            <a:r>
              <a:rPr lang="en-US" dirty="0" err="1"/>
              <a:t>odběrové</a:t>
            </a:r>
            <a:r>
              <a:rPr lang="en-US" dirty="0"/>
              <a:t> </a:t>
            </a:r>
            <a:r>
              <a:rPr lang="en-US" dirty="0" err="1"/>
              <a:t>nádobky</a:t>
            </a:r>
            <a:r>
              <a:rPr lang="en-US" dirty="0"/>
              <a:t>, </a:t>
            </a:r>
            <a:r>
              <a:rPr lang="en-US" dirty="0" err="1"/>
              <a:t>nejlépe</a:t>
            </a:r>
            <a:r>
              <a:rPr lang="en-US" dirty="0"/>
              <a:t> </a:t>
            </a:r>
            <a:r>
              <a:rPr lang="en-US" dirty="0" err="1"/>
              <a:t>ranní</a:t>
            </a:r>
            <a:r>
              <a:rPr lang="en-US" dirty="0"/>
              <a:t> </a:t>
            </a:r>
            <a:r>
              <a:rPr lang="en-US" dirty="0" err="1"/>
              <a:t>moč</a:t>
            </a:r>
            <a:r>
              <a:rPr lang="en-US" dirty="0"/>
              <a:t> (</a:t>
            </a:r>
            <a:r>
              <a:rPr lang="en-US" dirty="0" err="1"/>
              <a:t>kumulace</a:t>
            </a:r>
            <a:r>
              <a:rPr lang="en-US" dirty="0"/>
              <a:t> </a:t>
            </a:r>
            <a:r>
              <a:rPr lang="en-US" dirty="0" err="1"/>
              <a:t>mikroorganizmů</a:t>
            </a:r>
            <a:r>
              <a:rPr lang="en-US" dirty="0"/>
              <a:t>),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odběrem</a:t>
            </a:r>
            <a:r>
              <a:rPr lang="en-US" dirty="0"/>
              <a:t> – </a:t>
            </a:r>
            <a:r>
              <a:rPr lang="en-US" dirty="0" err="1"/>
              <a:t>důsledná</a:t>
            </a:r>
            <a:r>
              <a:rPr lang="en-US" dirty="0"/>
              <a:t> </a:t>
            </a:r>
            <a:r>
              <a:rPr lang="en-US" dirty="0" err="1"/>
              <a:t>hygienická</a:t>
            </a:r>
            <a:r>
              <a:rPr lang="en-US" dirty="0"/>
              <a:t> </a:t>
            </a:r>
            <a:r>
              <a:rPr lang="en-US" dirty="0" err="1"/>
              <a:t>očista</a:t>
            </a:r>
            <a:r>
              <a:rPr lang="en-US" dirty="0"/>
              <a:t> a </a:t>
            </a:r>
            <a:r>
              <a:rPr lang="en-US" dirty="0" err="1"/>
              <a:t>poté</a:t>
            </a:r>
            <a:r>
              <a:rPr lang="en-US" dirty="0"/>
              <a:t> </a:t>
            </a:r>
            <a:r>
              <a:rPr lang="en-US" dirty="0" err="1"/>
              <a:t>dezinfekce</a:t>
            </a:r>
            <a:r>
              <a:rPr lang="en-US" dirty="0"/>
              <a:t> </a:t>
            </a:r>
            <a:r>
              <a:rPr lang="en-US" dirty="0" err="1"/>
              <a:t>genitálu</a:t>
            </a:r>
            <a:r>
              <a:rPr lang="en-US" dirty="0"/>
              <a:t>, u </a:t>
            </a:r>
            <a:r>
              <a:rPr lang="en-US" dirty="0" err="1"/>
              <a:t>žen</a:t>
            </a:r>
            <a:r>
              <a:rPr lang="en-US" dirty="0"/>
              <a:t> labia od </a:t>
            </a:r>
            <a:r>
              <a:rPr lang="en-US" dirty="0" err="1"/>
              <a:t>sebe</a:t>
            </a:r>
            <a:r>
              <a:rPr lang="en-US" dirty="0"/>
              <a:t>, </a:t>
            </a: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menstruaci</a:t>
            </a:r>
            <a:r>
              <a:rPr lang="en-US" dirty="0"/>
              <a:t>; u </a:t>
            </a:r>
            <a:r>
              <a:rPr lang="en-US" dirty="0" err="1"/>
              <a:t>mužů</a:t>
            </a:r>
            <a:r>
              <a:rPr lang="en-US" dirty="0"/>
              <a:t> </a:t>
            </a:r>
            <a:r>
              <a:rPr lang="en-US" dirty="0" err="1"/>
              <a:t>stažená</a:t>
            </a:r>
            <a:r>
              <a:rPr lang="en-US" dirty="0"/>
              <a:t> </a:t>
            </a:r>
            <a:r>
              <a:rPr lang="en-US" dirty="0" err="1"/>
              <a:t>předkožka</a:t>
            </a:r>
            <a:endParaRPr lang="cs-CZ" dirty="0"/>
          </a:p>
          <a:p>
            <a:r>
              <a:rPr lang="cs-CZ" dirty="0"/>
              <a:t>2. </a:t>
            </a:r>
            <a:r>
              <a:rPr lang="en-US" dirty="0" err="1"/>
              <a:t>jednorázová</a:t>
            </a:r>
            <a:r>
              <a:rPr lang="en-US" dirty="0"/>
              <a:t> </a:t>
            </a:r>
            <a:r>
              <a:rPr lang="en-US" dirty="0" err="1"/>
              <a:t>katetrizace</a:t>
            </a:r>
            <a:endParaRPr lang="cs-CZ" dirty="0"/>
          </a:p>
          <a:p>
            <a:r>
              <a:rPr lang="cs-CZ" dirty="0"/>
              <a:t>3. </a:t>
            </a:r>
            <a:r>
              <a:rPr lang="en-US" dirty="0" err="1"/>
              <a:t>suprapubická</a:t>
            </a:r>
            <a:r>
              <a:rPr lang="en-US" dirty="0"/>
              <a:t> </a:t>
            </a:r>
            <a:r>
              <a:rPr lang="en-US" dirty="0" err="1"/>
              <a:t>punkce</a:t>
            </a:r>
            <a:r>
              <a:rPr lang="en-US" dirty="0"/>
              <a:t> – </a:t>
            </a:r>
            <a:r>
              <a:rPr lang="en-US" dirty="0" err="1"/>
              <a:t>lékařská</a:t>
            </a:r>
            <a:r>
              <a:rPr lang="en-US" dirty="0"/>
              <a:t> </a:t>
            </a:r>
            <a:r>
              <a:rPr lang="en-US" dirty="0" err="1"/>
              <a:t>intervence</a:t>
            </a:r>
            <a:r>
              <a:rPr lang="en-US" dirty="0"/>
              <a:t>, 1–2 cm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stydkou</a:t>
            </a:r>
            <a:r>
              <a:rPr lang="en-US" dirty="0"/>
              <a:t> </a:t>
            </a:r>
            <a:r>
              <a:rPr lang="en-US" dirty="0" err="1"/>
              <a:t>sponou</a:t>
            </a:r>
            <a:r>
              <a:rPr lang="en-US" dirty="0"/>
              <a:t> – </a:t>
            </a:r>
            <a:r>
              <a:rPr lang="en-US" dirty="0" err="1"/>
              <a:t>punkční</a:t>
            </a:r>
            <a:r>
              <a:rPr lang="en-US" dirty="0"/>
              <a:t> </a:t>
            </a:r>
            <a:r>
              <a:rPr lang="en-US" dirty="0" err="1"/>
              <a:t>jehla</a:t>
            </a:r>
            <a:r>
              <a:rPr lang="en-US" dirty="0"/>
              <a:t> do </a:t>
            </a:r>
            <a:r>
              <a:rPr lang="en-US" dirty="0" err="1"/>
              <a:t>močového</a:t>
            </a:r>
            <a:r>
              <a:rPr lang="en-US" dirty="0"/>
              <a:t> </a:t>
            </a:r>
            <a:r>
              <a:rPr lang="en-US" dirty="0" err="1"/>
              <a:t>měchýře</a:t>
            </a:r>
            <a:r>
              <a:rPr lang="en-US" dirty="0"/>
              <a:t> – </a:t>
            </a:r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moče</a:t>
            </a:r>
            <a:endParaRPr lang="cs-CZ" dirty="0"/>
          </a:p>
          <a:p>
            <a:r>
              <a:rPr lang="cs-CZ" dirty="0"/>
              <a:t>4. </a:t>
            </a:r>
            <a:r>
              <a:rPr lang="en-US" dirty="0" err="1"/>
              <a:t>odběr</a:t>
            </a:r>
            <a:r>
              <a:rPr lang="en-US" dirty="0"/>
              <a:t> z </a:t>
            </a:r>
            <a:r>
              <a:rPr lang="en-US" dirty="0" err="1"/>
              <a:t>permanentního</a:t>
            </a:r>
            <a:r>
              <a:rPr lang="en-US" dirty="0"/>
              <a:t> </a:t>
            </a:r>
            <a:r>
              <a:rPr lang="en-US" dirty="0" err="1"/>
              <a:t>močového</a:t>
            </a:r>
            <a:r>
              <a:rPr lang="en-US" dirty="0"/>
              <a:t> </a:t>
            </a:r>
            <a:r>
              <a:rPr lang="en-US" dirty="0" err="1"/>
              <a:t>katetru</a:t>
            </a:r>
            <a:r>
              <a:rPr lang="en-US" dirty="0"/>
              <a:t> </a:t>
            </a:r>
            <a:r>
              <a:rPr lang="en-US" dirty="0" err="1"/>
              <a:t>přes</a:t>
            </a:r>
            <a:r>
              <a:rPr lang="en-US" dirty="0"/>
              <a:t> port,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žádanku</a:t>
            </a:r>
            <a:r>
              <a:rPr lang="en-US" dirty="0"/>
              <a:t> </a:t>
            </a:r>
            <a:r>
              <a:rPr lang="en-US" dirty="0" err="1"/>
              <a:t>uvést</a:t>
            </a:r>
            <a:r>
              <a:rPr lang="en-US" dirty="0"/>
              <a:t> den </a:t>
            </a:r>
            <a:r>
              <a:rPr lang="en-US" dirty="0" err="1"/>
              <a:t>zavedení</a:t>
            </a:r>
            <a:r>
              <a:rPr lang="en-US" dirty="0"/>
              <a:t> PMK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32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D877F9-A722-494C-885C-1645116B1E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386026-BF5B-4051-ADD6-78F77ED5F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FD6BB4C-9CCB-489A-8182-F10BAF1B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Toxikologické vyšetření moče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1CA83CB-ACC8-424C-8DA5-D604690D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intoxikaci</a:t>
            </a:r>
            <a:r>
              <a:rPr lang="en-US" dirty="0"/>
              <a:t> – </a:t>
            </a:r>
            <a:r>
              <a:rPr lang="en-US" dirty="0" err="1"/>
              <a:t>toxikologický</a:t>
            </a:r>
            <a:r>
              <a:rPr lang="en-US" dirty="0"/>
              <a:t> </a:t>
            </a:r>
            <a:r>
              <a:rPr lang="en-US" dirty="0" err="1"/>
              <a:t>rozbor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pracovníků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rizikových</a:t>
            </a:r>
            <a:r>
              <a:rPr lang="en-US" dirty="0"/>
              <a:t> </a:t>
            </a:r>
            <a:r>
              <a:rPr lang="en-US" dirty="0" err="1"/>
              <a:t>pracovištích</a:t>
            </a:r>
            <a:r>
              <a:rPr lang="en-US" dirty="0"/>
              <a:t> </a:t>
            </a:r>
            <a:r>
              <a:rPr lang="en-US" dirty="0" err="1"/>
              <a:t>chemického</a:t>
            </a:r>
            <a:r>
              <a:rPr lang="en-US" dirty="0"/>
              <a:t> </a:t>
            </a:r>
            <a:r>
              <a:rPr lang="en-US" dirty="0" err="1"/>
              <a:t>prostředí</a:t>
            </a:r>
            <a:r>
              <a:rPr lang="en-US" dirty="0"/>
              <a:t> – </a:t>
            </a:r>
            <a:r>
              <a:rPr lang="en-US" dirty="0" err="1"/>
              <a:t>vzorek</a:t>
            </a:r>
            <a:r>
              <a:rPr lang="en-US" dirty="0"/>
              <a:t> </a:t>
            </a:r>
            <a:r>
              <a:rPr lang="en-US" dirty="0" err="1"/>
              <a:t>moče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konci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doby</a:t>
            </a:r>
            <a:r>
              <a:rPr lang="en-US" dirty="0"/>
              <a:t> v </a:t>
            </a:r>
            <a:r>
              <a:rPr lang="en-US" dirty="0" err="1"/>
              <a:t>druhé</a:t>
            </a:r>
            <a:r>
              <a:rPr lang="en-US" dirty="0"/>
              <a:t> </a:t>
            </a:r>
            <a:r>
              <a:rPr lang="en-US" dirty="0" err="1"/>
              <a:t>polovině</a:t>
            </a:r>
            <a:r>
              <a:rPr lang="en-US" dirty="0"/>
              <a:t> </a:t>
            </a:r>
            <a:r>
              <a:rPr lang="en-US" dirty="0" err="1"/>
              <a:t>týdne</a:t>
            </a:r>
            <a:endParaRPr lang="en-US" dirty="0"/>
          </a:p>
          <a:p>
            <a:r>
              <a:rPr lang="en-US" dirty="0" err="1"/>
              <a:t>odběr</a:t>
            </a:r>
            <a:r>
              <a:rPr lang="en-US" dirty="0"/>
              <a:t> do </a:t>
            </a:r>
            <a:r>
              <a:rPr lang="en-US" dirty="0" err="1"/>
              <a:t>nádobky</a:t>
            </a:r>
            <a:r>
              <a:rPr lang="en-US" dirty="0"/>
              <a:t> – </a:t>
            </a:r>
            <a:r>
              <a:rPr lang="en-US" dirty="0" err="1"/>
              <a:t>cca</a:t>
            </a:r>
            <a:r>
              <a:rPr lang="en-US" dirty="0"/>
              <a:t> do 100 ml </a:t>
            </a:r>
            <a:r>
              <a:rPr lang="en-US" dirty="0" err="1"/>
              <a:t>moče</a:t>
            </a:r>
            <a:endParaRPr lang="en-US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0838EC4-E26A-4552-806A-DA970F08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964" y="3164847"/>
            <a:ext cx="2566638" cy="34262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628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44390F-52D8-41DA-84D1-2FAD4FA09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610ECC-1073-4C35-9F6A-AD007DB28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67A238F-14DD-43AE-BCC4-6486B67F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97545"/>
            <a:ext cx="10753200" cy="451576"/>
          </a:xfrm>
        </p:spPr>
        <p:txBody>
          <a:bodyPr/>
          <a:lstStyle/>
          <a:p>
            <a:r>
              <a:rPr lang="cs-CZ" dirty="0"/>
              <a:t>Odběry stolice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09F1CED-F7E2-4115-ADCC-4B4B2CDC2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044889"/>
            <a:ext cx="10753200" cy="4139998"/>
          </a:xfrm>
        </p:spPr>
        <p:txBody>
          <a:bodyPr/>
          <a:lstStyle/>
          <a:p>
            <a:r>
              <a:rPr lang="en-US" dirty="0" err="1"/>
              <a:t>posouzení</a:t>
            </a:r>
            <a:r>
              <a:rPr lang="en-US" dirty="0"/>
              <a:t> </a:t>
            </a:r>
            <a:r>
              <a:rPr lang="en-US" dirty="0" err="1"/>
              <a:t>stolice</a:t>
            </a:r>
            <a:r>
              <a:rPr lang="en-US" dirty="0"/>
              <a:t>:</a:t>
            </a:r>
          </a:p>
          <a:p>
            <a:pPr lvl="1"/>
            <a:r>
              <a:rPr lang="en-US" sz="2800" dirty="0" err="1"/>
              <a:t>konzistence</a:t>
            </a:r>
            <a:r>
              <a:rPr lang="en-US" sz="2800" dirty="0"/>
              <a:t>, </a:t>
            </a:r>
            <a:r>
              <a:rPr lang="en-US" sz="2800" dirty="0" err="1"/>
              <a:t>tvar</a:t>
            </a:r>
            <a:r>
              <a:rPr lang="en-US" sz="2800" dirty="0"/>
              <a:t>, </a:t>
            </a:r>
            <a:r>
              <a:rPr lang="en-US" sz="2800" dirty="0" err="1"/>
              <a:t>zápach</a:t>
            </a:r>
            <a:endParaRPr lang="en-US" sz="2800" dirty="0"/>
          </a:p>
          <a:p>
            <a:pPr lvl="1"/>
            <a:r>
              <a:rPr lang="en-US" sz="2800" dirty="0" err="1"/>
              <a:t>frekvence</a:t>
            </a:r>
            <a:r>
              <a:rPr lang="en-US" sz="2800" dirty="0"/>
              <a:t> </a:t>
            </a:r>
            <a:r>
              <a:rPr lang="en-US" sz="2800" dirty="0" err="1"/>
              <a:t>vyprazdňování</a:t>
            </a:r>
            <a:endParaRPr lang="en-US" sz="2800" dirty="0"/>
          </a:p>
          <a:p>
            <a:pPr lvl="1"/>
            <a:r>
              <a:rPr lang="en-US" sz="2800" dirty="0"/>
              <a:t>pH, </a:t>
            </a:r>
            <a:r>
              <a:rPr lang="en-US" sz="2800" dirty="0" err="1"/>
              <a:t>norma</a:t>
            </a:r>
            <a:r>
              <a:rPr lang="en-US" sz="2800" dirty="0"/>
              <a:t> 7–8</a:t>
            </a:r>
          </a:p>
          <a:p>
            <a:pPr lvl="1"/>
            <a:r>
              <a:rPr lang="en-US" sz="2800" dirty="0" err="1"/>
              <a:t>steatorea</a:t>
            </a:r>
            <a:r>
              <a:rPr lang="en-US" sz="2800" dirty="0"/>
              <a:t> – </a:t>
            </a:r>
            <a:r>
              <a:rPr lang="en-US" sz="2800" dirty="0" err="1"/>
              <a:t>objemná</a:t>
            </a:r>
            <a:r>
              <a:rPr lang="en-US" sz="2800" dirty="0"/>
              <a:t>, </a:t>
            </a:r>
            <a:r>
              <a:rPr lang="en-US" sz="2800" dirty="0" err="1"/>
              <a:t>mastná</a:t>
            </a:r>
            <a:r>
              <a:rPr lang="en-US" sz="2800" dirty="0"/>
              <a:t>, </a:t>
            </a:r>
            <a:r>
              <a:rPr lang="en-US" sz="2800" dirty="0" err="1"/>
              <a:t>zapáchající</a:t>
            </a:r>
            <a:r>
              <a:rPr lang="en-US" sz="2800" dirty="0"/>
              <a:t>, 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nedostatečném</a:t>
            </a:r>
            <a:r>
              <a:rPr lang="en-US" sz="2800" dirty="0"/>
              <a:t> </a:t>
            </a:r>
            <a:r>
              <a:rPr lang="en-US" sz="2800" dirty="0" err="1"/>
              <a:t>trávení</a:t>
            </a:r>
            <a:r>
              <a:rPr lang="en-US" sz="2800" dirty="0"/>
              <a:t> </a:t>
            </a:r>
            <a:r>
              <a:rPr lang="en-US" sz="2800" dirty="0" err="1"/>
              <a:t>tuků</a:t>
            </a:r>
            <a:endParaRPr lang="en-US" sz="2800" dirty="0"/>
          </a:p>
          <a:p>
            <a:pPr lvl="1"/>
            <a:r>
              <a:rPr lang="en-US" sz="2800" dirty="0" err="1"/>
              <a:t>kopiózní</a:t>
            </a:r>
            <a:r>
              <a:rPr lang="en-US" sz="2800" dirty="0"/>
              <a:t> – </a:t>
            </a:r>
            <a:r>
              <a:rPr lang="en-US" sz="2800" dirty="0" err="1"/>
              <a:t>objemná</a:t>
            </a:r>
            <a:r>
              <a:rPr lang="en-US" sz="2800" dirty="0"/>
              <a:t> se </a:t>
            </a:r>
            <a:r>
              <a:rPr lang="en-US" sz="2800" dirty="0" err="1"/>
              <a:t>zbytky</a:t>
            </a:r>
            <a:r>
              <a:rPr lang="en-US" sz="2800" dirty="0"/>
              <a:t>, </a:t>
            </a:r>
            <a:r>
              <a:rPr lang="en-US" sz="2800" dirty="0" err="1"/>
              <a:t>pankreatitida</a:t>
            </a:r>
            <a:endParaRPr lang="en-US" sz="2800" dirty="0"/>
          </a:p>
          <a:p>
            <a:pPr lvl="1"/>
            <a:r>
              <a:rPr lang="en-US" sz="2800" dirty="0" err="1"/>
              <a:t>acholická</a:t>
            </a:r>
            <a:r>
              <a:rPr lang="en-US" sz="2800" dirty="0"/>
              <a:t> – </a:t>
            </a:r>
            <a:r>
              <a:rPr lang="en-US" sz="2800" dirty="0" err="1"/>
              <a:t>světlá</a:t>
            </a:r>
            <a:r>
              <a:rPr lang="en-US" sz="2800" dirty="0"/>
              <a:t>, </a:t>
            </a:r>
            <a:r>
              <a:rPr lang="en-US" sz="2800" dirty="0" err="1"/>
              <a:t>šedivě</a:t>
            </a:r>
            <a:r>
              <a:rPr lang="en-US" sz="2800" dirty="0"/>
              <a:t> </a:t>
            </a:r>
            <a:r>
              <a:rPr lang="en-US" sz="2800" dirty="0" err="1"/>
              <a:t>bílá</a:t>
            </a:r>
            <a:r>
              <a:rPr lang="en-US" sz="2800" dirty="0"/>
              <a:t>, </a:t>
            </a:r>
            <a:r>
              <a:rPr lang="en-US" sz="2800" dirty="0" err="1"/>
              <a:t>onemocnění</a:t>
            </a:r>
            <a:r>
              <a:rPr lang="en-US" sz="2800" dirty="0"/>
              <a:t> </a:t>
            </a:r>
            <a:r>
              <a:rPr lang="en-US" sz="2800" dirty="0" err="1"/>
              <a:t>žlučových</a:t>
            </a:r>
            <a:r>
              <a:rPr lang="en-US" sz="2800" dirty="0"/>
              <a:t> </a:t>
            </a:r>
            <a:r>
              <a:rPr lang="en-US" sz="2800" dirty="0" err="1"/>
              <a:t>cest</a:t>
            </a:r>
            <a:endParaRPr lang="en-US" sz="2800" dirty="0"/>
          </a:p>
          <a:p>
            <a:pPr lvl="1"/>
            <a:r>
              <a:rPr lang="en-US" sz="2800" dirty="0" err="1"/>
              <a:t>enteroragie</a:t>
            </a:r>
            <a:r>
              <a:rPr lang="en-US" sz="2800" dirty="0"/>
              <a:t> – </a:t>
            </a:r>
            <a:r>
              <a:rPr lang="en-US" sz="2800" dirty="0" err="1"/>
              <a:t>jasně</a:t>
            </a:r>
            <a:r>
              <a:rPr lang="en-US" sz="2800" dirty="0"/>
              <a:t> </a:t>
            </a:r>
            <a:r>
              <a:rPr lang="en-US" sz="2800" dirty="0" err="1"/>
              <a:t>červená</a:t>
            </a:r>
            <a:r>
              <a:rPr lang="en-US" sz="2800" dirty="0"/>
              <a:t> </a:t>
            </a:r>
            <a:r>
              <a:rPr lang="en-US" sz="2800" dirty="0" err="1"/>
              <a:t>krev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stolici</a:t>
            </a:r>
            <a:endParaRPr lang="en-US" sz="2800" dirty="0"/>
          </a:p>
          <a:p>
            <a:pPr lvl="1"/>
            <a:r>
              <a:rPr lang="en-US" sz="2800" dirty="0" err="1"/>
              <a:t>meléna</a:t>
            </a:r>
            <a:r>
              <a:rPr lang="en-US" sz="2800" dirty="0"/>
              <a:t> – </a:t>
            </a:r>
            <a:r>
              <a:rPr lang="en-US" sz="2800" dirty="0" err="1"/>
              <a:t>tmavá</a:t>
            </a:r>
            <a:r>
              <a:rPr lang="en-US" sz="2800" dirty="0"/>
              <a:t>, </a:t>
            </a:r>
            <a:r>
              <a:rPr lang="en-US" sz="2800" dirty="0" err="1"/>
              <a:t>černá</a:t>
            </a:r>
            <a:r>
              <a:rPr lang="en-US" sz="2800" dirty="0"/>
              <a:t>, </a:t>
            </a:r>
            <a:r>
              <a:rPr lang="en-US" sz="2800" dirty="0" err="1"/>
              <a:t>natrávená</a:t>
            </a:r>
            <a:r>
              <a:rPr lang="en-US" sz="2800" dirty="0"/>
              <a:t> </a:t>
            </a:r>
            <a:r>
              <a:rPr lang="en-US" sz="2800" dirty="0" err="1"/>
              <a:t>krev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stolici</a:t>
            </a:r>
            <a:endParaRPr lang="en-US" sz="2800" dirty="0"/>
          </a:p>
          <a:p>
            <a:pPr lvl="1"/>
            <a:r>
              <a:rPr lang="en-US" sz="2800" dirty="0" err="1"/>
              <a:t>tmavá</a:t>
            </a:r>
            <a:r>
              <a:rPr lang="en-US" sz="2800" dirty="0"/>
              <a:t> </a:t>
            </a:r>
            <a:r>
              <a:rPr lang="en-US" sz="2800" dirty="0" err="1"/>
              <a:t>stolice</a:t>
            </a:r>
            <a:r>
              <a:rPr lang="en-US" sz="2800" dirty="0"/>
              <a:t> – </a:t>
            </a:r>
            <a:r>
              <a:rPr lang="en-US" sz="2800" dirty="0" err="1"/>
              <a:t>užívání</a:t>
            </a:r>
            <a:r>
              <a:rPr lang="en-US" sz="2800" dirty="0"/>
              <a:t> </a:t>
            </a:r>
            <a:r>
              <a:rPr lang="en-US" sz="2800" dirty="0" err="1"/>
              <a:t>preparátů</a:t>
            </a:r>
            <a:r>
              <a:rPr lang="en-US" sz="2800" dirty="0"/>
              <a:t> </a:t>
            </a:r>
            <a:r>
              <a:rPr lang="en-US" sz="2800" dirty="0" err="1"/>
              <a:t>železa</a:t>
            </a:r>
            <a:endParaRPr lang="en-US" sz="2800" dirty="0"/>
          </a:p>
          <a:p>
            <a:pPr lvl="1"/>
            <a:r>
              <a:rPr lang="en-US" sz="2800" dirty="0" err="1"/>
              <a:t>příměsi</a:t>
            </a:r>
            <a:r>
              <a:rPr lang="en-US" sz="2800" dirty="0"/>
              <a:t> – </a:t>
            </a:r>
            <a:r>
              <a:rPr lang="en-US" sz="2800" dirty="0" err="1"/>
              <a:t>hlen</a:t>
            </a:r>
            <a:r>
              <a:rPr lang="en-US" sz="2800" dirty="0"/>
              <a:t>, </a:t>
            </a:r>
            <a:r>
              <a:rPr lang="en-US" sz="2800" dirty="0" err="1"/>
              <a:t>hnis</a:t>
            </a:r>
            <a:r>
              <a:rPr lang="en-US" sz="2800" dirty="0"/>
              <a:t>, </a:t>
            </a:r>
            <a:r>
              <a:rPr lang="en-US" sz="2800" dirty="0" err="1"/>
              <a:t>paraziti</a:t>
            </a:r>
            <a:endParaRPr lang="en-US" sz="28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2996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9CC8F3-CC2C-4A59-B3E4-92410B453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92031A-819C-4E2D-A652-6923F8EA5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2DEEA2-7FF4-464C-887F-F4A7115E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Kvalitativní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stolice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E12A66-F901-4E12-8050-F8F8427E8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en-US" dirty="0" err="1"/>
              <a:t>tolice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okultní</a:t>
            </a:r>
            <a:r>
              <a:rPr lang="en-US" dirty="0"/>
              <a:t> </a:t>
            </a:r>
            <a:r>
              <a:rPr lang="en-US" dirty="0" err="1"/>
              <a:t>krvácení</a:t>
            </a:r>
            <a:r>
              <a:rPr lang="en-US" dirty="0"/>
              <a:t> – test </a:t>
            </a:r>
            <a:r>
              <a:rPr lang="en-US" dirty="0" err="1"/>
              <a:t>okultního</a:t>
            </a:r>
            <a:r>
              <a:rPr lang="en-US" dirty="0"/>
              <a:t> </a:t>
            </a:r>
            <a:r>
              <a:rPr lang="en-US" dirty="0" err="1"/>
              <a:t>krvácení</a:t>
            </a:r>
            <a:r>
              <a:rPr lang="en-US" dirty="0"/>
              <a:t> do </a:t>
            </a:r>
            <a:r>
              <a:rPr lang="en-US" dirty="0" err="1"/>
              <a:t>stolice</a:t>
            </a:r>
            <a:r>
              <a:rPr lang="en-US" dirty="0"/>
              <a:t> (TOKS)</a:t>
            </a:r>
          </a:p>
          <a:p>
            <a:r>
              <a:rPr lang="en-US" dirty="0" err="1"/>
              <a:t>není</a:t>
            </a:r>
            <a:r>
              <a:rPr lang="en-US" dirty="0"/>
              <a:t> „</a:t>
            </a:r>
            <a:r>
              <a:rPr lang="en-US" dirty="0" err="1"/>
              <a:t>testem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rakovinu</a:t>
            </a:r>
            <a:r>
              <a:rPr lang="en-US" dirty="0"/>
              <a:t>“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pozitivním</a:t>
            </a:r>
            <a:r>
              <a:rPr lang="en-US" dirty="0"/>
              <a:t> </a:t>
            </a:r>
            <a:r>
              <a:rPr lang="en-US" dirty="0" err="1"/>
              <a:t>výsledku</a:t>
            </a:r>
            <a:r>
              <a:rPr lang="en-US" dirty="0"/>
              <a:t> </a:t>
            </a:r>
            <a:r>
              <a:rPr lang="en-US" dirty="0" err="1"/>
              <a:t>doporučeno</a:t>
            </a:r>
            <a:r>
              <a:rPr lang="en-US" dirty="0"/>
              <a:t> </a:t>
            </a:r>
            <a:r>
              <a:rPr lang="en-US" dirty="0" err="1"/>
              <a:t>screeningové</a:t>
            </a:r>
            <a:r>
              <a:rPr lang="en-US" dirty="0"/>
              <a:t> </a:t>
            </a:r>
            <a:r>
              <a:rPr lang="en-US" dirty="0" err="1"/>
              <a:t>kolonoskopické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, </a:t>
            </a:r>
            <a:r>
              <a:rPr lang="en-US" dirty="0" err="1"/>
              <a:t>falešná</a:t>
            </a:r>
            <a:r>
              <a:rPr lang="en-US" dirty="0"/>
              <a:t> </a:t>
            </a:r>
            <a:r>
              <a:rPr lang="en-US" dirty="0" err="1"/>
              <a:t>pozitivita</a:t>
            </a:r>
            <a:r>
              <a:rPr lang="en-US" dirty="0"/>
              <a:t> </a:t>
            </a:r>
            <a:r>
              <a:rPr lang="en-US" dirty="0" err="1"/>
              <a:t>testu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/>
              <a:t>u </a:t>
            </a:r>
            <a:r>
              <a:rPr lang="en-US" dirty="0" err="1"/>
              <a:t>průjmů</a:t>
            </a:r>
            <a:r>
              <a:rPr lang="en-US" dirty="0"/>
              <a:t>, </a:t>
            </a:r>
            <a:r>
              <a:rPr lang="en-US" dirty="0" err="1"/>
              <a:t>krvácejících</a:t>
            </a:r>
            <a:r>
              <a:rPr lang="en-US" dirty="0"/>
              <a:t> </a:t>
            </a:r>
            <a:r>
              <a:rPr lang="en-US" dirty="0" err="1"/>
              <a:t>hemoroidů</a:t>
            </a:r>
            <a:r>
              <a:rPr lang="en-US" dirty="0"/>
              <a:t>, </a:t>
            </a:r>
            <a:r>
              <a:rPr lang="en-US" dirty="0" err="1"/>
              <a:t>krvácení</a:t>
            </a:r>
            <a:r>
              <a:rPr lang="en-US" dirty="0"/>
              <a:t> z </a:t>
            </a:r>
            <a:r>
              <a:rPr lang="en-US" dirty="0" err="1"/>
              <a:t>dásní</a:t>
            </a:r>
            <a:r>
              <a:rPr lang="en-US" dirty="0"/>
              <a:t>, </a:t>
            </a:r>
            <a:r>
              <a:rPr lang="en-US" dirty="0" err="1"/>
              <a:t>krvácení</a:t>
            </a:r>
            <a:r>
              <a:rPr lang="en-US" dirty="0"/>
              <a:t> </a:t>
            </a:r>
            <a:br>
              <a:rPr lang="cs-CZ" dirty="0"/>
            </a:br>
            <a:r>
              <a:rPr lang="en-US" dirty="0"/>
              <a:t>z </a:t>
            </a:r>
            <a:r>
              <a:rPr lang="en-US" dirty="0" err="1"/>
              <a:t>žaludečních</a:t>
            </a:r>
            <a:r>
              <a:rPr lang="en-US" dirty="0"/>
              <a:t> a </a:t>
            </a:r>
            <a:r>
              <a:rPr lang="en-US" dirty="0" err="1"/>
              <a:t>dvanáctníkových</a:t>
            </a:r>
            <a:r>
              <a:rPr lang="en-US" dirty="0"/>
              <a:t> </a:t>
            </a:r>
            <a:r>
              <a:rPr lang="en-US" dirty="0" err="1"/>
              <a:t>vředů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27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66A254-7FAC-4210-A748-B7DB92199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E13C90-A7D7-40C3-9D37-CC027868BA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4A1893-0FC4-4996-B1D3-C14BAE79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vyprazdňování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7098A1B-FC5B-49FF-9A3E-B56372D31B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529252"/>
            <a:ext cx="5219998" cy="4139998"/>
          </a:xfrm>
        </p:spPr>
        <p:txBody>
          <a:bodyPr/>
          <a:lstStyle/>
          <a:p>
            <a:pPr marL="0" indent="0">
              <a:buNone/>
            </a:pPr>
            <a:r>
              <a:rPr lang="cs-CZ" altLang="en-US" sz="2400" dirty="0"/>
              <a:t>1. </a:t>
            </a:r>
            <a:r>
              <a:rPr lang="cs-CZ" altLang="en-US" sz="2400" dirty="0" err="1"/>
              <a:t>Biologicko</a:t>
            </a:r>
            <a:r>
              <a:rPr lang="cs-CZ" altLang="en-US" sz="2400" dirty="0"/>
              <a:t> – fyziologické faktory</a:t>
            </a:r>
          </a:p>
          <a:p>
            <a:pPr lvl="1"/>
            <a:r>
              <a:rPr lang="cs-CZ" altLang="en-US" sz="2400" dirty="0"/>
              <a:t>funkce zažívacího a močového systému</a:t>
            </a:r>
          </a:p>
          <a:p>
            <a:pPr lvl="1"/>
            <a:r>
              <a:rPr lang="cs-CZ" altLang="en-US" sz="2400" dirty="0"/>
              <a:t>vývojové faktory</a:t>
            </a:r>
          </a:p>
          <a:p>
            <a:pPr lvl="1"/>
            <a:r>
              <a:rPr lang="cs-CZ" altLang="en-US" sz="2400" dirty="0"/>
              <a:t>jídlo a pití</a:t>
            </a:r>
          </a:p>
          <a:p>
            <a:pPr lvl="1"/>
            <a:r>
              <a:rPr lang="cs-CZ" altLang="en-US" sz="2400" dirty="0"/>
              <a:t>aktivita a pohyb</a:t>
            </a:r>
          </a:p>
          <a:p>
            <a:pPr lvl="1"/>
            <a:r>
              <a:rPr lang="cs-CZ" altLang="en-US" sz="2400" dirty="0"/>
              <a:t>nemoc</a:t>
            </a:r>
          </a:p>
          <a:p>
            <a:pPr marL="0" indent="0">
              <a:buNone/>
            </a:pPr>
            <a:r>
              <a:rPr lang="cs-CZ" altLang="en-US" sz="2400" dirty="0"/>
              <a:t>2. </a:t>
            </a:r>
            <a:r>
              <a:rPr lang="cs-CZ" altLang="en-US" sz="2400" dirty="0" err="1"/>
              <a:t>Psychicko</a:t>
            </a:r>
            <a:r>
              <a:rPr lang="cs-CZ" altLang="en-US" sz="2400" dirty="0"/>
              <a:t> – duševní faktory</a:t>
            </a:r>
          </a:p>
          <a:p>
            <a:pPr lvl="1"/>
            <a:r>
              <a:rPr lang="cs-CZ" altLang="en-US" sz="2400" dirty="0"/>
              <a:t>životní styl</a:t>
            </a:r>
          </a:p>
          <a:p>
            <a:pPr lvl="1"/>
            <a:r>
              <a:rPr lang="cs-CZ" altLang="en-US" sz="2400" dirty="0"/>
              <a:t>osobnost člověka</a:t>
            </a:r>
          </a:p>
          <a:p>
            <a:pPr lvl="1"/>
            <a:r>
              <a:rPr lang="cs-CZ" altLang="en-US" sz="2400" dirty="0"/>
              <a:t>sebepojetí, </a:t>
            </a:r>
            <a:r>
              <a:rPr lang="cs-CZ" altLang="en-US" sz="2400" dirty="0" err="1"/>
              <a:t>sebekoncepce</a:t>
            </a:r>
            <a:endParaRPr lang="cs-CZ" altLang="en-US" sz="2400" dirty="0"/>
          </a:p>
          <a:p>
            <a:pPr lvl="1"/>
            <a:r>
              <a:rPr lang="cs-CZ" altLang="en-US" sz="2400" dirty="0"/>
              <a:t>emocionální ladění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87AAF04-560C-458E-A176-C8389C29E86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cs-CZ" altLang="en-US" sz="2400" dirty="0">
                <a:sym typeface="+mn-ea"/>
              </a:rPr>
              <a:t>3.  Sociálně – kulturní faktory</a:t>
            </a:r>
          </a:p>
          <a:p>
            <a:pPr lvl="1"/>
            <a:r>
              <a:rPr lang="cs-CZ" altLang="en-US" sz="2400" dirty="0">
                <a:sym typeface="+mn-ea"/>
              </a:rPr>
              <a:t>tabuizace problému</a:t>
            </a:r>
          </a:p>
          <a:p>
            <a:pPr lvl="1"/>
            <a:r>
              <a:rPr lang="cs-CZ" altLang="en-US" sz="2400" dirty="0">
                <a:sym typeface="+mn-ea"/>
              </a:rPr>
              <a:t>diskrétnost, intimita, soukromí</a:t>
            </a:r>
          </a:p>
          <a:p>
            <a:pPr lvl="1"/>
            <a:endParaRPr lang="cs-CZ" altLang="en-US" sz="2400" dirty="0"/>
          </a:p>
          <a:p>
            <a:pPr marL="0" indent="0">
              <a:buFont typeface="+mj-lt"/>
              <a:buNone/>
            </a:pPr>
            <a:r>
              <a:rPr lang="cs-CZ" altLang="en-US" sz="2400" dirty="0">
                <a:sym typeface="+mn-ea"/>
              </a:rPr>
              <a:t>4.  Faktory životního prostředí</a:t>
            </a:r>
          </a:p>
          <a:p>
            <a:pPr lvl="1"/>
            <a:r>
              <a:rPr lang="cs-CZ" altLang="en-US" sz="2400" dirty="0">
                <a:sym typeface="+mn-ea"/>
              </a:rPr>
              <a:t>bytové podmínky</a:t>
            </a:r>
          </a:p>
          <a:p>
            <a:pPr lvl="1"/>
            <a:r>
              <a:rPr lang="cs-CZ" altLang="en-US" sz="2400" dirty="0">
                <a:sym typeface="+mn-ea"/>
              </a:rPr>
              <a:t>úroveň hygieny</a:t>
            </a:r>
            <a:endParaRPr lang="cs-CZ" altLang="en-US" sz="24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703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9CC8F3-CC2C-4A59-B3E4-92410B453B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92031A-819C-4E2D-A652-6923F8EA5E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2DEEA2-7FF4-464C-887F-F4A7115E6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Kvalitativní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/>
              <a:t>stolice</a:t>
            </a:r>
            <a:endParaRPr lang="cs-CZ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0E12A66-F901-4E12-8050-F8F8427E8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vzorku</a:t>
            </a:r>
            <a:r>
              <a:rPr lang="cs-CZ" altLang="en-US" dirty="0"/>
              <a:t>:</a:t>
            </a:r>
            <a:endParaRPr lang="en-US" dirty="0"/>
          </a:p>
          <a:p>
            <a:pPr lvl="1"/>
            <a:r>
              <a:rPr lang="en-US" sz="2800" dirty="0"/>
              <a:t>bez </a:t>
            </a:r>
            <a:r>
              <a:rPr lang="en-US" sz="2800" dirty="0" err="1"/>
              <a:t>diety</a:t>
            </a:r>
            <a:r>
              <a:rPr lang="en-US" sz="2800" dirty="0"/>
              <a:t> – HAEMOCCULT od 50 do 55 let 1krát/</a:t>
            </a:r>
            <a:r>
              <a:rPr lang="en-US" sz="2800" dirty="0" err="1"/>
              <a:t>rok</a:t>
            </a:r>
            <a:r>
              <a:rPr lang="en-US" sz="2800" dirty="0"/>
              <a:t>, od 55 let 1krát/2roky</a:t>
            </a:r>
          </a:p>
          <a:p>
            <a:pPr lvl="1"/>
            <a:r>
              <a:rPr lang="en-US" sz="2800" dirty="0"/>
              <a:t>po </a:t>
            </a:r>
            <a:r>
              <a:rPr lang="en-US" sz="2800" dirty="0" err="1"/>
              <a:t>dietě</a:t>
            </a:r>
            <a:r>
              <a:rPr lang="en-US" sz="2800" dirty="0"/>
              <a:t> – 3 </a:t>
            </a:r>
            <a:r>
              <a:rPr lang="en-US" sz="2800" dirty="0" err="1"/>
              <a:t>dny</a:t>
            </a:r>
            <a:r>
              <a:rPr lang="en-US" sz="2800" dirty="0"/>
              <a:t> </a:t>
            </a:r>
            <a:r>
              <a:rPr lang="en-US" sz="2800" dirty="0" err="1"/>
              <a:t>před</a:t>
            </a:r>
            <a:r>
              <a:rPr lang="en-US" sz="2800" dirty="0"/>
              <a:t> </a:t>
            </a:r>
            <a:r>
              <a:rPr lang="en-US" sz="2800" dirty="0" err="1"/>
              <a:t>odběrem</a:t>
            </a:r>
            <a:r>
              <a:rPr lang="en-US" sz="2800" dirty="0"/>
              <a:t> </a:t>
            </a:r>
            <a:r>
              <a:rPr lang="en-US" sz="2800" dirty="0" err="1"/>
              <a:t>dieta</a:t>
            </a:r>
            <a:r>
              <a:rPr lang="en-US" sz="2800" dirty="0"/>
              <a:t> bez masa, </a:t>
            </a:r>
            <a:r>
              <a:rPr lang="en-US" sz="2800" dirty="0" err="1"/>
              <a:t>ovoce</a:t>
            </a:r>
            <a:r>
              <a:rPr lang="en-US" sz="2800" dirty="0"/>
              <a:t>, </a:t>
            </a:r>
            <a:r>
              <a:rPr lang="en-US" sz="2800" dirty="0" err="1"/>
              <a:t>zeleniny</a:t>
            </a:r>
            <a:r>
              <a:rPr lang="en-US" sz="2800" dirty="0"/>
              <a:t>, </a:t>
            </a:r>
            <a:r>
              <a:rPr lang="en-US" sz="2800" dirty="0" err="1"/>
              <a:t>léků</a:t>
            </a:r>
            <a:r>
              <a:rPr lang="en-US" sz="2800" dirty="0"/>
              <a:t> s </a:t>
            </a:r>
            <a:r>
              <a:rPr lang="en-US" sz="2800" dirty="0" err="1"/>
              <a:t>obsahem</a:t>
            </a:r>
            <a:r>
              <a:rPr lang="en-US" sz="2800" dirty="0"/>
              <a:t> </a:t>
            </a:r>
            <a:r>
              <a:rPr lang="en-US" sz="2800" dirty="0" err="1"/>
              <a:t>železa</a:t>
            </a:r>
            <a:r>
              <a:rPr lang="en-US" sz="2800" dirty="0"/>
              <a:t>, </a:t>
            </a:r>
            <a:r>
              <a:rPr lang="en-US" sz="2800" dirty="0" err="1"/>
              <a:t>minerálních</a:t>
            </a:r>
            <a:r>
              <a:rPr lang="en-US" sz="2800" dirty="0"/>
              <a:t> </a:t>
            </a:r>
            <a:r>
              <a:rPr lang="en-US" sz="2800" dirty="0" err="1"/>
              <a:t>vod</a:t>
            </a:r>
            <a:r>
              <a:rPr lang="en-US" sz="2800" dirty="0"/>
              <a:t>, </a:t>
            </a:r>
            <a:r>
              <a:rPr lang="en-US" sz="2800" dirty="0" err="1"/>
              <a:t>vitaminu</a:t>
            </a:r>
            <a:r>
              <a:rPr lang="en-US" sz="2800" dirty="0"/>
              <a:t> C</a:t>
            </a:r>
          </a:p>
          <a:p>
            <a:r>
              <a:rPr lang="en-US" dirty="0" err="1"/>
              <a:t>Zásady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cs-CZ" altLang="en-US" dirty="0"/>
              <a:t>:</a:t>
            </a:r>
            <a:endParaRPr lang="en-US" dirty="0"/>
          </a:p>
          <a:p>
            <a:pPr lvl="1"/>
            <a:r>
              <a:rPr lang="en-US" sz="2800" dirty="0" err="1"/>
              <a:t>žena</a:t>
            </a:r>
            <a:r>
              <a:rPr lang="en-US" sz="2800" dirty="0"/>
              <a:t> </a:t>
            </a:r>
            <a:r>
              <a:rPr lang="en-US" sz="2800" dirty="0" err="1"/>
              <a:t>nesmí</a:t>
            </a:r>
            <a:r>
              <a:rPr lang="en-US" sz="2800" dirty="0"/>
              <a:t> </a:t>
            </a:r>
            <a:r>
              <a:rPr lang="en-US" sz="2800" dirty="0" err="1"/>
              <a:t>menstruovat</a:t>
            </a:r>
            <a:endParaRPr lang="en-US" sz="2800" dirty="0"/>
          </a:p>
          <a:p>
            <a:pPr lvl="1"/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žádanku</a:t>
            </a:r>
            <a:r>
              <a:rPr lang="en-US" sz="2800" dirty="0"/>
              <a:t> </a:t>
            </a:r>
            <a:r>
              <a:rPr lang="en-US" sz="2800" dirty="0" err="1"/>
              <a:t>uvést</a:t>
            </a:r>
            <a:r>
              <a:rPr lang="en-US" sz="2800" dirty="0"/>
              <a:t> s/bez </a:t>
            </a:r>
            <a:r>
              <a:rPr lang="en-US" sz="2800" dirty="0" err="1"/>
              <a:t>diety</a:t>
            </a:r>
            <a:r>
              <a:rPr lang="cs-CZ" sz="2800" dirty="0"/>
              <a:t>    </a:t>
            </a:r>
            <a:endParaRPr lang="en-US" sz="2800" dirty="0"/>
          </a:p>
          <a:p>
            <a:endParaRPr lang="cs-CZ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B03BF50-93DD-456B-BE18-83DF05794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8462" y="4141830"/>
            <a:ext cx="2459605" cy="21856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0458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3A892DA-E865-45F9-828F-DE52DA8FA4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8F400D-288E-4214-AB63-8BF754C731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33D1B9-C956-4916-926F-DA5E7915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Kvantitativní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stolice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AD829AF-D5C2-4A10-A5D4-EF6C35CBB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en-US" dirty="0" err="1"/>
              <a:t>elkový</a:t>
            </a:r>
            <a:r>
              <a:rPr lang="en-US" dirty="0"/>
              <a:t> </a:t>
            </a:r>
            <a:r>
              <a:rPr lang="en-US" dirty="0" err="1"/>
              <a:t>tuk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stolici</a:t>
            </a:r>
            <a:endParaRPr lang="en-US" dirty="0"/>
          </a:p>
          <a:p>
            <a:r>
              <a:rPr lang="cs-CZ" dirty="0"/>
              <a:t>ú</a:t>
            </a:r>
            <a:r>
              <a:rPr lang="en-US" dirty="0" err="1"/>
              <a:t>čel</a:t>
            </a:r>
            <a:r>
              <a:rPr lang="cs-CZ" dirty="0"/>
              <a:t> – </a:t>
            </a:r>
            <a:r>
              <a:rPr lang="en-US" sz="2800" dirty="0" err="1"/>
              <a:t>zjistit</a:t>
            </a:r>
            <a:r>
              <a:rPr lang="en-US" sz="2800" dirty="0"/>
              <a:t> </a:t>
            </a:r>
            <a:r>
              <a:rPr lang="en-US" sz="2800" dirty="0" err="1"/>
              <a:t>obsah</a:t>
            </a:r>
            <a:r>
              <a:rPr lang="en-US" sz="2800" dirty="0"/>
              <a:t> </a:t>
            </a:r>
            <a:r>
              <a:rPr lang="en-US" sz="2800" dirty="0" err="1"/>
              <a:t>celkového</a:t>
            </a:r>
            <a:r>
              <a:rPr lang="en-US" sz="2800" dirty="0"/>
              <a:t> </a:t>
            </a:r>
            <a:r>
              <a:rPr lang="en-US" sz="2800" dirty="0" err="1"/>
              <a:t>tuku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stolici</a:t>
            </a:r>
            <a:r>
              <a:rPr lang="en-US" sz="2800" dirty="0"/>
              <a:t> – </a:t>
            </a:r>
            <a:r>
              <a:rPr lang="en-US" sz="2800" dirty="0" err="1"/>
              <a:t>zvýšené</a:t>
            </a:r>
            <a:r>
              <a:rPr lang="en-US" sz="2800" dirty="0"/>
              <a:t> </a:t>
            </a:r>
            <a:r>
              <a:rPr lang="en-US" sz="2800" dirty="0" err="1"/>
              <a:t>množství</a:t>
            </a:r>
            <a:r>
              <a:rPr lang="en-US" sz="2800" dirty="0"/>
              <a:t> </a:t>
            </a:r>
            <a:r>
              <a:rPr lang="en-US" sz="2800" dirty="0" err="1"/>
              <a:t>tuku</a:t>
            </a:r>
            <a:r>
              <a:rPr lang="en-US" sz="2800" dirty="0"/>
              <a:t> se </a:t>
            </a:r>
            <a:r>
              <a:rPr lang="en-US" sz="2800" dirty="0" err="1"/>
              <a:t>objevuje</a:t>
            </a:r>
            <a:r>
              <a:rPr lang="en-US" sz="2800" dirty="0"/>
              <a:t> </a:t>
            </a:r>
            <a:r>
              <a:rPr lang="en-US" sz="2800" dirty="0" err="1"/>
              <a:t>při</a:t>
            </a:r>
            <a:r>
              <a:rPr lang="en-US" sz="2800" dirty="0"/>
              <a:t> </a:t>
            </a:r>
            <a:r>
              <a:rPr lang="en-US" sz="2800" dirty="0" err="1"/>
              <a:t>poruše</a:t>
            </a:r>
            <a:r>
              <a:rPr lang="en-US" sz="2800" dirty="0"/>
              <a:t> </a:t>
            </a:r>
            <a:r>
              <a:rPr lang="en-US" sz="2800" dirty="0" err="1"/>
              <a:t>trávení</a:t>
            </a:r>
            <a:r>
              <a:rPr lang="en-US" sz="2800" dirty="0"/>
              <a:t> </a:t>
            </a:r>
            <a:r>
              <a:rPr lang="en-US" sz="2800" dirty="0" err="1"/>
              <a:t>nebo</a:t>
            </a:r>
            <a:r>
              <a:rPr lang="en-US" sz="2800" dirty="0"/>
              <a:t> </a:t>
            </a:r>
            <a:r>
              <a:rPr lang="en-US" sz="2800" dirty="0" err="1"/>
              <a:t>vstřebávání</a:t>
            </a:r>
            <a:r>
              <a:rPr lang="en-US" sz="2800" dirty="0"/>
              <a:t> </a:t>
            </a:r>
            <a:r>
              <a:rPr lang="en-US" sz="2800" dirty="0" err="1"/>
              <a:t>tuků</a:t>
            </a:r>
            <a:endParaRPr lang="en-US" sz="2800" dirty="0"/>
          </a:p>
          <a:p>
            <a:r>
              <a:rPr lang="cs-CZ" dirty="0"/>
              <a:t>z</a:t>
            </a:r>
            <a:r>
              <a:rPr lang="en-US" dirty="0" err="1"/>
              <a:t>ásady</a:t>
            </a:r>
            <a:r>
              <a:rPr lang="cs-CZ" altLang="en-US" dirty="0"/>
              <a:t>:</a:t>
            </a:r>
          </a:p>
          <a:p>
            <a:r>
              <a:rPr lang="en-US" sz="2800" dirty="0" err="1"/>
              <a:t>důsledná</a:t>
            </a:r>
            <a:r>
              <a:rPr lang="en-US" sz="2800" dirty="0"/>
              <a:t> </a:t>
            </a:r>
            <a:r>
              <a:rPr lang="en-US" sz="2800" dirty="0" err="1"/>
              <a:t>edukace</a:t>
            </a:r>
            <a:r>
              <a:rPr lang="en-US" sz="2800" dirty="0"/>
              <a:t>, </a:t>
            </a:r>
            <a:r>
              <a:rPr lang="en-US" sz="2800" dirty="0" err="1"/>
              <a:t>dieta</a:t>
            </a:r>
            <a:r>
              <a:rPr lang="en-US" sz="2800" dirty="0"/>
              <a:t> max. 1,5 g </a:t>
            </a:r>
            <a:r>
              <a:rPr lang="en-US" sz="2800" dirty="0" err="1"/>
              <a:t>tuku</a:t>
            </a:r>
            <a:r>
              <a:rPr lang="en-US" sz="2800" dirty="0"/>
              <a:t>/kg, </a:t>
            </a:r>
            <a:r>
              <a:rPr lang="en-US" sz="2800" dirty="0" err="1"/>
              <a:t>sběr</a:t>
            </a:r>
            <a:r>
              <a:rPr lang="en-US" sz="2800" dirty="0"/>
              <a:t> </a:t>
            </a:r>
            <a:r>
              <a:rPr lang="en-US" sz="2800" dirty="0" err="1"/>
              <a:t>stolice</a:t>
            </a:r>
            <a:r>
              <a:rPr lang="en-US" sz="2800" dirty="0"/>
              <a:t> 3 </a:t>
            </a:r>
            <a:r>
              <a:rPr lang="en-US" sz="2800" dirty="0" err="1"/>
              <a:t>dny</a:t>
            </a:r>
            <a:r>
              <a:rPr lang="en-US" sz="2800" dirty="0"/>
              <a:t> (</a:t>
            </a:r>
            <a:r>
              <a:rPr lang="en-US" sz="2800" dirty="0" err="1"/>
              <a:t>pokaždé</a:t>
            </a:r>
            <a:r>
              <a:rPr lang="en-US" sz="2800" dirty="0"/>
              <a:t> </a:t>
            </a:r>
            <a:r>
              <a:rPr lang="en-US" sz="2800" dirty="0" err="1"/>
              <a:t>stolici</a:t>
            </a:r>
            <a:r>
              <a:rPr lang="en-US" sz="2800" dirty="0"/>
              <a:t> </a:t>
            </a:r>
            <a:r>
              <a:rPr lang="en-US" sz="2800" dirty="0" err="1"/>
              <a:t>zvážit</a:t>
            </a:r>
            <a:r>
              <a:rPr lang="en-US" sz="2800" dirty="0"/>
              <a:t>), </a:t>
            </a:r>
            <a:r>
              <a:rPr lang="en-US" sz="2800" dirty="0" err="1"/>
              <a:t>před</a:t>
            </a:r>
            <a:r>
              <a:rPr lang="en-US" sz="2800" dirty="0"/>
              <a:t> </a:t>
            </a:r>
            <a:r>
              <a:rPr lang="en-US" sz="2800" dirty="0" err="1"/>
              <a:t>odběrem</a:t>
            </a:r>
            <a:r>
              <a:rPr lang="en-US" sz="2800" dirty="0"/>
              <a:t> </a:t>
            </a:r>
            <a:r>
              <a:rPr lang="en-US" sz="2800" dirty="0" err="1"/>
              <a:t>vzorku</a:t>
            </a:r>
            <a:r>
              <a:rPr lang="en-US" sz="2800" dirty="0"/>
              <a:t> </a:t>
            </a:r>
            <a:r>
              <a:rPr lang="en-US" sz="2800" dirty="0" err="1"/>
              <a:t>stolice</a:t>
            </a:r>
            <a:r>
              <a:rPr lang="en-US" sz="2800" dirty="0"/>
              <a:t> </a:t>
            </a:r>
            <a:r>
              <a:rPr lang="en-US" sz="2800" dirty="0" err="1"/>
              <a:t>promíchat</a:t>
            </a:r>
            <a:endParaRPr lang="en-US" sz="28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3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102F23-D9D9-4712-989F-D62A579D43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1763FC-D16F-4A2C-B528-1C421F05F5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3D76A0-BF85-4134-A557-44AC47736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Mikroskopické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stolice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E465703-E891-42AF-BFD9-B5C6A8C80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8972640" cy="4139998"/>
          </a:xfrm>
        </p:spPr>
        <p:txBody>
          <a:bodyPr/>
          <a:lstStyle/>
          <a:p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podezření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poruchy</a:t>
            </a:r>
            <a:r>
              <a:rPr lang="en-US" dirty="0"/>
              <a:t> </a:t>
            </a:r>
            <a:r>
              <a:rPr lang="en-US" dirty="0" err="1"/>
              <a:t>trávení</a:t>
            </a:r>
            <a:r>
              <a:rPr lang="en-US" dirty="0"/>
              <a:t> a </a:t>
            </a:r>
            <a:r>
              <a:rPr lang="en-US" dirty="0" err="1"/>
              <a:t>vstřebávání</a:t>
            </a:r>
            <a:endParaRPr lang="en-US" dirty="0"/>
          </a:p>
          <a:p>
            <a:r>
              <a:rPr lang="cs-CZ" dirty="0"/>
              <a:t>ú</a:t>
            </a:r>
            <a:r>
              <a:rPr lang="en-US" dirty="0" err="1"/>
              <a:t>čel</a:t>
            </a:r>
            <a:r>
              <a:rPr lang="cs-CZ" dirty="0"/>
              <a:t> – </a:t>
            </a:r>
            <a:r>
              <a:rPr lang="en-US" sz="2800" dirty="0" err="1"/>
              <a:t>zjistit</a:t>
            </a:r>
            <a:r>
              <a:rPr lang="en-US" sz="2800" dirty="0"/>
              <a:t> </a:t>
            </a:r>
            <a:r>
              <a:rPr lang="en-US" sz="2800" dirty="0" err="1"/>
              <a:t>množství</a:t>
            </a:r>
            <a:r>
              <a:rPr lang="en-US" sz="2800" dirty="0"/>
              <a:t> </a:t>
            </a:r>
            <a:r>
              <a:rPr lang="en-US" sz="2800" dirty="0" err="1"/>
              <a:t>nestrávených</a:t>
            </a:r>
            <a:r>
              <a:rPr lang="en-US" sz="2800" dirty="0"/>
              <a:t> </a:t>
            </a:r>
            <a:r>
              <a:rPr lang="en-US" sz="2800" dirty="0" err="1"/>
              <a:t>zbytků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stolici</a:t>
            </a:r>
            <a:r>
              <a:rPr lang="en-US" sz="2800" dirty="0"/>
              <a:t> = </a:t>
            </a:r>
            <a:r>
              <a:rPr lang="en-US" sz="2800" dirty="0" err="1"/>
              <a:t>porucha</a:t>
            </a:r>
            <a:r>
              <a:rPr lang="en-US" sz="2800" dirty="0"/>
              <a:t> </a:t>
            </a:r>
            <a:r>
              <a:rPr lang="en-US" sz="2800" dirty="0" err="1"/>
              <a:t>absorpce</a:t>
            </a:r>
            <a:r>
              <a:rPr lang="en-US" sz="2800" dirty="0"/>
              <a:t> </a:t>
            </a:r>
            <a:r>
              <a:rPr lang="en-US" sz="2800" dirty="0" err="1"/>
              <a:t>živin</a:t>
            </a:r>
            <a:r>
              <a:rPr lang="en-US" sz="2800" dirty="0"/>
              <a:t> v </a:t>
            </a:r>
            <a:r>
              <a:rPr lang="en-US" sz="2800" dirty="0" err="1"/>
              <a:t>tenkém</a:t>
            </a:r>
            <a:r>
              <a:rPr lang="en-US" sz="2800" dirty="0"/>
              <a:t> </a:t>
            </a:r>
            <a:r>
              <a:rPr lang="en-US" sz="2800" dirty="0" err="1"/>
              <a:t>střevě</a:t>
            </a:r>
            <a:endParaRPr lang="en-US" sz="2800" dirty="0"/>
          </a:p>
          <a:p>
            <a:r>
              <a:rPr lang="cs-CZ" dirty="0"/>
              <a:t>z</a:t>
            </a:r>
            <a:r>
              <a:rPr lang="en-US" dirty="0" err="1"/>
              <a:t>ásady</a:t>
            </a:r>
            <a:r>
              <a:rPr lang="cs-CZ" altLang="en-US" dirty="0"/>
              <a:t>:</a:t>
            </a:r>
            <a:endParaRPr lang="cs-CZ" altLang="en-US" sz="2000" dirty="0"/>
          </a:p>
          <a:p>
            <a:r>
              <a:rPr lang="en-US" sz="2800" dirty="0"/>
              <a:t>3 </a:t>
            </a:r>
            <a:r>
              <a:rPr lang="en-US" sz="2800" dirty="0" err="1"/>
              <a:t>dny</a:t>
            </a:r>
            <a:r>
              <a:rPr lang="en-US" sz="2800" dirty="0"/>
              <a:t> </a:t>
            </a:r>
            <a:r>
              <a:rPr lang="en-US" sz="2800" dirty="0" err="1"/>
              <a:t>před</a:t>
            </a:r>
            <a:r>
              <a:rPr lang="en-US" sz="2800" dirty="0"/>
              <a:t> </a:t>
            </a:r>
            <a:r>
              <a:rPr lang="en-US" sz="2800" dirty="0" err="1"/>
              <a:t>vyšetřením</a:t>
            </a:r>
            <a:r>
              <a:rPr lang="en-US" sz="2800" dirty="0"/>
              <a:t> </a:t>
            </a:r>
            <a:r>
              <a:rPr lang="en-US" sz="2800" dirty="0" err="1"/>
              <a:t>Schmidtova</a:t>
            </a:r>
            <a:r>
              <a:rPr lang="en-US" sz="2800" dirty="0"/>
              <a:t> </a:t>
            </a:r>
            <a:r>
              <a:rPr lang="en-US" sz="2800" dirty="0" err="1"/>
              <a:t>dieta</a:t>
            </a:r>
            <a:r>
              <a:rPr lang="en-US" sz="2800" dirty="0"/>
              <a:t> (</a:t>
            </a:r>
            <a:r>
              <a:rPr lang="en-US" sz="2800" dirty="0" err="1"/>
              <a:t>bohatá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tuky</a:t>
            </a:r>
            <a:r>
              <a:rPr lang="en-US" sz="2800" dirty="0"/>
              <a:t>, </a:t>
            </a:r>
            <a:r>
              <a:rPr lang="en-US" sz="2800" dirty="0" err="1"/>
              <a:t>cukry</a:t>
            </a:r>
            <a:r>
              <a:rPr lang="en-US" sz="2800" dirty="0"/>
              <a:t>, </a:t>
            </a:r>
            <a:r>
              <a:rPr lang="en-US" sz="2800" dirty="0" err="1"/>
              <a:t>bílkoviny</a:t>
            </a:r>
            <a:r>
              <a:rPr lang="en-US" sz="2800" dirty="0"/>
              <a:t>), 4. den </a:t>
            </a:r>
            <a:r>
              <a:rPr lang="en-US" sz="2800" dirty="0" err="1"/>
              <a:t>odběr</a:t>
            </a:r>
            <a:r>
              <a:rPr lang="en-US" sz="2800" dirty="0"/>
              <a:t> </a:t>
            </a:r>
            <a:r>
              <a:rPr lang="en-US" sz="2800" dirty="0" err="1"/>
              <a:t>stolice</a:t>
            </a:r>
            <a:r>
              <a:rPr lang="en-US" sz="2800" dirty="0"/>
              <a:t> </a:t>
            </a:r>
            <a:r>
              <a:rPr lang="en-US" sz="2800" dirty="0" err="1"/>
              <a:t>odpovídající</a:t>
            </a:r>
            <a:r>
              <a:rPr lang="en-US" sz="2800" dirty="0"/>
              <a:t> </a:t>
            </a:r>
            <a:r>
              <a:rPr lang="en-US" sz="2800" dirty="0" err="1"/>
              <a:t>velikosti</a:t>
            </a:r>
            <a:r>
              <a:rPr lang="en-US" sz="2800" dirty="0"/>
              <a:t> </a:t>
            </a:r>
            <a:r>
              <a:rPr lang="en-US" sz="2800" dirty="0" err="1"/>
              <a:t>odběrové</a:t>
            </a:r>
            <a:r>
              <a:rPr lang="en-US" sz="2800" dirty="0"/>
              <a:t> </a:t>
            </a:r>
            <a:r>
              <a:rPr lang="en-US" sz="2800" dirty="0" err="1"/>
              <a:t>lopatky</a:t>
            </a:r>
            <a:r>
              <a:rPr lang="en-US" sz="2800" dirty="0"/>
              <a:t>, </a:t>
            </a:r>
            <a:r>
              <a:rPr lang="en-US" sz="2800" dirty="0" err="1"/>
              <a:t>širokohrdlá</a:t>
            </a:r>
            <a:r>
              <a:rPr lang="en-US" sz="2800" dirty="0"/>
              <a:t> </a:t>
            </a:r>
            <a:r>
              <a:rPr lang="en-US" sz="2800" dirty="0" err="1"/>
              <a:t>plastová</a:t>
            </a:r>
            <a:r>
              <a:rPr lang="en-US" sz="2800" dirty="0"/>
              <a:t> </a:t>
            </a:r>
            <a:r>
              <a:rPr lang="en-US" sz="2800" dirty="0" err="1"/>
              <a:t>nádobka</a:t>
            </a:r>
            <a:r>
              <a:rPr lang="en-US" sz="2800" dirty="0"/>
              <a:t> s </a:t>
            </a:r>
            <a:r>
              <a:rPr lang="en-US" sz="2800" dirty="0" err="1"/>
              <a:t>lopatkou</a:t>
            </a:r>
            <a:endParaRPr lang="en-US" sz="28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DF0C0F7-1C98-4133-9849-961EA0884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8613" y="2359059"/>
            <a:ext cx="1603387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1015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35FB60-5DC6-4606-8F63-66839A47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D6455C-4955-4AE3-AFD8-231E55E5A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C38176-6A9F-4A64-A88E-2A2CF7A5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Odběr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stolice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bakteriologické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vyšetření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BCC8B7-1E85-4A22-9DC6-69FBFF6A0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932825" cy="4139998"/>
          </a:xfrm>
        </p:spPr>
        <p:txBody>
          <a:bodyPr/>
          <a:lstStyle/>
          <a:p>
            <a:r>
              <a:rPr lang="cs-CZ" altLang="en-US" dirty="0">
                <a:sym typeface="+mn-ea"/>
              </a:rPr>
              <a:t>m</a:t>
            </a:r>
            <a:r>
              <a:rPr lang="en-US" dirty="0" err="1">
                <a:sym typeface="+mn-ea"/>
              </a:rPr>
              <a:t>ikrobiologické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vyšetření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stolice</a:t>
            </a:r>
            <a:endParaRPr lang="en-US" dirty="0">
              <a:sym typeface="+mn-ea"/>
            </a:endParaRPr>
          </a:p>
          <a:p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průjmech</a:t>
            </a:r>
            <a:r>
              <a:rPr lang="en-US" dirty="0"/>
              <a:t>, </a:t>
            </a:r>
            <a:r>
              <a:rPr lang="en-US" dirty="0" err="1"/>
              <a:t>bacilonosičství</a:t>
            </a:r>
            <a:endParaRPr lang="en-US" dirty="0"/>
          </a:p>
          <a:p>
            <a:r>
              <a:rPr lang="en-US" dirty="0" err="1"/>
              <a:t>výtěrová</a:t>
            </a:r>
            <a:r>
              <a:rPr lang="en-US" dirty="0"/>
              <a:t> </a:t>
            </a:r>
            <a:r>
              <a:rPr lang="en-US" dirty="0" err="1"/>
              <a:t>souprava</a:t>
            </a:r>
            <a:r>
              <a:rPr lang="en-US" dirty="0"/>
              <a:t> – </a:t>
            </a:r>
            <a:r>
              <a:rPr lang="en-US" dirty="0" err="1"/>
              <a:t>sterilní</a:t>
            </a:r>
            <a:r>
              <a:rPr lang="en-US" dirty="0"/>
              <a:t> tampon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plastové</a:t>
            </a:r>
            <a:r>
              <a:rPr lang="en-US" dirty="0"/>
              <a:t> </a:t>
            </a:r>
            <a:r>
              <a:rPr lang="en-US" dirty="0" err="1"/>
              <a:t>tyčince</a:t>
            </a:r>
            <a:r>
              <a:rPr lang="en-US" dirty="0"/>
              <a:t> se po </a:t>
            </a:r>
            <a:r>
              <a:rPr lang="en-US" dirty="0" err="1"/>
              <a:t>odběru</a:t>
            </a:r>
            <a:r>
              <a:rPr lang="en-US" dirty="0"/>
              <a:t> </a:t>
            </a:r>
            <a:r>
              <a:rPr lang="en-US" dirty="0" err="1"/>
              <a:t>vzorku</a:t>
            </a:r>
            <a:r>
              <a:rPr lang="en-US" dirty="0"/>
              <a:t> </a:t>
            </a:r>
            <a:r>
              <a:rPr lang="en-US" dirty="0" err="1"/>
              <a:t>vkládá</a:t>
            </a:r>
            <a:r>
              <a:rPr lang="en-US" dirty="0"/>
              <a:t> do </a:t>
            </a:r>
            <a:r>
              <a:rPr lang="en-US" dirty="0" err="1"/>
              <a:t>Amiesovy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s </a:t>
            </a:r>
            <a:r>
              <a:rPr lang="en-US" dirty="0" err="1"/>
              <a:t>aktivním</a:t>
            </a:r>
            <a:r>
              <a:rPr lang="en-US" dirty="0"/>
              <a:t> </a:t>
            </a:r>
            <a:r>
              <a:rPr lang="en-US" dirty="0" err="1"/>
              <a:t>uhlím</a:t>
            </a:r>
            <a:r>
              <a:rPr lang="en-US" dirty="0"/>
              <a:t> – </a:t>
            </a:r>
            <a:r>
              <a:rPr lang="en-US" dirty="0" err="1"/>
              <a:t>univerzální</a:t>
            </a:r>
            <a:r>
              <a:rPr lang="en-US" dirty="0"/>
              <a:t> </a:t>
            </a:r>
            <a:r>
              <a:rPr lang="en-US" dirty="0" err="1"/>
              <a:t>transportní</a:t>
            </a:r>
            <a:r>
              <a:rPr lang="en-US" dirty="0"/>
              <a:t> </a:t>
            </a:r>
            <a:r>
              <a:rPr lang="en-US" dirty="0" err="1"/>
              <a:t>půda</a:t>
            </a: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E461F1-0545-462E-8869-9B87E90F9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302" y="1663224"/>
            <a:ext cx="2618062" cy="4197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8433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35FB60-5DC6-4606-8F63-66839A471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D6455C-4955-4AE3-AFD8-231E55E5A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C38176-6A9F-4A64-A88E-2A2CF7A5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Odběr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stolice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bakteriologické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vyšetření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EBCC8B7-1E85-4A22-9DC6-69FBFF6A0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+mn-ea"/>
              </a:rPr>
              <a:t>z</a:t>
            </a:r>
            <a:r>
              <a:rPr lang="en-US" dirty="0" err="1"/>
              <a:t>ásady</a:t>
            </a:r>
            <a:r>
              <a:rPr lang="cs-CZ" dirty="0"/>
              <a:t> odběru</a:t>
            </a:r>
            <a:r>
              <a:rPr lang="cs-CZ" altLang="en-US" dirty="0"/>
              <a:t>:</a:t>
            </a:r>
          </a:p>
          <a:p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žádance</a:t>
            </a:r>
            <a:r>
              <a:rPr lang="en-US" dirty="0"/>
              <a:t> </a:t>
            </a:r>
            <a:r>
              <a:rPr lang="en-US" dirty="0" err="1"/>
              <a:t>vyznačit</a:t>
            </a:r>
            <a:r>
              <a:rPr lang="en-US" dirty="0"/>
              <a:t> </a:t>
            </a:r>
            <a:r>
              <a:rPr lang="en-US" dirty="0" err="1"/>
              <a:t>stolice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obligátní</a:t>
            </a:r>
            <a:r>
              <a:rPr lang="en-US" dirty="0"/>
              <a:t> </a:t>
            </a:r>
            <a:r>
              <a:rPr lang="en-US" dirty="0" err="1"/>
              <a:t>střevní</a:t>
            </a:r>
            <a:r>
              <a:rPr lang="en-US" dirty="0"/>
              <a:t> </a:t>
            </a:r>
            <a:r>
              <a:rPr lang="en-US" dirty="0" err="1"/>
              <a:t>patogeny</a:t>
            </a:r>
            <a:endParaRPr lang="cs-CZ" dirty="0"/>
          </a:p>
          <a:p>
            <a:r>
              <a:rPr lang="en-US" dirty="0" err="1"/>
              <a:t>aseptický</a:t>
            </a:r>
            <a:r>
              <a:rPr lang="en-US" dirty="0"/>
              <a:t> </a:t>
            </a:r>
            <a:r>
              <a:rPr lang="en-US" dirty="0" err="1"/>
              <a:t>postup</a:t>
            </a:r>
            <a:endParaRPr lang="cs-CZ" dirty="0"/>
          </a:p>
          <a:p>
            <a:r>
              <a:rPr lang="en-US" dirty="0"/>
              <a:t>tampon </a:t>
            </a:r>
            <a:r>
              <a:rPr lang="en-US" dirty="0" err="1"/>
              <a:t>zanořen</a:t>
            </a:r>
            <a:r>
              <a:rPr lang="en-US" dirty="0"/>
              <a:t> </a:t>
            </a:r>
            <a:r>
              <a:rPr lang="en-US" dirty="0" err="1"/>
              <a:t>hluboko</a:t>
            </a:r>
            <a:r>
              <a:rPr lang="en-US" dirty="0"/>
              <a:t> do media </a:t>
            </a:r>
            <a:r>
              <a:rPr lang="en-US" dirty="0" err="1"/>
              <a:t>výtěrové</a:t>
            </a:r>
            <a:r>
              <a:rPr lang="en-US" dirty="0"/>
              <a:t> </a:t>
            </a:r>
            <a:r>
              <a:rPr lang="en-US" dirty="0" err="1"/>
              <a:t>soupravy</a:t>
            </a:r>
            <a:endParaRPr lang="cs-CZ" dirty="0"/>
          </a:p>
          <a:p>
            <a:r>
              <a:rPr lang="en-US" dirty="0"/>
              <a:t>transport do </a:t>
            </a:r>
            <a:r>
              <a:rPr lang="en-US" dirty="0" err="1"/>
              <a:t>laboratoře</a:t>
            </a:r>
            <a:r>
              <a:rPr lang="en-US" dirty="0"/>
              <a:t> do 2 </a:t>
            </a:r>
            <a:r>
              <a:rPr lang="en-US" dirty="0" err="1"/>
              <a:t>hodin</a:t>
            </a:r>
            <a:r>
              <a:rPr lang="en-US" dirty="0"/>
              <a:t> od </a:t>
            </a:r>
            <a:r>
              <a:rPr lang="en-US" dirty="0" err="1"/>
              <a:t>odběru</a:t>
            </a:r>
            <a:r>
              <a:rPr lang="en-US" dirty="0"/>
              <a:t>, </a:t>
            </a:r>
            <a:r>
              <a:rPr lang="en-US" dirty="0" err="1"/>
              <a:t>uchovávat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pokojové</a:t>
            </a:r>
            <a:r>
              <a:rPr lang="en-US" dirty="0"/>
              <a:t> </a:t>
            </a:r>
            <a:r>
              <a:rPr lang="en-US" dirty="0" err="1"/>
              <a:t>teplotě</a:t>
            </a:r>
            <a:endParaRPr lang="cs-CZ" dirty="0"/>
          </a:p>
          <a:p>
            <a:r>
              <a:rPr lang="en-US" dirty="0" err="1"/>
              <a:t>výsledky</a:t>
            </a:r>
            <a:r>
              <a:rPr lang="en-US" dirty="0"/>
              <a:t> bez </a:t>
            </a:r>
            <a:r>
              <a:rPr lang="en-US" dirty="0" err="1"/>
              <a:t>pozitivity</a:t>
            </a:r>
            <a:r>
              <a:rPr lang="en-US" dirty="0"/>
              <a:t> </a:t>
            </a:r>
            <a:r>
              <a:rPr lang="en-US" dirty="0" err="1"/>
              <a:t>nálezu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k </a:t>
            </a:r>
            <a:r>
              <a:rPr lang="en-US" dirty="0" err="1"/>
              <a:t>dispozici</a:t>
            </a:r>
            <a:r>
              <a:rPr lang="en-US" dirty="0"/>
              <a:t> do 48 </a:t>
            </a:r>
            <a:r>
              <a:rPr lang="en-US" dirty="0" err="1"/>
              <a:t>hodin</a:t>
            </a:r>
            <a:endParaRPr lang="cs-CZ" dirty="0"/>
          </a:p>
          <a:p>
            <a:r>
              <a:rPr lang="en-US" dirty="0" err="1"/>
              <a:t>výsledek</a:t>
            </a:r>
            <a:r>
              <a:rPr lang="en-US" dirty="0"/>
              <a:t>: „</a:t>
            </a:r>
            <a:r>
              <a:rPr lang="en-US" dirty="0" err="1"/>
              <a:t>negativní</a:t>
            </a:r>
            <a:r>
              <a:rPr lang="en-US" dirty="0"/>
              <a:t>“ = </a:t>
            </a:r>
            <a:r>
              <a:rPr lang="en-US" dirty="0" err="1"/>
              <a:t>nesprávně</a:t>
            </a:r>
            <a:r>
              <a:rPr lang="en-US" dirty="0"/>
              <a:t> </a:t>
            </a:r>
            <a:r>
              <a:rPr lang="en-US" dirty="0" err="1"/>
              <a:t>provedený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, </a:t>
            </a:r>
            <a:r>
              <a:rPr lang="en-US" dirty="0" err="1"/>
              <a:t>výsledek</a:t>
            </a:r>
            <a:r>
              <a:rPr lang="en-US" dirty="0"/>
              <a:t>: „</a:t>
            </a:r>
            <a:r>
              <a:rPr lang="en-US" dirty="0" err="1"/>
              <a:t>běžná</a:t>
            </a:r>
            <a:r>
              <a:rPr lang="en-US" dirty="0"/>
              <a:t> </a:t>
            </a:r>
            <a:r>
              <a:rPr lang="en-US" dirty="0" err="1"/>
              <a:t>bakteriální</a:t>
            </a:r>
            <a:r>
              <a:rPr lang="en-US" dirty="0"/>
              <a:t> flora“ = </a:t>
            </a:r>
            <a:r>
              <a:rPr lang="en-US" dirty="0" err="1"/>
              <a:t>správně</a:t>
            </a:r>
            <a:r>
              <a:rPr lang="en-US" dirty="0"/>
              <a:t> </a:t>
            </a:r>
            <a:r>
              <a:rPr lang="en-US" dirty="0" err="1"/>
              <a:t>provedený</a:t>
            </a:r>
            <a:r>
              <a:rPr lang="en-US" dirty="0"/>
              <a:t> </a:t>
            </a:r>
            <a:r>
              <a:rPr lang="en-US" dirty="0" err="1"/>
              <a:t>odběr</a:t>
            </a:r>
            <a:r>
              <a:rPr lang="en-US" dirty="0"/>
              <a:t> bez </a:t>
            </a:r>
            <a:r>
              <a:rPr lang="en-US" dirty="0" err="1"/>
              <a:t>průkazu</a:t>
            </a:r>
            <a:r>
              <a:rPr lang="en-US" dirty="0"/>
              <a:t> </a:t>
            </a:r>
            <a:r>
              <a:rPr lang="en-US" dirty="0" err="1"/>
              <a:t>patologického</a:t>
            </a:r>
            <a:r>
              <a:rPr lang="en-US" dirty="0"/>
              <a:t> </a:t>
            </a:r>
            <a:r>
              <a:rPr lang="en-US" dirty="0" err="1"/>
              <a:t>agens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195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9E129C-8E56-4DCC-AABD-EB74D1AF22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BBE2C7-8B62-4BE2-84D3-DD5E04D01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871F5A-38B4-4730-B69A-16BFDDDA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stolice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toxin Clostridium difficile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5383DA9-36CC-4821-A430-5FEFCD8F4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en-US" dirty="0" err="1"/>
              <a:t>ásady</a:t>
            </a:r>
            <a:r>
              <a:rPr lang="cs-CZ" altLang="en-US" dirty="0"/>
              <a:t>:</a:t>
            </a:r>
          </a:p>
          <a:p>
            <a:r>
              <a:rPr lang="en-US" dirty="0"/>
              <a:t>1–2 ml </a:t>
            </a:r>
            <a:r>
              <a:rPr lang="en-US" dirty="0" err="1"/>
              <a:t>tekuté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polotekuté</a:t>
            </a:r>
            <a:r>
              <a:rPr lang="en-US" dirty="0"/>
              <a:t> </a:t>
            </a:r>
            <a:r>
              <a:rPr lang="en-US" dirty="0" err="1"/>
              <a:t>stolice</a:t>
            </a:r>
            <a:r>
              <a:rPr lang="en-US" dirty="0"/>
              <a:t> do </a:t>
            </a:r>
            <a:r>
              <a:rPr lang="en-US" dirty="0" err="1"/>
              <a:t>sterilního</a:t>
            </a:r>
            <a:r>
              <a:rPr lang="en-US" dirty="0"/>
              <a:t>, </a:t>
            </a:r>
            <a:r>
              <a:rPr lang="en-US" dirty="0" err="1"/>
              <a:t>plastového</a:t>
            </a:r>
            <a:r>
              <a:rPr lang="en-US" dirty="0"/>
              <a:t> </a:t>
            </a:r>
            <a:r>
              <a:rPr lang="en-US" dirty="0" err="1"/>
              <a:t>kontejneru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nádobky</a:t>
            </a:r>
            <a:endParaRPr lang="cs-CZ" dirty="0"/>
          </a:p>
          <a:p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laboratoře</a:t>
            </a:r>
            <a:r>
              <a:rPr lang="en-US" dirty="0"/>
              <a:t> </a:t>
            </a:r>
            <a:r>
              <a:rPr lang="en-US" dirty="0" err="1"/>
              <a:t>uložit</a:t>
            </a:r>
            <a:r>
              <a:rPr lang="en-US" dirty="0"/>
              <a:t> do </a:t>
            </a:r>
            <a:r>
              <a:rPr lang="en-US" dirty="0" err="1"/>
              <a:t>lednice</a:t>
            </a:r>
            <a:r>
              <a:rPr lang="en-US" dirty="0"/>
              <a:t>, transport </a:t>
            </a:r>
            <a:r>
              <a:rPr lang="en-US" dirty="0" err="1"/>
              <a:t>následující</a:t>
            </a:r>
            <a:r>
              <a:rPr lang="en-US" dirty="0"/>
              <a:t> den, </a:t>
            </a:r>
            <a:r>
              <a:rPr lang="en-US" dirty="0" err="1"/>
              <a:t>neukládat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pokojové</a:t>
            </a:r>
            <a:r>
              <a:rPr lang="en-US" dirty="0"/>
              <a:t> </a:t>
            </a:r>
            <a:r>
              <a:rPr lang="en-US" dirty="0" err="1"/>
              <a:t>teplotě</a:t>
            </a:r>
            <a:r>
              <a:rPr lang="en-US" dirty="0"/>
              <a:t> &gt;&gt; </a:t>
            </a:r>
            <a:r>
              <a:rPr lang="en-US" dirty="0" err="1"/>
              <a:t>dochází</a:t>
            </a:r>
            <a:r>
              <a:rPr lang="en-US" dirty="0"/>
              <a:t> k </a:t>
            </a:r>
            <a:r>
              <a:rPr lang="en-US" dirty="0" err="1"/>
              <a:t>degradaci</a:t>
            </a:r>
            <a:r>
              <a:rPr lang="en-US" dirty="0"/>
              <a:t> </a:t>
            </a:r>
            <a:r>
              <a:rPr lang="en-US" dirty="0" err="1"/>
              <a:t>toxinu</a:t>
            </a:r>
            <a:endParaRPr 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5094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91CF80-892D-48D8-8890-0B395CA729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9CAF73-2588-4C20-BEC0-B99CD057E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71352A-9885-4536-A4DB-666B0944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stolice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průkaz</a:t>
            </a:r>
            <a:r>
              <a:rPr lang="en-US" dirty="0"/>
              <a:t> Helicobacter pylori</a:t>
            </a:r>
            <a:br>
              <a:rPr lang="en-US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BBBFC16-B5AD-40EC-9C82-0EEE9D568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en-US" dirty="0" err="1"/>
              <a:t>ásady</a:t>
            </a:r>
            <a:r>
              <a:rPr lang="cs-CZ" altLang="en-US" dirty="0"/>
              <a:t>:</a:t>
            </a:r>
          </a:p>
          <a:p>
            <a:r>
              <a:rPr lang="en-US" dirty="0" err="1"/>
              <a:t>odběr</a:t>
            </a:r>
            <a:r>
              <a:rPr lang="en-US" dirty="0"/>
              <a:t> </a:t>
            </a:r>
            <a:r>
              <a:rPr lang="en-US" dirty="0" err="1"/>
              <a:t>stolice</a:t>
            </a:r>
            <a:r>
              <a:rPr lang="en-US" dirty="0"/>
              <a:t> </a:t>
            </a:r>
            <a:r>
              <a:rPr lang="en-US" dirty="0" err="1"/>
              <a:t>odpovídající</a:t>
            </a:r>
            <a:r>
              <a:rPr lang="en-US" dirty="0"/>
              <a:t>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odběrové</a:t>
            </a:r>
            <a:r>
              <a:rPr lang="en-US" dirty="0"/>
              <a:t> </a:t>
            </a:r>
            <a:r>
              <a:rPr lang="en-US" dirty="0" err="1"/>
              <a:t>lopatky</a:t>
            </a:r>
            <a:r>
              <a:rPr lang="en-US" dirty="0"/>
              <a:t>, </a:t>
            </a:r>
            <a:r>
              <a:rPr lang="en-US" dirty="0" err="1"/>
              <a:t>širokohrdlá</a:t>
            </a:r>
            <a:r>
              <a:rPr lang="en-US" dirty="0"/>
              <a:t> </a:t>
            </a:r>
            <a:r>
              <a:rPr lang="en-US" dirty="0" err="1"/>
              <a:t>plastová</a:t>
            </a:r>
            <a:r>
              <a:rPr lang="en-US" dirty="0"/>
              <a:t> </a:t>
            </a:r>
            <a:r>
              <a:rPr lang="en-US" dirty="0" err="1"/>
              <a:t>nádobka</a:t>
            </a:r>
            <a:r>
              <a:rPr lang="en-US" dirty="0"/>
              <a:t> s </a:t>
            </a:r>
            <a:r>
              <a:rPr lang="en-US" dirty="0" err="1"/>
              <a:t>lopatkou</a:t>
            </a:r>
            <a:endParaRPr lang="cs-CZ" dirty="0"/>
          </a:p>
          <a:p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vhodná</a:t>
            </a:r>
            <a:r>
              <a:rPr lang="en-US" dirty="0"/>
              <a:t> </a:t>
            </a:r>
            <a:r>
              <a:rPr lang="en-US" dirty="0" err="1"/>
              <a:t>průjmovitá</a:t>
            </a:r>
            <a:r>
              <a:rPr lang="en-US" dirty="0"/>
              <a:t> </a:t>
            </a:r>
            <a:r>
              <a:rPr lang="en-US" dirty="0" err="1"/>
              <a:t>stolice</a:t>
            </a:r>
            <a:endParaRPr lang="cs-CZ" dirty="0"/>
          </a:p>
          <a:p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 </a:t>
            </a:r>
            <a:r>
              <a:rPr lang="en-US" dirty="0" err="1"/>
              <a:t>laboratoře</a:t>
            </a:r>
            <a:r>
              <a:rPr lang="en-US" dirty="0"/>
              <a:t> </a:t>
            </a:r>
            <a:r>
              <a:rPr lang="en-US" dirty="0" err="1"/>
              <a:t>uložit</a:t>
            </a:r>
            <a:r>
              <a:rPr lang="en-US" dirty="0"/>
              <a:t> do </a:t>
            </a:r>
            <a:r>
              <a:rPr lang="en-US" dirty="0" err="1"/>
              <a:t>lednice</a:t>
            </a:r>
            <a:r>
              <a:rPr lang="en-US" dirty="0"/>
              <a:t>, transport </a:t>
            </a:r>
            <a:r>
              <a:rPr lang="en-US" dirty="0" err="1"/>
              <a:t>následující</a:t>
            </a:r>
            <a:r>
              <a:rPr lang="en-US" dirty="0"/>
              <a:t> den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3917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737E45-62C9-42CE-9E1A-96B768D16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505549-01CD-4DC7-8700-99421E279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DD3AFC-061B-471F-BC11-0C42E68F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Parazitologické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stolice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5F597E-0A74-47C9-B86B-26A1EC224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en-US" dirty="0" err="1"/>
              <a:t>ejčastější</a:t>
            </a:r>
            <a:r>
              <a:rPr lang="en-US" dirty="0"/>
              <a:t> </a:t>
            </a:r>
            <a:r>
              <a:rPr lang="en-US" dirty="0" err="1"/>
              <a:t>paraziti</a:t>
            </a:r>
            <a:r>
              <a:rPr lang="cs-CZ" altLang="en-US" dirty="0"/>
              <a:t>:</a:t>
            </a:r>
            <a:endParaRPr lang="en-US" dirty="0"/>
          </a:p>
          <a:p>
            <a:pPr lvl="1"/>
            <a:r>
              <a:rPr lang="cs-CZ" sz="2800" dirty="0"/>
              <a:t>r</a:t>
            </a:r>
            <a:r>
              <a:rPr lang="en-US" sz="2800" dirty="0" err="1"/>
              <a:t>oup</a:t>
            </a:r>
            <a:r>
              <a:rPr lang="en-US" sz="2800" dirty="0"/>
              <a:t> </a:t>
            </a:r>
            <a:r>
              <a:rPr lang="en-US" sz="2800" dirty="0" err="1"/>
              <a:t>dětský</a:t>
            </a:r>
            <a:r>
              <a:rPr lang="en-US" sz="2800" dirty="0"/>
              <a:t> (Enterobius vermicularis)</a:t>
            </a:r>
            <a:endParaRPr lang="cs-CZ" sz="2800" dirty="0"/>
          </a:p>
          <a:p>
            <a:pPr lvl="1"/>
            <a:r>
              <a:rPr lang="cs-CZ" sz="2800" dirty="0"/>
              <a:t>š</a:t>
            </a:r>
            <a:r>
              <a:rPr lang="en-US" sz="2800" dirty="0" err="1"/>
              <a:t>krkavka</a:t>
            </a:r>
            <a:r>
              <a:rPr lang="en-US" sz="2800" dirty="0"/>
              <a:t> </a:t>
            </a:r>
            <a:r>
              <a:rPr lang="en-US" sz="2800" dirty="0" err="1"/>
              <a:t>dětská</a:t>
            </a:r>
            <a:r>
              <a:rPr lang="en-US" sz="2800" dirty="0"/>
              <a:t> (Ascaris lumbricoides)</a:t>
            </a:r>
          </a:p>
          <a:p>
            <a:pPr lvl="1"/>
            <a:r>
              <a:rPr lang="cs-CZ" sz="2800" dirty="0"/>
              <a:t>t</a:t>
            </a:r>
            <a:r>
              <a:rPr lang="en-US" sz="2800" dirty="0" err="1"/>
              <a:t>asemnice</a:t>
            </a:r>
            <a:r>
              <a:rPr lang="en-US" sz="2800" dirty="0"/>
              <a:t> </a:t>
            </a:r>
            <a:r>
              <a:rPr lang="en-US" sz="2800" dirty="0" err="1"/>
              <a:t>bezbranná</a:t>
            </a:r>
            <a:r>
              <a:rPr lang="en-US" sz="2800" dirty="0"/>
              <a:t> (Taenia </a:t>
            </a:r>
            <a:r>
              <a:rPr lang="en-US" sz="2800" dirty="0" err="1"/>
              <a:t>saginata</a:t>
            </a:r>
            <a:r>
              <a:rPr lang="en-US" sz="2800" dirty="0"/>
              <a:t>)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91F33C-7E96-41C3-9D27-81CFC759F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87" y="3616505"/>
            <a:ext cx="3633303" cy="2735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7367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737E45-62C9-42CE-9E1A-96B768D160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505549-01CD-4DC7-8700-99421E279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DD3AFC-061B-471F-BC11-0C42E68F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Parazitologické</a:t>
            </a:r>
            <a:r>
              <a:rPr lang="en-US" dirty="0"/>
              <a:t> </a:t>
            </a:r>
            <a:r>
              <a:rPr lang="en-US" dirty="0" err="1"/>
              <a:t>vyšetření</a:t>
            </a:r>
            <a:r>
              <a:rPr lang="en-US" dirty="0"/>
              <a:t> </a:t>
            </a:r>
            <a:r>
              <a:rPr lang="en-US" dirty="0" err="1"/>
              <a:t>stolice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85F597E-0A74-47C9-B86B-26A1EC224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</a:t>
            </a:r>
            <a:r>
              <a:rPr lang="en-US" dirty="0" err="1"/>
              <a:t>působ</a:t>
            </a:r>
            <a:r>
              <a:rPr lang="en-US" dirty="0"/>
              <a:t> </a:t>
            </a:r>
            <a:r>
              <a:rPr lang="en-US" dirty="0" err="1"/>
              <a:t>odběru</a:t>
            </a:r>
            <a:r>
              <a:rPr lang="cs-CZ" altLang="en-US" dirty="0"/>
              <a:t>:</a:t>
            </a:r>
          </a:p>
          <a:p>
            <a:r>
              <a:rPr lang="en-US" sz="2800" dirty="0" err="1"/>
              <a:t>odběr</a:t>
            </a:r>
            <a:r>
              <a:rPr lang="en-US" sz="2800" dirty="0"/>
              <a:t> </a:t>
            </a:r>
            <a:r>
              <a:rPr lang="en-US" sz="2800" dirty="0" err="1"/>
              <a:t>stolice</a:t>
            </a:r>
            <a:r>
              <a:rPr lang="en-US" sz="2800" dirty="0"/>
              <a:t> </a:t>
            </a:r>
            <a:r>
              <a:rPr lang="en-US" sz="2800" dirty="0" err="1"/>
              <a:t>odpovídající</a:t>
            </a:r>
            <a:r>
              <a:rPr lang="en-US" sz="2800" dirty="0"/>
              <a:t> </a:t>
            </a:r>
            <a:r>
              <a:rPr lang="en-US" sz="2800" dirty="0" err="1"/>
              <a:t>velikosti</a:t>
            </a:r>
            <a:r>
              <a:rPr lang="en-US" sz="2800" dirty="0"/>
              <a:t> </a:t>
            </a:r>
            <a:r>
              <a:rPr lang="en-US" sz="2800" dirty="0" err="1"/>
              <a:t>odběrové</a:t>
            </a:r>
            <a:r>
              <a:rPr lang="en-US" sz="2800" dirty="0"/>
              <a:t> </a:t>
            </a:r>
            <a:r>
              <a:rPr lang="en-US" sz="2800" dirty="0" err="1"/>
              <a:t>lopatky</a:t>
            </a:r>
            <a:r>
              <a:rPr lang="en-US" sz="2800" dirty="0"/>
              <a:t> (3krát </a:t>
            </a:r>
            <a:r>
              <a:rPr lang="en-US" sz="2800" dirty="0" err="1"/>
              <a:t>obden</a:t>
            </a:r>
            <a:r>
              <a:rPr lang="en-US" sz="2800" dirty="0"/>
              <a:t>)</a:t>
            </a:r>
            <a:endParaRPr lang="cs-CZ" sz="2800" dirty="0"/>
          </a:p>
          <a:p>
            <a:r>
              <a:rPr lang="en-US" sz="2800" dirty="0" err="1"/>
              <a:t>perianální</a:t>
            </a:r>
            <a:r>
              <a:rPr lang="en-US" sz="2800" dirty="0"/>
              <a:t> </a:t>
            </a:r>
            <a:r>
              <a:rPr lang="en-US" sz="2800" dirty="0" err="1"/>
              <a:t>stěr</a:t>
            </a:r>
            <a:r>
              <a:rPr lang="en-US" sz="2800" dirty="0"/>
              <a:t> (3krát </a:t>
            </a:r>
            <a:r>
              <a:rPr lang="en-US" sz="2800" dirty="0" err="1"/>
              <a:t>obden</a:t>
            </a:r>
            <a:r>
              <a:rPr lang="en-US" sz="2800" dirty="0"/>
              <a:t>) – </a:t>
            </a:r>
            <a:r>
              <a:rPr lang="en-US" sz="2800" dirty="0" err="1"/>
              <a:t>ráno</a:t>
            </a:r>
            <a:r>
              <a:rPr lang="en-US" sz="2800" dirty="0"/>
              <a:t> </a:t>
            </a:r>
            <a:r>
              <a:rPr lang="en-US" sz="2800" dirty="0" err="1"/>
              <a:t>před</a:t>
            </a:r>
            <a:r>
              <a:rPr lang="en-US" sz="2800" dirty="0"/>
              <a:t> </a:t>
            </a:r>
            <a:r>
              <a:rPr lang="en-US" sz="2800" dirty="0" err="1"/>
              <a:t>hygienou</a:t>
            </a:r>
            <a:r>
              <a:rPr lang="en-US" sz="2800" dirty="0"/>
              <a:t>, </a:t>
            </a:r>
            <a:r>
              <a:rPr lang="en-US" sz="2800" dirty="0" err="1"/>
              <a:t>detekce</a:t>
            </a:r>
            <a:r>
              <a:rPr lang="en-US" sz="2800" dirty="0"/>
              <a:t> </a:t>
            </a:r>
            <a:r>
              <a:rPr lang="en-US" sz="2800" dirty="0" err="1"/>
              <a:t>vajíček</a:t>
            </a:r>
            <a:r>
              <a:rPr lang="en-US" sz="2800" dirty="0"/>
              <a:t> </a:t>
            </a:r>
            <a:r>
              <a:rPr lang="en-US" sz="2800" dirty="0" err="1"/>
              <a:t>roupa</a:t>
            </a:r>
            <a:r>
              <a:rPr lang="en-US" sz="2800" dirty="0"/>
              <a:t> </a:t>
            </a:r>
            <a:r>
              <a:rPr lang="en-US" sz="2800" dirty="0" err="1"/>
              <a:t>dětského</a:t>
            </a:r>
            <a:r>
              <a:rPr lang="en-US" sz="2800" dirty="0"/>
              <a:t>, </a:t>
            </a:r>
            <a:r>
              <a:rPr lang="en-US" sz="2800" dirty="0" err="1"/>
              <a:t>průhledná</a:t>
            </a:r>
            <a:r>
              <a:rPr lang="en-US" sz="2800" dirty="0"/>
              <a:t> </a:t>
            </a:r>
            <a:r>
              <a:rPr lang="en-US" sz="2800" dirty="0" err="1"/>
              <a:t>lepicí</a:t>
            </a:r>
            <a:r>
              <a:rPr lang="en-US" sz="2800" dirty="0"/>
              <a:t> </a:t>
            </a:r>
            <a:r>
              <a:rPr lang="en-US" sz="2800" dirty="0" err="1"/>
              <a:t>páska</a:t>
            </a:r>
            <a:r>
              <a:rPr lang="en-US" sz="2800" dirty="0"/>
              <a:t> – </a:t>
            </a:r>
            <a:r>
              <a:rPr lang="en-US" sz="2800" dirty="0" err="1"/>
              <a:t>roztáhnout</a:t>
            </a:r>
            <a:r>
              <a:rPr lang="en-US" sz="2800" dirty="0"/>
              <a:t> </a:t>
            </a:r>
            <a:r>
              <a:rPr lang="en-US" sz="2800" dirty="0" err="1"/>
              <a:t>hýždě</a:t>
            </a:r>
            <a:r>
              <a:rPr lang="en-US" sz="2800" dirty="0"/>
              <a:t>, </a:t>
            </a:r>
            <a:r>
              <a:rPr lang="en-US" sz="2800" dirty="0" err="1"/>
              <a:t>přilepit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řitní</a:t>
            </a:r>
            <a:r>
              <a:rPr lang="en-US" sz="2800" dirty="0"/>
              <a:t> </a:t>
            </a:r>
            <a:r>
              <a:rPr lang="en-US" sz="2800" dirty="0" err="1"/>
              <a:t>otvor</a:t>
            </a:r>
            <a:r>
              <a:rPr lang="en-US" sz="2800" dirty="0"/>
              <a:t> a </a:t>
            </a:r>
            <a:r>
              <a:rPr lang="en-US" sz="2800" dirty="0" err="1"/>
              <a:t>perianální</a:t>
            </a:r>
            <a:r>
              <a:rPr lang="en-US" sz="2800" dirty="0"/>
              <a:t> </a:t>
            </a:r>
            <a:r>
              <a:rPr lang="en-US" sz="2800" dirty="0" err="1"/>
              <a:t>kožní</a:t>
            </a:r>
            <a:r>
              <a:rPr lang="en-US" sz="2800" dirty="0"/>
              <a:t> </a:t>
            </a:r>
            <a:r>
              <a:rPr lang="en-US" sz="2800" dirty="0" err="1"/>
              <a:t>řasu</a:t>
            </a:r>
            <a:r>
              <a:rPr lang="en-US" sz="2800" dirty="0"/>
              <a:t>, </a:t>
            </a:r>
            <a:r>
              <a:rPr lang="en-US" sz="2800" dirty="0" err="1"/>
              <a:t>stlačit</a:t>
            </a:r>
            <a:r>
              <a:rPr lang="en-US" sz="2800" dirty="0"/>
              <a:t> </a:t>
            </a:r>
            <a:r>
              <a:rPr lang="en-US" sz="2800" dirty="0" err="1"/>
              <a:t>hýždě</a:t>
            </a:r>
            <a:r>
              <a:rPr lang="en-US" sz="2800" dirty="0"/>
              <a:t> k </a:t>
            </a:r>
            <a:r>
              <a:rPr lang="en-US" sz="2800" dirty="0" err="1"/>
              <a:t>sobě</a:t>
            </a:r>
            <a:r>
              <a:rPr lang="en-US" sz="2800" dirty="0"/>
              <a:t>, po </a:t>
            </a:r>
            <a:r>
              <a:rPr lang="en-US" sz="2800" dirty="0" err="1"/>
              <a:t>otisku</a:t>
            </a:r>
            <a:r>
              <a:rPr lang="en-US" sz="2800" dirty="0"/>
              <a:t> </a:t>
            </a:r>
            <a:r>
              <a:rPr lang="en-US" sz="2800" dirty="0" err="1"/>
              <a:t>přilepit</a:t>
            </a:r>
            <a:r>
              <a:rPr lang="en-US" sz="2800" dirty="0"/>
              <a:t> </a:t>
            </a:r>
            <a:r>
              <a:rPr lang="en-US" sz="2800" dirty="0" err="1"/>
              <a:t>pásku</a:t>
            </a:r>
            <a:r>
              <a:rPr lang="en-US" sz="2800" dirty="0"/>
              <a:t> </a:t>
            </a:r>
            <a:r>
              <a:rPr lang="en-US" sz="2800" dirty="0" err="1"/>
              <a:t>zpět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podložní</a:t>
            </a:r>
            <a:r>
              <a:rPr lang="en-US" sz="2800" dirty="0"/>
              <a:t> </a:t>
            </a:r>
            <a:r>
              <a:rPr lang="en-US" sz="2800" dirty="0" err="1"/>
              <a:t>sklíčko</a:t>
            </a:r>
            <a:r>
              <a:rPr lang="en-US" sz="2800" dirty="0"/>
              <a:t>, </a:t>
            </a:r>
            <a:r>
              <a:rPr lang="en-US" sz="2800" dirty="0" err="1"/>
              <a:t>označit</a:t>
            </a:r>
            <a:r>
              <a:rPr lang="en-US" sz="2800" dirty="0"/>
              <a:t> </a:t>
            </a:r>
            <a:r>
              <a:rPr lang="en-US" sz="2800" dirty="0" err="1"/>
              <a:t>tak</a:t>
            </a:r>
            <a:r>
              <a:rPr lang="en-US" sz="2800" dirty="0"/>
              <a:t>, aby </a:t>
            </a:r>
            <a:r>
              <a:rPr lang="en-US" sz="2800" dirty="0" err="1"/>
              <a:t>nebránilo</a:t>
            </a:r>
            <a:r>
              <a:rPr lang="en-US" sz="2800" dirty="0"/>
              <a:t> </a:t>
            </a:r>
            <a:r>
              <a:rPr lang="en-US" sz="2800" dirty="0" err="1"/>
              <a:t>odečtu</a:t>
            </a:r>
            <a:r>
              <a:rPr lang="en-US" sz="2800" dirty="0"/>
              <a:t> </a:t>
            </a:r>
            <a:r>
              <a:rPr lang="en-US" sz="2800" dirty="0" err="1"/>
              <a:t>mikroskopem</a:t>
            </a:r>
            <a:endParaRPr lang="cs-CZ" dirty="0"/>
          </a:p>
          <a:p>
            <a:r>
              <a:rPr lang="cs-CZ" sz="2800" dirty="0"/>
              <a:t>t</a:t>
            </a:r>
            <a:r>
              <a:rPr lang="en-US" sz="2800" dirty="0" err="1"/>
              <a:t>ransport</a:t>
            </a:r>
            <a:r>
              <a:rPr lang="en-US" sz="2800" dirty="0"/>
              <a:t> do </a:t>
            </a:r>
            <a:r>
              <a:rPr lang="en-US" sz="2800" dirty="0" err="1"/>
              <a:t>laboratoře</a:t>
            </a:r>
            <a:r>
              <a:rPr lang="en-US" sz="2800" dirty="0"/>
              <a:t> co </a:t>
            </a:r>
            <a:r>
              <a:rPr lang="en-US" sz="2800" dirty="0" err="1"/>
              <a:t>nejrychleji</a:t>
            </a:r>
            <a:endParaRPr lang="en-US" sz="28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8216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9429B4-2F6B-407E-9CBA-5165B0525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659C37-4DE9-427D-9C29-84FF4DFABA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58C102-2080-4914-A44C-A855F7237AA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Literatura, zdroje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BB0ECDE6-35E6-4A82-BD9C-4F01E6075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Pokorná, A., Komínková, A.,</a:t>
            </a:r>
            <a:r>
              <a:rPr lang="cs-CZ" dirty="0"/>
              <a:t> Menšíková A., Šenkyříková M</a:t>
            </a:r>
            <a:r>
              <a:rPr lang="cs-CZ" altLang="cs-CZ" dirty="0"/>
              <a:t> : Ošetřovatelské postupy založené na důkazech. Brno, Masarykova univerzita 2019.</a:t>
            </a:r>
          </a:p>
          <a:p>
            <a:r>
              <a:rPr lang="cs-CZ" altLang="cs-CZ" dirty="0"/>
              <a:t>Beharková, N., Soldánová, D. : Základy ošetřovatelských postupů a intervencí. </a:t>
            </a:r>
            <a:r>
              <a:rPr lang="cs-CZ" altLang="cs-CZ" dirty="0" err="1"/>
              <a:t>Elportál</a:t>
            </a:r>
            <a:r>
              <a:rPr lang="cs-CZ" altLang="cs-CZ" dirty="0"/>
              <a:t> Brno, Masarykova univerzita 2019. </a:t>
            </a:r>
            <a:r>
              <a:rPr lang="cs-CZ" dirty="0">
                <a:hlinkClick r:id="rId4"/>
              </a:rPr>
              <a:t>Základy ošetřovatelských postupů a intervencí | Lékařská fakulta Masarykovy univerzity (muni.cz)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09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C9487E-71FA-4427-B685-C698960F65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91C98F-8B44-4E2E-AC0D-ADEDAC4523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70C6909-A7AE-46AA-96E0-E37694BF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Pojmy – defekace a mikce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892B4F3-0387-41C3-BA56-4C936241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>
                <a:solidFill>
                  <a:srgbClr val="0000DC"/>
                </a:solidFill>
              </a:rPr>
              <a:t>defekace</a:t>
            </a:r>
            <a:r>
              <a:rPr lang="cs-CZ" altLang="en-US" dirty="0"/>
              <a:t> – proces odstranění stolice z rekta a </a:t>
            </a:r>
            <a:r>
              <a:rPr lang="cs-CZ" altLang="en-US" dirty="0" err="1"/>
              <a:t>anu</a:t>
            </a:r>
            <a:endParaRPr lang="cs-CZ" altLang="en-US" dirty="0"/>
          </a:p>
          <a:p>
            <a:r>
              <a:rPr lang="cs-CZ" altLang="en-US" dirty="0"/>
              <a:t>vnitřní defekační reflex – peristaltické vlny posouvají stolici k análnímu otvoru</a:t>
            </a:r>
          </a:p>
          <a:p>
            <a:r>
              <a:rPr lang="cs-CZ" altLang="en-US" dirty="0"/>
              <a:t>parasympatický defekační reflex – stimulace nervových vláken</a:t>
            </a:r>
          </a:p>
          <a:p>
            <a:pPr lvl="0"/>
            <a:r>
              <a:rPr lang="cs-CZ" altLang="en-US" dirty="0"/>
              <a:t>opakované potlačení defekačního reflexu může vést k rozšíření konečníku a k obstipaci</a:t>
            </a:r>
          </a:p>
          <a:p>
            <a:r>
              <a:rPr lang="cs-CZ" altLang="en-US" dirty="0">
                <a:solidFill>
                  <a:srgbClr val="0000DC"/>
                </a:solidFill>
              </a:rPr>
              <a:t>mikce</a:t>
            </a:r>
            <a:r>
              <a:rPr lang="cs-CZ" altLang="en-US" dirty="0"/>
              <a:t> – vyprázdnění močového měchýře (</a:t>
            </a:r>
            <a:r>
              <a:rPr lang="cs-CZ" altLang="en-US" sz="2800" dirty="0"/>
              <a:t>stimulace nervových zakončení při náplni cca 250 - 400  ml moče – centrum močení (spinální mícha)</a:t>
            </a:r>
          </a:p>
          <a:p>
            <a:pPr lvl="0"/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59060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9E1C5-26E7-4DA4-AEB4-2D9EBC4C6C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89ADFB-23DE-403A-AF9D-24F4E212F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1CED2049-7D00-4D16-B59B-07BEB58DC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725" y="2144335"/>
            <a:ext cx="10752138" cy="32360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35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7710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FF2D8D-9448-40D6-810C-BB4C0B537A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52E929-BBA0-4067-8945-2D380A341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5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753B780-8F0B-4760-AF88-BC517BFD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vyprazdňování stolice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931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7480B4-A7F5-4817-866F-C5866EB2A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76C9E6-171A-481C-BE04-BF62E4F2FF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975A1D-17BD-4936-B6E7-F52E078F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Zácpa – obstipace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666EE4F-60E4-455C-85DF-F68A629E3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obtížné vyprazdňování malého množství tuhé stolice nebo úplné zastavení vyprazdňování</a:t>
            </a:r>
          </a:p>
          <a:p>
            <a:r>
              <a:rPr lang="cs-CZ" altLang="en-US" dirty="0"/>
              <a:t>definovat obstipaci vzhledem k individuálním návykům</a:t>
            </a:r>
          </a:p>
          <a:p>
            <a:pPr lvl="1"/>
            <a:r>
              <a:rPr lang="cs-CZ" altLang="en-US" u="sng" dirty="0"/>
              <a:t>zácpa symptomatická</a:t>
            </a:r>
            <a:r>
              <a:rPr lang="cs-CZ" altLang="en-US" dirty="0"/>
              <a:t> – vzniká akutně při organickém onemocnění (nádor)</a:t>
            </a:r>
          </a:p>
          <a:p>
            <a:pPr lvl="1"/>
            <a:r>
              <a:rPr lang="cs-CZ" altLang="en-US" u="sng" dirty="0"/>
              <a:t>zácpa jako nemoc</a:t>
            </a:r>
            <a:r>
              <a:rPr lang="cs-CZ" altLang="en-US" dirty="0"/>
              <a:t> – při změně prostředí nebo výživy</a:t>
            </a:r>
          </a:p>
          <a:p>
            <a:pPr lvl="1"/>
            <a:r>
              <a:rPr lang="cs-CZ" altLang="en-US" u="sng" dirty="0"/>
              <a:t>habituální zácpa</a:t>
            </a:r>
            <a:r>
              <a:rPr lang="cs-CZ" altLang="en-US" dirty="0"/>
              <a:t> – vzniká útlumem defekačního reflexu a později postupným návykem na projímadlo</a:t>
            </a:r>
          </a:p>
          <a:p>
            <a:pPr lvl="1"/>
            <a:r>
              <a:rPr lang="cs-CZ" altLang="en-US" u="sng" dirty="0"/>
              <a:t>obstipace rektální</a:t>
            </a:r>
            <a:r>
              <a:rPr lang="cs-CZ" altLang="en-US" dirty="0"/>
              <a:t> – zadržování stolice normální konzistence jako výsledek biopsychosociálních poruch</a:t>
            </a:r>
          </a:p>
          <a:p>
            <a:pPr lvl="1"/>
            <a:r>
              <a:rPr lang="cs-CZ" altLang="en-US" u="sng" dirty="0"/>
              <a:t>obstipace tlustého střeva</a:t>
            </a:r>
            <a:r>
              <a:rPr lang="cs-CZ" altLang="en-US" dirty="0"/>
              <a:t> – vylučování tvrdé, tuhé stolice následkem zpomalené pasáže</a:t>
            </a:r>
          </a:p>
          <a:p>
            <a:pPr lvl="1"/>
            <a:r>
              <a:rPr lang="cs-CZ" altLang="en-US" u="sng" dirty="0"/>
              <a:t>obstipace percipovaná</a:t>
            </a:r>
            <a:r>
              <a:rPr lang="cs-CZ" altLang="en-US" dirty="0"/>
              <a:t> – jedinec sám si určí dg obstipace a peristaltiku střeva si zajišťuje nadměrným užíváním laxancií, klyzmat a čípků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86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1F52A4-4A8B-4866-BCEF-C0764DBCF9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C00BC3-9CD0-449D-AFED-F889BF68A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29752C-187B-4FD9-AE91-D535E16D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Hlavní znaky obstipace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2B5FD2-FFBB-42ED-B7A0-0404BD33D9B8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altLang="en-US" dirty="0"/>
              <a:t>snížená frekvence defekace</a:t>
            </a:r>
          </a:p>
          <a:p>
            <a:r>
              <a:rPr lang="cs-CZ" altLang="en-US" dirty="0"/>
              <a:t>tvrdá, tuhá stolice</a:t>
            </a:r>
          </a:p>
          <a:p>
            <a:r>
              <a:rPr lang="cs-CZ" altLang="en-US" dirty="0"/>
              <a:t>námaha při stolici</a:t>
            </a:r>
          </a:p>
          <a:p>
            <a:r>
              <a:rPr lang="cs-CZ" altLang="en-US" dirty="0"/>
              <a:t>bolestivá defekace</a:t>
            </a:r>
          </a:p>
          <a:p>
            <a:r>
              <a:rPr lang="cs-CZ" altLang="en-US" dirty="0"/>
              <a:t>abdominální bolest</a:t>
            </a:r>
          </a:p>
          <a:p>
            <a:r>
              <a:rPr lang="cs-CZ" altLang="en-US" dirty="0"/>
              <a:t>distenze svalů břicha</a:t>
            </a:r>
          </a:p>
          <a:p>
            <a:r>
              <a:rPr lang="cs-CZ" altLang="en-US" dirty="0"/>
              <a:t>hmatatelná fekální hmota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6888118-AAFB-41D3-B989-57913F7C117F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altLang="en-US" dirty="0">
                <a:sym typeface="+mn-ea"/>
              </a:rPr>
              <a:t>tlak v rektu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pocit plnosti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bolest hlavy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narušená chuť k jídlu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očekávání každodenní defekace (percipovaná zácpa)</a:t>
            </a:r>
            <a:endParaRPr lang="cs-CZ" altLang="en-US" dirty="0"/>
          </a:p>
          <a:p>
            <a:r>
              <a:rPr lang="cs-CZ" altLang="en-US" dirty="0">
                <a:sym typeface="+mn-ea"/>
              </a:rPr>
              <a:t>nadměrné užívání podpůrných defekačních prostředků</a:t>
            </a:r>
            <a:endParaRPr lang="cs-CZ" altLang="en-US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58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9853B9-0A52-4602-87AA-DFE7E2DEF5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0BC62D3-51AD-4C58-90DB-D3B90B1AE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D803E1-E0D4-48F3-815C-63C81A6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Faktory, které se podílí na vzniku obstipace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61B79BE6-2B4F-4770-842B-E150C6223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629789"/>
            <a:ext cx="10753200" cy="4139998"/>
          </a:xfrm>
        </p:spPr>
        <p:txBody>
          <a:bodyPr/>
          <a:lstStyle/>
          <a:p>
            <a:r>
              <a:rPr lang="cs-CZ" altLang="en-US" dirty="0"/>
              <a:t>nepravidelné stravovací návyky</a:t>
            </a:r>
          </a:p>
          <a:p>
            <a:r>
              <a:rPr lang="cs-CZ" altLang="en-US" dirty="0"/>
              <a:t>nadměrné užívání laxancií </a:t>
            </a:r>
          </a:p>
          <a:p>
            <a:r>
              <a:rPr lang="cs-CZ" altLang="en-US" dirty="0"/>
              <a:t>zvýšený psychický stres (abdominální křeče, produkce hlenu, střídavá období zácpy a průjmu)</a:t>
            </a:r>
          </a:p>
          <a:p>
            <a:r>
              <a:rPr lang="cs-CZ" altLang="en-US" dirty="0"/>
              <a:t>nevhodná dieta (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↓ </a:t>
            </a:r>
            <a:r>
              <a:rPr lang="cs-CZ" altLang="en-US" dirty="0">
                <a:cs typeface="+mn-lt"/>
              </a:rPr>
              <a:t>obsah vlákniny</a:t>
            </a:r>
            <a:r>
              <a:rPr lang="cs-CZ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en-US" dirty="0"/>
          </a:p>
          <a:p>
            <a:r>
              <a:rPr lang="cs-CZ" altLang="en-US" dirty="0"/>
              <a:t>nedostatečný příjem tekutin</a:t>
            </a:r>
          </a:p>
          <a:p>
            <a:r>
              <a:rPr lang="cs-CZ" altLang="en-US" dirty="0"/>
              <a:t>léky </a:t>
            </a:r>
          </a:p>
          <a:p>
            <a:r>
              <a:rPr lang="cs-CZ" altLang="en-US" dirty="0"/>
              <a:t>nedostatečná fyzická aktivita</a:t>
            </a:r>
          </a:p>
          <a:p>
            <a:r>
              <a:rPr lang="cs-CZ" altLang="en-US" dirty="0"/>
              <a:t>věk</a:t>
            </a:r>
          </a:p>
          <a:p>
            <a:r>
              <a:rPr lang="cs-CZ" altLang="en-US" dirty="0"/>
              <a:t>chorobné procesy (obstrukce střev)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3392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DDF1F3-B540-4382-B9F8-528FF3257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Odběry biologického materiálu – moč a stolice 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B27015-87FE-4EF3-8472-CBBB32C596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8E044A-9F75-423C-A9D0-E0501DEC1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Paradoxní průjem u těžké zácpy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5B9629E-D7BE-409E-A178-97F9C08CD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vzniká obvykle při dlouhotrvající zácpě u dlouhodobě ležících nemocných</a:t>
            </a:r>
          </a:p>
          <a:p>
            <a:r>
              <a:rPr lang="cs-CZ" altLang="en-US" dirty="0" err="1"/>
              <a:t>skybala</a:t>
            </a:r>
            <a:r>
              <a:rPr lang="cs-CZ" altLang="en-US" dirty="0"/>
              <a:t> silně dráždí sliznici konečníku k produkci hlenu</a:t>
            </a:r>
          </a:p>
          <a:p>
            <a:r>
              <a:rPr lang="cs-CZ" altLang="en-US" dirty="0" err="1"/>
              <a:t>secernovaný</a:t>
            </a:r>
            <a:r>
              <a:rPr lang="cs-CZ" altLang="en-US" dirty="0"/>
              <a:t> hlen s příměsí stolice se pak označuje jako tzv. falešný průjem</a:t>
            </a:r>
          </a:p>
          <a:p>
            <a:pPr lvl="1"/>
            <a:endParaRPr lang="cs-CZ" altLang="en-US" dirty="0"/>
          </a:p>
          <a:p>
            <a:pPr lvl="1"/>
            <a:r>
              <a:rPr lang="cs-CZ" altLang="en-US" dirty="0"/>
              <a:t>projevy: opakované bolestivé nucení na stolici, slabost, malátnost, nafouklé břicho, nauzea</a:t>
            </a:r>
          </a:p>
          <a:p>
            <a:pPr lvl="1"/>
            <a:r>
              <a:rPr lang="cs-CZ" altLang="en-US" dirty="0"/>
              <a:t>příčiny: nesprávné defekační návyky, léky, nedostatečný příjem tekutin, málo vláknin, malá aktivita</a:t>
            </a:r>
          </a:p>
          <a:p>
            <a:pPr lvl="1"/>
            <a:r>
              <a:rPr lang="cs-CZ" altLang="en-US" dirty="0"/>
              <a:t>terapie: dietní a režimová opatření,</a:t>
            </a:r>
            <a:r>
              <a:rPr lang="cs-CZ" altLang="en-US" dirty="0">
                <a:sym typeface="+mn-ea"/>
              </a:rPr>
              <a:t> odstranění vyvolávajících příčin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578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Odběry biologického materiálu - moč a stolice[2021102511471659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532</TotalTime>
  <Words>2585</Words>
  <Application>Microsoft Office PowerPoint</Application>
  <PresentationFormat>Širokoúhlá obrazovka</PresentationFormat>
  <Paragraphs>319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Tahoma</vt:lpstr>
      <vt:lpstr>Wingdings</vt:lpstr>
      <vt:lpstr>Prezentace_MU_CZ</vt:lpstr>
      <vt:lpstr>Odběry biologického materiálu – moč  a stolice </vt:lpstr>
      <vt:lpstr>Vyprazdňování moči a stolice</vt:lpstr>
      <vt:lpstr>Faktory ovlivňující vyprazdňování  </vt:lpstr>
      <vt:lpstr>Pojmy – defekace a mikce </vt:lpstr>
      <vt:lpstr>Poruchy vyprazdňování stolice</vt:lpstr>
      <vt:lpstr>Zácpa – obstipace </vt:lpstr>
      <vt:lpstr>Hlavní znaky obstipace</vt:lpstr>
      <vt:lpstr>Faktory, které se podílí na vzniku obstipace</vt:lpstr>
      <vt:lpstr>Paradoxní průjem u těžké zácpy</vt:lpstr>
      <vt:lpstr>Průjem – diarrhoea</vt:lpstr>
      <vt:lpstr>Ostatní pojmy</vt:lpstr>
      <vt:lpstr>Poruchy vyprazdňování moče</vt:lpstr>
      <vt:lpstr>Pojmy</vt:lpstr>
      <vt:lpstr>Pojmy</vt:lpstr>
      <vt:lpstr>Inkontinence</vt:lpstr>
      <vt:lpstr>Inkontinence</vt:lpstr>
      <vt:lpstr>Odběry moči</vt:lpstr>
      <vt:lpstr>Specifická hmotnost (hustota) moče</vt:lpstr>
      <vt:lpstr>Vyšetření moče chemicky se současným vyšetřením močového sedimentu</vt:lpstr>
      <vt:lpstr>Močový sediment dle Hamburgera</vt:lpstr>
      <vt:lpstr>Močový sediment dle Hamburgera</vt:lpstr>
      <vt:lpstr>Odběr moče na clearance kreatinin</vt:lpstr>
      <vt:lpstr>Bilanční sběr moči</vt:lpstr>
      <vt:lpstr>Bakteriologické vyšetření moče</vt:lpstr>
      <vt:lpstr>Edukace pacienta</vt:lpstr>
      <vt:lpstr>Bakteriologické vyšetření moče</vt:lpstr>
      <vt:lpstr>Toxikologické vyšetření moče</vt:lpstr>
      <vt:lpstr>Odběry stolice</vt:lpstr>
      <vt:lpstr>Kvalitativní vyšetření stolice</vt:lpstr>
      <vt:lpstr>Kvalitativní vyšetření stolice</vt:lpstr>
      <vt:lpstr>Kvantitativní vyšetření stolice</vt:lpstr>
      <vt:lpstr>Mikroskopické vyšetření stolice</vt:lpstr>
      <vt:lpstr>Odběr stolice na bakteriologické vyšetření</vt:lpstr>
      <vt:lpstr>Odběr stolice na bakteriologické vyšetření</vt:lpstr>
      <vt:lpstr>Odběr stolice na toxin Clostridium difficile</vt:lpstr>
      <vt:lpstr>Odběr stolice na průkaz Helicobacter pylori </vt:lpstr>
      <vt:lpstr>Parazitologické vyšetření stolice</vt:lpstr>
      <vt:lpstr>Parazitologické vyšetření stolice</vt:lpstr>
      <vt:lpstr>Literatura, zdroje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Andrea Menšíková</dc:creator>
  <cp:lastModifiedBy>Andrea Menšíková</cp:lastModifiedBy>
  <cp:revision>101</cp:revision>
  <cp:lastPrinted>2021-09-09T08:11:12Z</cp:lastPrinted>
  <dcterms:created xsi:type="dcterms:W3CDTF">2021-02-15T10:37:16Z</dcterms:created>
  <dcterms:modified xsi:type="dcterms:W3CDTF">2021-10-25T09:52:09Z</dcterms:modified>
</cp:coreProperties>
</file>