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0"/>
  </p:notesMasterIdLst>
  <p:handoutMasterIdLst>
    <p:handoutMasterId r:id="rId61"/>
  </p:handoutMasterIdLst>
  <p:sldIdLst>
    <p:sldId id="304" r:id="rId2"/>
    <p:sldId id="257" r:id="rId3"/>
    <p:sldId id="266" r:id="rId4"/>
    <p:sldId id="314" r:id="rId5"/>
    <p:sldId id="315" r:id="rId6"/>
    <p:sldId id="316" r:id="rId7"/>
    <p:sldId id="318" r:id="rId8"/>
    <p:sldId id="317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405" r:id="rId21"/>
    <p:sldId id="368" r:id="rId22"/>
    <p:sldId id="407" r:id="rId23"/>
    <p:sldId id="408" r:id="rId24"/>
    <p:sldId id="370" r:id="rId25"/>
    <p:sldId id="372" r:id="rId26"/>
    <p:sldId id="371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1" r:id="rId35"/>
    <p:sldId id="383" r:id="rId36"/>
    <p:sldId id="382" r:id="rId37"/>
    <p:sldId id="385" r:id="rId38"/>
    <p:sldId id="384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305" r:id="rId59"/>
  </p:sldIdLst>
  <p:sldSz cx="12192000" cy="6858000"/>
  <p:notesSz cx="6858000" cy="9144000"/>
  <p:custDataLst>
    <p:tags r:id="rId6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7714F45-8CCB-4DF3-9CA5-C8B12B90C1D2}">
          <p14:sldIdLst>
            <p14:sldId id="304"/>
            <p14:sldId id="257"/>
            <p14:sldId id="266"/>
            <p14:sldId id="314"/>
            <p14:sldId id="315"/>
            <p14:sldId id="316"/>
            <p14:sldId id="318"/>
            <p14:sldId id="317"/>
            <p14:sldId id="319"/>
            <p14:sldId id="320"/>
            <p14:sldId id="321"/>
            <p14:sldId id="322"/>
            <p14:sldId id="323"/>
            <p14:sldId id="324"/>
            <p14:sldId id="325"/>
          </p14:sldIdLst>
        </p14:section>
        <p14:section name="Oddíl bez názvu" id="{678A563B-2B22-48BF-B69D-3A140C40EFA4}">
          <p14:sldIdLst>
            <p14:sldId id="326"/>
            <p14:sldId id="327"/>
            <p14:sldId id="328"/>
            <p14:sldId id="329"/>
            <p14:sldId id="405"/>
            <p14:sldId id="368"/>
            <p14:sldId id="407"/>
            <p14:sldId id="408"/>
            <p14:sldId id="370"/>
            <p14:sldId id="372"/>
            <p14:sldId id="371"/>
            <p14:sldId id="373"/>
            <p14:sldId id="374"/>
            <p14:sldId id="375"/>
            <p14:sldId id="376"/>
            <p14:sldId id="377"/>
            <p14:sldId id="378"/>
            <p14:sldId id="379"/>
            <p14:sldId id="381"/>
            <p14:sldId id="383"/>
            <p14:sldId id="382"/>
            <p14:sldId id="385"/>
            <p14:sldId id="384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8" d="100"/>
          <a:sy n="98" d="100"/>
        </p:scale>
        <p:origin x="102" y="4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2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brno.cz/plazmafereza/t1716" TargetMode="External"/><Relationship Id="rId2" Type="http://schemas.openxmlformats.org/officeDocument/2006/relationships/hyperlink" Target="https://www.fnbrno.cz/zdravotni-predpoklady-darce-krve/t153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f3.cuni.cz/cs/pracoviste/anesteziologie/vyuka/studijni-materialy/prvni-pomoc/pp-01-transfuze.html" TargetMode="External"/><Relationship Id="rId4" Type="http://schemas.openxmlformats.org/officeDocument/2006/relationships/hyperlink" Target="https://www.fnbrno.cz/pristrojove-odbery-trombocytu/t2979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elportal/?id=1364079" TargetMode="External"/><Relationship Id="rId2" Type="http://schemas.openxmlformats.org/officeDocument/2006/relationships/hyperlink" Target="https://is.muni.cz/elportal/?id=1496062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6089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DB9EE0-CC09-42FF-B37E-60684F9E99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BF4D2A-6D5D-4A24-B9D2-DCEC1C43B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A871E3-7227-4BD8-8473-B06FDCD2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53647"/>
            <a:ext cx="10753200" cy="451576"/>
          </a:xfrm>
        </p:spPr>
        <p:txBody>
          <a:bodyPr/>
          <a:lstStyle/>
          <a:p>
            <a:r>
              <a:rPr lang="cs-CZ" dirty="0" err="1"/>
              <a:t>Kordocentéza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E994A55-FE89-4A4F-B36E-3B8A779DA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171576"/>
            <a:ext cx="7297565" cy="4139998"/>
          </a:xfrm>
        </p:spPr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k </a:t>
            </a:r>
            <a:r>
              <a:rPr lang="en-US" dirty="0" err="1"/>
              <a:t>získání</a:t>
            </a:r>
            <a:r>
              <a:rPr lang="en-US" dirty="0"/>
              <a:t> </a:t>
            </a:r>
            <a:r>
              <a:rPr lang="en-US" dirty="0" err="1"/>
              <a:t>vzorku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z </a:t>
            </a:r>
            <a:r>
              <a:rPr lang="en-US" dirty="0" err="1"/>
              <a:t>pupeční</a:t>
            </a:r>
            <a:r>
              <a:rPr lang="en-US" dirty="0"/>
              <a:t> </a:t>
            </a:r>
            <a:r>
              <a:rPr lang="en-US" dirty="0" err="1"/>
              <a:t>žíly</a:t>
            </a:r>
            <a:r>
              <a:rPr lang="en-US" dirty="0"/>
              <a:t> </a:t>
            </a:r>
            <a:r>
              <a:rPr lang="en-US" dirty="0" err="1"/>
              <a:t>jehlou</a:t>
            </a:r>
            <a:r>
              <a:rPr lang="en-US" dirty="0"/>
              <a:t> </a:t>
            </a:r>
            <a:r>
              <a:rPr lang="en-US" dirty="0" err="1"/>
              <a:t>přes</a:t>
            </a:r>
            <a:r>
              <a:rPr lang="en-US" dirty="0"/>
              <a:t> </a:t>
            </a:r>
            <a:r>
              <a:rPr lang="en-US" dirty="0" err="1"/>
              <a:t>břišní</a:t>
            </a:r>
            <a:r>
              <a:rPr lang="en-US" dirty="0"/>
              <a:t> a </a:t>
            </a:r>
            <a:r>
              <a:rPr lang="en-US" dirty="0" err="1"/>
              <a:t>děložní</a:t>
            </a:r>
            <a:r>
              <a:rPr lang="en-US" dirty="0"/>
              <a:t> </a:t>
            </a:r>
            <a:r>
              <a:rPr lang="en-US" dirty="0" err="1"/>
              <a:t>stěnu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 1 cm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odstupem</a:t>
            </a:r>
            <a:r>
              <a:rPr lang="en-US" dirty="0"/>
              <a:t> z </a:t>
            </a:r>
            <a:r>
              <a:rPr lang="en-US" dirty="0" err="1"/>
              <a:t>plodové</a:t>
            </a:r>
            <a:r>
              <a:rPr lang="en-US" dirty="0"/>
              <a:t> </a:t>
            </a:r>
            <a:r>
              <a:rPr lang="en-US" dirty="0" err="1"/>
              <a:t>plochy</a:t>
            </a:r>
            <a:r>
              <a:rPr lang="en-US" dirty="0"/>
              <a:t> </a:t>
            </a:r>
            <a:r>
              <a:rPr lang="en-US" dirty="0" err="1"/>
              <a:t>placenty</a:t>
            </a:r>
            <a:r>
              <a:rPr lang="en-US" dirty="0"/>
              <a:t>,</a:t>
            </a:r>
          </a:p>
          <a:p>
            <a:r>
              <a:rPr lang="en-US" dirty="0" err="1"/>
              <a:t>provádí</a:t>
            </a:r>
            <a:r>
              <a:rPr lang="en-US" dirty="0"/>
              <a:t> se za </a:t>
            </a:r>
            <a:r>
              <a:rPr lang="en-US" dirty="0" err="1"/>
              <a:t>asistence</a:t>
            </a:r>
            <a:r>
              <a:rPr lang="en-US" dirty="0"/>
              <a:t> </a:t>
            </a:r>
            <a:r>
              <a:rPr lang="en-US" dirty="0" err="1"/>
              <a:t>ultrazvuku</a:t>
            </a:r>
            <a:endParaRPr lang="en-US" dirty="0"/>
          </a:p>
          <a:p>
            <a:r>
              <a:rPr lang="en-US" dirty="0" err="1"/>
              <a:t>nebezpečí</a:t>
            </a:r>
            <a:r>
              <a:rPr lang="en-US" dirty="0"/>
              <a:t> </a:t>
            </a:r>
            <a:r>
              <a:rPr lang="en-US" dirty="0" err="1"/>
              <a:t>poranění</a:t>
            </a:r>
            <a:r>
              <a:rPr lang="en-US" dirty="0"/>
              <a:t> </a:t>
            </a:r>
            <a:r>
              <a:rPr lang="en-US" dirty="0" err="1"/>
              <a:t>plodu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vyvolání</a:t>
            </a:r>
            <a:r>
              <a:rPr lang="en-US" dirty="0"/>
              <a:t> </a:t>
            </a:r>
            <a:r>
              <a:rPr lang="en-US" dirty="0" err="1"/>
              <a:t>předčasného</a:t>
            </a:r>
            <a:r>
              <a:rPr lang="en-US" dirty="0"/>
              <a:t> </a:t>
            </a:r>
            <a:r>
              <a:rPr lang="en-US" dirty="0" err="1"/>
              <a:t>porodu</a:t>
            </a:r>
            <a:r>
              <a:rPr lang="en-US" dirty="0"/>
              <a:t> –1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cs-CZ" dirty="0"/>
              <a:t>2</a:t>
            </a:r>
            <a:r>
              <a:rPr lang="en-US" dirty="0"/>
              <a:t>%</a:t>
            </a:r>
            <a:r>
              <a:rPr lang="cs-CZ" dirty="0"/>
              <a:t>, n</a:t>
            </a:r>
            <a:r>
              <a:rPr lang="en-US" dirty="0" err="1"/>
              <a:t>ěkdy</a:t>
            </a:r>
            <a:r>
              <a:rPr lang="en-US" dirty="0"/>
              <a:t> je </a:t>
            </a:r>
            <a:r>
              <a:rPr lang="en-US" dirty="0" err="1"/>
              <a:t>prováděna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fetoskopii</a:t>
            </a:r>
            <a:endParaRPr lang="en-US" dirty="0"/>
          </a:p>
          <a:p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skupiny</a:t>
            </a:r>
            <a:r>
              <a:rPr lang="en-US" dirty="0"/>
              <a:t>, Rh</a:t>
            </a:r>
            <a:r>
              <a:rPr lang="cs-CZ" dirty="0"/>
              <a:t> </a:t>
            </a:r>
            <a:r>
              <a:rPr lang="en-US" dirty="0" err="1"/>
              <a:t>faktoru</a:t>
            </a:r>
            <a:r>
              <a:rPr lang="en-US" dirty="0"/>
              <a:t> </a:t>
            </a:r>
            <a:r>
              <a:rPr lang="en-US" dirty="0" err="1"/>
              <a:t>plodu</a:t>
            </a:r>
            <a:r>
              <a:rPr lang="en-US" dirty="0"/>
              <a:t> od 20. -24 t. gravidity, </a:t>
            </a:r>
            <a:r>
              <a:rPr lang="en-US" dirty="0" err="1"/>
              <a:t>později</a:t>
            </a:r>
            <a:r>
              <a:rPr lang="en-US" dirty="0"/>
              <a:t> 1denní </a:t>
            </a:r>
            <a:r>
              <a:rPr lang="en-US" dirty="0" err="1"/>
              <a:t>hospitaliz</a:t>
            </a:r>
            <a:r>
              <a:rPr lang="cs-CZ" dirty="0" err="1"/>
              <a:t>ace</a:t>
            </a:r>
            <a:r>
              <a:rPr lang="cs-CZ" dirty="0"/>
              <a:t>, </a:t>
            </a:r>
            <a:r>
              <a:rPr lang="en-US" dirty="0" err="1"/>
              <a:t>monitorování</a:t>
            </a:r>
            <a:r>
              <a:rPr lang="en-US" dirty="0"/>
              <a:t> </a:t>
            </a:r>
            <a:r>
              <a:rPr lang="en-US" dirty="0" err="1"/>
              <a:t>stavu</a:t>
            </a:r>
            <a:r>
              <a:rPr lang="en-US" dirty="0"/>
              <a:t> </a:t>
            </a:r>
            <a:r>
              <a:rPr lang="en-US" dirty="0" err="1"/>
              <a:t>plodu</a:t>
            </a:r>
            <a:r>
              <a:rPr lang="en-US" dirty="0"/>
              <a:t> po </a:t>
            </a:r>
            <a:r>
              <a:rPr lang="en-US" dirty="0" err="1"/>
              <a:t>výkonu</a:t>
            </a:r>
            <a:endParaRPr lang="en-US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8EA5C9-8816-4F34-98A7-9EEB54725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018" y="1869116"/>
            <a:ext cx="4240696" cy="32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2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F36B1A-2834-4FA2-A2BC-736E96C117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F15DC-7C15-4F49-8E22-2FA62F66AC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0F3035-F5F4-4A81-B005-CFC117F3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Intrauterunní</a:t>
            </a:r>
            <a:r>
              <a:rPr lang="cs-CZ" dirty="0"/>
              <a:t>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1C4D33D-69AE-4792-90E9-495E4D457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789260" cy="4139998"/>
          </a:xfrm>
        </p:spPr>
        <p:txBody>
          <a:bodyPr/>
          <a:lstStyle/>
          <a:p>
            <a:r>
              <a:rPr lang="en-US" dirty="0" err="1"/>
              <a:t>provádí</a:t>
            </a:r>
            <a:r>
              <a:rPr lang="en-US" dirty="0"/>
              <a:t> se </a:t>
            </a:r>
            <a:r>
              <a:rPr lang="en-US" dirty="0" err="1"/>
              <a:t>intraumbilikálně</a:t>
            </a:r>
            <a:r>
              <a:rPr lang="en-US" dirty="0"/>
              <a:t>, </a:t>
            </a:r>
            <a:r>
              <a:rPr lang="en-US" dirty="0" err="1"/>
              <a:t>intraperitoneálně</a:t>
            </a:r>
            <a:r>
              <a:rPr lang="en-US" dirty="0"/>
              <a:t> s </a:t>
            </a:r>
            <a:r>
              <a:rPr lang="en-US" dirty="0" err="1"/>
              <a:t>kompletní</a:t>
            </a:r>
            <a:r>
              <a:rPr lang="en-US" dirty="0"/>
              <a:t> </a:t>
            </a:r>
            <a:r>
              <a:rPr lang="en-US" dirty="0" err="1"/>
              <a:t>výměnou</a:t>
            </a:r>
            <a:r>
              <a:rPr lang="en-US" dirty="0"/>
              <a:t> </a:t>
            </a:r>
            <a:r>
              <a:rPr lang="en-US" dirty="0" err="1"/>
              <a:t>fetální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intraumbilikálně</a:t>
            </a:r>
            <a:r>
              <a:rPr lang="en-US" dirty="0"/>
              <a:t> bez </a:t>
            </a:r>
            <a:r>
              <a:rPr lang="en-US" dirty="0" err="1"/>
              <a:t>výměny</a:t>
            </a:r>
            <a:r>
              <a:rPr lang="en-US" dirty="0"/>
              <a:t> – </a:t>
            </a:r>
            <a:r>
              <a:rPr lang="en-US" dirty="0" err="1"/>
              <a:t>doplňovací</a:t>
            </a:r>
            <a:r>
              <a:rPr lang="en-US" dirty="0"/>
              <a:t> </a:t>
            </a:r>
            <a:r>
              <a:rPr lang="en-US" dirty="0" err="1"/>
              <a:t>transfúze</a:t>
            </a:r>
            <a:endParaRPr lang="en-US" dirty="0"/>
          </a:p>
          <a:p>
            <a:endParaRPr lang="cs-CZ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263C7A3-3A5A-4213-A91D-50544A1A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790" y="1771175"/>
            <a:ext cx="5589270" cy="40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88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EA64D6-371D-464C-AE30-8C9CB5615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BCEFED-4A7F-4F78-B914-F42BA1348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9E19D8-6735-48D4-BB44-00B0D9CC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Autologní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6D49575-D6F8-43B7-81E8-E934CFA49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transfuzní</a:t>
            </a:r>
            <a:r>
              <a:rPr lang="en-US" dirty="0"/>
              <a:t> </a:t>
            </a:r>
            <a:r>
              <a:rPr lang="en-US" dirty="0" err="1"/>
              <a:t>přípravky</a:t>
            </a:r>
            <a:r>
              <a:rPr lang="en-US" dirty="0"/>
              <a:t> </a:t>
            </a:r>
            <a:r>
              <a:rPr lang="en-US" dirty="0" err="1"/>
              <a:t>pochází</a:t>
            </a:r>
            <a:r>
              <a:rPr lang="en-US" dirty="0"/>
              <a:t> </a:t>
            </a:r>
            <a:r>
              <a:rPr lang="en-US" dirty="0" err="1"/>
              <a:t>přímo</a:t>
            </a:r>
            <a:r>
              <a:rPr lang="en-US" dirty="0"/>
              <a:t> z </a:t>
            </a:r>
            <a:r>
              <a:rPr lang="en-US" dirty="0" err="1"/>
              <a:t>příjemcovy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cirkulace</a:t>
            </a:r>
            <a:r>
              <a:rPr lang="cs-CZ" altLang="en-US" dirty="0"/>
              <a:t>,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cs-CZ" b="1" dirty="0"/>
              <a:t>a</a:t>
            </a:r>
            <a:r>
              <a:rPr lang="en-US" b="1" dirty="0" err="1"/>
              <a:t>utotransfuze</a:t>
            </a:r>
            <a:endParaRPr lang="cs-CZ" b="1" dirty="0"/>
          </a:p>
          <a:p>
            <a:endParaRPr lang="en-US" dirty="0"/>
          </a:p>
          <a:p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3x v </a:t>
            </a:r>
            <a:r>
              <a:rPr lang="en-US" dirty="0" err="1"/>
              <a:t>týdenním</a:t>
            </a:r>
            <a:r>
              <a:rPr lang="en-US" dirty="0"/>
              <a:t> </a:t>
            </a:r>
            <a:r>
              <a:rPr lang="en-US" dirty="0" err="1"/>
              <a:t>intervalu</a:t>
            </a:r>
            <a:r>
              <a:rPr lang="en-US" dirty="0"/>
              <a:t> (</a:t>
            </a:r>
            <a:r>
              <a:rPr lang="en-US" dirty="0" err="1"/>
              <a:t>doba</a:t>
            </a:r>
            <a:r>
              <a:rPr lang="en-US" dirty="0"/>
              <a:t> </a:t>
            </a:r>
            <a:r>
              <a:rPr lang="en-US" dirty="0" err="1"/>
              <a:t>potřebná</a:t>
            </a:r>
            <a:r>
              <a:rPr lang="en-US" dirty="0"/>
              <a:t> pro</a:t>
            </a:r>
            <a:r>
              <a:rPr lang="cs-CZ" dirty="0"/>
              <a:t> </a:t>
            </a:r>
            <a:r>
              <a:rPr lang="en-US" dirty="0" err="1"/>
              <a:t>regeneraci</a:t>
            </a:r>
            <a:r>
              <a:rPr lang="en-US" dirty="0"/>
              <a:t> KO, </a:t>
            </a:r>
            <a:r>
              <a:rPr lang="en-US" dirty="0" err="1"/>
              <a:t>preparáty</a:t>
            </a:r>
            <a:r>
              <a:rPr lang="en-US" dirty="0"/>
              <a:t> Fe), </a:t>
            </a:r>
            <a:r>
              <a:rPr lang="en-US" dirty="0" err="1"/>
              <a:t>poslední</a:t>
            </a:r>
            <a:r>
              <a:rPr lang="en-US" dirty="0"/>
              <a:t> </a:t>
            </a:r>
            <a:r>
              <a:rPr lang="en-US" dirty="0" err="1"/>
              <a:t>krev</a:t>
            </a:r>
            <a:r>
              <a:rPr lang="en-US" dirty="0"/>
              <a:t> </a:t>
            </a:r>
            <a:r>
              <a:rPr lang="en-US" dirty="0" err="1"/>
              <a:t>odebrána</a:t>
            </a:r>
            <a:r>
              <a:rPr lang="en-US" dirty="0"/>
              <a:t> </a:t>
            </a:r>
            <a:r>
              <a:rPr lang="en-US" dirty="0" err="1"/>
              <a:t>týden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plánováním</a:t>
            </a:r>
            <a:r>
              <a:rPr lang="en-US" dirty="0"/>
              <a:t> OP (</a:t>
            </a:r>
            <a:r>
              <a:rPr lang="en-US" dirty="0" err="1"/>
              <a:t>nejpozději</a:t>
            </a:r>
            <a:r>
              <a:rPr lang="en-US" dirty="0"/>
              <a:t> 72 </a:t>
            </a:r>
            <a:r>
              <a:rPr lang="en-US" dirty="0" err="1"/>
              <a:t>hod</a:t>
            </a:r>
            <a:r>
              <a:rPr lang="en-US" dirty="0"/>
              <a:t>), </a:t>
            </a:r>
            <a:r>
              <a:rPr lang="en-US" dirty="0" err="1"/>
              <a:t>intervaly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z </a:t>
            </a:r>
            <a:r>
              <a:rPr lang="en-US" dirty="0" err="1"/>
              <a:t>nutnosti</a:t>
            </a:r>
            <a:r>
              <a:rPr lang="en-US" dirty="0"/>
              <a:t> </a:t>
            </a:r>
            <a:r>
              <a:rPr lang="en-US" dirty="0" err="1"/>
              <a:t>zkrátit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3 </a:t>
            </a:r>
            <a:r>
              <a:rPr lang="en-US" dirty="0" err="1"/>
              <a:t>dny</a:t>
            </a:r>
            <a:endParaRPr lang="en-US" dirty="0"/>
          </a:p>
          <a:p>
            <a:r>
              <a:rPr lang="en-US" dirty="0" err="1"/>
              <a:t>jednorázově</a:t>
            </a:r>
            <a:r>
              <a:rPr lang="en-US" dirty="0"/>
              <a:t> se </a:t>
            </a:r>
            <a:r>
              <a:rPr lang="en-US" dirty="0" err="1"/>
              <a:t>odebírá</a:t>
            </a:r>
            <a:r>
              <a:rPr lang="en-US" dirty="0"/>
              <a:t> 10 % </a:t>
            </a:r>
            <a:r>
              <a:rPr lang="en-US" dirty="0" err="1"/>
              <a:t>objemu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(u </a:t>
            </a:r>
            <a:r>
              <a:rPr lang="en-US" dirty="0" err="1"/>
              <a:t>dospělého</a:t>
            </a:r>
            <a:r>
              <a:rPr lang="en-US" dirty="0"/>
              <a:t> 400-450 ml </a:t>
            </a:r>
            <a:r>
              <a:rPr lang="en-US" dirty="0" err="1"/>
              <a:t>krve</a:t>
            </a:r>
            <a:r>
              <a:rPr lang="en-US" dirty="0"/>
              <a:t>),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hmotnosti</a:t>
            </a:r>
            <a:r>
              <a:rPr lang="en-US" dirty="0"/>
              <a:t> P/K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37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E535D6-853D-4430-8790-1D22FBD51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73B45F-1A38-4759-A9EB-C7BB6BE78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D19F5E-A9A3-4093-9AC2-C0A4FC8A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Autologní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B43868-479C-42E6-8A4D-4F7A46B83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P/K </a:t>
            </a:r>
            <a:r>
              <a:rPr lang="en-US" dirty="0" err="1"/>
              <a:t>si</a:t>
            </a:r>
            <a:r>
              <a:rPr lang="en-US" dirty="0"/>
              <a:t> k 1. </a:t>
            </a:r>
            <a:r>
              <a:rPr lang="en-US" dirty="0" err="1"/>
              <a:t>odběru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v den, </a:t>
            </a:r>
            <a:r>
              <a:rPr lang="en-US" dirty="0" err="1"/>
              <a:t>kdy</a:t>
            </a:r>
            <a:r>
              <a:rPr lang="en-US" dirty="0"/>
              <a:t> se </a:t>
            </a:r>
            <a:r>
              <a:rPr lang="en-US" dirty="0" err="1"/>
              <a:t>přijde</a:t>
            </a:r>
            <a:r>
              <a:rPr lang="en-US" dirty="0"/>
              <a:t> </a:t>
            </a:r>
            <a:r>
              <a:rPr lang="en-US" dirty="0" err="1"/>
              <a:t>domluvit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termíny</a:t>
            </a:r>
            <a:r>
              <a:rPr lang="en-US" dirty="0"/>
              <a:t> </a:t>
            </a:r>
            <a:r>
              <a:rPr lang="en-US" dirty="0" err="1"/>
              <a:t>odběrů</a:t>
            </a:r>
            <a:r>
              <a:rPr lang="en-US" dirty="0"/>
              <a:t> </a:t>
            </a:r>
            <a:r>
              <a:rPr lang="en-US" dirty="0" err="1"/>
              <a:t>donese</a:t>
            </a:r>
            <a:r>
              <a:rPr lang="en-US" dirty="0"/>
              <a:t>:</a:t>
            </a:r>
          </a:p>
          <a:p>
            <a:pPr lvl="1"/>
            <a:r>
              <a:rPr lang="en-US" sz="2400" dirty="0" err="1"/>
              <a:t>žádanku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odběr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pro </a:t>
            </a:r>
            <a:r>
              <a:rPr lang="en-US" sz="2400" dirty="0" err="1"/>
              <a:t>autotransfuzi</a:t>
            </a:r>
            <a:r>
              <a:rPr lang="en-US" sz="2400" dirty="0"/>
              <a:t> (</a:t>
            </a:r>
            <a:r>
              <a:rPr lang="en-US" sz="2400" dirty="0" err="1"/>
              <a:t>vyplní</a:t>
            </a:r>
            <a:r>
              <a:rPr lang="en-US" sz="2400" dirty="0"/>
              <a:t> </a:t>
            </a:r>
            <a:r>
              <a:rPr lang="en-US" sz="2400" dirty="0" err="1"/>
              <a:t>ošetřující</a:t>
            </a:r>
            <a:r>
              <a:rPr lang="en-US" sz="2400" dirty="0"/>
              <a:t> </a:t>
            </a:r>
            <a:r>
              <a:rPr lang="en-US" sz="2400" dirty="0" err="1"/>
              <a:t>lékař</a:t>
            </a:r>
            <a:r>
              <a:rPr lang="en-US" sz="2400" dirty="0"/>
              <a:t>, </a:t>
            </a:r>
            <a:r>
              <a:rPr lang="en-US" sz="2400" dirty="0" err="1"/>
              <a:t>uveden</a:t>
            </a:r>
            <a:r>
              <a:rPr lang="en-US" sz="2400" dirty="0"/>
              <a:t> je </a:t>
            </a:r>
            <a:r>
              <a:rPr lang="en-US" sz="2400" dirty="0" err="1"/>
              <a:t>termín</a:t>
            </a:r>
            <a:r>
              <a:rPr lang="en-US" sz="2400" dirty="0"/>
              <a:t> OP a </a:t>
            </a:r>
            <a:r>
              <a:rPr lang="en-US" sz="2400" dirty="0" err="1"/>
              <a:t>množství</a:t>
            </a:r>
            <a:r>
              <a:rPr lang="en-US" sz="2400" dirty="0"/>
              <a:t> TRF </a:t>
            </a:r>
            <a:r>
              <a:rPr lang="en-US" sz="2400" dirty="0" err="1"/>
              <a:t>přípravků</a:t>
            </a:r>
            <a:r>
              <a:rPr lang="en-US" sz="2400" dirty="0"/>
              <a:t>, </a:t>
            </a:r>
            <a:r>
              <a:rPr lang="en-US" sz="2400" dirty="0" err="1"/>
              <a:t>kt</a:t>
            </a:r>
            <a:r>
              <a:rPr lang="cs-CZ" sz="2400" dirty="0" err="1"/>
              <a:t>eré</a:t>
            </a:r>
            <a:r>
              <a:rPr lang="en-US" sz="2400" dirty="0"/>
              <a:t> </a:t>
            </a:r>
            <a:r>
              <a:rPr lang="en-US" sz="2400" dirty="0" err="1"/>
              <a:t>budou</a:t>
            </a:r>
            <a:r>
              <a:rPr lang="en-US" sz="2400" dirty="0"/>
              <a:t> k</a:t>
            </a:r>
            <a:r>
              <a:rPr lang="cs-CZ" sz="2400" dirty="0"/>
              <a:t> operaci</a:t>
            </a:r>
            <a:r>
              <a:rPr lang="en-US" sz="2400" dirty="0"/>
              <a:t> </a:t>
            </a:r>
            <a:r>
              <a:rPr lang="en-US" sz="2400" dirty="0" err="1"/>
              <a:t>požadovány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err="1"/>
              <a:t>předoperační</a:t>
            </a:r>
            <a:r>
              <a:rPr lang="en-US" sz="2400" dirty="0"/>
              <a:t> </a:t>
            </a:r>
            <a:r>
              <a:rPr lang="en-US" sz="2400" dirty="0" err="1"/>
              <a:t>interní</a:t>
            </a:r>
            <a:r>
              <a:rPr lang="en-US" sz="2400" dirty="0"/>
              <a:t> </a:t>
            </a:r>
            <a:r>
              <a:rPr lang="en-US" sz="2400" dirty="0" err="1"/>
              <a:t>vyšetření</a:t>
            </a:r>
            <a:r>
              <a:rPr lang="en-US" sz="2400" dirty="0"/>
              <a:t>, </a:t>
            </a:r>
            <a:r>
              <a:rPr lang="en-US" sz="2400" dirty="0" err="1"/>
              <a:t>občanský</a:t>
            </a:r>
            <a:r>
              <a:rPr lang="en-US" sz="2400" dirty="0"/>
              <a:t> </a:t>
            </a:r>
            <a:r>
              <a:rPr lang="en-US" sz="2400" dirty="0" err="1"/>
              <a:t>průkaz</a:t>
            </a:r>
            <a:r>
              <a:rPr lang="en-US" sz="2400" dirty="0"/>
              <a:t> a </a:t>
            </a:r>
            <a:r>
              <a:rPr lang="en-US" sz="2400" dirty="0" err="1"/>
              <a:t>průkaz</a:t>
            </a:r>
            <a:r>
              <a:rPr lang="en-US" sz="2400" dirty="0"/>
              <a:t> </a:t>
            </a:r>
            <a:r>
              <a:rPr lang="en-US" sz="2400" dirty="0" err="1"/>
              <a:t>zdravotní</a:t>
            </a:r>
            <a:r>
              <a:rPr lang="en-US" sz="2400" dirty="0"/>
              <a:t> </a:t>
            </a:r>
            <a:r>
              <a:rPr lang="en-US" sz="2400" dirty="0" err="1"/>
              <a:t>pojišťovny</a:t>
            </a:r>
            <a:r>
              <a:rPr lang="en-US" sz="2400" dirty="0"/>
              <a:t>,</a:t>
            </a:r>
          </a:p>
          <a:p>
            <a:pPr lvl="1"/>
            <a:r>
              <a:rPr lang="en-US" sz="2400" dirty="0" err="1"/>
              <a:t>nemusí</a:t>
            </a:r>
            <a:r>
              <a:rPr lang="en-US" sz="2400" dirty="0"/>
              <a:t> </a:t>
            </a:r>
            <a:r>
              <a:rPr lang="en-US" sz="2400" dirty="0" err="1"/>
              <a:t>být</a:t>
            </a:r>
            <a:r>
              <a:rPr lang="en-US" sz="2400" dirty="0"/>
              <a:t> </a:t>
            </a:r>
            <a:r>
              <a:rPr lang="en-US" sz="2400" dirty="0" err="1"/>
              <a:t>nalačno</a:t>
            </a:r>
            <a:r>
              <a:rPr lang="en-US" sz="2400" dirty="0"/>
              <a:t>, </a:t>
            </a:r>
            <a:r>
              <a:rPr lang="en-US" sz="2400" dirty="0" err="1"/>
              <a:t>důležitý</a:t>
            </a:r>
            <a:r>
              <a:rPr lang="en-US" sz="2400" dirty="0"/>
              <a:t> je </a:t>
            </a:r>
            <a:r>
              <a:rPr lang="en-US" sz="2400" dirty="0" err="1"/>
              <a:t>pitný</a:t>
            </a:r>
            <a:r>
              <a:rPr lang="en-US" sz="2400" dirty="0"/>
              <a:t> </a:t>
            </a:r>
            <a:r>
              <a:rPr lang="en-US" sz="2400" dirty="0" err="1"/>
              <a:t>režim</a:t>
            </a:r>
            <a:r>
              <a:rPr lang="en-US" sz="2400" dirty="0"/>
              <a:t> </a:t>
            </a:r>
            <a:r>
              <a:rPr lang="en-US" sz="2400" dirty="0" err="1"/>
              <a:t>před</a:t>
            </a:r>
            <a:r>
              <a:rPr lang="en-US" sz="2400" dirty="0"/>
              <a:t> </a:t>
            </a:r>
            <a:r>
              <a:rPr lang="en-US" sz="2400" dirty="0" err="1"/>
              <a:t>odběrem</a:t>
            </a:r>
            <a:r>
              <a:rPr lang="cs-CZ" sz="2400" dirty="0"/>
              <a:t>, r</a:t>
            </a:r>
            <a:r>
              <a:rPr lang="en-US" sz="2400" dirty="0" err="1"/>
              <a:t>áno</a:t>
            </a:r>
            <a:r>
              <a:rPr lang="en-US" sz="2400" dirty="0"/>
              <a:t> </a:t>
            </a:r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užít</a:t>
            </a:r>
            <a:r>
              <a:rPr lang="en-US" sz="2400" dirty="0"/>
              <a:t> </a:t>
            </a:r>
            <a:r>
              <a:rPr lang="en-US" sz="2400" dirty="0" err="1"/>
              <a:t>léky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obvykle</a:t>
            </a:r>
            <a:r>
              <a:rPr lang="en-US" sz="2400" dirty="0"/>
              <a:t> </a:t>
            </a:r>
            <a:r>
              <a:rPr lang="en-US" sz="2400" dirty="0" err="1"/>
              <a:t>užívá</a:t>
            </a:r>
            <a:r>
              <a:rPr lang="en-US" sz="2400" dirty="0"/>
              <a:t> (</a:t>
            </a:r>
            <a:r>
              <a:rPr lang="en-US" sz="2400" dirty="0" err="1"/>
              <a:t>mimo</a:t>
            </a:r>
            <a:r>
              <a:rPr lang="en-US" sz="2400" dirty="0"/>
              <a:t> </a:t>
            </a:r>
            <a:r>
              <a:rPr lang="en-US" sz="2400" dirty="0" err="1"/>
              <a:t>léků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snížení</a:t>
            </a:r>
            <a:r>
              <a:rPr lang="en-US" sz="2400" dirty="0"/>
              <a:t> </a:t>
            </a:r>
            <a:r>
              <a:rPr lang="en-US" sz="2400" dirty="0" err="1"/>
              <a:t>krevního</a:t>
            </a:r>
            <a:r>
              <a:rPr lang="en-US" sz="2400" dirty="0"/>
              <a:t> </a:t>
            </a:r>
            <a:r>
              <a:rPr lang="en-US" sz="2400" dirty="0" err="1"/>
              <a:t>tlaku</a:t>
            </a:r>
            <a:r>
              <a:rPr lang="en-US" sz="2400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53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1B8B43-7E4E-41E2-81D0-676ED716B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86773C-E4A8-4ADF-87A3-06631D80B7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4F3537-FFD8-4139-B38C-76599216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autologních transfuzí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9F1A464-63BA-44B0-884A-BFFDE0BA5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předoperační</a:t>
            </a:r>
            <a:r>
              <a:rPr lang="en-US" dirty="0"/>
              <a:t> – </a:t>
            </a:r>
            <a:r>
              <a:rPr lang="en-US" dirty="0" err="1"/>
              <a:t>věk</a:t>
            </a:r>
            <a:r>
              <a:rPr lang="en-US" dirty="0"/>
              <a:t> min. 12 let </a:t>
            </a:r>
            <a:r>
              <a:rPr lang="cs-CZ" altLang="en-US" dirty="0"/>
              <a:t>(</a:t>
            </a:r>
            <a:r>
              <a:rPr lang="en-US" dirty="0"/>
              <a:t>hemoglobin 110</a:t>
            </a:r>
            <a:r>
              <a:rPr lang="cs-CZ" altLang="en-US" dirty="0"/>
              <a:t>,</a:t>
            </a:r>
            <a:r>
              <a:rPr lang="en-US" dirty="0"/>
              <a:t> </a:t>
            </a:r>
            <a:r>
              <a:rPr lang="en-US" dirty="0" err="1"/>
              <a:t>hematokrit</a:t>
            </a:r>
            <a:r>
              <a:rPr lang="en-US" dirty="0"/>
              <a:t> 0,33</a:t>
            </a:r>
            <a:r>
              <a:rPr lang="cs-CZ" altLang="en-US" dirty="0"/>
              <a:t>),</a:t>
            </a:r>
            <a:r>
              <a:rPr lang="en-US" dirty="0"/>
              <a:t> 5-7 </a:t>
            </a:r>
            <a:r>
              <a:rPr lang="en-US" dirty="0" err="1"/>
              <a:t>dní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operací</a:t>
            </a:r>
            <a:endParaRPr lang="en-US" dirty="0"/>
          </a:p>
          <a:p>
            <a:r>
              <a:rPr lang="en-US" b="1" dirty="0" err="1"/>
              <a:t>akutní</a:t>
            </a:r>
            <a:r>
              <a:rPr lang="en-US" b="1" dirty="0"/>
              <a:t> </a:t>
            </a:r>
            <a:r>
              <a:rPr lang="en-US" b="1" dirty="0" err="1"/>
              <a:t>předoperační</a:t>
            </a:r>
            <a:r>
              <a:rPr lang="en-US" dirty="0"/>
              <a:t> – </a:t>
            </a:r>
            <a:r>
              <a:rPr lang="en-US" dirty="0" err="1"/>
              <a:t>odběr</a:t>
            </a:r>
            <a:r>
              <a:rPr lang="cs-CZ" dirty="0"/>
              <a:t> </a:t>
            </a:r>
            <a:r>
              <a:rPr lang="en-US" dirty="0"/>
              <a:t>500 ml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přímo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OP </a:t>
            </a:r>
            <a:r>
              <a:rPr lang="en-US" dirty="0" err="1"/>
              <a:t>sále</a:t>
            </a:r>
            <a:r>
              <a:rPr lang="en-US" dirty="0"/>
              <a:t>, P/K se </a:t>
            </a:r>
            <a:r>
              <a:rPr lang="en-US" dirty="0" err="1"/>
              <a:t>podá</a:t>
            </a:r>
            <a:r>
              <a:rPr lang="en-US" dirty="0"/>
              <a:t> </a:t>
            </a:r>
            <a:r>
              <a:rPr lang="en-US" dirty="0" err="1"/>
              <a:t>plazma</a:t>
            </a:r>
            <a:r>
              <a:rPr lang="en-US" dirty="0"/>
              <a:t>/</a:t>
            </a:r>
            <a:r>
              <a:rPr lang="en-US" dirty="0" err="1"/>
              <a:t>jiné</a:t>
            </a:r>
            <a:r>
              <a:rPr lang="en-US" dirty="0"/>
              <a:t> </a:t>
            </a:r>
            <a:r>
              <a:rPr lang="en-US" dirty="0" err="1"/>
              <a:t>náhradní</a:t>
            </a:r>
            <a:r>
              <a:rPr lang="en-US" dirty="0"/>
              <a:t> </a:t>
            </a:r>
            <a:r>
              <a:rPr lang="en-US" dirty="0" err="1"/>
              <a:t>roztoky</a:t>
            </a:r>
            <a:r>
              <a:rPr lang="en-US" dirty="0"/>
              <a:t> pro </a:t>
            </a:r>
            <a:r>
              <a:rPr lang="en-US" dirty="0" err="1"/>
              <a:t>zachování</a:t>
            </a:r>
            <a:r>
              <a:rPr lang="en-US" dirty="0"/>
              <a:t> </a:t>
            </a:r>
            <a:r>
              <a:rPr lang="en-US" dirty="0" err="1"/>
              <a:t>oběhu</a:t>
            </a:r>
            <a:endParaRPr lang="en-US" dirty="0"/>
          </a:p>
          <a:p>
            <a:r>
              <a:rPr lang="cs-CZ" b="1" dirty="0"/>
              <a:t>p</a:t>
            </a:r>
            <a:r>
              <a:rPr lang="en-US" b="1" dirty="0" err="1"/>
              <a:t>erioperační</a:t>
            </a:r>
            <a:r>
              <a:rPr lang="cs-CZ" b="1" dirty="0"/>
              <a:t>, pooperační</a:t>
            </a:r>
            <a:r>
              <a:rPr lang="en-US" dirty="0"/>
              <a:t> </a:t>
            </a:r>
            <a:r>
              <a:rPr lang="cs-CZ" altLang="en-US" dirty="0"/>
              <a:t>- - odběr krve z drénů, krev se propírá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speciálním</a:t>
            </a:r>
            <a:r>
              <a:rPr lang="en-US" dirty="0"/>
              <a:t> </a:t>
            </a:r>
            <a:r>
              <a:rPr lang="en-US" dirty="0" err="1"/>
              <a:t>přístroji</a:t>
            </a:r>
            <a:r>
              <a:rPr lang="en-US" dirty="0"/>
              <a:t>, </a:t>
            </a:r>
            <a:r>
              <a:rPr lang="en-US" dirty="0" err="1"/>
              <a:t>vrací</a:t>
            </a:r>
            <a:r>
              <a:rPr lang="en-US" dirty="0"/>
              <a:t> se </a:t>
            </a:r>
            <a:r>
              <a:rPr lang="en-US" dirty="0" err="1"/>
              <a:t>zpět</a:t>
            </a:r>
            <a:r>
              <a:rPr lang="en-US" dirty="0"/>
              <a:t> do </a:t>
            </a:r>
            <a:r>
              <a:rPr lang="en-US" dirty="0" err="1"/>
              <a:t>oběhu</a:t>
            </a:r>
            <a:r>
              <a:rPr lang="en-US" dirty="0"/>
              <a:t> </a:t>
            </a:r>
            <a:r>
              <a:rPr lang="en-US" dirty="0" err="1"/>
              <a:t>pacienta</a:t>
            </a:r>
            <a:r>
              <a:rPr lang="en-US" dirty="0"/>
              <a:t> </a:t>
            </a:r>
          </a:p>
          <a:p>
            <a:r>
              <a:rPr lang="cs-CZ" altLang="en-US" b="1" dirty="0"/>
              <a:t>pooperační </a:t>
            </a:r>
            <a:r>
              <a:rPr lang="en-US" dirty="0" err="1"/>
              <a:t>rekuperace</a:t>
            </a:r>
            <a:r>
              <a:rPr lang="en-US" dirty="0"/>
              <a:t> - </a:t>
            </a:r>
            <a:r>
              <a:rPr lang="en-US" dirty="0" err="1"/>
              <a:t>využívá</a:t>
            </a:r>
            <a:r>
              <a:rPr lang="en-US" dirty="0"/>
              <a:t> se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větších</a:t>
            </a:r>
            <a:r>
              <a:rPr lang="en-US" dirty="0"/>
              <a:t> </a:t>
            </a:r>
            <a:r>
              <a:rPr lang="en-US" dirty="0" err="1"/>
              <a:t>ztrátách</a:t>
            </a:r>
            <a:r>
              <a:rPr lang="en-US" dirty="0"/>
              <a:t> </a:t>
            </a:r>
            <a:r>
              <a:rPr lang="en-US" dirty="0" err="1"/>
              <a:t>odsá</a:t>
            </a:r>
            <a:r>
              <a:rPr lang="cs-CZ" altLang="en-US" dirty="0"/>
              <a:t>t</a:t>
            </a:r>
            <a:r>
              <a:rPr lang="en-US" dirty="0"/>
              <a:t>í </a:t>
            </a:r>
            <a:r>
              <a:rPr lang="en-US" dirty="0" err="1"/>
              <a:t>krve</a:t>
            </a:r>
            <a:r>
              <a:rPr lang="en-US" dirty="0"/>
              <a:t> z </a:t>
            </a:r>
            <a:r>
              <a:rPr lang="en-US" dirty="0" err="1"/>
              <a:t>operačního</a:t>
            </a:r>
            <a:r>
              <a:rPr lang="en-US" dirty="0"/>
              <a:t> pole.</a:t>
            </a:r>
            <a:r>
              <a:rPr lang="cs-CZ" dirty="0"/>
              <a:t> </a:t>
            </a:r>
            <a:r>
              <a:rPr lang="en-US" dirty="0"/>
              <a:t>(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plnění</a:t>
            </a:r>
            <a:r>
              <a:rPr lang="en-US" dirty="0"/>
              <a:t>, </a:t>
            </a:r>
            <a:r>
              <a:rPr lang="en-US" dirty="0" err="1"/>
              <a:t>promývání</a:t>
            </a:r>
            <a:r>
              <a:rPr lang="en-US" dirty="0"/>
              <a:t>, </a:t>
            </a:r>
            <a:r>
              <a:rPr lang="en-US" dirty="0" err="1"/>
              <a:t>vyprazdňování</a:t>
            </a:r>
            <a:r>
              <a:rPr lang="en-US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24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3A2D63-78E1-444B-9A8B-FF2712A53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FAC65A-9B65-47FE-9024-0F77B4563D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23A39F-E8B8-40E3-924D-96C8D6B6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Perioperační transfuze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4717365-347B-467F-BB40-F56B597C9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3937" t="24373" r="57185" b="10912"/>
          <a:stretch>
            <a:fillRect/>
          </a:stretch>
        </p:blipFill>
        <p:spPr>
          <a:xfrm>
            <a:off x="-238538" y="1867714"/>
            <a:ext cx="6718434" cy="36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05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5406A7-1DBE-4DBF-9B67-880C644595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F5F9A5-6D7B-4D58-BD8C-E6C90578B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65F245-396F-41D0-9CA6-AB924CAA1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en-US" dirty="0"/>
              <a:t>Výhody autologní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BD4D3FC-DEE3-4909-8A37-0EB4CE408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139998"/>
          </a:xfrm>
        </p:spPr>
        <p:txBody>
          <a:bodyPr/>
          <a:lstStyle/>
          <a:p>
            <a:r>
              <a:rPr lang="en-US" sz="2400" dirty="0"/>
              <a:t>↓</a:t>
            </a:r>
            <a:r>
              <a:rPr lang="en-US" sz="2400" dirty="0" err="1"/>
              <a:t>rizika</a:t>
            </a:r>
            <a:r>
              <a:rPr lang="en-US" sz="2400" dirty="0"/>
              <a:t> </a:t>
            </a:r>
            <a:r>
              <a:rPr lang="en-US" sz="2400" dirty="0" err="1"/>
              <a:t>přenosu</a:t>
            </a:r>
            <a:r>
              <a:rPr lang="en-US" sz="2400" dirty="0"/>
              <a:t> </a:t>
            </a:r>
            <a:r>
              <a:rPr lang="en-US" sz="2400" dirty="0" err="1"/>
              <a:t>krví</a:t>
            </a:r>
            <a:r>
              <a:rPr lang="en-US" sz="2400" dirty="0"/>
              <a:t> </a:t>
            </a:r>
            <a:r>
              <a:rPr lang="en-US" sz="2400" dirty="0" err="1"/>
              <a:t>přenosných</a:t>
            </a:r>
            <a:r>
              <a:rPr lang="en-US" sz="2400" dirty="0"/>
              <a:t> </a:t>
            </a:r>
            <a:r>
              <a:rPr lang="en-US" sz="2400" dirty="0" err="1"/>
              <a:t>infekcí</a:t>
            </a:r>
            <a:endParaRPr lang="en-US" sz="2400" dirty="0"/>
          </a:p>
          <a:p>
            <a:r>
              <a:rPr lang="en-US" sz="2400" dirty="0"/>
              <a:t>↓</a:t>
            </a:r>
            <a:r>
              <a:rPr lang="en-US" sz="2400" dirty="0" err="1"/>
              <a:t>rizika</a:t>
            </a:r>
            <a:r>
              <a:rPr lang="en-US" sz="2400" dirty="0"/>
              <a:t> </a:t>
            </a:r>
            <a:r>
              <a:rPr lang="en-US" sz="2400" dirty="0" err="1"/>
              <a:t>aloimunizace</a:t>
            </a:r>
            <a:r>
              <a:rPr lang="cs-CZ" sz="2400" dirty="0"/>
              <a:t> (imunizace buňkami jiného jedince)</a:t>
            </a:r>
            <a:endParaRPr lang="en-US" sz="2400" dirty="0"/>
          </a:p>
          <a:p>
            <a:r>
              <a:rPr lang="en-US" sz="2400" dirty="0"/>
              <a:t>↓ </a:t>
            </a:r>
            <a:r>
              <a:rPr lang="en-US" sz="2400" dirty="0" err="1"/>
              <a:t>rizika</a:t>
            </a:r>
            <a:r>
              <a:rPr lang="en-US" sz="2400" dirty="0"/>
              <a:t> </a:t>
            </a:r>
            <a:r>
              <a:rPr lang="en-US" sz="2400" dirty="0" err="1"/>
              <a:t>imunosuprese</a:t>
            </a:r>
            <a:endParaRPr lang="en-US" sz="2400" dirty="0"/>
          </a:p>
          <a:p>
            <a:r>
              <a:rPr lang="en-US" sz="2400" dirty="0"/>
              <a:t>↓ </a:t>
            </a:r>
            <a:r>
              <a:rPr lang="en-US" sz="2400" dirty="0" err="1"/>
              <a:t>výskytu</a:t>
            </a:r>
            <a:r>
              <a:rPr lang="en-US" sz="2400" dirty="0"/>
              <a:t> </a:t>
            </a:r>
            <a:r>
              <a:rPr lang="en-US" sz="2400" dirty="0" err="1"/>
              <a:t>febrilních</a:t>
            </a:r>
            <a:r>
              <a:rPr lang="en-US" sz="2400" dirty="0"/>
              <a:t> </a:t>
            </a:r>
            <a:r>
              <a:rPr lang="en-US" sz="2400" dirty="0" err="1"/>
              <a:t>nehemolytických</a:t>
            </a:r>
            <a:r>
              <a:rPr lang="cs-CZ" sz="2400" dirty="0"/>
              <a:t> </a:t>
            </a:r>
            <a:r>
              <a:rPr lang="en-US" sz="2400" dirty="0" err="1"/>
              <a:t>potransfuzních</a:t>
            </a:r>
            <a:r>
              <a:rPr lang="cs-CZ" sz="2400" dirty="0"/>
              <a:t> </a:t>
            </a:r>
            <a:r>
              <a:rPr lang="en-US" sz="2400" dirty="0" err="1"/>
              <a:t>reakcí</a:t>
            </a:r>
            <a:endParaRPr lang="en-US" sz="2400" dirty="0"/>
          </a:p>
          <a:p>
            <a:r>
              <a:rPr lang="en-US" sz="2400" dirty="0" err="1"/>
              <a:t>možnost</a:t>
            </a:r>
            <a:r>
              <a:rPr lang="en-US" sz="2400" dirty="0"/>
              <a:t> </a:t>
            </a:r>
            <a:r>
              <a:rPr lang="en-US" sz="2400" dirty="0" err="1"/>
              <a:t>podání</a:t>
            </a:r>
            <a:r>
              <a:rPr lang="en-US" sz="2400" dirty="0"/>
              <a:t> </a:t>
            </a:r>
            <a:r>
              <a:rPr lang="en-US" sz="2400" dirty="0" err="1"/>
              <a:t>pacientům</a:t>
            </a:r>
            <a:r>
              <a:rPr lang="en-US" sz="2400" dirty="0"/>
              <a:t>, </a:t>
            </a:r>
            <a:r>
              <a:rPr lang="en-US" sz="2400" dirty="0" err="1"/>
              <a:t>kteří</a:t>
            </a:r>
            <a:r>
              <a:rPr lang="en-US" sz="2400" dirty="0"/>
              <a:t> </a:t>
            </a:r>
            <a:r>
              <a:rPr lang="en-US" sz="2400" dirty="0" err="1"/>
              <a:t>odmítají</a:t>
            </a:r>
            <a:r>
              <a:rPr lang="en-US" sz="2400" dirty="0"/>
              <a:t> </a:t>
            </a:r>
            <a:r>
              <a:rPr lang="en-US" sz="2400" dirty="0" err="1"/>
              <a:t>alogenní</a:t>
            </a:r>
            <a:r>
              <a:rPr lang="en-US" sz="2400" dirty="0"/>
              <a:t> </a:t>
            </a:r>
            <a:r>
              <a:rPr lang="en-US" sz="2400" dirty="0" err="1"/>
              <a:t>krev</a:t>
            </a:r>
            <a:endParaRPr lang="en-US" sz="2400" dirty="0"/>
          </a:p>
          <a:p>
            <a:r>
              <a:rPr lang="en-US" sz="2400" dirty="0" err="1"/>
              <a:t>možnost</a:t>
            </a:r>
            <a:r>
              <a:rPr lang="en-US" sz="2400" dirty="0"/>
              <a:t> </a:t>
            </a:r>
            <a:r>
              <a:rPr lang="en-US" sz="2400" dirty="0" err="1"/>
              <a:t>podání</a:t>
            </a:r>
            <a:r>
              <a:rPr lang="en-US" sz="2400" dirty="0"/>
              <a:t> TRF </a:t>
            </a:r>
            <a:r>
              <a:rPr lang="en-US" sz="2400" dirty="0" err="1"/>
              <a:t>nemocným</a:t>
            </a:r>
            <a:r>
              <a:rPr lang="en-US" sz="2400" dirty="0"/>
              <a:t> s</a:t>
            </a:r>
            <a:r>
              <a:rPr lang="cs-CZ" sz="2400" dirty="0"/>
              <a:t> </a:t>
            </a:r>
            <a:r>
              <a:rPr lang="en-US" sz="2400" dirty="0" err="1"/>
              <a:t>antierytrocytárními</a:t>
            </a:r>
            <a:r>
              <a:rPr lang="cs-CZ" sz="2400" dirty="0"/>
              <a:t> </a:t>
            </a:r>
            <a:r>
              <a:rPr lang="en-US" sz="2400" dirty="0" err="1"/>
              <a:t>protilátkami</a:t>
            </a:r>
            <a:r>
              <a:rPr lang="en-US" sz="2400" dirty="0"/>
              <a:t> </a:t>
            </a:r>
            <a:r>
              <a:rPr lang="en-US" sz="2400" dirty="0" err="1"/>
              <a:t>proti</a:t>
            </a:r>
            <a:r>
              <a:rPr lang="en-US" sz="2400" dirty="0"/>
              <a:t> </a:t>
            </a:r>
            <a:r>
              <a:rPr lang="en-US" sz="2400" dirty="0" err="1"/>
              <a:t>antigenům</a:t>
            </a:r>
            <a:r>
              <a:rPr lang="en-US" sz="2400" dirty="0"/>
              <a:t> s</a:t>
            </a:r>
            <a:r>
              <a:rPr lang="cs-CZ" sz="2400" dirty="0"/>
              <a:t> </a:t>
            </a:r>
            <a:r>
              <a:rPr lang="en-US" sz="2400" dirty="0" err="1"/>
              <a:t>vysokou</a:t>
            </a:r>
            <a:r>
              <a:rPr lang="en-US" sz="2400" dirty="0"/>
              <a:t> </a:t>
            </a:r>
            <a:r>
              <a:rPr lang="en-US" sz="2400" dirty="0" err="1"/>
              <a:t>frekvencí</a:t>
            </a:r>
            <a:r>
              <a:rPr lang="en-US" sz="2400" dirty="0"/>
              <a:t> </a:t>
            </a:r>
            <a:r>
              <a:rPr lang="en-US" sz="2400" dirty="0" err="1"/>
              <a:t>výskytu</a:t>
            </a:r>
            <a:endParaRPr lang="en-US" sz="2400" dirty="0"/>
          </a:p>
          <a:p>
            <a:r>
              <a:rPr lang="en-US" sz="2400" dirty="0"/>
              <a:t>↓ </a:t>
            </a:r>
            <a:r>
              <a:rPr lang="en-US" sz="2400" dirty="0" err="1"/>
              <a:t>požadavků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alogenní</a:t>
            </a:r>
            <a:r>
              <a:rPr lang="en-US" sz="2400" dirty="0"/>
              <a:t> </a:t>
            </a:r>
            <a:r>
              <a:rPr lang="en-US" sz="2400" dirty="0" err="1"/>
              <a:t>transfuzní</a:t>
            </a:r>
            <a:r>
              <a:rPr lang="en-US" sz="2400" dirty="0"/>
              <a:t> </a:t>
            </a:r>
            <a:r>
              <a:rPr lang="en-US" sz="2400" dirty="0" err="1"/>
              <a:t>přípravky</a:t>
            </a:r>
            <a:endParaRPr lang="en-US" sz="2400" dirty="0"/>
          </a:p>
          <a:p>
            <a:r>
              <a:rPr lang="en-US" sz="2400" dirty="0" err="1"/>
              <a:t>stimulace</a:t>
            </a:r>
            <a:r>
              <a:rPr lang="en-US" sz="2400" dirty="0"/>
              <a:t> </a:t>
            </a:r>
            <a:r>
              <a:rPr lang="en-US" sz="2400" dirty="0" err="1"/>
              <a:t>krvetvorby</a:t>
            </a:r>
            <a:r>
              <a:rPr lang="en-US" sz="2400" dirty="0"/>
              <a:t> </a:t>
            </a:r>
            <a:r>
              <a:rPr lang="en-US" sz="2400" dirty="0" err="1"/>
              <a:t>opakovanými</a:t>
            </a:r>
            <a:r>
              <a:rPr lang="en-US" sz="2400" dirty="0"/>
              <a:t> </a:t>
            </a:r>
            <a:r>
              <a:rPr lang="en-US" sz="2400" dirty="0" err="1"/>
              <a:t>odběry</a:t>
            </a:r>
            <a:endParaRPr lang="en-US" sz="2400" dirty="0"/>
          </a:p>
          <a:p>
            <a:r>
              <a:rPr lang="en-US" sz="2400" dirty="0"/>
              <a:t>↓ </a:t>
            </a:r>
            <a:r>
              <a:rPr lang="en-US" sz="2400" dirty="0" err="1"/>
              <a:t>rizika</a:t>
            </a:r>
            <a:r>
              <a:rPr lang="en-US" sz="2400" dirty="0"/>
              <a:t> </a:t>
            </a:r>
            <a:r>
              <a:rPr lang="en-US" sz="2400" dirty="0" err="1"/>
              <a:t>trombofilie</a:t>
            </a:r>
            <a:endParaRPr lang="en-US" sz="2400" dirty="0"/>
          </a:p>
          <a:p>
            <a:r>
              <a:rPr lang="en-US" sz="2400" dirty="0" err="1"/>
              <a:t>psychologický</a:t>
            </a:r>
            <a:r>
              <a:rPr lang="en-US" sz="2400" dirty="0"/>
              <a:t> </a:t>
            </a:r>
            <a:r>
              <a:rPr lang="en-US" sz="2400" dirty="0" err="1"/>
              <a:t>efekt</a:t>
            </a:r>
            <a:r>
              <a:rPr lang="cs-CZ" sz="2400" dirty="0"/>
              <a:t> terapie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které</a:t>
            </a:r>
            <a:r>
              <a:rPr lang="en-US" sz="2400" dirty="0"/>
              <a:t> se </a:t>
            </a:r>
            <a:r>
              <a:rPr lang="en-US" sz="2400" dirty="0" err="1"/>
              <a:t>podílí</a:t>
            </a:r>
            <a:r>
              <a:rPr lang="en-US" sz="2400" dirty="0"/>
              <a:t> </a:t>
            </a:r>
            <a:r>
              <a:rPr lang="en-US" sz="2400" dirty="0" err="1"/>
              <a:t>sám</a:t>
            </a:r>
            <a:r>
              <a:rPr lang="en-US" sz="2400" dirty="0"/>
              <a:t> </a:t>
            </a:r>
            <a:r>
              <a:rPr lang="en-US" sz="2400" dirty="0" err="1"/>
              <a:t>pacient</a:t>
            </a:r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5038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BE9DB9-14D7-4960-B715-D44E0010C6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010C29-E154-4EF9-B4EB-6E593EB2C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C3D682-2512-443D-A6CE-B294966F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Nevýhody autologní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BBAE86E-A6C0-47AA-BE43-3E3468252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2976"/>
            <a:ext cx="10753200" cy="4139998"/>
          </a:xfrm>
        </p:spPr>
        <p:txBody>
          <a:bodyPr/>
          <a:lstStyle/>
          <a:p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komplikace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odběru</a:t>
            </a:r>
            <a:endParaRPr lang="en-US" dirty="0"/>
          </a:p>
          <a:p>
            <a:r>
              <a:rPr lang="en-US" dirty="0" err="1"/>
              <a:t>možný</a:t>
            </a:r>
            <a:r>
              <a:rPr lang="en-US" dirty="0"/>
              <a:t> </a:t>
            </a:r>
            <a:r>
              <a:rPr lang="en-US" dirty="0" err="1"/>
              <a:t>vznik</a:t>
            </a:r>
            <a:r>
              <a:rPr lang="en-US" dirty="0"/>
              <a:t> </a:t>
            </a:r>
            <a:r>
              <a:rPr lang="en-US" dirty="0" err="1"/>
              <a:t>iatrogenní</a:t>
            </a:r>
            <a:r>
              <a:rPr lang="en-US" dirty="0"/>
              <a:t> </a:t>
            </a:r>
            <a:r>
              <a:rPr lang="en-US" dirty="0" err="1"/>
              <a:t>anemie</a:t>
            </a:r>
            <a:endParaRPr lang="en-US" dirty="0"/>
          </a:p>
          <a:p>
            <a:r>
              <a:rPr lang="en-US" dirty="0" err="1"/>
              <a:t>použití</a:t>
            </a:r>
            <a:r>
              <a:rPr lang="en-US" dirty="0"/>
              <a:t> </a:t>
            </a:r>
            <a:r>
              <a:rPr lang="en-US" dirty="0" err="1"/>
              <a:t>skladované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delší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 po </a:t>
            </a:r>
            <a:r>
              <a:rPr lang="en-US" dirty="0" err="1"/>
              <a:t>odběru</a:t>
            </a:r>
            <a:endParaRPr lang="en-US" dirty="0"/>
          </a:p>
          <a:p>
            <a:r>
              <a:rPr lang="en-US" dirty="0" err="1"/>
              <a:t>vyšší</a:t>
            </a:r>
            <a:r>
              <a:rPr lang="en-US" dirty="0"/>
              <a:t> </a:t>
            </a:r>
            <a:r>
              <a:rPr lang="en-US" dirty="0" err="1"/>
              <a:t>organizační</a:t>
            </a:r>
            <a:r>
              <a:rPr lang="en-US" dirty="0"/>
              <a:t> </a:t>
            </a:r>
            <a:r>
              <a:rPr lang="en-US" dirty="0" err="1"/>
              <a:t>náročnost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výrobě</a:t>
            </a:r>
            <a:r>
              <a:rPr lang="en-US" dirty="0"/>
              <a:t> </a:t>
            </a:r>
            <a:r>
              <a:rPr lang="en-US" dirty="0" err="1"/>
              <a:t>autologních</a:t>
            </a:r>
            <a:r>
              <a:rPr lang="en-US" dirty="0"/>
              <a:t> </a:t>
            </a:r>
            <a:r>
              <a:rPr lang="en-US" dirty="0" err="1"/>
              <a:t>přípravků</a:t>
            </a:r>
            <a:endParaRPr lang="en-US" dirty="0"/>
          </a:p>
          <a:p>
            <a:r>
              <a:rPr lang="en-US" dirty="0" err="1"/>
              <a:t>vyšší</a:t>
            </a:r>
            <a:r>
              <a:rPr lang="en-US" dirty="0"/>
              <a:t> </a:t>
            </a:r>
            <a:r>
              <a:rPr lang="en-US" dirty="0" err="1"/>
              <a:t>finanční</a:t>
            </a:r>
            <a:r>
              <a:rPr lang="en-US" dirty="0"/>
              <a:t> </a:t>
            </a:r>
            <a:r>
              <a:rPr lang="en-US" dirty="0" err="1"/>
              <a:t>náročnost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výrobě</a:t>
            </a:r>
            <a:r>
              <a:rPr lang="en-US" dirty="0"/>
              <a:t> </a:t>
            </a:r>
            <a:r>
              <a:rPr lang="en-US" dirty="0" err="1"/>
              <a:t>alogenních</a:t>
            </a:r>
            <a:r>
              <a:rPr lang="en-US" dirty="0"/>
              <a:t> </a:t>
            </a:r>
            <a:r>
              <a:rPr lang="en-US" dirty="0" err="1"/>
              <a:t>transfuzních</a:t>
            </a:r>
            <a:r>
              <a:rPr lang="en-US" dirty="0"/>
              <a:t> </a:t>
            </a:r>
            <a:r>
              <a:rPr lang="en-US" dirty="0" err="1"/>
              <a:t>přípravků</a:t>
            </a:r>
            <a:endParaRPr lang="en-US" dirty="0"/>
          </a:p>
          <a:p>
            <a:r>
              <a:rPr lang="cs-CZ" dirty="0"/>
              <a:t>k</a:t>
            </a:r>
            <a:r>
              <a:rPr lang="en-US" dirty="0" err="1"/>
              <a:t>ontraindikace</a:t>
            </a:r>
            <a:r>
              <a:rPr lang="en-US" dirty="0"/>
              <a:t> u </a:t>
            </a:r>
            <a:r>
              <a:rPr lang="en-US" dirty="0" err="1"/>
              <a:t>septického</a:t>
            </a:r>
            <a:r>
              <a:rPr lang="en-US" dirty="0"/>
              <a:t> P/K</a:t>
            </a:r>
          </a:p>
          <a:p>
            <a:r>
              <a:rPr lang="cs-CZ" dirty="0"/>
              <a:t>r</a:t>
            </a:r>
            <a:r>
              <a:rPr lang="en-US" dirty="0" err="1"/>
              <a:t>elativní</a:t>
            </a:r>
            <a:r>
              <a:rPr lang="en-US" dirty="0"/>
              <a:t> </a:t>
            </a:r>
            <a:r>
              <a:rPr lang="en-US" dirty="0" err="1"/>
              <a:t>kontraindikace</a:t>
            </a:r>
            <a:r>
              <a:rPr lang="en-US" dirty="0"/>
              <a:t> – </a:t>
            </a:r>
            <a:r>
              <a:rPr lang="en-US" dirty="0" err="1"/>
              <a:t>gravidita</a:t>
            </a:r>
            <a:r>
              <a:rPr lang="en-US" dirty="0"/>
              <a:t>, </a:t>
            </a:r>
            <a:r>
              <a:rPr lang="en-US" dirty="0" err="1"/>
              <a:t>maligní</a:t>
            </a:r>
            <a:r>
              <a:rPr lang="en-US" dirty="0"/>
              <a:t> </a:t>
            </a:r>
            <a:r>
              <a:rPr lang="en-US" dirty="0" err="1"/>
              <a:t>nádory</a:t>
            </a:r>
            <a:r>
              <a:rPr lang="en-US" dirty="0"/>
              <a:t>, </a:t>
            </a:r>
            <a:r>
              <a:rPr lang="en-US" dirty="0" err="1"/>
              <a:t>srdečn</a:t>
            </a:r>
            <a:r>
              <a:rPr lang="cs-CZ" altLang="en-US" dirty="0"/>
              <a:t>í</a:t>
            </a:r>
            <a:r>
              <a:rPr lang="en-US" dirty="0"/>
              <a:t> </a:t>
            </a:r>
            <a:r>
              <a:rPr lang="en-US" dirty="0" err="1"/>
              <a:t>nedostatečnost</a:t>
            </a:r>
            <a:r>
              <a:rPr lang="en-US" dirty="0"/>
              <a:t>, </a:t>
            </a:r>
            <a:r>
              <a:rPr lang="en-US" dirty="0" err="1"/>
              <a:t>poruchy</a:t>
            </a:r>
            <a:r>
              <a:rPr lang="en-US" dirty="0"/>
              <a:t> </a:t>
            </a:r>
            <a:r>
              <a:rPr lang="en-US" dirty="0" err="1"/>
              <a:t>krvetvorby</a:t>
            </a:r>
            <a:r>
              <a:rPr lang="en-US" dirty="0"/>
              <a:t> a </a:t>
            </a:r>
            <a:r>
              <a:rPr lang="en-US" dirty="0" err="1"/>
              <a:t>srážení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, </a:t>
            </a:r>
            <a:r>
              <a:rPr lang="en-US" dirty="0" err="1"/>
              <a:t>renální</a:t>
            </a:r>
            <a:r>
              <a:rPr lang="en-US" dirty="0"/>
              <a:t> a </a:t>
            </a:r>
            <a:r>
              <a:rPr lang="en-US" dirty="0" err="1"/>
              <a:t>hepatální</a:t>
            </a:r>
            <a:r>
              <a:rPr lang="en-US" dirty="0"/>
              <a:t> </a:t>
            </a:r>
            <a:r>
              <a:rPr lang="en-US" dirty="0" err="1"/>
              <a:t>insuficience</a:t>
            </a:r>
            <a:r>
              <a:rPr lang="en-US" dirty="0"/>
              <a:t>, </a:t>
            </a:r>
            <a:r>
              <a:rPr lang="en-US" dirty="0" err="1"/>
              <a:t>epilepsie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6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37C6AA-51EE-4EDE-A6DF-A4D16286A3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5CACBA-BFA0-4759-8061-CE6B21735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D37404-1FF0-4F02-B89E-EDBC139DE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Transfuzní přípravky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C5772E-AF75-4110-95BB-585AF611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pPr eaLnBrk="1" hangingPunct="1"/>
            <a:r>
              <a:rPr lang="cs-CZ" altLang="cs-CZ" dirty="0">
                <a:sym typeface="+mn-ea"/>
              </a:rPr>
              <a:t>Plná krev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Erytrocytový koncentrát – erymasa (EBR, EKR)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Deleukotizovaný erytrocytový koncentrát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Resuspendované erytrocyty  bez plazmy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Trombocytový koncentrát – odběr pomocí separátoru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Trombocyty deleukotizované</a:t>
            </a:r>
            <a:endParaRPr lang="cs-CZ" altLang="cs-CZ" dirty="0"/>
          </a:p>
          <a:p>
            <a:pPr eaLnBrk="1" hangingPunct="1"/>
            <a:r>
              <a:rPr lang="cs-CZ" altLang="cs-CZ" dirty="0">
                <a:sym typeface="+mn-ea"/>
              </a:rPr>
              <a:t>Čerstvá zmražená plazma</a:t>
            </a:r>
            <a:endParaRPr lang="en-US" dirty="0"/>
          </a:p>
        </p:txBody>
      </p:sp>
      <p:pic>
        <p:nvPicPr>
          <p:cNvPr id="7" name="Picture 2" descr="VÃ½sledek obrÃ¡zku pro transfuznÃ­ pÅÃ­pravky">
            <a:extLst>
              <a:ext uri="{FF2B5EF4-FFF2-40B4-BE49-F238E27FC236}">
                <a16:creationId xmlns:a16="http://schemas.microsoft.com/office/drawing/2014/main" id="{D8D93749-F635-4380-96AB-CD5B84694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64" y="4009805"/>
            <a:ext cx="3866214" cy="26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178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625DDC-F37F-4170-B406-F871BEECB4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A5F931-8818-48B9-BEA3-05FFE2BB5A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E00AA9-024C-4CC3-B58D-EE227A91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Deriváty získané plazmaferézou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B0C933B-8930-48BB-9401-36ED3F6F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6715"/>
            <a:ext cx="10753200" cy="4139998"/>
          </a:xfrm>
        </p:spPr>
        <p:txBody>
          <a:bodyPr/>
          <a:lstStyle/>
          <a:p>
            <a:r>
              <a:rPr lang="cs-CZ" altLang="en-US" dirty="0"/>
              <a:t>plazmaferéza - dárci se odebere samotná plazma a krvinky jsou vráceny zpět</a:t>
            </a:r>
          </a:p>
          <a:p>
            <a:r>
              <a:rPr lang="cs-CZ" altLang="en-US" dirty="0"/>
              <a:t>krevní deriváty - hromadně vyráběné léčebné přípravky z plazmy odebrané dárcům na trans. odd. </a:t>
            </a:r>
          </a:p>
          <a:p>
            <a:r>
              <a:rPr lang="cs-CZ" altLang="en-US" dirty="0"/>
              <a:t>plazma je do konečné podoby krevních derivátů zpracovávána frakcionací ve specializovaných frakcionačních centrech mimo území </a:t>
            </a:r>
            <a:r>
              <a:rPr lang="cs-CZ" altLang="en-US" dirty="0" err="1"/>
              <a:t>čr</a:t>
            </a:r>
            <a:endParaRPr lang="cs-CZ" altLang="en-US" dirty="0"/>
          </a:p>
          <a:p>
            <a:pPr lvl="1"/>
            <a:r>
              <a:rPr lang="cs-CZ" altLang="en-US" dirty="0"/>
              <a:t>albumin</a:t>
            </a:r>
          </a:p>
          <a:p>
            <a:pPr lvl="1"/>
            <a:r>
              <a:rPr lang="cs-CZ" altLang="en-US" dirty="0"/>
              <a:t>imunoglobuliny</a:t>
            </a:r>
          </a:p>
          <a:p>
            <a:pPr lvl="1"/>
            <a:r>
              <a:rPr lang="cs-CZ" altLang="en-US" dirty="0"/>
              <a:t>koncentrované koagulační faktory</a:t>
            </a:r>
          </a:p>
          <a:p>
            <a:pPr lvl="1"/>
            <a:r>
              <a:rPr lang="cs-CZ" altLang="en-US" dirty="0"/>
              <a:t>lidský fibrinogen</a:t>
            </a:r>
          </a:p>
          <a:p>
            <a:pPr lvl="1"/>
            <a:r>
              <a:rPr lang="cs-CZ" altLang="en-US" dirty="0"/>
              <a:t>antitrombin </a:t>
            </a:r>
            <a:r>
              <a:rPr lang="cs-CZ" altLang="en-US" dirty="0" err="1"/>
              <a:t>iii</a:t>
            </a:r>
            <a:r>
              <a:rPr lang="cs-CZ" altLang="en-US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08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F85CB-2C32-4DEB-8155-E57FD5CCC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9DABCC-6526-44F4-8E87-3DDD7E7FF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5DA8AF-C295-4556-B3DB-0EE727D806F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Transfuze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E7AFFD3-4364-4937-A776-BFD70A9A5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400" dirty="0"/>
              <a:t>Mgr. et Mgr. Andrea Menšíková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04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43E4CF-6EF8-4CD6-94EF-62FE72AA95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A06E2A-07E5-4F12-92E9-6A79B7166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F7C11C-8423-418A-8498-7A4FBEF2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sym typeface="+mn-ea"/>
              </a:rPr>
              <a:t>Transfuzní přípravky</a:t>
            </a:r>
            <a:endParaRPr lang="cs-CZ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AA8346F-75C9-43F0-B238-C707FB8FE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978628"/>
              </p:ext>
            </p:extLst>
          </p:nvPr>
        </p:nvGraphicFramePr>
        <p:xfrm>
          <a:off x="720725" y="1692275"/>
          <a:ext cx="103632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7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 dirty="0"/>
                        <a:t>NÁZEV PŘÍPRAVKU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CHARAKTERISTIKA PŘÍPRAVKU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 err="1">
                          <a:sym typeface="+mn-ea"/>
                        </a:rPr>
                        <a:t>Plná</a:t>
                      </a:r>
                      <a:r>
                        <a:rPr lang="en-US" sz="1800" dirty="0">
                          <a:sym typeface="+mn-ea"/>
                        </a:rPr>
                        <a:t> </a:t>
                      </a:r>
                      <a:r>
                        <a:rPr lang="en-US" sz="1800" dirty="0" err="1">
                          <a:sym typeface="+mn-ea"/>
                        </a:rPr>
                        <a:t>krev</a:t>
                      </a:r>
                      <a:endParaRPr lang="en-US" sz="1800" dirty="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sz="1800" dirty="0">
                          <a:sym typeface="+mn-ea"/>
                        </a:rPr>
                        <a:t>exp.35 </a:t>
                      </a:r>
                      <a:r>
                        <a:rPr lang="en-US" sz="1800" dirty="0" err="1">
                          <a:sym typeface="+mn-ea"/>
                        </a:rPr>
                        <a:t>dní</a:t>
                      </a:r>
                      <a:endParaRPr lang="en-US" sz="1800" dirty="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sz="1800" dirty="0" err="1">
                          <a:sym typeface="+mn-ea"/>
                        </a:rPr>
                        <a:t>Skladování</a:t>
                      </a:r>
                      <a:r>
                        <a:rPr lang="en-US" sz="1800" dirty="0">
                          <a:sym typeface="+mn-ea"/>
                        </a:rPr>
                        <a:t>: 2-6°C</a:t>
                      </a:r>
                    </a:p>
                    <a:p>
                      <a:pPr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Tč. výjimečnépoužívání, zejména při masivních krevních ztrátách</a:t>
                      </a:r>
                      <a:r>
                        <a:rPr lang="cs-CZ" altLang="en-US" sz="1800">
                          <a:sym typeface="+mn-ea"/>
                        </a:rPr>
                        <a:t>..</a:t>
                      </a:r>
                      <a:endParaRPr 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1 vak = 1 transfuzní jednotka = 500 ml</a:t>
                      </a: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Erytrocytární masa (EM)</a:t>
                      </a:r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označována i jako erytrocyty (E)</a:t>
                      </a: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Krev, z níž byla stažena část plazmy</a:t>
                      </a:r>
                      <a:r>
                        <a:rPr lang="cs-CZ" altLang="en-US"/>
                        <a:t>,</a:t>
                      </a:r>
                      <a:r>
                        <a:rPr lang="en-US"/>
                        <a:t> hematokrit je vysoký (0,65-0,75),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1 TU = 250-300 ml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Indikace - korekce anémie.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Teče pomalu (je hustá), proto není vhodná k rychlé náhradě při prudkém krvácení</a:t>
                      </a:r>
                      <a:r>
                        <a:rPr lang="cs-CZ" altLang="en-US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Resuspenze(ER)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EM </a:t>
                      </a:r>
                      <a:r>
                        <a:rPr lang="en-US" dirty="0" err="1"/>
                        <a:t>naředěná</a:t>
                      </a:r>
                      <a:r>
                        <a:rPr lang="en-US" dirty="0"/>
                        <a:t> 100 ml </a:t>
                      </a:r>
                      <a:r>
                        <a:rPr lang="en-US" dirty="0" err="1"/>
                        <a:t>resuspenzního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roztoku</a:t>
                      </a:r>
                      <a:r>
                        <a:rPr lang="en-US" dirty="0"/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en-US" dirty="0"/>
                        <a:t>ER </a:t>
                      </a:r>
                      <a:r>
                        <a:rPr lang="en-US" dirty="0" err="1"/>
                        <a:t>nahradí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ztráty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erytrocytů</a:t>
                      </a:r>
                      <a:r>
                        <a:rPr lang="en-US" dirty="0"/>
                        <a:t>,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hemoglob</a:t>
                      </a:r>
                      <a:r>
                        <a:rPr lang="cs-CZ" dirty="0"/>
                        <a:t>I</a:t>
                      </a:r>
                      <a:r>
                        <a:rPr lang="en-US" dirty="0"/>
                        <a:t>nu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ztraceného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volumu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Nejužívanější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krevní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derivát</a:t>
                      </a:r>
                      <a:r>
                        <a:rPr lang="en-US" dirty="0"/>
                        <a:t> v </a:t>
                      </a:r>
                      <a:r>
                        <a:rPr lang="en-US" dirty="0" err="1"/>
                        <a:t>th.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chirurgického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krvácení</a:t>
                      </a:r>
                      <a:r>
                        <a:rPr lang="cs-CZ" alt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392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18490"/>
            <a:ext cx="10364470" cy="637540"/>
          </a:xfrm>
        </p:spPr>
        <p:txBody>
          <a:bodyPr/>
          <a:lstStyle/>
          <a:p>
            <a:r>
              <a:rPr lang="cs-CZ" altLang="en-US" dirty="0">
                <a:sym typeface="+mn-ea"/>
              </a:rPr>
              <a:t>Transfuzní přípravky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727075" y="1338580"/>
          <a:ext cx="10738485" cy="5289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NÁZEV PŘÍPRAVKU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CHARAKTERISTIKA PŘÍPRAVKU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Prané erytrocyty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Erytrocyty bez buffycoat-Ebh, korekce anémie u P/K, kde jsou obavy z imunologické reakce na součást plazmy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Trombocytární nálev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K</a:t>
                      </a:r>
                      <a:r>
                        <a:rPr lang="en-US"/>
                        <a:t>rvácení z nedostatku Tr, trombocytopenie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Vždy čerstvě připraven a podáván těsně před OP, protože jsou transfundované destičky rychle destruovány</a:t>
                      </a:r>
                      <a:r>
                        <a:rPr lang="cs-CZ" altLang="en-US"/>
                        <a:t>.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U P/K s poklesem trombocytů pod 30-50 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9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Plazma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Skladování: -30°C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Čerstvá mražená plazmy (FFP-freshfrozenplasma) indikace k náhradě koagulačních faktorů.Součástí plazmy: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Albumin-volum expandérke ↑objemu cirkulující krve,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Fibrinogen-indik. u krvácivých stavech se ztrátou nativního fibrinogenu,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Specifické globuliny-používají se v imunoterapii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Pro klinické použitíexistuje povinnost 6 měsíční karantenizaceplazmyzdůvodů snížení rizika přenosu infekčních nemocí, tzn. plazma je propuštěna až tehdy, když je dárce opětovně po 6 měsících vyšetřen a shledán negativní vtestech anti-HIV 1,2+p Ag, HBsAg, anti-HCV a serologických testech na syfilis.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18490"/>
            <a:ext cx="10364470" cy="637540"/>
          </a:xfrm>
        </p:spPr>
        <p:txBody>
          <a:bodyPr/>
          <a:lstStyle/>
          <a:p>
            <a:r>
              <a:rPr lang="cs-CZ" altLang="en-US" dirty="0">
                <a:sym typeface="+mn-ea"/>
              </a:rPr>
              <a:t>Transfuzní přípravky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0323222"/>
              </p:ext>
            </p:extLst>
          </p:nvPr>
        </p:nvGraphicFramePr>
        <p:xfrm>
          <a:off x="727075" y="1338580"/>
          <a:ext cx="1073848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NÁZEV PŘÍPRAVKU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CHARAKTERISTIKA PŘÍPRAVKU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Indikace</a:t>
                      </a:r>
                      <a:r>
                        <a:rPr lang="en-US" dirty="0"/>
                        <a:t> -</a:t>
                      </a:r>
                      <a:r>
                        <a:rPr lang="cs-CZ" dirty="0"/>
                        <a:t> n</a:t>
                      </a:r>
                      <a:r>
                        <a:rPr lang="en-US" dirty="0" err="1"/>
                        <a:t>áhrada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albuminu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před</a:t>
                      </a:r>
                      <a:r>
                        <a:rPr lang="en-US" dirty="0"/>
                        <a:t> a po </a:t>
                      </a:r>
                      <a:r>
                        <a:rPr lang="en-US" dirty="0" err="1"/>
                        <a:t>chirurgickém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výkonu</a:t>
                      </a:r>
                      <a:r>
                        <a:rPr lang="en-US" dirty="0"/>
                        <a:t>,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léčbě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hypovolemických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stavů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hemoragický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šok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popáleniny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renální</a:t>
                      </a:r>
                      <a:r>
                        <a:rPr lang="en-US" dirty="0"/>
                        <a:t> a </a:t>
                      </a:r>
                      <a:r>
                        <a:rPr lang="en-US" dirty="0" err="1"/>
                        <a:t>hepatální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selhání</a:t>
                      </a:r>
                      <a:r>
                        <a:rPr lang="en-US" dirty="0"/>
                        <a:t>, u </a:t>
                      </a:r>
                      <a:r>
                        <a:rPr lang="en-US" dirty="0" err="1"/>
                        <a:t>nemocných</a:t>
                      </a:r>
                      <a:r>
                        <a:rPr lang="en-US" dirty="0"/>
                        <a:t> se </a:t>
                      </a:r>
                      <a:r>
                        <a:rPr lang="en-US" dirty="0" err="1"/>
                        <a:t>sníženou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hladinou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albuminu</a:t>
                      </a:r>
                      <a:r>
                        <a:rPr lang="en-US" dirty="0"/>
                        <a:t> v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plazmě</a:t>
                      </a:r>
                      <a:r>
                        <a:rPr lang="en-US" dirty="0"/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en-US" dirty="0" err="1"/>
                        <a:t>Přípravek</a:t>
                      </a:r>
                      <a:r>
                        <a:rPr lang="en-US" dirty="0"/>
                        <a:t> se </a:t>
                      </a:r>
                      <a:r>
                        <a:rPr lang="en-US" dirty="0" err="1"/>
                        <a:t>nemá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během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infúze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mísit</a:t>
                      </a:r>
                      <a:r>
                        <a:rPr lang="en-US" dirty="0"/>
                        <a:t> s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jinými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léky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krví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nebo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krevními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deriváty</a:t>
                      </a:r>
                      <a:r>
                        <a:rPr lang="en-US" dirty="0"/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en-US" dirty="0" err="1"/>
                        <a:t>Používat</a:t>
                      </a:r>
                      <a:r>
                        <a:rPr lang="en-US" dirty="0"/>
                        <a:t> se </a:t>
                      </a:r>
                      <a:r>
                        <a:rPr lang="en-US" dirty="0" err="1"/>
                        <a:t>smějí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zcela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čiré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roztoky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Přípravek</a:t>
                      </a:r>
                      <a:r>
                        <a:rPr lang="en-US" dirty="0"/>
                        <a:t> se </a:t>
                      </a:r>
                      <a:r>
                        <a:rPr lang="en-US" dirty="0" err="1"/>
                        <a:t>musí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aplikovat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okamžitě</a:t>
                      </a:r>
                      <a:r>
                        <a:rPr lang="en-US" dirty="0"/>
                        <a:t> po </a:t>
                      </a:r>
                      <a:r>
                        <a:rPr lang="en-US" dirty="0" err="1"/>
                        <a:t>otevření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dirty="0"/>
                        <a:t>Imunoglobulin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IVIG –</a:t>
                      </a:r>
                      <a:r>
                        <a:rPr lang="cs-CZ" dirty="0"/>
                        <a:t> </a:t>
                      </a:r>
                      <a:r>
                        <a:rPr lang="en-US" dirty="0"/>
                        <a:t>pro </a:t>
                      </a:r>
                      <a:r>
                        <a:rPr lang="en-US" dirty="0" err="1"/>
                        <a:t>i.v.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podání</a:t>
                      </a:r>
                      <a:endParaRPr lang="en-US" dirty="0"/>
                    </a:p>
                    <a:p>
                      <a:pPr>
                        <a:buNone/>
                      </a:pPr>
                      <a:r>
                        <a:rPr lang="en-US" dirty="0"/>
                        <a:t>SCIG –</a:t>
                      </a:r>
                      <a:r>
                        <a:rPr lang="cs-CZ" dirty="0"/>
                        <a:t> </a:t>
                      </a:r>
                      <a:r>
                        <a:rPr lang="en-US" dirty="0"/>
                        <a:t>pro </a:t>
                      </a:r>
                      <a:r>
                        <a:rPr lang="en-US" dirty="0" err="1"/>
                        <a:t>s.c.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podání</a:t>
                      </a:r>
                      <a:endParaRPr lang="en-US" dirty="0"/>
                    </a:p>
                    <a:p>
                      <a:pPr>
                        <a:buNone/>
                      </a:pPr>
                      <a:r>
                        <a:rPr lang="en-US" dirty="0"/>
                        <a:t>IMIG –</a:t>
                      </a:r>
                      <a:r>
                        <a:rPr lang="cs-CZ" dirty="0"/>
                        <a:t> </a:t>
                      </a:r>
                      <a:r>
                        <a:rPr lang="en-US" dirty="0"/>
                        <a:t>pro </a:t>
                      </a:r>
                      <a:r>
                        <a:rPr lang="en-US" dirty="0" err="1"/>
                        <a:t>i.m.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podání</a:t>
                      </a:r>
                      <a:endParaRPr lang="en-US" dirty="0"/>
                    </a:p>
                    <a:p>
                      <a:pPr>
                        <a:buNone/>
                      </a:pPr>
                      <a:r>
                        <a:rPr lang="en-US" dirty="0" err="1"/>
                        <a:t>Indikace</a:t>
                      </a:r>
                      <a:r>
                        <a:rPr lang="en-US" dirty="0"/>
                        <a:t> –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léčebnéi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profylaktické</a:t>
                      </a:r>
                      <a:endParaRPr lang="en-US" dirty="0"/>
                    </a:p>
                    <a:p>
                      <a:pPr>
                        <a:buNone/>
                      </a:pPr>
                      <a:r>
                        <a:rPr lang="en-US" dirty="0" err="1"/>
                        <a:t>Např</a:t>
                      </a:r>
                      <a:r>
                        <a:rPr lang="en-US" dirty="0"/>
                        <a:t>. anti-D (IMIG, IVIG)</a:t>
                      </a:r>
                    </a:p>
                    <a:p>
                      <a:pPr>
                        <a:buNone/>
                      </a:pPr>
                      <a:r>
                        <a:rPr lang="en-US" dirty="0"/>
                        <a:t>HBV virus hep. B (IMIG, IVIG), tetanus (IMIG), rabies (IMIG),</a:t>
                      </a:r>
                    </a:p>
                    <a:p>
                      <a:pPr>
                        <a:buNone/>
                      </a:pPr>
                      <a:r>
                        <a:rPr lang="en-US" dirty="0"/>
                        <a:t>CMV cytomegalovirus(IVIG)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9861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18490"/>
            <a:ext cx="10364470" cy="637540"/>
          </a:xfrm>
        </p:spPr>
        <p:txBody>
          <a:bodyPr/>
          <a:lstStyle/>
          <a:p>
            <a:r>
              <a:rPr lang="cs-CZ" altLang="en-US" dirty="0">
                <a:sym typeface="+mn-ea"/>
              </a:rPr>
              <a:t>Krevní deriváty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292311"/>
              </p:ext>
            </p:extLst>
          </p:nvPr>
        </p:nvGraphicFramePr>
        <p:xfrm>
          <a:off x="806589" y="1616875"/>
          <a:ext cx="6667637" cy="3193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5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NÁZEV PŘÍPRAVKU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altLang="en-US"/>
                        <a:t>CHARAKTERISTIKA PŘÍPRAVKU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Lidský</a:t>
                      </a:r>
                      <a:r>
                        <a:rPr lang="en-US" dirty="0"/>
                        <a:t> fibrinogen</a:t>
                      </a:r>
                    </a:p>
                    <a:p>
                      <a:pPr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dirty="0"/>
                        <a:t>Krevní nemoci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9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dirty="0"/>
                        <a:t>Antitrombin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Fyziologický</a:t>
                      </a:r>
                      <a:r>
                        <a:rPr lang="en-US" dirty="0"/>
                        <a:t> inhibitor</a:t>
                      </a:r>
                      <a:r>
                        <a:rPr lang="cs-CZ" dirty="0"/>
                        <a:t> </a:t>
                      </a:r>
                      <a:r>
                        <a:rPr lang="en-US" dirty="0" err="1"/>
                        <a:t>koagulace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trombin</a:t>
                      </a:r>
                      <a:r>
                        <a:rPr lang="en-US" dirty="0"/>
                        <a:t> a </a:t>
                      </a:r>
                      <a:r>
                        <a:rPr lang="en-US" dirty="0" err="1"/>
                        <a:t>aktivovaný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faktor</a:t>
                      </a:r>
                      <a:r>
                        <a:rPr lang="en-US" dirty="0"/>
                        <a:t> X)</a:t>
                      </a:r>
                    </a:p>
                    <a:p>
                      <a:pPr>
                        <a:buNone/>
                      </a:pPr>
                      <a:r>
                        <a:rPr lang="en-US" dirty="0" err="1"/>
                        <a:t>Indikace</a:t>
                      </a:r>
                      <a:r>
                        <a:rPr lang="en-US" dirty="0"/>
                        <a:t> – </a:t>
                      </a:r>
                      <a:r>
                        <a:rPr lang="en-US" dirty="0" err="1"/>
                        <a:t>jeho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nedostatek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velká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poranění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sepse</a:t>
                      </a:r>
                      <a:r>
                        <a:rPr lang="en-US" dirty="0"/>
                        <a:t>, DIC, </a:t>
                      </a:r>
                      <a:r>
                        <a:rPr lang="en-US" dirty="0" err="1"/>
                        <a:t>hepatopatie</a:t>
                      </a:r>
                      <a:r>
                        <a:rPr lang="cs-CZ" dirty="0"/>
                        <a:t> </a:t>
                      </a:r>
                      <a:r>
                        <a:rPr lang="en-US" dirty="0"/>
                        <a:t>a </a:t>
                      </a:r>
                      <a:r>
                        <a:rPr lang="en-US" dirty="0" err="1"/>
                        <a:t>nefrotický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syndrom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CC8F4349-2731-4DD2-96F4-0D54809D2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495" b="20418"/>
          <a:stretch/>
        </p:blipFill>
        <p:spPr>
          <a:xfrm>
            <a:off x="7713086" y="1616874"/>
            <a:ext cx="4200620" cy="3193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4088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A977BF-6594-4F57-8B20-B55FEC56F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DF4B84-DC0D-4247-949A-C1F76D140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6705AF-9F92-4213-81C1-3C7A5894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konzerva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DA4C86C-89C1-4C5D-BC48-61D296765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připravuje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stanici</a:t>
            </a:r>
            <a:r>
              <a:rPr lang="en-US" dirty="0"/>
              <a:t> od </a:t>
            </a:r>
            <a:r>
              <a:rPr lang="en-US" dirty="0" err="1"/>
              <a:t>dárců</a:t>
            </a:r>
            <a:r>
              <a:rPr lang="en-US" dirty="0"/>
              <a:t> do </a:t>
            </a:r>
            <a:r>
              <a:rPr lang="en-US" dirty="0" err="1"/>
              <a:t>plastových</a:t>
            </a:r>
            <a:r>
              <a:rPr lang="en-US" dirty="0"/>
              <a:t> </a:t>
            </a:r>
            <a:r>
              <a:rPr lang="en-US" dirty="0" err="1"/>
              <a:t>sáčků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 err="1"/>
              <a:t>diferenciální</a:t>
            </a:r>
            <a:r>
              <a:rPr lang="en-US" dirty="0"/>
              <a:t> </a:t>
            </a:r>
            <a:r>
              <a:rPr lang="en-US" dirty="0" err="1"/>
              <a:t>centrifugací</a:t>
            </a:r>
            <a:r>
              <a:rPr lang="en-US" dirty="0"/>
              <a:t> </a:t>
            </a:r>
            <a:r>
              <a:rPr lang="cs-CZ" dirty="0"/>
              <a:t>se </a:t>
            </a:r>
            <a:r>
              <a:rPr lang="en-US" dirty="0" err="1"/>
              <a:t>vytvářejí</a:t>
            </a:r>
            <a:r>
              <a:rPr lang="en-US" dirty="0"/>
              <a:t> </a:t>
            </a:r>
            <a:r>
              <a:rPr lang="en-US" dirty="0" err="1"/>
              <a:t>vrstvy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plynule</a:t>
            </a:r>
            <a:r>
              <a:rPr lang="en-US" dirty="0"/>
              <a:t> </a:t>
            </a:r>
            <a:r>
              <a:rPr lang="en-US" dirty="0" err="1"/>
              <a:t>přecházejí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dně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 se </a:t>
            </a:r>
            <a:r>
              <a:rPr lang="en-US" dirty="0" err="1"/>
              <a:t>sedimentují</a:t>
            </a:r>
            <a:r>
              <a:rPr lang="en-US" dirty="0"/>
              <a:t> </a:t>
            </a:r>
            <a:r>
              <a:rPr lang="en-US" dirty="0" err="1"/>
              <a:t>erytrocyty</a:t>
            </a:r>
            <a:r>
              <a:rPr lang="en-US" dirty="0"/>
              <a:t>, 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leukocyty</a:t>
            </a:r>
            <a:r>
              <a:rPr lang="en-US" dirty="0"/>
              <a:t>, </a:t>
            </a:r>
            <a:r>
              <a:rPr lang="en-US" dirty="0" err="1"/>
              <a:t>trombocyty</a:t>
            </a:r>
            <a:r>
              <a:rPr lang="en-US" dirty="0"/>
              <a:t> a </a:t>
            </a:r>
            <a:r>
              <a:rPr lang="en-US" dirty="0" err="1"/>
              <a:t>plazma</a:t>
            </a:r>
            <a:r>
              <a:rPr lang="en-US" dirty="0"/>
              <a:t> )</a:t>
            </a:r>
          </a:p>
          <a:p>
            <a:r>
              <a:rPr lang="en-US" dirty="0" err="1"/>
              <a:t>konzervační</a:t>
            </a:r>
            <a:r>
              <a:rPr lang="en-US" dirty="0"/>
              <a:t>, </a:t>
            </a:r>
            <a:r>
              <a:rPr lang="en-US" dirty="0" err="1"/>
              <a:t>antikoagulační</a:t>
            </a:r>
            <a:r>
              <a:rPr lang="en-US" dirty="0"/>
              <a:t> </a:t>
            </a:r>
            <a:r>
              <a:rPr lang="en-US" dirty="0" err="1"/>
              <a:t>roztok</a:t>
            </a:r>
            <a:r>
              <a:rPr lang="en-US" dirty="0"/>
              <a:t> CPDA s </a:t>
            </a:r>
            <a:r>
              <a:rPr lang="en-US" dirty="0" err="1"/>
              <a:t>přídavkem</a:t>
            </a:r>
            <a:r>
              <a:rPr lang="en-US" dirty="0"/>
              <a:t> </a:t>
            </a:r>
            <a:r>
              <a:rPr lang="en-US" dirty="0" err="1"/>
              <a:t>adeninu</a:t>
            </a:r>
            <a:endParaRPr lang="en-US" dirty="0"/>
          </a:p>
          <a:p>
            <a:r>
              <a:rPr lang="cs-CZ" dirty="0"/>
              <a:t>t</a:t>
            </a:r>
            <a:r>
              <a:rPr lang="en-US" dirty="0" err="1"/>
              <a:t>ypy</a:t>
            </a:r>
            <a:r>
              <a:rPr lang="en-US" dirty="0"/>
              <a:t> </a:t>
            </a:r>
            <a:r>
              <a:rPr lang="en-US" dirty="0" err="1"/>
              <a:t>vaků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a) </a:t>
            </a:r>
            <a:r>
              <a:rPr lang="en-US" dirty="0" err="1"/>
              <a:t>jednoduchý</a:t>
            </a:r>
            <a:r>
              <a:rPr lang="en-US" dirty="0"/>
              <a:t> </a:t>
            </a:r>
            <a:r>
              <a:rPr lang="en-US" dirty="0" err="1"/>
              <a:t>vak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plné</a:t>
            </a:r>
            <a:r>
              <a:rPr lang="en-US" dirty="0"/>
              <a:t> </a:t>
            </a:r>
            <a:r>
              <a:rPr lang="en-US" dirty="0" err="1"/>
              <a:t>krve</a:t>
            </a:r>
            <a:endParaRPr lang="en-US" dirty="0"/>
          </a:p>
          <a:p>
            <a:pPr lvl="1"/>
            <a:r>
              <a:rPr lang="en-US" dirty="0"/>
              <a:t>b) </a:t>
            </a:r>
            <a:r>
              <a:rPr lang="en-US" dirty="0" err="1"/>
              <a:t>dvojvak</a:t>
            </a:r>
            <a:r>
              <a:rPr lang="cs-CZ" dirty="0"/>
              <a:t>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odběrový</a:t>
            </a:r>
            <a:r>
              <a:rPr lang="en-US" dirty="0"/>
              <a:t> a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satelitní</a:t>
            </a:r>
            <a:r>
              <a:rPr lang="en-US" dirty="0"/>
              <a:t> </a:t>
            </a:r>
            <a:r>
              <a:rPr lang="en-US" dirty="0" err="1"/>
              <a:t>vak</a:t>
            </a:r>
            <a:r>
              <a:rPr lang="en-US" dirty="0"/>
              <a:t> pro </a:t>
            </a:r>
            <a:r>
              <a:rPr lang="en-US" dirty="0" err="1"/>
              <a:t>přípravu</a:t>
            </a:r>
            <a:r>
              <a:rPr lang="en-US" dirty="0"/>
              <a:t> </a:t>
            </a:r>
            <a:r>
              <a:rPr lang="en-US" dirty="0" err="1"/>
              <a:t>erytrocytového</a:t>
            </a:r>
            <a:r>
              <a:rPr lang="en-US" dirty="0"/>
              <a:t> </a:t>
            </a:r>
            <a:r>
              <a:rPr lang="en-US" dirty="0" err="1"/>
              <a:t>koncentrátu</a:t>
            </a:r>
            <a:r>
              <a:rPr lang="en-US" dirty="0"/>
              <a:t> a </a:t>
            </a:r>
            <a:r>
              <a:rPr lang="en-US" dirty="0" err="1"/>
              <a:t>plazmy</a:t>
            </a:r>
            <a:endParaRPr lang="en-US" dirty="0"/>
          </a:p>
          <a:p>
            <a:pPr lvl="1"/>
            <a:r>
              <a:rPr lang="en-US" dirty="0"/>
              <a:t>d) </a:t>
            </a:r>
            <a:r>
              <a:rPr lang="en-US" dirty="0" err="1"/>
              <a:t>trojvak</a:t>
            </a:r>
            <a:r>
              <a:rPr lang="cs-CZ" dirty="0"/>
              <a:t>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odběrový</a:t>
            </a:r>
            <a:r>
              <a:rPr lang="en-US" dirty="0"/>
              <a:t> a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satelitní</a:t>
            </a:r>
            <a:r>
              <a:rPr lang="en-US" dirty="0"/>
              <a:t> </a:t>
            </a:r>
            <a:r>
              <a:rPr lang="en-US" dirty="0" err="1"/>
              <a:t>vaky</a:t>
            </a:r>
            <a:endParaRPr lang="en-US" dirty="0"/>
          </a:p>
          <a:p>
            <a:pPr lvl="1"/>
            <a:r>
              <a:rPr lang="en-US" dirty="0"/>
              <a:t>e) </a:t>
            </a:r>
            <a:r>
              <a:rPr lang="en-US" dirty="0" err="1"/>
              <a:t>čtyřvak</a:t>
            </a:r>
            <a:r>
              <a:rPr lang="cs-CZ" dirty="0"/>
              <a:t>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odběrový</a:t>
            </a:r>
            <a:r>
              <a:rPr lang="en-US" dirty="0"/>
              <a:t> a </a:t>
            </a:r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satelitní</a:t>
            </a:r>
            <a:r>
              <a:rPr lang="en-US" dirty="0"/>
              <a:t> </a:t>
            </a:r>
            <a:r>
              <a:rPr lang="en-US" dirty="0" err="1"/>
              <a:t>vaky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erytrocyty</a:t>
            </a:r>
            <a:r>
              <a:rPr lang="en-US" dirty="0"/>
              <a:t>, </a:t>
            </a:r>
            <a:r>
              <a:rPr lang="en-US" dirty="0" err="1"/>
              <a:t>trombocyty</a:t>
            </a:r>
            <a:r>
              <a:rPr lang="en-US" dirty="0"/>
              <a:t> a </a:t>
            </a:r>
            <a:r>
              <a:rPr lang="en-US" dirty="0" err="1"/>
              <a:t>plazmu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35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4617AC-C0CD-4280-BC20-BFDA583E49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3DA426-87AA-4FEF-8E38-D3DC38DFD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C24FD6-B4A7-473E-9163-9A2B9DE8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konzerva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DF8B467-9E7F-423D-B00B-7C6550FC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879583" cy="4139998"/>
          </a:xfrm>
        </p:spPr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ypy</a:t>
            </a:r>
            <a:r>
              <a:rPr lang="en-US" dirty="0"/>
              <a:t> </a:t>
            </a:r>
            <a:r>
              <a:rPr lang="en-US" dirty="0" err="1"/>
              <a:t>vaků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a) </a:t>
            </a:r>
            <a:r>
              <a:rPr lang="en-US" sz="2400" dirty="0" err="1"/>
              <a:t>jednoduchý</a:t>
            </a:r>
            <a:r>
              <a:rPr lang="en-US" sz="2400" dirty="0"/>
              <a:t> </a:t>
            </a:r>
            <a:r>
              <a:rPr lang="en-US" sz="2400" dirty="0" err="1"/>
              <a:t>vak</a:t>
            </a:r>
            <a:r>
              <a:rPr lang="en-US" sz="2400" dirty="0"/>
              <a:t> –</a:t>
            </a:r>
            <a:r>
              <a:rPr lang="cs-CZ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odběr</a:t>
            </a:r>
            <a:r>
              <a:rPr lang="en-US" sz="2400" dirty="0"/>
              <a:t> </a:t>
            </a:r>
            <a:r>
              <a:rPr lang="en-US" sz="2400" dirty="0" err="1"/>
              <a:t>plné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endParaRPr lang="en-US" sz="2400" dirty="0"/>
          </a:p>
          <a:p>
            <a:pPr lvl="1"/>
            <a:r>
              <a:rPr lang="en-US" sz="2400" dirty="0"/>
              <a:t>b) </a:t>
            </a:r>
            <a:r>
              <a:rPr lang="en-US" sz="2400" dirty="0" err="1"/>
              <a:t>dvojvak</a:t>
            </a:r>
            <a:r>
              <a:rPr lang="cs-CZ" sz="2400" dirty="0"/>
              <a:t> </a:t>
            </a:r>
            <a:r>
              <a:rPr lang="en-US" sz="2400" dirty="0"/>
              <a:t>–</a:t>
            </a:r>
            <a:r>
              <a:rPr lang="cs-CZ" sz="2400" dirty="0"/>
              <a:t> </a:t>
            </a:r>
            <a:r>
              <a:rPr lang="en-US" sz="2400" dirty="0" err="1"/>
              <a:t>jeden</a:t>
            </a:r>
            <a:r>
              <a:rPr lang="en-US" sz="2400" dirty="0"/>
              <a:t> </a:t>
            </a:r>
            <a:r>
              <a:rPr lang="en-US" sz="2400" dirty="0" err="1"/>
              <a:t>odběrový</a:t>
            </a:r>
            <a:r>
              <a:rPr lang="en-US" sz="2400" dirty="0"/>
              <a:t> a </a:t>
            </a:r>
            <a:r>
              <a:rPr lang="en-US" sz="2400" dirty="0" err="1"/>
              <a:t>jeden</a:t>
            </a:r>
            <a:r>
              <a:rPr lang="en-US" sz="2400" dirty="0"/>
              <a:t> </a:t>
            </a:r>
            <a:r>
              <a:rPr lang="en-US" sz="2400" dirty="0" err="1"/>
              <a:t>satelitní</a:t>
            </a:r>
            <a:r>
              <a:rPr lang="en-US" sz="2400" dirty="0"/>
              <a:t> </a:t>
            </a:r>
            <a:r>
              <a:rPr lang="en-US" sz="2400" dirty="0" err="1"/>
              <a:t>vak</a:t>
            </a:r>
            <a:r>
              <a:rPr lang="en-US" sz="2400" dirty="0"/>
              <a:t> pro </a:t>
            </a:r>
            <a:r>
              <a:rPr lang="en-US" sz="2400" dirty="0" err="1"/>
              <a:t>přípravu</a:t>
            </a:r>
            <a:r>
              <a:rPr lang="en-US" sz="2400" dirty="0"/>
              <a:t> </a:t>
            </a:r>
            <a:r>
              <a:rPr lang="en-US" sz="2400" dirty="0" err="1"/>
              <a:t>erytrocytového</a:t>
            </a:r>
            <a:r>
              <a:rPr lang="en-US" sz="2400" dirty="0"/>
              <a:t> </a:t>
            </a:r>
            <a:r>
              <a:rPr lang="en-US" sz="2400" dirty="0" err="1"/>
              <a:t>koncentrátu</a:t>
            </a:r>
            <a:r>
              <a:rPr lang="en-US" sz="2400" dirty="0"/>
              <a:t> a </a:t>
            </a:r>
            <a:r>
              <a:rPr lang="en-US" sz="2400" dirty="0" err="1"/>
              <a:t>plazmy</a:t>
            </a:r>
            <a:endParaRPr lang="en-US" sz="2400" dirty="0"/>
          </a:p>
          <a:p>
            <a:pPr lvl="1"/>
            <a:r>
              <a:rPr lang="cs-CZ" sz="2400" dirty="0"/>
              <a:t>c</a:t>
            </a:r>
            <a:r>
              <a:rPr lang="en-US" sz="2400" dirty="0"/>
              <a:t>) </a:t>
            </a:r>
            <a:r>
              <a:rPr lang="en-US" sz="2400" dirty="0" err="1"/>
              <a:t>trojvak</a:t>
            </a:r>
            <a:r>
              <a:rPr lang="cs-CZ" sz="2400" dirty="0"/>
              <a:t> </a:t>
            </a:r>
            <a:r>
              <a:rPr lang="en-US" sz="2400" dirty="0"/>
              <a:t>–</a:t>
            </a:r>
            <a:r>
              <a:rPr lang="cs-CZ" sz="2400" dirty="0"/>
              <a:t> </a:t>
            </a:r>
            <a:r>
              <a:rPr lang="en-US" sz="2400" dirty="0" err="1"/>
              <a:t>jeden</a:t>
            </a:r>
            <a:r>
              <a:rPr lang="en-US" sz="2400" dirty="0"/>
              <a:t> </a:t>
            </a:r>
            <a:r>
              <a:rPr lang="en-US" sz="2400" dirty="0" err="1"/>
              <a:t>odběrový</a:t>
            </a:r>
            <a:r>
              <a:rPr lang="en-US" sz="2400" dirty="0"/>
              <a:t> a </a:t>
            </a:r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satelitní</a:t>
            </a:r>
            <a:r>
              <a:rPr lang="en-US" sz="2400" dirty="0"/>
              <a:t> </a:t>
            </a:r>
            <a:r>
              <a:rPr lang="en-US" sz="2400" dirty="0" err="1"/>
              <a:t>vaky</a:t>
            </a:r>
            <a:endParaRPr lang="en-US" sz="2400" dirty="0"/>
          </a:p>
          <a:p>
            <a:pPr lvl="1"/>
            <a:r>
              <a:rPr lang="cs-CZ" sz="2400" dirty="0"/>
              <a:t>d</a:t>
            </a:r>
            <a:r>
              <a:rPr lang="en-US" sz="2400" dirty="0"/>
              <a:t>) </a:t>
            </a:r>
            <a:r>
              <a:rPr lang="en-US" sz="2400" dirty="0" err="1"/>
              <a:t>čtyřvak</a:t>
            </a:r>
            <a:r>
              <a:rPr lang="cs-CZ" sz="2400" dirty="0"/>
              <a:t> </a:t>
            </a:r>
            <a:r>
              <a:rPr lang="en-US" sz="2400" dirty="0"/>
              <a:t>–</a:t>
            </a:r>
            <a:r>
              <a:rPr lang="cs-CZ" sz="2400" dirty="0"/>
              <a:t> </a:t>
            </a:r>
            <a:r>
              <a:rPr lang="en-US" sz="2400" dirty="0" err="1"/>
              <a:t>jeden</a:t>
            </a:r>
            <a:r>
              <a:rPr lang="en-US" sz="2400" dirty="0"/>
              <a:t> </a:t>
            </a:r>
            <a:r>
              <a:rPr lang="en-US" sz="2400" dirty="0" err="1"/>
              <a:t>odběrový</a:t>
            </a:r>
            <a:r>
              <a:rPr lang="en-US" sz="2400" dirty="0"/>
              <a:t> a </a:t>
            </a:r>
            <a:r>
              <a:rPr lang="en-US" sz="2400" dirty="0" err="1"/>
              <a:t>tři</a:t>
            </a:r>
            <a:r>
              <a:rPr lang="en-US" sz="2400" dirty="0"/>
              <a:t> </a:t>
            </a:r>
            <a:r>
              <a:rPr lang="en-US" sz="2400" dirty="0" err="1"/>
              <a:t>satelitní</a:t>
            </a:r>
            <a:r>
              <a:rPr lang="en-US" sz="2400" dirty="0"/>
              <a:t> </a:t>
            </a:r>
            <a:r>
              <a:rPr lang="en-US" sz="2400" dirty="0" err="1"/>
              <a:t>vaky</a:t>
            </a:r>
            <a:r>
              <a:rPr lang="en-US" sz="2400" dirty="0"/>
              <a:t> –</a:t>
            </a:r>
            <a:r>
              <a:rPr lang="cs-CZ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erytrocyty</a:t>
            </a:r>
            <a:r>
              <a:rPr lang="en-US" sz="2400" dirty="0"/>
              <a:t>, </a:t>
            </a:r>
            <a:r>
              <a:rPr lang="en-US" sz="2400" dirty="0" err="1"/>
              <a:t>trombocyty</a:t>
            </a:r>
            <a:r>
              <a:rPr lang="en-US" sz="2400" dirty="0"/>
              <a:t> a </a:t>
            </a:r>
            <a:r>
              <a:rPr lang="en-US" sz="2400" dirty="0" err="1"/>
              <a:t>plazmu</a:t>
            </a:r>
            <a:endParaRPr lang="en-US" sz="2400" dirty="0"/>
          </a:p>
          <a:p>
            <a:endParaRPr lang="cs-CZ" dirty="0"/>
          </a:p>
        </p:txBody>
      </p:sp>
      <p:pic>
        <p:nvPicPr>
          <p:cNvPr id="6" name="Picture 2" descr="VÃ½sledek obrÃ¡zku pro trojvak krve">
            <a:extLst>
              <a:ext uri="{FF2B5EF4-FFF2-40B4-BE49-F238E27FC236}">
                <a16:creationId xmlns:a16="http://schemas.microsoft.com/office/drawing/2014/main" id="{E2B83A23-FE74-4C4D-B412-B7244D78E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t="56038" r="24252" b="7636"/>
          <a:stretch/>
        </p:blipFill>
        <p:spPr bwMode="auto">
          <a:xfrm>
            <a:off x="7421219" y="1567576"/>
            <a:ext cx="3538904" cy="321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418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09972C-1CB3-43B2-B1DD-41FC4E7FF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1FFBF7-2B91-4429-95E2-DBF737DC1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9EC103-4A52-4988-9117-438B20B3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konzerva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512B47F-E054-4EA7-AB34-F006CC850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813322" cy="4139998"/>
          </a:xfrm>
        </p:spPr>
        <p:txBody>
          <a:bodyPr/>
          <a:lstStyle/>
          <a:p>
            <a:r>
              <a:rPr lang="en-US" dirty="0" err="1"/>
              <a:t>množství</a:t>
            </a:r>
            <a:r>
              <a:rPr lang="cs-CZ" dirty="0"/>
              <a:t> </a:t>
            </a:r>
            <a:r>
              <a:rPr lang="en-US" dirty="0" err="1"/>
              <a:t>transfúzního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 </a:t>
            </a:r>
            <a:r>
              <a:rPr lang="cs-CZ" altLang="en-US" dirty="0"/>
              <a:t>se udává </a:t>
            </a:r>
            <a:r>
              <a:rPr lang="en-US" dirty="0"/>
              <a:t>v </a:t>
            </a:r>
            <a:r>
              <a:rPr lang="en-US" dirty="0" err="1"/>
              <a:t>transfúzních</a:t>
            </a:r>
            <a:r>
              <a:rPr lang="en-US" dirty="0"/>
              <a:t> </a:t>
            </a:r>
            <a:r>
              <a:rPr lang="en-US" dirty="0" err="1"/>
              <a:t>jednotkách</a:t>
            </a:r>
            <a:r>
              <a:rPr lang="cs-CZ" dirty="0"/>
              <a:t> </a:t>
            </a:r>
            <a:r>
              <a:rPr lang="en-US" dirty="0"/>
              <a:t>(T. U. –</a:t>
            </a:r>
            <a:r>
              <a:rPr lang="cs-CZ" dirty="0"/>
              <a:t> </a:t>
            </a:r>
            <a:r>
              <a:rPr lang="en-US" dirty="0"/>
              <a:t>transfusion</a:t>
            </a:r>
            <a:r>
              <a:rPr lang="cs-CZ" dirty="0"/>
              <a:t> </a:t>
            </a:r>
            <a:r>
              <a:rPr lang="en-US" dirty="0"/>
              <a:t>unit )</a:t>
            </a:r>
            <a:r>
              <a:rPr lang="cs-CZ" dirty="0"/>
              <a:t> </a:t>
            </a:r>
            <a:r>
              <a:rPr lang="en-US" dirty="0"/>
              <a:t>=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transfúzního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, </a:t>
            </a:r>
            <a:r>
              <a:rPr lang="en-US" dirty="0" err="1"/>
              <a:t>kt</a:t>
            </a:r>
            <a:r>
              <a:rPr lang="cs-CZ" dirty="0" err="1"/>
              <a:t>erý</a:t>
            </a:r>
            <a:r>
              <a:rPr lang="en-US" dirty="0"/>
              <a:t> </a:t>
            </a:r>
            <a:r>
              <a:rPr lang="en-US" dirty="0" err="1"/>
              <a:t>vznikl</a:t>
            </a:r>
            <a:r>
              <a:rPr lang="en-US" dirty="0"/>
              <a:t> </a:t>
            </a:r>
            <a:r>
              <a:rPr lang="en-US" dirty="0" err="1"/>
              <a:t>zpracováním</a:t>
            </a:r>
            <a:r>
              <a:rPr lang="en-US" dirty="0"/>
              <a:t> 1. </a:t>
            </a:r>
            <a:r>
              <a:rPr lang="en-US" dirty="0" err="1"/>
              <a:t>standardního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en-US" dirty="0"/>
              <a:t> </a:t>
            </a:r>
            <a:r>
              <a:rPr lang="en-US" dirty="0" err="1"/>
              <a:t>plné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, 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konzervačního</a:t>
            </a:r>
            <a:r>
              <a:rPr lang="en-US" dirty="0"/>
              <a:t>/</a:t>
            </a:r>
            <a:r>
              <a:rPr lang="en-US" dirty="0" err="1"/>
              <a:t>náhradního</a:t>
            </a:r>
            <a:r>
              <a:rPr lang="en-US" dirty="0"/>
              <a:t> </a:t>
            </a:r>
            <a:r>
              <a:rPr lang="en-US" dirty="0" err="1"/>
              <a:t>roztoku</a:t>
            </a:r>
            <a:r>
              <a:rPr lang="en-US" dirty="0"/>
              <a:t> 1 </a:t>
            </a:r>
            <a:r>
              <a:rPr lang="en-US" dirty="0" err="1"/>
              <a:t>dárce</a:t>
            </a:r>
            <a:r>
              <a:rPr lang="en-US" dirty="0"/>
              <a:t> 450 ml±10 %</a:t>
            </a:r>
          </a:p>
          <a:p>
            <a:endParaRPr lang="cs-CZ" dirty="0"/>
          </a:p>
        </p:txBody>
      </p:sp>
      <p:pic>
        <p:nvPicPr>
          <p:cNvPr id="6" name="Picture 2" descr="VÃ½sledek obrÃ¡zku pro krevnÃ­ konzerva">
            <a:extLst>
              <a:ext uri="{FF2B5EF4-FFF2-40B4-BE49-F238E27FC236}">
                <a16:creationId xmlns:a16="http://schemas.microsoft.com/office/drawing/2014/main" id="{904925C7-222E-484D-B659-191E8A3EE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47" y="2034814"/>
            <a:ext cx="4182558" cy="27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36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861568-3BF2-441D-BFB9-65C2BC2C0C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101EDD-AB8A-4A46-BD0B-4C2CCE9CD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6E8A93-F6B1-4FE6-A74F-B709EACA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krevní konzervy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D3B847A-6A68-401D-8251-C5A35D24E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výrobku</a:t>
            </a:r>
            <a:r>
              <a:rPr lang="en-US" dirty="0"/>
              <a:t>, </a:t>
            </a:r>
            <a:r>
              <a:rPr lang="en-US" dirty="0" err="1"/>
              <a:t>číslo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en-US" dirty="0"/>
              <a:t>, </a:t>
            </a:r>
            <a:r>
              <a:rPr lang="en-US" dirty="0" err="1"/>
              <a:t>identifikační</a:t>
            </a:r>
            <a:r>
              <a:rPr lang="en-US" dirty="0"/>
              <a:t> </a:t>
            </a:r>
            <a:r>
              <a:rPr lang="en-US" dirty="0" err="1"/>
              <a:t>číslo</a:t>
            </a:r>
            <a:r>
              <a:rPr lang="en-US" dirty="0"/>
              <a:t> </a:t>
            </a:r>
            <a:r>
              <a:rPr lang="en-US" dirty="0" err="1"/>
              <a:t>dárce</a:t>
            </a:r>
            <a:r>
              <a:rPr lang="en-US" dirty="0"/>
              <a:t>,</a:t>
            </a:r>
          </a:p>
          <a:p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skupina</a:t>
            </a:r>
            <a:r>
              <a:rPr lang="en-US" dirty="0"/>
              <a:t> a Rh</a:t>
            </a:r>
            <a:r>
              <a:rPr lang="cs-CZ" dirty="0"/>
              <a:t> </a:t>
            </a:r>
            <a:r>
              <a:rPr lang="en-US" dirty="0" err="1"/>
              <a:t>faktor</a:t>
            </a:r>
            <a:r>
              <a:rPr lang="en-US" dirty="0"/>
              <a:t>, </a:t>
            </a:r>
            <a:r>
              <a:rPr lang="en-US" dirty="0" err="1"/>
              <a:t>záruka</a:t>
            </a:r>
            <a:r>
              <a:rPr lang="en-US" dirty="0"/>
              <a:t> negativity </a:t>
            </a:r>
            <a:r>
              <a:rPr lang="en-US" dirty="0" err="1"/>
              <a:t>vyšetřených</a:t>
            </a:r>
            <a:r>
              <a:rPr lang="en-US" dirty="0"/>
              <a:t> </a:t>
            </a:r>
            <a:r>
              <a:rPr lang="en-US" dirty="0" err="1"/>
              <a:t>testů</a:t>
            </a:r>
            <a:r>
              <a:rPr lang="en-US" dirty="0"/>
              <a:t>, </a:t>
            </a:r>
            <a:r>
              <a:rPr lang="en-US" dirty="0" err="1"/>
              <a:t>přesný</a:t>
            </a:r>
            <a:r>
              <a:rPr lang="en-US" dirty="0"/>
              <a:t> </a:t>
            </a: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výrobku</a:t>
            </a:r>
            <a:r>
              <a:rPr lang="en-US" dirty="0"/>
              <a:t>,</a:t>
            </a:r>
          </a:p>
          <a:p>
            <a:r>
              <a:rPr lang="en-US" dirty="0" err="1"/>
              <a:t>složení</a:t>
            </a:r>
            <a:r>
              <a:rPr lang="en-US" dirty="0"/>
              <a:t> a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konzervačního</a:t>
            </a:r>
            <a:r>
              <a:rPr lang="en-US" dirty="0"/>
              <a:t> </a:t>
            </a:r>
            <a:r>
              <a:rPr lang="en-US" dirty="0" err="1"/>
              <a:t>roztoku</a:t>
            </a:r>
            <a:r>
              <a:rPr lang="en-US" dirty="0"/>
              <a:t>,</a:t>
            </a:r>
          </a:p>
          <a:p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transfúzního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,</a:t>
            </a:r>
          </a:p>
          <a:p>
            <a:r>
              <a:rPr lang="en-US" dirty="0"/>
              <a:t>datum </a:t>
            </a:r>
            <a:r>
              <a:rPr lang="en-US" dirty="0" err="1"/>
              <a:t>odběru</a:t>
            </a:r>
            <a:r>
              <a:rPr lang="en-US" dirty="0"/>
              <a:t>,</a:t>
            </a:r>
          </a:p>
          <a:p>
            <a:r>
              <a:rPr lang="en-US" dirty="0"/>
              <a:t>datum </a:t>
            </a:r>
            <a:r>
              <a:rPr lang="en-US" dirty="0" err="1"/>
              <a:t>expirace</a:t>
            </a:r>
            <a:r>
              <a:rPr lang="en-US" dirty="0"/>
              <a:t>, </a:t>
            </a:r>
            <a:r>
              <a:rPr lang="en-US" dirty="0" err="1"/>
              <a:t>skladovací</a:t>
            </a:r>
            <a:r>
              <a:rPr lang="en-US" dirty="0"/>
              <a:t> </a:t>
            </a:r>
            <a:r>
              <a:rPr lang="en-US" dirty="0" err="1"/>
              <a:t>podmínky</a:t>
            </a:r>
            <a:r>
              <a:rPr lang="cs-CZ" dirty="0"/>
              <a:t>,</a:t>
            </a:r>
            <a:endParaRPr lang="en-US" dirty="0"/>
          </a:p>
          <a:p>
            <a:r>
              <a:rPr lang="cs-CZ" altLang="en-US" dirty="0"/>
              <a:t>B</a:t>
            </a:r>
            <a:r>
              <a:rPr lang="en-US" dirty="0" err="1"/>
              <a:t>arevné</a:t>
            </a:r>
            <a:r>
              <a:rPr lang="en-US" dirty="0"/>
              <a:t> </a:t>
            </a:r>
            <a:r>
              <a:rPr lang="en-US" dirty="0" err="1"/>
              <a:t>odlišení</a:t>
            </a:r>
            <a:r>
              <a:rPr lang="en-US" dirty="0"/>
              <a:t> </a:t>
            </a:r>
            <a:r>
              <a:rPr lang="en-US" dirty="0" err="1"/>
              <a:t>štítku</a:t>
            </a:r>
            <a:r>
              <a:rPr lang="en-US" dirty="0"/>
              <a:t> pro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přípravek</a:t>
            </a:r>
            <a:r>
              <a:rPr lang="cs-CZ" dirty="0"/>
              <a:t>.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374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4F0FFC-5E96-43F3-8135-D16D12A00E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55A2AB-18E5-4ABC-BCB7-7435C13A16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60CD42-5035-40E3-A7A6-1B42E9B5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krevní konzervy</a:t>
            </a:r>
          </a:p>
        </p:txBody>
      </p:sp>
      <p:pic>
        <p:nvPicPr>
          <p:cNvPr id="6" name="Picture 2" descr="TransfuznÃ­ pÅÃ­pravkyÂ â Plazma aÂ Erytrocyty resuspendovanÃ©, deleukotizovanÃ©">
            <a:extLst>
              <a:ext uri="{FF2B5EF4-FFF2-40B4-BE49-F238E27FC236}">
                <a16:creationId xmlns:a16="http://schemas.microsoft.com/office/drawing/2014/main" id="{44D23365-9263-4F35-A197-DC105795A9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34" y="1335234"/>
            <a:ext cx="6403687" cy="480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98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D89142-2471-4252-A198-6FD27B0EEB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B4B932-2EAD-4565-938A-3AC72483D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817CB1-CE6F-41F5-9C6B-8609F88B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 krevní konzervy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51182DF-8DDC-4234-964F-54631C726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650" y="1839982"/>
            <a:ext cx="4836548" cy="3466749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D980695-648E-44CF-8735-E272DCC39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589" y="1839982"/>
            <a:ext cx="5198822" cy="346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1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E3ADC0-0E20-49E0-ABB1-C929B23D5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2C3DB8-0464-4F21-9FD3-48FAF48C9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95E660-3903-4320-90C3-BDEE00C7419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Transfuze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D99748A-8B9B-4580-B391-8D135D07E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30062"/>
            <a:ext cx="10199791" cy="4139998"/>
          </a:xfrm>
        </p:spPr>
        <p:txBody>
          <a:bodyPr/>
          <a:lstStyle/>
          <a:p>
            <a:r>
              <a:rPr lang="en-US" dirty="0" err="1"/>
              <a:t>převod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krevních</a:t>
            </a:r>
            <a:r>
              <a:rPr lang="en-US" dirty="0"/>
              <a:t> </a:t>
            </a:r>
            <a:r>
              <a:rPr lang="en-US" dirty="0" err="1"/>
              <a:t>derivátů</a:t>
            </a:r>
            <a:r>
              <a:rPr lang="en-US" dirty="0"/>
              <a:t> od </a:t>
            </a:r>
            <a:r>
              <a:rPr lang="en-US" dirty="0" err="1"/>
              <a:t>zdravého</a:t>
            </a:r>
            <a:r>
              <a:rPr lang="en-US" dirty="0"/>
              <a:t> </a:t>
            </a:r>
            <a:r>
              <a:rPr lang="en-US" dirty="0" err="1"/>
              <a:t>jedince</a:t>
            </a:r>
            <a:r>
              <a:rPr lang="en-US" dirty="0"/>
              <a:t>/</a:t>
            </a:r>
            <a:r>
              <a:rPr lang="en-US" dirty="0" err="1"/>
              <a:t>dárce</a:t>
            </a:r>
            <a:r>
              <a:rPr lang="en-US" dirty="0"/>
              <a:t>, </a:t>
            </a:r>
            <a:r>
              <a:rPr lang="en-US" dirty="0" err="1"/>
              <a:t>nemocnému</a:t>
            </a:r>
            <a:r>
              <a:rPr lang="cs-CZ" dirty="0"/>
              <a:t>/</a:t>
            </a:r>
            <a:r>
              <a:rPr lang="en-US" dirty="0" err="1"/>
              <a:t>příjemci</a:t>
            </a:r>
            <a:r>
              <a:rPr lang="en-US" dirty="0"/>
              <a:t> za </a:t>
            </a:r>
            <a:r>
              <a:rPr lang="en-US" dirty="0" err="1"/>
              <a:t>účelem</a:t>
            </a:r>
            <a:r>
              <a:rPr lang="en-US" dirty="0"/>
              <a:t> </a:t>
            </a:r>
            <a:r>
              <a:rPr lang="en-US" dirty="0" err="1"/>
              <a:t>doplnění</a:t>
            </a:r>
            <a:r>
              <a:rPr lang="en-US" dirty="0"/>
              <a:t> </a:t>
            </a:r>
            <a:r>
              <a:rPr lang="en-US" dirty="0" err="1"/>
              <a:t>chybějící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jejích</a:t>
            </a:r>
            <a:r>
              <a:rPr lang="en-US" dirty="0"/>
              <a:t> </a:t>
            </a:r>
            <a:r>
              <a:rPr lang="en-US" dirty="0" err="1"/>
              <a:t>složek</a:t>
            </a:r>
            <a:r>
              <a:rPr lang="en-US" dirty="0"/>
              <a:t> (</a:t>
            </a:r>
            <a:r>
              <a:rPr lang="en-US" dirty="0" err="1"/>
              <a:t>plazmy</a:t>
            </a:r>
            <a:r>
              <a:rPr lang="en-US" dirty="0"/>
              <a:t>, </a:t>
            </a:r>
            <a:r>
              <a:rPr lang="en-US" dirty="0" err="1"/>
              <a:t>ery</a:t>
            </a:r>
            <a:r>
              <a:rPr lang="en-US" dirty="0"/>
              <a:t>, </a:t>
            </a:r>
            <a:r>
              <a:rPr lang="en-US" dirty="0" err="1"/>
              <a:t>tromb</a:t>
            </a:r>
            <a:r>
              <a:rPr lang="en-US" dirty="0"/>
              <a:t>.)​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6" name="Picture 2" descr="VÃ½sledek obrÃ¡zku pro transfuze">
            <a:extLst>
              <a:ext uri="{FF2B5EF4-FFF2-40B4-BE49-F238E27FC236}">
                <a16:creationId xmlns:a16="http://schemas.microsoft.com/office/drawing/2014/main" id="{69B145E6-7EBF-48A2-AF99-3D00303B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85" y="3429000"/>
            <a:ext cx="4157629" cy="207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222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64183B-257A-401C-A03B-AE4683127A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A0990A-4191-40E5-83B1-F94D0D400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EB3A8B-3077-48B1-A2FE-2387E8D1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Objednání krevní konzervy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54314CE-9585-4C13-8A2D-C5004CA06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žádanka</a:t>
            </a:r>
            <a:r>
              <a:rPr lang="en-US" dirty="0"/>
              <a:t> o </a:t>
            </a:r>
            <a:r>
              <a:rPr lang="en-US" dirty="0" err="1"/>
              <a:t>imunohematologické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a </a:t>
            </a:r>
            <a:r>
              <a:rPr lang="en-US" dirty="0" err="1"/>
              <a:t>erytrocytové</a:t>
            </a:r>
            <a:r>
              <a:rPr lang="en-US" dirty="0"/>
              <a:t> </a:t>
            </a:r>
            <a:r>
              <a:rPr lang="en-US" dirty="0" err="1"/>
              <a:t>přípravky</a:t>
            </a:r>
            <a:endParaRPr lang="en-US" dirty="0"/>
          </a:p>
          <a:p>
            <a:r>
              <a:rPr lang="en-US" dirty="0" err="1"/>
              <a:t>zatrhneme</a:t>
            </a:r>
            <a:r>
              <a:rPr lang="en-US" dirty="0"/>
              <a:t>: 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, </a:t>
            </a:r>
            <a:r>
              <a:rPr lang="en-US" dirty="0" err="1"/>
              <a:t>Rhfaktor</a:t>
            </a:r>
            <a:r>
              <a:rPr lang="en-US" dirty="0"/>
              <a:t>, </a:t>
            </a:r>
            <a:r>
              <a:rPr lang="en-US" dirty="0" err="1"/>
              <a:t>křížovou</a:t>
            </a:r>
            <a:r>
              <a:rPr lang="en-US" dirty="0"/>
              <a:t> </a:t>
            </a:r>
            <a:r>
              <a:rPr lang="en-US" dirty="0" err="1"/>
              <a:t>zkoušku</a:t>
            </a:r>
            <a:r>
              <a:rPr lang="en-US" dirty="0"/>
              <a:t>, </a:t>
            </a:r>
            <a:r>
              <a:rPr lang="en-US" dirty="0" err="1"/>
              <a:t>zkoušku</a:t>
            </a:r>
            <a:r>
              <a:rPr lang="en-US" dirty="0"/>
              <a:t> </a:t>
            </a:r>
            <a:r>
              <a:rPr lang="en-US" dirty="0" err="1"/>
              <a:t>kompatibility</a:t>
            </a:r>
            <a:r>
              <a:rPr lang="en-US" dirty="0"/>
              <a:t>,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protilátek</a:t>
            </a:r>
            <a:r>
              <a:rPr lang="en-US" dirty="0"/>
              <a:t> a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naléhavě</a:t>
            </a:r>
            <a:r>
              <a:rPr lang="en-US" dirty="0"/>
              <a:t> </a:t>
            </a:r>
            <a:r>
              <a:rPr lang="en-US" dirty="0" err="1"/>
              <a:t>krev</a:t>
            </a:r>
            <a:r>
              <a:rPr lang="en-US" dirty="0"/>
              <a:t> </a:t>
            </a:r>
            <a:r>
              <a:rPr lang="en-US" dirty="0" err="1"/>
              <a:t>požadujeme</a:t>
            </a:r>
            <a:r>
              <a:rPr lang="en-US" dirty="0"/>
              <a:t>:</a:t>
            </a:r>
            <a:endParaRPr lang="cs-CZ" dirty="0"/>
          </a:p>
          <a:p>
            <a:endParaRPr lang="en-US" sz="2400" dirty="0"/>
          </a:p>
          <a:p>
            <a:pPr lvl="1"/>
            <a:r>
              <a:rPr lang="en-US" sz="2400" dirty="0"/>
              <a:t>STANDARDNĚ (</a:t>
            </a:r>
            <a:r>
              <a:rPr lang="en-US" sz="2400" dirty="0" err="1"/>
              <a:t>připravena</a:t>
            </a:r>
            <a:r>
              <a:rPr lang="en-US" sz="2400" dirty="0"/>
              <a:t> do 2 </a:t>
            </a:r>
            <a:r>
              <a:rPr lang="en-US" sz="2400" dirty="0" err="1"/>
              <a:t>hodin</a:t>
            </a:r>
            <a:r>
              <a:rPr lang="en-US" sz="2400" dirty="0"/>
              <a:t> )</a:t>
            </a:r>
          </a:p>
          <a:p>
            <a:pPr lvl="1"/>
            <a:r>
              <a:rPr lang="en-US" sz="2400" dirty="0"/>
              <a:t>STATIM (</a:t>
            </a:r>
            <a:r>
              <a:rPr lang="en-US" sz="2400" dirty="0" err="1"/>
              <a:t>připravena</a:t>
            </a:r>
            <a:r>
              <a:rPr lang="en-US" sz="2400" dirty="0"/>
              <a:t> do </a:t>
            </a:r>
            <a:r>
              <a:rPr lang="en-US" sz="2400" dirty="0" err="1"/>
              <a:t>půl</a:t>
            </a:r>
            <a:r>
              <a:rPr lang="en-US" sz="2400" dirty="0"/>
              <a:t> </a:t>
            </a:r>
            <a:r>
              <a:rPr lang="en-US" sz="2400" dirty="0" err="1"/>
              <a:t>hodiny</a:t>
            </a:r>
            <a:r>
              <a:rPr lang="en-US" sz="2400" dirty="0"/>
              <a:t> – </a:t>
            </a:r>
            <a:r>
              <a:rPr lang="en-US" sz="2400" dirty="0" err="1"/>
              <a:t>objednává</a:t>
            </a:r>
            <a:r>
              <a:rPr lang="en-US" sz="2400" dirty="0"/>
              <a:t> </a:t>
            </a:r>
            <a:r>
              <a:rPr lang="en-US" sz="2400" dirty="0" err="1"/>
              <a:t>telefonicky</a:t>
            </a:r>
            <a:r>
              <a:rPr lang="en-US" sz="2400" dirty="0"/>
              <a:t> </a:t>
            </a:r>
            <a:r>
              <a:rPr lang="en-US" sz="2400" dirty="0" err="1"/>
              <a:t>lékař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VITÁLNÍ INDIKACE (</a:t>
            </a:r>
            <a:r>
              <a:rPr lang="en-US" sz="2400" dirty="0" err="1"/>
              <a:t>připravena</a:t>
            </a:r>
            <a:r>
              <a:rPr lang="en-US" sz="2400" dirty="0"/>
              <a:t> po </a:t>
            </a:r>
            <a:r>
              <a:rPr lang="en-US" sz="2400" dirty="0" err="1"/>
              <a:t>telefonickém</a:t>
            </a:r>
            <a:r>
              <a:rPr lang="en-US" sz="2400" dirty="0"/>
              <a:t> </a:t>
            </a:r>
            <a:r>
              <a:rPr lang="en-US" sz="2400" dirty="0" err="1"/>
              <a:t>objednání</a:t>
            </a:r>
            <a:r>
              <a:rPr lang="en-US" sz="2400" dirty="0"/>
              <a:t> </a:t>
            </a:r>
            <a:r>
              <a:rPr lang="en-US" sz="2400" dirty="0" err="1"/>
              <a:t>lékařem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DLE ORDINACE </a:t>
            </a:r>
            <a:r>
              <a:rPr lang="en-US" sz="2400" dirty="0" err="1"/>
              <a:t>lékaře</a:t>
            </a:r>
            <a:r>
              <a:rPr lang="en-US" sz="2400" dirty="0"/>
              <a:t> – v </a:t>
            </a:r>
            <a:r>
              <a:rPr lang="en-US" sz="2400" dirty="0" err="1"/>
              <a:t>průběhu</a:t>
            </a:r>
            <a:r>
              <a:rPr lang="en-US" sz="2400" dirty="0"/>
              <a:t> </a:t>
            </a:r>
            <a:r>
              <a:rPr lang="en-US" sz="2400" dirty="0" err="1"/>
              <a:t>dne</a:t>
            </a:r>
            <a:r>
              <a:rPr lang="en-US" sz="2400" dirty="0"/>
              <a:t> – </a:t>
            </a:r>
            <a:r>
              <a:rPr lang="en-US" sz="2400" dirty="0" err="1"/>
              <a:t>musí</a:t>
            </a:r>
            <a:r>
              <a:rPr lang="en-US" sz="2400" dirty="0"/>
              <a:t> se </a:t>
            </a:r>
            <a:r>
              <a:rPr lang="en-US" sz="2400" dirty="0" err="1"/>
              <a:t>napsat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jakou</a:t>
            </a:r>
            <a:r>
              <a:rPr lang="en-US" sz="2400" dirty="0"/>
              <a:t> </a:t>
            </a:r>
            <a:r>
              <a:rPr lang="en-US" sz="2400" dirty="0" err="1"/>
              <a:t>hodinu</a:t>
            </a:r>
            <a:r>
              <a:rPr lang="en-US" sz="2400" dirty="0"/>
              <a:t> ji </a:t>
            </a:r>
            <a:r>
              <a:rPr lang="en-US" sz="2400" dirty="0" err="1"/>
              <a:t>požadujeme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zítra</a:t>
            </a:r>
            <a:r>
              <a:rPr lang="en-US" sz="2400" dirty="0"/>
              <a:t>, </a:t>
            </a:r>
            <a:r>
              <a:rPr lang="en-US" sz="2400" dirty="0" err="1"/>
              <a:t>před</a:t>
            </a:r>
            <a:r>
              <a:rPr lang="en-US" sz="2400" dirty="0"/>
              <a:t> </a:t>
            </a:r>
            <a:r>
              <a:rPr lang="en-US" sz="2400" dirty="0" err="1"/>
              <a:t>operací</a:t>
            </a:r>
            <a:r>
              <a:rPr lang="en-US" sz="2400" dirty="0"/>
              <a:t>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541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C97754-89D7-4857-BE22-46634FDC0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E2B3C7-6EE2-4B82-B717-81A2EF12D0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9364A3-1F26-4DA6-B738-8DD58226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827BA08-A354-478B-A56B-AA85A6C7C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93220"/>
            <a:ext cx="10753200" cy="4139998"/>
          </a:xfrm>
        </p:spPr>
        <p:txBody>
          <a:bodyPr/>
          <a:lstStyle/>
          <a:p>
            <a:r>
              <a:rPr lang="en-US" sz="2400" dirty="0" err="1"/>
              <a:t>nesrážlivá</a:t>
            </a:r>
            <a:r>
              <a:rPr lang="en-US" sz="2400" dirty="0"/>
              <a:t> </a:t>
            </a:r>
            <a:r>
              <a:rPr lang="en-US" sz="2400" dirty="0" err="1"/>
              <a:t>krev</a:t>
            </a:r>
            <a:r>
              <a:rPr lang="en-US" sz="2400" dirty="0"/>
              <a:t> ze </a:t>
            </a:r>
            <a:r>
              <a:rPr lang="en-US" sz="2400" dirty="0" err="1"/>
              <a:t>žíly</a:t>
            </a:r>
            <a:endParaRPr lang="en-US" sz="2400" dirty="0"/>
          </a:p>
          <a:p>
            <a:r>
              <a:rPr lang="en-US" sz="2400" dirty="0" err="1"/>
              <a:t>vyšetření</a:t>
            </a:r>
            <a:r>
              <a:rPr lang="en-US" sz="2400" dirty="0"/>
              <a:t> </a:t>
            </a:r>
            <a:r>
              <a:rPr lang="en-US" sz="2400" dirty="0" err="1"/>
              <a:t>krevní</a:t>
            </a:r>
            <a:r>
              <a:rPr lang="en-US" sz="2400" dirty="0"/>
              <a:t> </a:t>
            </a:r>
            <a:r>
              <a:rPr lang="en-US" sz="2400" dirty="0" err="1"/>
              <a:t>skupiny</a:t>
            </a:r>
            <a:r>
              <a:rPr lang="en-US" sz="2400" dirty="0"/>
              <a:t> a</a:t>
            </a:r>
            <a:r>
              <a:rPr lang="cs-CZ" sz="2400" dirty="0"/>
              <a:t> </a:t>
            </a:r>
            <a:r>
              <a:rPr lang="en-US" sz="2400" dirty="0"/>
              <a:t>Rh</a:t>
            </a:r>
            <a:r>
              <a:rPr lang="cs-CZ" sz="2400" dirty="0"/>
              <a:t> </a:t>
            </a:r>
            <a:r>
              <a:rPr lang="en-US" sz="2400" dirty="0" err="1"/>
              <a:t>faktoru</a:t>
            </a:r>
            <a:r>
              <a:rPr lang="en-US" sz="2400" dirty="0"/>
              <a:t>, </a:t>
            </a:r>
            <a:r>
              <a:rPr lang="en-US" sz="2400" dirty="0" err="1"/>
              <a:t>objednání</a:t>
            </a:r>
            <a:r>
              <a:rPr lang="en-US" sz="2400" dirty="0"/>
              <a:t> </a:t>
            </a:r>
            <a:r>
              <a:rPr lang="en-US" sz="2400" dirty="0" err="1"/>
              <a:t>transfuzního</a:t>
            </a:r>
            <a:r>
              <a:rPr lang="en-US" sz="2400" dirty="0"/>
              <a:t> </a:t>
            </a:r>
            <a:r>
              <a:rPr lang="en-US" sz="2400" dirty="0" err="1"/>
              <a:t>přípravku</a:t>
            </a:r>
            <a:endParaRPr lang="en-US" sz="2400" dirty="0"/>
          </a:p>
          <a:p>
            <a:r>
              <a:rPr lang="en-US" sz="2400" dirty="0" err="1"/>
              <a:t>Sarstedt</a:t>
            </a:r>
            <a:r>
              <a:rPr lang="cs-CZ" sz="2400" dirty="0"/>
              <a:t> </a:t>
            </a:r>
            <a:r>
              <a:rPr lang="en-US" sz="2400" dirty="0" err="1"/>
              <a:t>monovette</a:t>
            </a:r>
            <a:r>
              <a:rPr lang="cs-CZ" sz="2400" dirty="0"/>
              <a:t> </a:t>
            </a:r>
            <a:r>
              <a:rPr lang="en-US" sz="2400" dirty="0" err="1"/>
              <a:t>červené</a:t>
            </a:r>
            <a:r>
              <a:rPr lang="en-US" sz="2400" dirty="0"/>
              <a:t> </a:t>
            </a:r>
            <a:r>
              <a:rPr lang="en-US" sz="2400" dirty="0" err="1"/>
              <a:t>označení</a:t>
            </a:r>
            <a:r>
              <a:rPr lang="en-US" sz="2400" dirty="0"/>
              <a:t> 4,9 ml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zelené</a:t>
            </a:r>
            <a:r>
              <a:rPr lang="en-US" sz="2400" dirty="0"/>
              <a:t> </a:t>
            </a:r>
            <a:r>
              <a:rPr lang="en-US" sz="2400" dirty="0" err="1"/>
              <a:t>označení</a:t>
            </a:r>
            <a:r>
              <a:rPr lang="en-US" sz="2400" dirty="0"/>
              <a:t> 5 ml (</a:t>
            </a:r>
            <a:r>
              <a:rPr lang="en-US" sz="2400" dirty="0" err="1"/>
              <a:t>dle</a:t>
            </a:r>
            <a:r>
              <a:rPr lang="en-US" sz="2400" dirty="0"/>
              <a:t> </a:t>
            </a:r>
            <a:r>
              <a:rPr lang="en-US" sz="2400" dirty="0" err="1"/>
              <a:t>zvyklostí</a:t>
            </a:r>
            <a:r>
              <a:rPr lang="en-US" sz="2400" dirty="0"/>
              <a:t> </a:t>
            </a:r>
            <a:r>
              <a:rPr lang="en-US" sz="2400" dirty="0" err="1"/>
              <a:t>pracoviště</a:t>
            </a:r>
            <a:r>
              <a:rPr lang="en-US" sz="2400" dirty="0"/>
              <a:t>)</a:t>
            </a:r>
          </a:p>
          <a:p>
            <a:r>
              <a:rPr lang="cs-CZ" sz="2400" dirty="0"/>
              <a:t>p</a:t>
            </a:r>
            <a:r>
              <a:rPr lang="en-US" sz="2400" dirty="0" err="1"/>
              <a:t>ři</a:t>
            </a:r>
            <a:r>
              <a:rPr lang="en-US" sz="2400" dirty="0"/>
              <a:t> </a:t>
            </a:r>
            <a:r>
              <a:rPr lang="en-US" sz="2400" dirty="0" err="1"/>
              <a:t>vyš</a:t>
            </a:r>
            <a:r>
              <a:rPr lang="en-US" sz="2400" dirty="0"/>
              <a:t>. KS + </a:t>
            </a:r>
            <a:r>
              <a:rPr lang="en-US" sz="2400" dirty="0" err="1"/>
              <a:t>objednávka</a:t>
            </a:r>
            <a:r>
              <a:rPr lang="en-US" sz="2400" dirty="0"/>
              <a:t> = 2 </a:t>
            </a:r>
            <a:r>
              <a:rPr lang="en-US" sz="2400" dirty="0" err="1"/>
              <a:t>zkumavky</a:t>
            </a:r>
            <a:r>
              <a:rPr lang="en-US" sz="2400" dirty="0"/>
              <a:t> (</a:t>
            </a:r>
            <a:r>
              <a:rPr lang="en-US" sz="2400" dirty="0" err="1"/>
              <a:t>pokud</a:t>
            </a:r>
            <a:r>
              <a:rPr lang="en-US" sz="2400" dirty="0"/>
              <a:t> KS </a:t>
            </a:r>
            <a:r>
              <a:rPr lang="en-US" sz="2400" dirty="0" err="1"/>
              <a:t>již</a:t>
            </a:r>
            <a:r>
              <a:rPr lang="en-US" sz="2400" dirty="0"/>
              <a:t> </a:t>
            </a:r>
            <a:r>
              <a:rPr lang="en-US" sz="2400" dirty="0" err="1"/>
              <a:t>zjištěna</a:t>
            </a:r>
            <a:r>
              <a:rPr lang="cs-CZ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opis</a:t>
            </a:r>
            <a:r>
              <a:rPr lang="en-US" sz="2400" dirty="0"/>
              <a:t> KS a </a:t>
            </a:r>
            <a:r>
              <a:rPr lang="en-US" sz="2400" dirty="0" err="1"/>
              <a:t>založit</a:t>
            </a:r>
            <a:r>
              <a:rPr lang="en-US" sz="2400" dirty="0"/>
              <a:t> do </a:t>
            </a:r>
            <a:r>
              <a:rPr lang="en-US" sz="2400" dirty="0" err="1"/>
              <a:t>dokumentace</a:t>
            </a:r>
            <a:r>
              <a:rPr lang="en-US" sz="2400" dirty="0"/>
              <a:t>)</a:t>
            </a:r>
          </a:p>
          <a:p>
            <a:r>
              <a:rPr lang="en-US" sz="2400" dirty="0"/>
              <a:t>1 </a:t>
            </a:r>
            <a:r>
              <a:rPr lang="en-US" sz="2400" dirty="0" err="1"/>
              <a:t>zkumavka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je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objednání</a:t>
            </a:r>
            <a:r>
              <a:rPr lang="en-US" sz="2400" dirty="0"/>
              <a:t> 2-3 </a:t>
            </a:r>
            <a:r>
              <a:rPr lang="en-US" sz="2400" dirty="0" err="1"/>
              <a:t>vaků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, </a:t>
            </a:r>
            <a:r>
              <a:rPr lang="en-US" sz="2400" dirty="0" err="1"/>
              <a:t>když</a:t>
            </a:r>
            <a:r>
              <a:rPr lang="en-US" sz="2400" dirty="0"/>
              <a:t> </a:t>
            </a:r>
            <a:r>
              <a:rPr lang="en-US" sz="2400" dirty="0" err="1"/>
              <a:t>chceme</a:t>
            </a:r>
            <a:r>
              <a:rPr lang="en-US" sz="2400" dirty="0"/>
              <a:t> </a:t>
            </a:r>
            <a:r>
              <a:rPr lang="en-US" sz="2400" dirty="0" err="1"/>
              <a:t>více</a:t>
            </a:r>
            <a:r>
              <a:rPr lang="en-US" sz="2400" dirty="0"/>
              <a:t> </a:t>
            </a:r>
            <a:r>
              <a:rPr lang="en-US" sz="2400" dirty="0" err="1"/>
              <a:t>krevních</a:t>
            </a:r>
            <a:r>
              <a:rPr lang="en-US" sz="2400" dirty="0"/>
              <a:t> </a:t>
            </a:r>
            <a:r>
              <a:rPr lang="en-US" sz="2400" dirty="0" err="1"/>
              <a:t>vaků</a:t>
            </a:r>
            <a:r>
              <a:rPr lang="en-US" sz="2400" dirty="0"/>
              <a:t>, </a:t>
            </a:r>
            <a:r>
              <a:rPr lang="en-US" sz="2400" dirty="0" err="1"/>
              <a:t>musíme</a:t>
            </a:r>
            <a:r>
              <a:rPr lang="en-US" sz="2400" dirty="0"/>
              <a:t> </a:t>
            </a:r>
            <a:r>
              <a:rPr lang="en-US" sz="2400" dirty="0" err="1"/>
              <a:t>přidat</a:t>
            </a:r>
            <a:r>
              <a:rPr lang="en-US" sz="2400" dirty="0"/>
              <a:t> </a:t>
            </a:r>
            <a:r>
              <a:rPr lang="en-US" sz="2400" dirty="0" err="1"/>
              <a:t>ještě</a:t>
            </a:r>
            <a:r>
              <a:rPr lang="en-US" sz="2400" dirty="0"/>
              <a:t> </a:t>
            </a:r>
            <a:r>
              <a:rPr lang="en-US" sz="2400" dirty="0" err="1"/>
              <a:t>jednu</a:t>
            </a:r>
            <a:r>
              <a:rPr lang="en-US" sz="2400" dirty="0"/>
              <a:t> </a:t>
            </a:r>
            <a:r>
              <a:rPr lang="en-US" sz="2400" dirty="0" err="1"/>
              <a:t>zkumavku</a:t>
            </a:r>
            <a:r>
              <a:rPr lang="en-US" sz="2400" dirty="0"/>
              <a:t> </a:t>
            </a:r>
            <a:r>
              <a:rPr lang="en-US" sz="2400" dirty="0" err="1"/>
              <a:t>odebrané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endParaRPr lang="en-US" sz="2400" dirty="0"/>
          </a:p>
          <a:p>
            <a:r>
              <a:rPr lang="cs-CZ" sz="2400" dirty="0"/>
              <a:t>n</a:t>
            </a:r>
            <a:r>
              <a:rPr lang="en-US" sz="2400" dirty="0" err="1"/>
              <a:t>ové</a:t>
            </a:r>
            <a:r>
              <a:rPr lang="en-US" sz="2400" dirty="0"/>
              <a:t> </a:t>
            </a:r>
            <a:r>
              <a:rPr lang="en-US" sz="2400" dirty="0" err="1"/>
              <a:t>objednání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–</a:t>
            </a:r>
            <a:r>
              <a:rPr lang="cs-CZ" sz="2400" dirty="0"/>
              <a:t> </a:t>
            </a:r>
            <a:r>
              <a:rPr lang="en-US" sz="2400" dirty="0" err="1"/>
              <a:t>nová</a:t>
            </a:r>
            <a:r>
              <a:rPr lang="en-US" sz="2400" dirty="0"/>
              <a:t> </a:t>
            </a:r>
            <a:r>
              <a:rPr lang="en-US" sz="2400" dirty="0" err="1"/>
              <a:t>žádanka</a:t>
            </a:r>
            <a:endParaRPr lang="en-US" sz="2400" dirty="0"/>
          </a:p>
          <a:p>
            <a:r>
              <a:rPr lang="cs-CZ" sz="2400" dirty="0"/>
              <a:t>p</a:t>
            </a:r>
            <a:r>
              <a:rPr lang="en-US" sz="2400" dirty="0" err="1"/>
              <a:t>ři</a:t>
            </a:r>
            <a:r>
              <a:rPr lang="en-US" sz="2400" dirty="0"/>
              <a:t> </a:t>
            </a:r>
            <a:r>
              <a:rPr lang="en-US" sz="2400" dirty="0" err="1"/>
              <a:t>odběru</a:t>
            </a:r>
            <a:r>
              <a:rPr lang="en-US" sz="2400" dirty="0"/>
              <a:t> </a:t>
            </a:r>
            <a:r>
              <a:rPr lang="en-US" sz="2400" dirty="0" err="1"/>
              <a:t>již</a:t>
            </a:r>
            <a:r>
              <a:rPr lang="en-US" sz="2400" dirty="0"/>
              <a:t> „</a:t>
            </a:r>
            <a:r>
              <a:rPr lang="en-US" sz="2400" dirty="0" err="1"/>
              <a:t>vykřížené</a:t>
            </a:r>
            <a:r>
              <a:rPr lang="en-US" sz="2400" dirty="0"/>
              <a:t>“ </a:t>
            </a:r>
            <a:r>
              <a:rPr lang="en-US" sz="2400" dirty="0" err="1"/>
              <a:t>krve</a:t>
            </a:r>
            <a:r>
              <a:rPr lang="en-US" sz="2400" dirty="0"/>
              <a:t> </a:t>
            </a:r>
            <a:r>
              <a:rPr lang="en-US" sz="2400" dirty="0" err="1"/>
              <a:t>bere</a:t>
            </a:r>
            <a:r>
              <a:rPr lang="en-US" sz="2400" dirty="0"/>
              <a:t> </a:t>
            </a:r>
            <a:r>
              <a:rPr lang="en-US" sz="2400" dirty="0" err="1"/>
              <a:t>sanitář</a:t>
            </a:r>
            <a:r>
              <a:rPr lang="en-US" sz="2400" dirty="0"/>
              <a:t> </a:t>
            </a:r>
            <a:r>
              <a:rPr lang="en-US" sz="2400" dirty="0" err="1"/>
              <a:t>žádanku</a:t>
            </a:r>
            <a:r>
              <a:rPr lang="en-US" sz="2400" dirty="0"/>
              <a:t> o </a:t>
            </a:r>
            <a:r>
              <a:rPr lang="en-US" sz="2400" dirty="0" err="1"/>
              <a:t>vydání</a:t>
            </a:r>
            <a:r>
              <a:rPr lang="en-US" sz="2400" dirty="0"/>
              <a:t> transf. </a:t>
            </a:r>
            <a:r>
              <a:rPr lang="en-US" sz="2400" dirty="0" err="1"/>
              <a:t>přípravku</a:t>
            </a:r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447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3E4330-7DFA-45C4-ADEF-0D52AAED6A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A5FE86-D998-4E44-8F0F-6DE05603EB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EFF7B33-B600-4C4D-8684-ADD562B72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52" y="508565"/>
            <a:ext cx="3723858" cy="5507924"/>
          </a:xfrm>
          <a:prstGeom prst="rect">
            <a:avLst/>
          </a:prstGeom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id="{0BFF6023-FBE3-4122-9C28-6DC212D07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13571"/>
          <a:stretch/>
        </p:blipFill>
        <p:spPr bwMode="auto">
          <a:xfrm>
            <a:off x="6279198" y="1682980"/>
            <a:ext cx="4122050" cy="295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00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6C5435-85D5-47FF-9A75-934584EE6A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3D2BAB-DC1A-46C8-A7C1-FDDE6964D6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1EDD8A-ACAD-4854-8987-187D81DA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transfuze - zásady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54095B-EBD7-4C11-81FD-80A508AC4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přípravek</a:t>
            </a:r>
            <a:r>
              <a:rPr lang="en-US" dirty="0"/>
              <a:t> se </a:t>
            </a:r>
            <a:r>
              <a:rPr lang="en-US" dirty="0" err="1"/>
              <a:t>podává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dosažení</a:t>
            </a:r>
            <a:r>
              <a:rPr lang="en-US" dirty="0"/>
              <a:t> </a:t>
            </a:r>
            <a:r>
              <a:rPr lang="en-US" dirty="0" err="1"/>
              <a:t>pokojové</a:t>
            </a:r>
            <a:r>
              <a:rPr lang="en-US" dirty="0"/>
              <a:t> </a:t>
            </a:r>
            <a:r>
              <a:rPr lang="en-US" dirty="0" err="1"/>
              <a:t>teploty</a:t>
            </a:r>
            <a:endParaRPr lang="en-US" dirty="0"/>
          </a:p>
          <a:p>
            <a:r>
              <a:rPr lang="en-US" dirty="0" err="1"/>
              <a:t>podat</a:t>
            </a:r>
            <a:r>
              <a:rPr lang="en-US" dirty="0"/>
              <a:t> </a:t>
            </a:r>
            <a:r>
              <a:rPr lang="en-US" dirty="0" err="1"/>
              <a:t>nemocnému</a:t>
            </a:r>
            <a:r>
              <a:rPr lang="en-US" dirty="0"/>
              <a:t> po </a:t>
            </a:r>
            <a:r>
              <a:rPr lang="en-US" dirty="0" err="1"/>
              <a:t>přinesení</a:t>
            </a:r>
            <a:r>
              <a:rPr lang="en-US" dirty="0"/>
              <a:t> z </a:t>
            </a:r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stanice</a:t>
            </a:r>
            <a:r>
              <a:rPr lang="en-US" dirty="0"/>
              <a:t> </a:t>
            </a:r>
            <a:r>
              <a:rPr lang="en-US" dirty="0" err="1"/>
              <a:t>nejpozději</a:t>
            </a:r>
            <a:r>
              <a:rPr lang="en-US" dirty="0"/>
              <a:t> do 2 </a:t>
            </a:r>
            <a:r>
              <a:rPr lang="en-US" dirty="0" err="1"/>
              <a:t>hod</a:t>
            </a:r>
            <a:r>
              <a:rPr lang="en-US" dirty="0"/>
              <a:t>.</a:t>
            </a:r>
          </a:p>
          <a:p>
            <a:r>
              <a:rPr lang="en-US" dirty="0" err="1"/>
              <a:t>vak</a:t>
            </a:r>
            <a:r>
              <a:rPr lang="en-US" dirty="0"/>
              <a:t> se </a:t>
            </a:r>
            <a:r>
              <a:rPr lang="en-US" dirty="0" err="1"/>
              <a:t>nesmí</a:t>
            </a:r>
            <a:r>
              <a:rPr lang="en-US" dirty="0"/>
              <a:t> </a:t>
            </a:r>
            <a:r>
              <a:rPr lang="en-US" dirty="0" err="1"/>
              <a:t>skladovat</a:t>
            </a:r>
            <a:r>
              <a:rPr lang="en-US" dirty="0"/>
              <a:t> v </a:t>
            </a:r>
            <a:r>
              <a:rPr lang="en-US" dirty="0" err="1"/>
              <a:t>lednici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oddělení</a:t>
            </a:r>
            <a:endParaRPr lang="en-US" dirty="0"/>
          </a:p>
          <a:p>
            <a:r>
              <a:rPr lang="en-US" dirty="0" err="1"/>
              <a:t>transfúzní</a:t>
            </a:r>
            <a:r>
              <a:rPr lang="en-US" dirty="0"/>
              <a:t> set </a:t>
            </a:r>
            <a:r>
              <a:rPr lang="en-US" dirty="0" err="1"/>
              <a:t>aplikovat</a:t>
            </a:r>
            <a:r>
              <a:rPr lang="en-US" dirty="0"/>
              <a:t> </a:t>
            </a:r>
            <a:r>
              <a:rPr lang="en-US" dirty="0" err="1"/>
              <a:t>těsně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podáním</a:t>
            </a:r>
            <a:endParaRPr lang="en-US" dirty="0"/>
          </a:p>
          <a:p>
            <a:r>
              <a:rPr lang="en-US" dirty="0"/>
              <a:t>do </a:t>
            </a:r>
            <a:r>
              <a:rPr lang="en-US" dirty="0" err="1"/>
              <a:t>každého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nový</a:t>
            </a:r>
            <a:r>
              <a:rPr lang="en-US" dirty="0"/>
              <a:t> </a:t>
            </a:r>
            <a:r>
              <a:rPr lang="en-US" dirty="0" err="1"/>
              <a:t>transfúzní</a:t>
            </a:r>
            <a:r>
              <a:rPr lang="en-US" dirty="0"/>
              <a:t> set</a:t>
            </a:r>
          </a:p>
          <a:p>
            <a:r>
              <a:rPr lang="en-US" dirty="0"/>
              <a:t>po </a:t>
            </a:r>
            <a:r>
              <a:rPr lang="en-US" dirty="0" err="1"/>
              <a:t>vykapání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se </a:t>
            </a:r>
            <a:r>
              <a:rPr lang="en-US" dirty="0" err="1"/>
              <a:t>transfúzní</a:t>
            </a:r>
            <a:r>
              <a:rPr lang="en-US" dirty="0"/>
              <a:t> set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vak</a:t>
            </a:r>
            <a:r>
              <a:rPr lang="en-US" dirty="0"/>
              <a:t> </a:t>
            </a:r>
            <a:r>
              <a:rPr lang="en-US" dirty="0" err="1"/>
              <a:t>uchovává</a:t>
            </a:r>
            <a:r>
              <a:rPr lang="en-US" dirty="0"/>
              <a:t> v </a:t>
            </a:r>
            <a:r>
              <a:rPr lang="en-US" dirty="0" err="1"/>
              <a:t>lednici</a:t>
            </a:r>
            <a:r>
              <a:rPr lang="en-US" dirty="0"/>
              <a:t> po 24 </a:t>
            </a:r>
            <a:r>
              <a:rPr lang="en-US" dirty="0" err="1"/>
              <a:t>hodin</a:t>
            </a:r>
            <a:r>
              <a:rPr lang="en-US" dirty="0"/>
              <a:t> (</a:t>
            </a:r>
            <a:r>
              <a:rPr lang="en-US" dirty="0" err="1"/>
              <a:t>reakce</a:t>
            </a:r>
            <a:r>
              <a:rPr lang="en-US" dirty="0"/>
              <a:t> </a:t>
            </a:r>
            <a:r>
              <a:rPr lang="en-US" dirty="0" err="1"/>
              <a:t>pacienta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podaný</a:t>
            </a:r>
            <a:r>
              <a:rPr lang="en-US" dirty="0"/>
              <a:t> </a:t>
            </a:r>
            <a:r>
              <a:rPr lang="en-US" dirty="0" err="1"/>
              <a:t>přípravek</a:t>
            </a:r>
            <a:r>
              <a:rPr lang="en-US" dirty="0"/>
              <a:t>)</a:t>
            </a:r>
          </a:p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znehodnocení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se </a:t>
            </a:r>
            <a:r>
              <a:rPr lang="en-US" dirty="0" err="1"/>
              <a:t>tato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vrátit</a:t>
            </a:r>
            <a:r>
              <a:rPr lang="en-US" dirty="0"/>
              <a:t> </a:t>
            </a:r>
            <a:r>
              <a:rPr lang="en-US" dirty="0" err="1"/>
              <a:t>zpět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stanici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248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1DD390-8693-4034-9503-22352B9037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B30208-6A82-40CC-86BE-2309EA4EC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3A134D-647B-4248-98C8-0D6C893F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pacienta, pomůcky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2BF62D4-B262-4B6E-9B30-FAF64D4DECE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91522"/>
            <a:ext cx="5219998" cy="4139998"/>
          </a:xfrm>
        </p:spPr>
        <p:txBody>
          <a:bodyPr/>
          <a:lstStyle/>
          <a:p>
            <a:r>
              <a:rPr lang="en-US" sz="2400" dirty="0" err="1"/>
              <a:t>lékařská</a:t>
            </a:r>
            <a:r>
              <a:rPr lang="en-US" sz="2400" dirty="0"/>
              <a:t> </a:t>
            </a:r>
            <a:r>
              <a:rPr lang="en-US" sz="2400" dirty="0" err="1"/>
              <a:t>dokumentace</a:t>
            </a:r>
            <a:endParaRPr lang="en-US" sz="2400" dirty="0"/>
          </a:p>
          <a:p>
            <a:r>
              <a:rPr lang="en-US" sz="2400" dirty="0" err="1"/>
              <a:t>transfuzní</a:t>
            </a:r>
            <a:r>
              <a:rPr lang="en-US" sz="2400" dirty="0"/>
              <a:t> </a:t>
            </a:r>
            <a:r>
              <a:rPr lang="en-US" sz="2400" dirty="0" err="1"/>
              <a:t>přípravek</a:t>
            </a:r>
            <a:r>
              <a:rPr lang="en-US" sz="2400" dirty="0"/>
              <a:t> s </a:t>
            </a:r>
            <a:r>
              <a:rPr lang="en-US" sz="2400" dirty="0" err="1"/>
              <a:t>dokumentacíSanguitest</a:t>
            </a:r>
            <a:r>
              <a:rPr lang="cs-CZ" sz="2400" dirty="0"/>
              <a:t> </a:t>
            </a:r>
            <a:r>
              <a:rPr lang="en-US" sz="2400" dirty="0"/>
              <a:t>–</a:t>
            </a:r>
            <a:r>
              <a:rPr lang="cs-CZ" sz="2400" dirty="0"/>
              <a:t> </a:t>
            </a:r>
            <a:r>
              <a:rPr lang="en-US" sz="2400" dirty="0"/>
              <a:t>AB0 test (</a:t>
            </a:r>
            <a:r>
              <a:rPr lang="en-US" sz="2400" dirty="0" err="1"/>
              <a:t>testovací</a:t>
            </a:r>
            <a:r>
              <a:rPr lang="en-US" sz="2400" dirty="0"/>
              <a:t> </a:t>
            </a:r>
            <a:r>
              <a:rPr lang="en-US" sz="2400" dirty="0" err="1"/>
              <a:t>karta</a:t>
            </a:r>
            <a:r>
              <a:rPr lang="en-US" sz="2400" dirty="0"/>
              <a:t>, </a:t>
            </a:r>
            <a:r>
              <a:rPr lang="en-US" sz="2400" dirty="0" err="1"/>
              <a:t>testovací</a:t>
            </a:r>
            <a:r>
              <a:rPr lang="en-US" sz="2400" dirty="0"/>
              <a:t> </a:t>
            </a:r>
            <a:r>
              <a:rPr lang="en-US" sz="2400" dirty="0" err="1"/>
              <a:t>séra</a:t>
            </a:r>
            <a:r>
              <a:rPr lang="en-US" sz="2400" dirty="0"/>
              <a:t> anti-A, anti-B, </a:t>
            </a:r>
            <a:r>
              <a:rPr lang="en-US" sz="2400" dirty="0" err="1"/>
              <a:t>minimálně</a:t>
            </a:r>
            <a:r>
              <a:rPr lang="en-US" sz="2400" dirty="0"/>
              <a:t> 2 </a:t>
            </a:r>
            <a:r>
              <a:rPr lang="en-US" sz="2400" dirty="0" err="1"/>
              <a:t>tyčinky</a:t>
            </a:r>
            <a:r>
              <a:rPr lang="en-US" sz="2400" dirty="0"/>
              <a:t> k </a:t>
            </a:r>
            <a:r>
              <a:rPr lang="en-US" sz="2400" dirty="0" err="1"/>
              <a:t>promíchání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pomůcky</a:t>
            </a:r>
            <a:r>
              <a:rPr lang="en-US" sz="2400" dirty="0"/>
              <a:t> k </a:t>
            </a:r>
            <a:r>
              <a:rPr lang="en-US" sz="2400" dirty="0" err="1"/>
              <a:t>odběru</a:t>
            </a:r>
            <a:r>
              <a:rPr lang="en-US" sz="2400" dirty="0"/>
              <a:t> </a:t>
            </a:r>
            <a:r>
              <a:rPr lang="en-US" sz="2400" dirty="0" err="1"/>
              <a:t>kapilární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–</a:t>
            </a:r>
            <a:r>
              <a:rPr lang="cs-CZ" sz="2400" dirty="0"/>
              <a:t> </a:t>
            </a:r>
            <a:r>
              <a:rPr lang="en-US" sz="2400" dirty="0" err="1"/>
              <a:t>kopíčko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jehla</a:t>
            </a:r>
            <a:r>
              <a:rPr lang="en-US" sz="2400" dirty="0"/>
              <a:t> s </a:t>
            </a:r>
            <a:r>
              <a:rPr lang="en-US" sz="2400" dirty="0" err="1"/>
              <a:t>malým</a:t>
            </a:r>
            <a:r>
              <a:rPr lang="en-US" sz="2400" dirty="0"/>
              <a:t> </a:t>
            </a:r>
            <a:r>
              <a:rPr lang="en-US" sz="2400" dirty="0" err="1"/>
              <a:t>průsvitem</a:t>
            </a:r>
            <a:endParaRPr lang="en-US" sz="2400" dirty="0"/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53C71A1-A2CC-4A26-A547-494D927D047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96000" y="1491522"/>
            <a:ext cx="5219998" cy="4139998"/>
          </a:xfrm>
        </p:spPr>
        <p:txBody>
          <a:bodyPr/>
          <a:lstStyle/>
          <a:p>
            <a:r>
              <a:rPr lang="en-US" sz="2400" dirty="0"/>
              <a:t>k </a:t>
            </a:r>
            <a:r>
              <a:rPr lang="en-US" sz="2400" dirty="0" err="1"/>
              <a:t>zavedení</a:t>
            </a:r>
            <a:r>
              <a:rPr lang="en-US" sz="2400" dirty="0"/>
              <a:t> </a:t>
            </a:r>
            <a:r>
              <a:rPr lang="en-US" sz="2400" dirty="0" err="1"/>
              <a:t>i.v.</a:t>
            </a:r>
            <a:r>
              <a:rPr lang="en-US" sz="2400" dirty="0"/>
              <a:t> </a:t>
            </a:r>
            <a:r>
              <a:rPr lang="en-US" sz="2400" dirty="0" err="1"/>
              <a:t>vstupu</a:t>
            </a:r>
            <a:r>
              <a:rPr lang="cs-CZ" altLang="en-US" sz="2400" dirty="0"/>
              <a:t>, </a:t>
            </a:r>
            <a:r>
              <a:rPr lang="en-US" sz="2400" dirty="0" err="1"/>
              <a:t>podložka</a:t>
            </a:r>
            <a:r>
              <a:rPr lang="en-US" sz="2400" dirty="0"/>
              <a:t> pod </a:t>
            </a:r>
            <a:r>
              <a:rPr lang="en-US" sz="2400" dirty="0" err="1"/>
              <a:t>končetinu</a:t>
            </a:r>
            <a:endParaRPr lang="en-US" sz="2400" dirty="0"/>
          </a:p>
          <a:p>
            <a:r>
              <a:rPr lang="en-US" sz="2400" dirty="0" err="1"/>
              <a:t>rukavice</a:t>
            </a:r>
            <a:r>
              <a:rPr lang="en-US" sz="2400" dirty="0"/>
              <a:t> </a:t>
            </a:r>
            <a:r>
              <a:rPr lang="en-US" sz="2400" dirty="0" err="1"/>
              <a:t>nesterilní</a:t>
            </a:r>
            <a:r>
              <a:rPr lang="cs-CZ" altLang="en-US" sz="2400" dirty="0"/>
              <a:t>, </a:t>
            </a:r>
            <a:r>
              <a:rPr lang="en-US" sz="2400" dirty="0" err="1"/>
              <a:t>transfuzní</a:t>
            </a:r>
            <a:r>
              <a:rPr lang="en-US" sz="2400" dirty="0"/>
              <a:t> </a:t>
            </a:r>
            <a:r>
              <a:rPr lang="en-US" sz="2400" dirty="0" err="1"/>
              <a:t>převodová</a:t>
            </a:r>
            <a:r>
              <a:rPr lang="en-US" sz="2400" dirty="0"/>
              <a:t> </a:t>
            </a:r>
            <a:r>
              <a:rPr lang="en-US" sz="2400" dirty="0" err="1"/>
              <a:t>souprava</a:t>
            </a:r>
            <a:r>
              <a:rPr lang="cs-CZ" altLang="en-US" sz="2400" dirty="0"/>
              <a:t>,</a:t>
            </a:r>
          </a:p>
          <a:p>
            <a:r>
              <a:rPr lang="en-US" sz="2400" dirty="0" err="1"/>
              <a:t>emitní</a:t>
            </a:r>
            <a:r>
              <a:rPr lang="en-US" sz="2400" dirty="0"/>
              <a:t> </a:t>
            </a:r>
            <a:r>
              <a:rPr lang="en-US" sz="2400" dirty="0" err="1"/>
              <a:t>misky</a:t>
            </a:r>
            <a:r>
              <a:rPr lang="en-US" sz="2400" dirty="0"/>
              <a:t>, </a:t>
            </a:r>
            <a:r>
              <a:rPr lang="en-US" sz="2400" dirty="0" err="1"/>
              <a:t>kontejner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kontaminovaný</a:t>
            </a:r>
            <a:r>
              <a:rPr lang="en-US" sz="2400" dirty="0"/>
              <a:t> a </a:t>
            </a:r>
            <a:r>
              <a:rPr lang="en-US" sz="2400" dirty="0" err="1"/>
              <a:t>ostrý</a:t>
            </a:r>
            <a:r>
              <a:rPr lang="en-US" sz="2400" dirty="0"/>
              <a:t> </a:t>
            </a:r>
            <a:r>
              <a:rPr lang="en-US" sz="2400" dirty="0" err="1"/>
              <a:t>odpad</a:t>
            </a:r>
            <a:endParaRPr lang="en-US" sz="2400" dirty="0"/>
          </a:p>
          <a:p>
            <a:r>
              <a:rPr lang="en-US" sz="2400" dirty="0" err="1"/>
              <a:t>tonometr</a:t>
            </a:r>
            <a:r>
              <a:rPr lang="en-US" sz="2400" dirty="0"/>
              <a:t>, </a:t>
            </a:r>
            <a:r>
              <a:rPr lang="en-US" sz="2400" dirty="0" err="1"/>
              <a:t>fonendoskop</a:t>
            </a:r>
            <a:r>
              <a:rPr lang="cs-CZ" altLang="en-US" sz="2400" dirty="0"/>
              <a:t>, </a:t>
            </a:r>
            <a:r>
              <a:rPr lang="en-US" sz="2400" dirty="0" err="1"/>
              <a:t>teploměr</a:t>
            </a:r>
            <a:endParaRPr lang="en-US" sz="2400" dirty="0"/>
          </a:p>
          <a:p>
            <a:r>
              <a:rPr lang="cs-CZ" sz="2400" dirty="0"/>
              <a:t>i</a:t>
            </a:r>
            <a:r>
              <a:rPr lang="en-US" sz="2400" dirty="0" err="1"/>
              <a:t>nf</a:t>
            </a:r>
            <a:r>
              <a:rPr lang="en-US" sz="2400" dirty="0"/>
              <a:t>. </a:t>
            </a:r>
            <a:r>
              <a:rPr lang="en-US" sz="2400" dirty="0" err="1"/>
              <a:t>stojan</a:t>
            </a:r>
            <a:r>
              <a:rPr lang="en-US" sz="2400" dirty="0"/>
              <a:t>, </a:t>
            </a:r>
            <a:r>
              <a:rPr lang="en-US" sz="2400" dirty="0" err="1"/>
              <a:t>eventuálně</a:t>
            </a:r>
            <a:r>
              <a:rPr lang="en-US" sz="2400" dirty="0"/>
              <a:t> </a:t>
            </a:r>
            <a:r>
              <a:rPr lang="en-US" sz="2400" dirty="0" err="1"/>
              <a:t>manžeta</a:t>
            </a:r>
            <a:r>
              <a:rPr lang="en-US" sz="2400" dirty="0"/>
              <a:t> k </a:t>
            </a:r>
            <a:r>
              <a:rPr lang="en-US" sz="2400" dirty="0" err="1"/>
              <a:t>přetlakové</a:t>
            </a:r>
            <a:r>
              <a:rPr lang="en-US" sz="2400" dirty="0"/>
              <a:t> </a:t>
            </a:r>
            <a:r>
              <a:rPr lang="en-US" sz="2400" dirty="0" err="1"/>
              <a:t>transfuzi</a:t>
            </a:r>
            <a:endParaRPr lang="en-US" sz="2400" dirty="0"/>
          </a:p>
          <a:p>
            <a:r>
              <a:rPr lang="en-US" sz="2400" dirty="0" err="1"/>
              <a:t>kontrola</a:t>
            </a:r>
            <a:r>
              <a:rPr lang="en-US" sz="2400" dirty="0"/>
              <a:t> signal. </a:t>
            </a:r>
            <a:r>
              <a:rPr lang="en-US" sz="2400" dirty="0" err="1"/>
              <a:t>zařízení</a:t>
            </a:r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620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04F61C-7543-442F-8811-412176B206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1A7C30-C5F5-419B-B566-4A0BCC948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4D7594-A150-47B5-A356-35887A3B8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0336" y="2336765"/>
            <a:ext cx="2646116" cy="451576"/>
          </a:xfrm>
        </p:spPr>
        <p:txBody>
          <a:bodyPr/>
          <a:lstStyle/>
          <a:p>
            <a:r>
              <a:rPr lang="cs-CZ" dirty="0"/>
              <a:t>Transfuze - pomůcky</a:t>
            </a:r>
          </a:p>
        </p:txBody>
      </p:sp>
      <p:pic>
        <p:nvPicPr>
          <p:cNvPr id="6" name="Picture 2" descr="PÅÃ­prava pomÅ¯cek pro aplikaci transfuznÃ­ho pÅÃ­pravku Erytrocyty resuspendovanÃ©, deleukotizovanÃ©">
            <a:extLst>
              <a:ext uri="{FF2B5EF4-FFF2-40B4-BE49-F238E27FC236}">
                <a16:creationId xmlns:a16="http://schemas.microsoft.com/office/drawing/2014/main" id="{E334715D-3649-45DF-9D64-5F7BE09DB4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378000"/>
            <a:ext cx="7770249" cy="58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29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C3F576-B9FB-447B-A3DF-16B581410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FCA430-1D3B-4481-BA56-DF764F52F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2FB9AD-3BFC-4EEE-BC1A-A3A21D7C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6" y="2230748"/>
            <a:ext cx="2473774" cy="451576"/>
          </a:xfrm>
        </p:spPr>
        <p:txBody>
          <a:bodyPr/>
          <a:lstStyle/>
          <a:p>
            <a:r>
              <a:rPr lang="cs-CZ" dirty="0" err="1"/>
              <a:t>Bed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test - pomůcky</a:t>
            </a:r>
          </a:p>
        </p:txBody>
      </p:sp>
      <p:pic>
        <p:nvPicPr>
          <p:cNvPr id="6" name="Picture 2" descr="PomÅ¯cky kÂ provedenÃ­ Sanqui testu">
            <a:extLst>
              <a:ext uri="{FF2B5EF4-FFF2-40B4-BE49-F238E27FC236}">
                <a16:creationId xmlns:a16="http://schemas.microsoft.com/office/drawing/2014/main" id="{EC9BF2C3-234F-4A31-B534-18E8F23E0E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44" y="695092"/>
            <a:ext cx="6973530" cy="523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40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DC8A6F-AE65-48AC-9228-57D5DB17DB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075374-65EA-4C6C-8443-87E0D608C0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CCEA5F-8CCC-4C29-8B75-F0FF2944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</a:t>
            </a:r>
            <a:r>
              <a:rPr lang="cs-CZ" altLang="en-US"/>
              <a:t>ovinnosti </a:t>
            </a:r>
            <a:r>
              <a:rPr lang="cs-CZ" altLang="en-US" dirty="0"/>
              <a:t>před podáním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905707-94E6-46FA-AD2D-32AB60BE9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29789"/>
            <a:ext cx="10753200" cy="4139998"/>
          </a:xfrm>
        </p:spPr>
        <p:txBody>
          <a:bodyPr/>
          <a:lstStyle/>
          <a:p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údajů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 a </a:t>
            </a:r>
            <a:r>
              <a:rPr lang="en-US" dirty="0" err="1"/>
              <a:t>výdejce</a:t>
            </a:r>
            <a:r>
              <a:rPr lang="en-US" dirty="0"/>
              <a:t> – KS, Rh</a:t>
            </a:r>
            <a:r>
              <a:rPr lang="cs-CZ" dirty="0"/>
              <a:t> </a:t>
            </a:r>
            <a:r>
              <a:rPr lang="en-US" dirty="0" err="1"/>
              <a:t>faktor</a:t>
            </a:r>
            <a:r>
              <a:rPr lang="en-US" dirty="0"/>
              <a:t>, </a:t>
            </a:r>
            <a:r>
              <a:rPr lang="en-US" dirty="0" err="1"/>
              <a:t>číslo</a:t>
            </a:r>
            <a:r>
              <a:rPr lang="en-US" dirty="0"/>
              <a:t>, </a:t>
            </a:r>
            <a:r>
              <a:rPr lang="en-US" dirty="0" err="1"/>
              <a:t>expiraci</a:t>
            </a:r>
            <a:r>
              <a:rPr lang="en-US" dirty="0"/>
              <a:t>, </a:t>
            </a:r>
            <a:r>
              <a:rPr lang="en-US" dirty="0" err="1"/>
              <a:t>množství</a:t>
            </a:r>
            <a:r>
              <a:rPr lang="en-US" dirty="0"/>
              <a:t> a </a:t>
            </a:r>
            <a:r>
              <a:rPr lang="en-US" dirty="0" err="1"/>
              <a:t>druh</a:t>
            </a:r>
            <a:endParaRPr lang="en-US" dirty="0"/>
          </a:p>
          <a:p>
            <a:r>
              <a:rPr lang="en-US" dirty="0" err="1"/>
              <a:t>příprava</a:t>
            </a:r>
            <a:r>
              <a:rPr lang="en-US" dirty="0"/>
              <a:t> </a:t>
            </a:r>
            <a:r>
              <a:rPr lang="en-US" dirty="0" err="1"/>
              <a:t>dokumentace</a:t>
            </a:r>
            <a:r>
              <a:rPr lang="en-US" dirty="0"/>
              <a:t> – </a:t>
            </a:r>
            <a:r>
              <a:rPr lang="en-US" dirty="0" err="1"/>
              <a:t>dekurzs</a:t>
            </a:r>
            <a:r>
              <a:rPr lang="en-US" dirty="0"/>
              <a:t> </a:t>
            </a:r>
            <a:r>
              <a:rPr lang="en-US" dirty="0" err="1"/>
              <a:t>transfuzním</a:t>
            </a:r>
            <a:r>
              <a:rPr lang="en-US" dirty="0"/>
              <a:t> </a:t>
            </a:r>
            <a:r>
              <a:rPr lang="en-US" dirty="0" err="1"/>
              <a:t>razítkem</a:t>
            </a:r>
            <a:r>
              <a:rPr lang="en-US" dirty="0"/>
              <a:t>, </a:t>
            </a:r>
            <a:r>
              <a:rPr lang="en-US" dirty="0" err="1"/>
              <a:t>kniha</a:t>
            </a:r>
            <a:r>
              <a:rPr lang="en-US" dirty="0"/>
              <a:t> evidence </a:t>
            </a:r>
            <a:r>
              <a:rPr lang="en-US" dirty="0" err="1"/>
              <a:t>podávání</a:t>
            </a:r>
            <a:r>
              <a:rPr lang="en-US" dirty="0"/>
              <a:t> </a:t>
            </a:r>
            <a:r>
              <a:rPr lang="en-US" dirty="0" err="1"/>
              <a:t>transfuzních</a:t>
            </a:r>
            <a:r>
              <a:rPr lang="en-US" dirty="0"/>
              <a:t> </a:t>
            </a:r>
            <a:r>
              <a:rPr lang="en-US" dirty="0" err="1"/>
              <a:t>přípravků</a:t>
            </a:r>
            <a:endParaRPr lang="en-US" dirty="0"/>
          </a:p>
          <a:p>
            <a:r>
              <a:rPr lang="en-US" dirty="0" err="1"/>
              <a:t>doklad</a:t>
            </a:r>
            <a:r>
              <a:rPr lang="en-US" dirty="0"/>
              <a:t> o 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skupině</a:t>
            </a:r>
            <a:r>
              <a:rPr lang="en-US" dirty="0"/>
              <a:t> – </a:t>
            </a:r>
            <a:r>
              <a:rPr lang="en-US" dirty="0" err="1"/>
              <a:t>porovná</a:t>
            </a:r>
            <a:r>
              <a:rPr lang="en-US" dirty="0"/>
              <a:t> se </a:t>
            </a:r>
            <a:r>
              <a:rPr lang="en-US" dirty="0" err="1"/>
              <a:t>skupinou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krevním</a:t>
            </a:r>
            <a:r>
              <a:rPr lang="en-US" dirty="0"/>
              <a:t> </a:t>
            </a:r>
            <a:r>
              <a:rPr lang="en-US" dirty="0" err="1"/>
              <a:t>vaku</a:t>
            </a:r>
            <a:endParaRPr lang="en-US" dirty="0"/>
          </a:p>
          <a:p>
            <a:r>
              <a:rPr lang="en-US" dirty="0" err="1"/>
              <a:t>záznam</a:t>
            </a:r>
            <a:r>
              <a:rPr lang="en-US" dirty="0"/>
              <a:t> o </a:t>
            </a:r>
            <a:r>
              <a:rPr lang="en-US" dirty="0" err="1"/>
              <a:t>vykonané</a:t>
            </a:r>
            <a:r>
              <a:rPr lang="en-US" dirty="0"/>
              <a:t> </a:t>
            </a:r>
            <a:r>
              <a:rPr lang="en-US" dirty="0" err="1"/>
              <a:t>transfúzi</a:t>
            </a:r>
            <a:r>
              <a:rPr lang="en-US" dirty="0"/>
              <a:t> – </a:t>
            </a:r>
            <a:r>
              <a:rPr lang="cs-CZ" altLang="en-US" dirty="0"/>
              <a:t>zapisujeme </a:t>
            </a:r>
            <a:r>
              <a:rPr lang="en-US" dirty="0"/>
              <a:t>TT, TK, P, </a:t>
            </a:r>
            <a:r>
              <a:rPr lang="en-US" dirty="0" err="1"/>
              <a:t>provede</a:t>
            </a:r>
            <a:r>
              <a:rPr lang="cs-CZ" dirty="0"/>
              <a:t>ný</a:t>
            </a:r>
            <a:r>
              <a:rPr lang="en-US" dirty="0"/>
              <a:t> </a:t>
            </a:r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moči</a:t>
            </a:r>
            <a:r>
              <a:rPr lang="en-US" dirty="0"/>
              <a:t> (</a:t>
            </a:r>
            <a:r>
              <a:rPr lang="en-US" dirty="0" err="1"/>
              <a:t>moč+sediment</a:t>
            </a:r>
            <a:r>
              <a:rPr lang="en-US" dirty="0"/>
              <a:t>)</a:t>
            </a:r>
          </a:p>
          <a:p>
            <a:r>
              <a:rPr lang="en-US" dirty="0" err="1"/>
              <a:t>přivolání</a:t>
            </a:r>
            <a:r>
              <a:rPr lang="en-US" dirty="0"/>
              <a:t> </a:t>
            </a:r>
            <a:r>
              <a:rPr lang="en-US" dirty="0" err="1"/>
              <a:t>lékaře</a:t>
            </a:r>
            <a:r>
              <a:rPr lang="en-US" dirty="0"/>
              <a:t> -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 – </a:t>
            </a:r>
            <a:r>
              <a:rPr lang="en-US" dirty="0" err="1"/>
              <a:t>čísla</a:t>
            </a:r>
            <a:r>
              <a:rPr lang="en-US" dirty="0"/>
              <a:t>, </a:t>
            </a:r>
            <a:r>
              <a:rPr lang="en-US" dirty="0" err="1"/>
              <a:t>exspirace</a:t>
            </a:r>
            <a:r>
              <a:rPr lang="en-US" dirty="0"/>
              <a:t>, </a:t>
            </a:r>
            <a:r>
              <a:rPr lang="en-US" dirty="0" err="1"/>
              <a:t>souhlas</a:t>
            </a:r>
            <a:r>
              <a:rPr lang="en-US" dirty="0"/>
              <a:t> s </a:t>
            </a:r>
            <a:r>
              <a:rPr lang="en-US" dirty="0" err="1"/>
              <a:t>dodanou</a:t>
            </a:r>
            <a:r>
              <a:rPr lang="en-US" dirty="0"/>
              <a:t> </a:t>
            </a:r>
            <a:r>
              <a:rPr lang="en-US" dirty="0" err="1"/>
              <a:t>žádankou</a:t>
            </a:r>
            <a:r>
              <a:rPr lang="en-US" dirty="0"/>
              <a:t>, 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, Rh</a:t>
            </a:r>
            <a:r>
              <a:rPr lang="cs-CZ" dirty="0"/>
              <a:t> </a:t>
            </a:r>
            <a:r>
              <a:rPr lang="en-US" dirty="0" err="1"/>
              <a:t>faktor</a:t>
            </a:r>
            <a:r>
              <a:rPr lang="en-US" dirty="0"/>
              <a:t>, </a:t>
            </a:r>
            <a:r>
              <a:rPr lang="en-US" dirty="0" err="1"/>
              <a:t>jméno</a:t>
            </a:r>
            <a:r>
              <a:rPr lang="en-US" dirty="0"/>
              <a:t> a </a:t>
            </a:r>
            <a:r>
              <a:rPr lang="en-US" dirty="0" err="1"/>
              <a:t>příjmení</a:t>
            </a:r>
            <a:r>
              <a:rPr lang="en-US" dirty="0"/>
              <a:t> </a:t>
            </a:r>
            <a:r>
              <a:rPr lang="en-US" dirty="0" err="1"/>
              <a:t>pacienta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029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DC8A6F-AE65-48AC-9228-57D5DB17DB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075374-65EA-4C6C-8443-87E0D608C0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CCEA5F-8CCC-4C29-8B75-F0FF2944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en-US" dirty="0"/>
              <a:t>Povinnosti před podáním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905707-94E6-46FA-AD2D-32AB60BE9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139998"/>
          </a:xfrm>
        </p:spPr>
        <p:txBody>
          <a:bodyPr/>
          <a:lstStyle/>
          <a:p>
            <a:r>
              <a:rPr lang="cs-CZ" dirty="0"/>
              <a:t>l</a:t>
            </a:r>
            <a:r>
              <a:rPr lang="en-US" dirty="0" err="1"/>
              <a:t>ékař</a:t>
            </a:r>
            <a:r>
              <a:rPr lang="en-US" dirty="0"/>
              <a:t> (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pověření</a:t>
            </a:r>
            <a:r>
              <a:rPr lang="en-US" dirty="0"/>
              <a:t> </a:t>
            </a:r>
            <a:r>
              <a:rPr lang="en-US" dirty="0" err="1"/>
              <a:t>sestry</a:t>
            </a:r>
            <a:r>
              <a:rPr lang="cs-CZ" dirty="0"/>
              <a:t> – sestra přímo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lékař</a:t>
            </a:r>
            <a:r>
              <a:rPr lang="cs-CZ" dirty="0" err="1"/>
              <a:t>em</a:t>
            </a:r>
            <a:r>
              <a:rPr lang="en-US" dirty="0"/>
              <a:t>) </a:t>
            </a:r>
            <a:r>
              <a:rPr lang="en-US" dirty="0" err="1"/>
              <a:t>odebere</a:t>
            </a:r>
            <a:r>
              <a:rPr lang="en-US" dirty="0"/>
              <a:t> </a:t>
            </a:r>
            <a:r>
              <a:rPr lang="en-US" dirty="0" err="1"/>
              <a:t>krev</a:t>
            </a:r>
            <a:r>
              <a:rPr lang="en-US" dirty="0"/>
              <a:t> od </a:t>
            </a:r>
            <a:r>
              <a:rPr lang="en-US" dirty="0" err="1"/>
              <a:t>pacienta</a:t>
            </a:r>
            <a:r>
              <a:rPr lang="en-US" dirty="0"/>
              <a:t>, </a:t>
            </a:r>
            <a:r>
              <a:rPr lang="en-US" dirty="0" err="1"/>
              <a:t>lékař</a:t>
            </a:r>
            <a:r>
              <a:rPr lang="en-US" dirty="0"/>
              <a:t> </a:t>
            </a:r>
            <a:r>
              <a:rPr lang="en-US" dirty="0" err="1"/>
              <a:t>provede</a:t>
            </a:r>
            <a:r>
              <a:rPr lang="en-US" dirty="0"/>
              <a:t> bedside test = </a:t>
            </a:r>
            <a:r>
              <a:rPr lang="en-US" dirty="0" err="1"/>
              <a:t>ověřovací</a:t>
            </a:r>
            <a:r>
              <a:rPr lang="en-US" dirty="0"/>
              <a:t> </a:t>
            </a:r>
            <a:r>
              <a:rPr lang="cs-CZ" dirty="0"/>
              <a:t>z</a:t>
            </a:r>
            <a:r>
              <a:rPr lang="en-US" dirty="0" err="1"/>
              <a:t>kou</a:t>
            </a:r>
            <a:r>
              <a:rPr lang="cs-CZ" dirty="0"/>
              <a:t>š</a:t>
            </a:r>
            <a:r>
              <a:rPr lang="en-US" dirty="0"/>
              <a:t>ka</a:t>
            </a:r>
            <a:r>
              <a:rPr lang="cs-CZ" dirty="0"/>
              <a:t> K</a:t>
            </a:r>
            <a:r>
              <a:rPr lang="en-US" dirty="0"/>
              <a:t>S u </a:t>
            </a:r>
            <a:r>
              <a:rPr lang="en-US" dirty="0" err="1"/>
              <a:t>lůžka</a:t>
            </a:r>
            <a:r>
              <a:rPr lang="en-US" dirty="0"/>
              <a:t> (</a:t>
            </a:r>
            <a:r>
              <a:rPr lang="en-US" dirty="0" err="1"/>
              <a:t>odečet</a:t>
            </a:r>
            <a:r>
              <a:rPr lang="en-US" dirty="0"/>
              <a:t> do 1minut</a:t>
            </a:r>
            <a:r>
              <a:rPr lang="cs-CZ" dirty="0"/>
              <a:t>y</a:t>
            </a:r>
            <a:r>
              <a:rPr lang="en-US" dirty="0"/>
              <a:t>) </a:t>
            </a:r>
            <a:r>
              <a:rPr lang="cs-CZ" dirty="0"/>
              <a:t>- </a:t>
            </a:r>
            <a:r>
              <a:rPr lang="en-US" dirty="0" err="1"/>
              <a:t>kapil</a:t>
            </a:r>
            <a:r>
              <a:rPr lang="cs-CZ" dirty="0" err="1"/>
              <a:t>ární</a:t>
            </a:r>
            <a:r>
              <a:rPr lang="en-US" dirty="0"/>
              <a:t> </a:t>
            </a:r>
            <a:r>
              <a:rPr lang="cs-CZ" dirty="0"/>
              <a:t>k</a:t>
            </a:r>
            <a:r>
              <a:rPr lang="en-US" dirty="0"/>
              <a:t>rev a </a:t>
            </a:r>
            <a:r>
              <a:rPr lang="cs-CZ" dirty="0"/>
              <a:t>krev ze </a:t>
            </a:r>
            <a:r>
              <a:rPr lang="en-US" dirty="0" err="1"/>
              <a:t>zaslepené</a:t>
            </a:r>
            <a:r>
              <a:rPr lang="en-US" dirty="0"/>
              <a:t> </a:t>
            </a:r>
            <a:r>
              <a:rPr lang="en-US" dirty="0" err="1"/>
              <a:t>koncovky</a:t>
            </a:r>
            <a:r>
              <a:rPr lang="en-US" dirty="0"/>
              <a:t> z </a:t>
            </a:r>
            <a:r>
              <a:rPr lang="en-US" dirty="0" err="1"/>
              <a:t>vaku</a:t>
            </a:r>
            <a:endParaRPr lang="en-US" dirty="0"/>
          </a:p>
          <a:p>
            <a:r>
              <a:rPr lang="en-US" dirty="0" err="1"/>
              <a:t>příprava</a:t>
            </a:r>
            <a:r>
              <a:rPr lang="en-US" dirty="0"/>
              <a:t> </a:t>
            </a:r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soupravy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lékařem</a:t>
            </a:r>
            <a:r>
              <a:rPr lang="en-US" dirty="0"/>
              <a:t> </a:t>
            </a:r>
            <a:r>
              <a:rPr lang="en-US" dirty="0" err="1"/>
              <a:t>zavede</a:t>
            </a:r>
            <a:r>
              <a:rPr lang="en-US" dirty="0"/>
              <a:t> do </a:t>
            </a:r>
            <a:r>
              <a:rPr lang="en-US" dirty="0" err="1"/>
              <a:t>krevního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, </a:t>
            </a:r>
            <a:r>
              <a:rPr lang="en-US" dirty="0" err="1"/>
              <a:t>odpustí</a:t>
            </a:r>
            <a:r>
              <a:rPr lang="en-US" dirty="0"/>
              <a:t> </a:t>
            </a:r>
            <a:r>
              <a:rPr lang="en-US" dirty="0" err="1"/>
              <a:t>vzduch</a:t>
            </a:r>
            <a:r>
              <a:rPr lang="en-US" dirty="0"/>
              <a:t> a </a:t>
            </a:r>
            <a:r>
              <a:rPr lang="en-US" dirty="0" err="1"/>
              <a:t>zavěsí</a:t>
            </a:r>
            <a:r>
              <a:rPr lang="en-US" dirty="0"/>
              <a:t> </a:t>
            </a:r>
            <a:r>
              <a:rPr lang="en-US" dirty="0" err="1"/>
              <a:t>připravený</a:t>
            </a:r>
            <a:r>
              <a:rPr lang="en-US" dirty="0"/>
              <a:t> </a:t>
            </a:r>
            <a:r>
              <a:rPr lang="en-US" dirty="0" err="1"/>
              <a:t>vak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stojan</a:t>
            </a:r>
            <a:endParaRPr lang="en-US" dirty="0"/>
          </a:p>
          <a:p>
            <a:r>
              <a:rPr lang="cs-CZ" dirty="0"/>
              <a:t>b</a:t>
            </a:r>
            <a:r>
              <a:rPr lang="en-US" dirty="0" err="1"/>
              <a:t>iologická</a:t>
            </a:r>
            <a:r>
              <a:rPr lang="en-US" dirty="0"/>
              <a:t> </a:t>
            </a:r>
            <a:r>
              <a:rPr lang="en-US" dirty="0" err="1"/>
              <a:t>zkouška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en-US" dirty="0" err="1"/>
              <a:t>provádí</a:t>
            </a:r>
            <a:r>
              <a:rPr lang="en-US" dirty="0"/>
              <a:t> </a:t>
            </a:r>
            <a:r>
              <a:rPr lang="en-US" dirty="0" err="1"/>
              <a:t>lékař</a:t>
            </a:r>
            <a:r>
              <a:rPr lang="en-US" dirty="0"/>
              <a:t> po </a:t>
            </a:r>
            <a:r>
              <a:rPr lang="en-US" dirty="0" err="1"/>
              <a:t>napojení</a:t>
            </a:r>
            <a:r>
              <a:rPr lang="en-US" dirty="0"/>
              <a:t> </a:t>
            </a:r>
            <a:r>
              <a:rPr lang="en-US" dirty="0" err="1"/>
              <a:t>setu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PŽK, 5-10 ml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rychle</a:t>
            </a:r>
            <a:r>
              <a:rPr lang="en-US" dirty="0"/>
              <a:t>, po</a:t>
            </a:r>
            <a:r>
              <a:rPr lang="cs-CZ" dirty="0"/>
              <a:t>t</a:t>
            </a:r>
            <a:r>
              <a:rPr lang="en-US" dirty="0"/>
              <a:t>é </a:t>
            </a:r>
            <a:r>
              <a:rPr lang="en-US" dirty="0" err="1"/>
              <a:t>zpomalení</a:t>
            </a:r>
            <a:r>
              <a:rPr lang="en-US" dirty="0"/>
              <a:t>, </a:t>
            </a:r>
            <a:r>
              <a:rPr lang="en-US" dirty="0" err="1"/>
              <a:t>opakování</a:t>
            </a:r>
            <a:r>
              <a:rPr lang="en-US" dirty="0"/>
              <a:t> </a:t>
            </a:r>
            <a:r>
              <a:rPr lang="en-US" dirty="0" err="1"/>
              <a:t>ještě</a:t>
            </a:r>
            <a:r>
              <a:rPr lang="en-US" dirty="0"/>
              <a:t> 2x, </a:t>
            </a:r>
            <a:r>
              <a:rPr lang="en-US" dirty="0" err="1"/>
              <a:t>sledování</a:t>
            </a:r>
            <a:r>
              <a:rPr lang="en-US" dirty="0"/>
              <a:t> </a:t>
            </a:r>
            <a:r>
              <a:rPr lang="en-US" dirty="0" err="1"/>
              <a:t>reakcí</a:t>
            </a:r>
            <a:r>
              <a:rPr lang="en-US" dirty="0"/>
              <a:t> </a:t>
            </a:r>
            <a:r>
              <a:rPr lang="en-US" dirty="0" err="1"/>
              <a:t>pacienta</a:t>
            </a:r>
            <a:r>
              <a:rPr lang="en-US" dirty="0"/>
              <a:t>, u </a:t>
            </a:r>
            <a:r>
              <a:rPr lang="en-US" dirty="0" err="1"/>
              <a:t>dětí</a:t>
            </a:r>
            <a:r>
              <a:rPr lang="en-US" dirty="0"/>
              <a:t> </a:t>
            </a:r>
            <a:r>
              <a:rPr lang="en-US" dirty="0" err="1"/>
              <a:t>opakovaná</a:t>
            </a:r>
            <a:r>
              <a:rPr lang="en-US" dirty="0"/>
              <a:t> 3x</a:t>
            </a:r>
          </a:p>
          <a:p>
            <a:r>
              <a:rPr lang="en-US" dirty="0" err="1"/>
              <a:t>zapíše</a:t>
            </a:r>
            <a:r>
              <a:rPr lang="en-US" dirty="0"/>
              <a:t> </a:t>
            </a:r>
            <a:r>
              <a:rPr lang="en-US" dirty="0" err="1"/>
              <a:t>počátek</a:t>
            </a:r>
            <a:r>
              <a:rPr lang="en-US" dirty="0"/>
              <a:t> </a:t>
            </a:r>
            <a:r>
              <a:rPr lang="en-US" dirty="0" err="1"/>
              <a:t>transfúze</a:t>
            </a:r>
            <a:r>
              <a:rPr lang="en-US" dirty="0"/>
              <a:t> (</a:t>
            </a:r>
            <a:r>
              <a:rPr lang="en-US" dirty="0" err="1"/>
              <a:t>přesný</a:t>
            </a:r>
            <a:r>
              <a:rPr lang="en-US" dirty="0"/>
              <a:t> </a:t>
            </a:r>
            <a:r>
              <a:rPr lang="en-US" dirty="0" err="1"/>
              <a:t>čas</a:t>
            </a:r>
            <a:r>
              <a:rPr lang="en-US" dirty="0"/>
              <a:t>) do </a:t>
            </a:r>
            <a:r>
              <a:rPr lang="en-US" dirty="0" err="1"/>
              <a:t>dokumentace</a:t>
            </a:r>
            <a:r>
              <a:rPr lang="en-US" dirty="0"/>
              <a:t>, </a:t>
            </a:r>
            <a:r>
              <a:rPr lang="en-US" dirty="0" err="1"/>
              <a:t>rychlost</a:t>
            </a:r>
            <a:r>
              <a:rPr lang="en-US" dirty="0"/>
              <a:t> </a:t>
            </a:r>
            <a:r>
              <a:rPr lang="en-US" dirty="0" err="1"/>
              <a:t>transfuze</a:t>
            </a:r>
            <a:r>
              <a:rPr lang="en-US" dirty="0"/>
              <a:t>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ordinace</a:t>
            </a:r>
            <a:r>
              <a:rPr lang="en-US" dirty="0"/>
              <a:t> </a:t>
            </a:r>
            <a:r>
              <a:rPr lang="en-US" dirty="0" err="1"/>
              <a:t>lékaře</a:t>
            </a:r>
            <a:r>
              <a:rPr lang="en-US" dirty="0"/>
              <a:t> do 1,5 -2 </a:t>
            </a:r>
            <a:r>
              <a:rPr lang="en-US" dirty="0" err="1"/>
              <a:t>hodiny</a:t>
            </a:r>
            <a:r>
              <a:rPr lang="en-US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792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F0A99A-B04F-4CEF-8009-1B23D5E7C8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0D4122-72A8-4A17-BEFE-55DAE060E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557B11-80F5-462D-B762-4C95A15F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947" y="2403026"/>
            <a:ext cx="4028123" cy="451576"/>
          </a:xfrm>
        </p:spPr>
        <p:txBody>
          <a:bodyPr/>
          <a:lstStyle/>
          <a:p>
            <a:r>
              <a:rPr lang="cs-CZ" dirty="0"/>
              <a:t>Transfuzní deník</a:t>
            </a:r>
          </a:p>
        </p:txBody>
      </p:sp>
      <p:pic>
        <p:nvPicPr>
          <p:cNvPr id="6" name="Picture 2" descr="TransfuznÃ­ denÃ­k (ÄÃ­slovanÃ© strÃ¡nky, vytrhÃ¡vÃ¡nÃ­ strÃ¡nek aÂ mÄnÄnÃ­ zÃ¡znamÅ¯ nepÅÃ­pustnÃ©)">
            <a:extLst>
              <a:ext uri="{FF2B5EF4-FFF2-40B4-BE49-F238E27FC236}">
                <a16:creationId xmlns:a16="http://schemas.microsoft.com/office/drawing/2014/main" id="{F13F414E-3E32-422D-903A-F97CB5E64E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2" y="231265"/>
            <a:ext cx="7609635" cy="57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8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E3ADC0-0E20-49E0-ABB1-C929B23D5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2C3DB8-0464-4F21-9FD3-48FAF48C9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95E660-3903-4320-90C3-BDEE00C7419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Transfuze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D99748A-8B9B-4580-B391-8D135D07E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69818"/>
            <a:ext cx="10753200" cy="4139998"/>
          </a:xfrm>
        </p:spPr>
        <p:txBody>
          <a:bodyPr/>
          <a:lstStyle/>
          <a:p>
            <a:r>
              <a:rPr lang="cs-CZ" dirty="0"/>
              <a:t>postupy prováděné v souvislosti s odběrem, vyšetřením, zpracováním, skladováním a distribucí lidské krve a jejích složek podléhají legislativnímu nařízení, a to vyhlášce o lidské krvi (vyhláška č. 130/2018 sb., o stanovení bližších požadavků pro zajištění jakosti a bezpečnosti lidské krve a jejích složek)</a:t>
            </a:r>
          </a:p>
          <a:p>
            <a:endParaRPr lang="cs-CZ" dirty="0"/>
          </a:p>
          <a:p>
            <a:r>
              <a:rPr lang="en-US" dirty="0" err="1"/>
              <a:t>odhad</a:t>
            </a:r>
            <a:r>
              <a:rPr lang="en-US" dirty="0"/>
              <a:t> 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ztráty</a:t>
            </a:r>
            <a:r>
              <a:rPr lang="en-US" dirty="0"/>
              <a:t>  https://www.youtube.com/watch?v=of7zykzoriw​</a:t>
            </a:r>
          </a:p>
          <a:p>
            <a:pPr>
              <a:lnSpc>
                <a:spcPct val="100000"/>
              </a:lnSpc>
            </a:pPr>
            <a:endParaRPr lang="cs-CZ" altLang="cs-CZ" dirty="0"/>
          </a:p>
          <a:p>
            <a:pPr>
              <a:lnSpc>
                <a:spcPct val="150000"/>
              </a:lnSpc>
            </a:pPr>
            <a:endParaRPr lang="cs-CZ" altLang="cs-CZ" dirty="0"/>
          </a:p>
          <a:p>
            <a:endParaRPr lang="cs-CZ" kern="1200" dirty="0">
              <a:solidFill>
                <a:prstClr val="black"/>
              </a:solidFill>
            </a:endParaRPr>
          </a:p>
          <a:p>
            <a:pPr lvl="1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633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1FBAF3-169A-40A2-9AAA-C6482DBB3E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7CD3C5-55FB-4580-B7BF-81FE1D04A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305534-CA7D-4676-A470-9AE226D7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Bed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test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DC5F5A7-74C8-4028-A390-7CC194DE7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695" y="1358900"/>
            <a:ext cx="4604076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60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D09AF5-A7BC-4989-AF30-3310BCC27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570567-1F41-4C72-B24C-4114FACFF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52AB67-5F36-402E-BC89-DCB774EF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Ověření krevní skupiny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65F1EDB-3E12-4E93-8C4A-F28E7A22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cs-CZ" altLang="cs-CZ" dirty="0">
                <a:latin typeface="Arial" panose="020B0604020202020204" pitchFamily="34" charset="0"/>
              </a:rPr>
              <a:t>Antigen – látka navozující produkci jedné nebo více protilátek</a:t>
            </a:r>
          </a:p>
          <a:p>
            <a:pPr>
              <a:spcBef>
                <a:spcPct val="0"/>
              </a:spcBef>
              <a:buClrTx/>
            </a:pPr>
            <a:r>
              <a:rPr lang="cs-CZ" altLang="cs-CZ" dirty="0">
                <a:latin typeface="Arial" panose="020B0604020202020204" pitchFamily="34" charset="0"/>
              </a:rPr>
              <a:t>Aglutinogeny – na membráně </a:t>
            </a:r>
            <a:r>
              <a:rPr lang="cs-CZ" altLang="cs-CZ" dirty="0" err="1">
                <a:latin typeface="Arial" panose="020B0604020202020204" pitchFamily="34" charset="0"/>
              </a:rPr>
              <a:t>ery</a:t>
            </a:r>
            <a:r>
              <a:rPr lang="cs-CZ" altLang="cs-CZ" dirty="0">
                <a:latin typeface="Arial" panose="020B0604020202020204" pitchFamily="34" charset="0"/>
              </a:rPr>
              <a:t> a při neshodě navozují tvorbu protilátek – aglutininů – vzniká aglutinace/shlukování</a:t>
            </a:r>
          </a:p>
          <a:p>
            <a:endParaRPr lang="cs-CZ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5FD27F2-7A0B-4278-A6BB-AEB811433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57" y="3288883"/>
            <a:ext cx="3529330" cy="2543117"/>
          </a:xfrm>
          <a:prstGeom prst="rect">
            <a:avLst/>
          </a:prstGeom>
        </p:spPr>
      </p:pic>
      <p:pic>
        <p:nvPicPr>
          <p:cNvPr id="7" name="Zástupný symbol pro obsah 2">
            <a:extLst>
              <a:ext uri="{FF2B5EF4-FFF2-40B4-BE49-F238E27FC236}">
                <a16:creationId xmlns:a16="http://schemas.microsoft.com/office/drawing/2014/main" id="{C490299F-7588-4AED-8557-BC6183561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9315" y="3429000"/>
            <a:ext cx="38100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84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71324C-5BBD-4EDC-88BE-7DFDFC1832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3F3FC1-21F7-4006-9EEE-5F2C149BB4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D16C7B-819A-47DA-BEB3-2D65B0E0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plazmy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C934266-5B1D-4BE4-AB0C-ACB30A7C6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589113" cy="4139998"/>
          </a:xfrm>
        </p:spPr>
        <p:txBody>
          <a:bodyPr/>
          <a:lstStyle/>
          <a:p>
            <a:r>
              <a:rPr lang="en-US" dirty="0" err="1">
                <a:sym typeface="+mn-ea"/>
              </a:rPr>
              <a:t>nutno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používat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plazmukompatibilní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vsystému</a:t>
            </a:r>
            <a:r>
              <a:rPr lang="en-US" dirty="0">
                <a:sym typeface="+mn-ea"/>
              </a:rPr>
              <a:t> AB0,není </a:t>
            </a:r>
            <a:r>
              <a:rPr lang="en-US" dirty="0" err="1">
                <a:sym typeface="+mn-ea"/>
              </a:rPr>
              <a:t>třeba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respektovat</a:t>
            </a:r>
            <a:r>
              <a:rPr lang="en-US" dirty="0">
                <a:sym typeface="+mn-ea"/>
              </a:rPr>
              <a:t> Rh</a:t>
            </a:r>
            <a:r>
              <a:rPr lang="cs-CZ" dirty="0">
                <a:sym typeface="+mn-ea"/>
              </a:rPr>
              <a:t>f</a:t>
            </a:r>
            <a:r>
              <a:rPr lang="en-US" dirty="0">
                <a:sym typeface="+mn-ea"/>
              </a:rPr>
              <a:t>. (</a:t>
            </a:r>
            <a:r>
              <a:rPr lang="en-US" dirty="0" err="1">
                <a:sym typeface="+mn-ea"/>
              </a:rPr>
              <a:t>respektovat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sedoporučuje</a:t>
            </a:r>
            <a:r>
              <a:rPr lang="en-US" dirty="0">
                <a:sym typeface="+mn-ea"/>
              </a:rPr>
              <a:t> v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případě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četných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podání</a:t>
            </a:r>
            <a:r>
              <a:rPr lang="en-US" dirty="0">
                <a:sym typeface="+mn-ea"/>
              </a:rPr>
              <a:t> u </a:t>
            </a:r>
            <a:r>
              <a:rPr lang="en-US" dirty="0" err="1">
                <a:sym typeface="+mn-ea"/>
              </a:rPr>
              <a:t>děvčat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žen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fertilním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věku</a:t>
            </a:r>
            <a:r>
              <a:rPr lang="en-US" dirty="0">
                <a:sym typeface="+mn-ea"/>
              </a:rPr>
              <a:t>)</a:t>
            </a:r>
            <a:endParaRPr lang="cs-CZ" dirty="0">
              <a:sym typeface="+mn-ea"/>
            </a:endParaRPr>
          </a:p>
          <a:p>
            <a:r>
              <a:rPr lang="cs-CZ" dirty="0">
                <a:sym typeface="+mn-ea"/>
              </a:rPr>
              <a:t>p</a:t>
            </a:r>
            <a:r>
              <a:rPr lang="en-US" dirty="0" err="1">
                <a:sym typeface="+mn-ea"/>
              </a:rPr>
              <a:t>lazma</a:t>
            </a:r>
            <a:r>
              <a:rPr lang="en-US" dirty="0">
                <a:sym typeface="+mn-ea"/>
              </a:rPr>
              <a:t> AB je </a:t>
            </a:r>
            <a:r>
              <a:rPr lang="en-US" dirty="0" err="1">
                <a:sym typeface="+mn-ea"/>
              </a:rPr>
              <a:t>univerzální</a:t>
            </a:r>
            <a:r>
              <a:rPr lang="en-US" dirty="0">
                <a:sym typeface="+mn-ea"/>
              </a:rPr>
              <a:t> –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může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být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použita</a:t>
            </a:r>
            <a:r>
              <a:rPr lang="en-US" dirty="0">
                <a:sym typeface="+mn-ea"/>
              </a:rPr>
              <a:t> pro </a:t>
            </a:r>
            <a:r>
              <a:rPr lang="en-US" dirty="0" err="1">
                <a:sym typeface="+mn-ea"/>
              </a:rPr>
              <a:t>pacienty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všech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krevních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skupin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i</a:t>
            </a:r>
            <a:r>
              <a:rPr lang="en-US" dirty="0">
                <a:sym typeface="+mn-ea"/>
              </a:rPr>
              <a:t> pro </a:t>
            </a:r>
            <a:r>
              <a:rPr lang="en-US" dirty="0" err="1">
                <a:sym typeface="+mn-ea"/>
              </a:rPr>
              <a:t>pacienty</a:t>
            </a:r>
            <a:r>
              <a:rPr lang="en-US" dirty="0">
                <a:sym typeface="+mn-ea"/>
              </a:rPr>
              <a:t> s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neznámou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krevní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skupinou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endParaRPr lang="cs-CZ" dirty="0"/>
          </a:p>
        </p:txBody>
      </p:sp>
      <p:pic>
        <p:nvPicPr>
          <p:cNvPr id="1026" name="Picture 2" descr="Člověk může být dárcem krve i plazmy zároveň, říká doktorka Alice Drábková  z olomoucké Sanaplasmy">
            <a:extLst>
              <a:ext uri="{FF2B5EF4-FFF2-40B4-BE49-F238E27FC236}">
                <a16:creationId xmlns:a16="http://schemas.microsoft.com/office/drawing/2014/main" id="{388C5E41-5822-4F17-892A-D059C289A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994" y="1867744"/>
            <a:ext cx="3235543" cy="31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60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60C09B-62E1-49D6-9611-D34C1C358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17985C-6D04-49E9-95D2-A7E91A6DA4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6BFF09-072E-4F21-AA60-895B0D8D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plazmy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7A5A2E3-32FE-4A25-8D09-CD7FEE45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861322" cy="4139998"/>
          </a:xfrm>
        </p:spPr>
        <p:txBody>
          <a:bodyPr/>
          <a:lstStyle/>
          <a:p>
            <a:r>
              <a:rPr lang="cs-CZ" dirty="0">
                <a:sym typeface="+mn-ea"/>
              </a:rPr>
              <a:t>t</a:t>
            </a:r>
            <a:r>
              <a:rPr lang="en-US" dirty="0" err="1">
                <a:sym typeface="+mn-ea"/>
              </a:rPr>
              <a:t>esty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kompatibility</a:t>
            </a:r>
            <a:r>
              <a:rPr lang="en-US" dirty="0">
                <a:sym typeface="+mn-ea"/>
              </a:rPr>
              <a:t> se u </a:t>
            </a:r>
            <a:r>
              <a:rPr lang="en-US" dirty="0" err="1">
                <a:sym typeface="+mn-ea"/>
              </a:rPr>
              <a:t>plazmy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neprovádějí</a:t>
            </a:r>
            <a:endParaRPr lang="cs-CZ" dirty="0">
              <a:sym typeface="+mn-ea"/>
            </a:endParaRPr>
          </a:p>
          <a:p>
            <a:r>
              <a:rPr lang="cs-CZ" dirty="0">
                <a:sym typeface="+mn-ea"/>
              </a:rPr>
              <a:t>p</a:t>
            </a:r>
            <a:r>
              <a:rPr lang="en-US" dirty="0" err="1">
                <a:sym typeface="+mn-ea"/>
              </a:rPr>
              <a:t>řed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podáním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plazmy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musí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lékař</a:t>
            </a:r>
            <a:r>
              <a:rPr lang="en-US" dirty="0">
                <a:sym typeface="+mn-ea"/>
              </a:rPr>
              <a:t> u </a:t>
            </a:r>
            <a:r>
              <a:rPr lang="en-US" dirty="0" err="1">
                <a:sym typeface="+mn-ea"/>
              </a:rPr>
              <a:t>lůžka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zkontrolovat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zda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souhlasí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všechny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údaje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vaku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dodacím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listu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provést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ověření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krevní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skupiny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pacienta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diagnostickými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séry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odsouhlasit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shodu</a:t>
            </a:r>
            <a:r>
              <a:rPr lang="en-US" dirty="0">
                <a:sym typeface="+mn-ea"/>
              </a:rPr>
              <a:t> v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systému</a:t>
            </a:r>
            <a:r>
              <a:rPr lang="en-US" dirty="0">
                <a:sym typeface="+mn-ea"/>
              </a:rPr>
              <a:t> AB0 </a:t>
            </a:r>
            <a:r>
              <a:rPr lang="en-US" dirty="0" err="1">
                <a:sym typeface="+mn-ea"/>
              </a:rPr>
              <a:t>mezi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příjemcem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přípravkem</a:t>
            </a:r>
            <a:endParaRPr lang="cs-CZ" dirty="0">
              <a:sym typeface="+mn-ea"/>
            </a:endParaRPr>
          </a:p>
          <a:p>
            <a:r>
              <a:rPr lang="cs-CZ" dirty="0">
                <a:sym typeface="+mn-ea"/>
              </a:rPr>
              <a:t>p</a:t>
            </a:r>
            <a:r>
              <a:rPr lang="en-US" dirty="0" err="1">
                <a:sym typeface="+mn-ea"/>
              </a:rPr>
              <a:t>ro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podání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platí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povinnost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dokumentace</a:t>
            </a:r>
            <a:r>
              <a:rPr lang="en-US" dirty="0">
                <a:sym typeface="+mn-ea"/>
              </a:rPr>
              <a:t> o </a:t>
            </a:r>
            <a:r>
              <a:rPr lang="en-US" dirty="0" err="1">
                <a:sym typeface="+mn-ea"/>
              </a:rPr>
              <a:t>aplikaci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transfuzního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přípravku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stejně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jako</a:t>
            </a:r>
            <a:r>
              <a:rPr lang="en-US" dirty="0">
                <a:sym typeface="+mn-ea"/>
              </a:rPr>
              <a:t> u </a:t>
            </a:r>
            <a:r>
              <a:rPr lang="en-US" dirty="0" err="1">
                <a:sym typeface="+mn-ea"/>
              </a:rPr>
              <a:t>ostatních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transfuzních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přípravků</a:t>
            </a:r>
            <a:endParaRPr lang="en-US" dirty="0"/>
          </a:p>
          <a:p>
            <a:endParaRPr lang="cs-CZ" dirty="0"/>
          </a:p>
        </p:txBody>
      </p:sp>
      <p:pic>
        <p:nvPicPr>
          <p:cNvPr id="2050" name="Picture 2" descr="O plazmě | Krevní centrum s.r.o.">
            <a:extLst>
              <a:ext uri="{FF2B5EF4-FFF2-40B4-BE49-F238E27FC236}">
                <a16:creationId xmlns:a16="http://schemas.microsoft.com/office/drawing/2014/main" id="{2A7CD718-D785-425D-805B-D465B1B47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135" y="2416037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85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92D492-D70F-46D7-8D91-63917401A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C83DD3-CB7E-4A6F-8919-956FFEEEC0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0137FC-6395-46DE-9980-B80BC46F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plazmy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80FB27-89B9-422D-AD2B-2C31ADB0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+mn-ea"/>
              </a:rPr>
              <a:t>r</a:t>
            </a:r>
            <a:r>
              <a:rPr lang="en-US" dirty="0" err="1">
                <a:sym typeface="+mn-ea"/>
              </a:rPr>
              <a:t>ozmrazování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plazmy</a:t>
            </a:r>
            <a:r>
              <a:rPr lang="en-US" dirty="0">
                <a:sym typeface="+mn-ea"/>
              </a:rPr>
              <a:t> - co </a:t>
            </a:r>
            <a:r>
              <a:rPr lang="en-US" dirty="0" err="1">
                <a:sym typeface="+mn-ea"/>
              </a:rPr>
              <a:t>nejrychleji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provádí</a:t>
            </a:r>
            <a:r>
              <a:rPr lang="en-US" dirty="0">
                <a:sym typeface="+mn-ea"/>
              </a:rPr>
              <a:t> se za </a:t>
            </a:r>
            <a:r>
              <a:rPr lang="en-US" dirty="0" err="1">
                <a:sym typeface="+mn-ea"/>
              </a:rPr>
              <a:t>šetrného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míchání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vodní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lázni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nebo</a:t>
            </a:r>
            <a:r>
              <a:rPr lang="en-US" dirty="0">
                <a:sym typeface="+mn-ea"/>
              </a:rPr>
              <a:t> v </a:t>
            </a:r>
            <a:r>
              <a:rPr lang="en-US" dirty="0" err="1">
                <a:sym typeface="+mn-ea"/>
              </a:rPr>
              <a:t>rozmrazovači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teplotě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maximálně</a:t>
            </a:r>
            <a:r>
              <a:rPr lang="en-US" dirty="0">
                <a:sym typeface="+mn-ea"/>
              </a:rPr>
              <a:t> 37°C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až</a:t>
            </a:r>
            <a:r>
              <a:rPr lang="en-US" dirty="0">
                <a:sym typeface="+mn-ea"/>
              </a:rPr>
              <a:t> do </a:t>
            </a:r>
            <a:r>
              <a:rPr lang="en-US" dirty="0" err="1">
                <a:sym typeface="+mn-ea"/>
              </a:rPr>
              <a:t>úplného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rozpuštění</a:t>
            </a:r>
            <a:r>
              <a:rPr lang="en-US" dirty="0">
                <a:sym typeface="+mn-ea"/>
              </a:rPr>
              <a:t> („</a:t>
            </a:r>
            <a:r>
              <a:rPr lang="en-US" dirty="0" err="1">
                <a:sym typeface="+mn-ea"/>
              </a:rPr>
              <a:t>ohřívačka</a:t>
            </a:r>
            <a:r>
              <a:rPr lang="en-US" dirty="0">
                <a:sym typeface="+mn-ea"/>
              </a:rPr>
              <a:t>“)</a:t>
            </a:r>
            <a:endParaRPr lang="cs-CZ" dirty="0">
              <a:sym typeface="+mn-ea"/>
            </a:endParaRPr>
          </a:p>
          <a:p>
            <a:r>
              <a:rPr lang="cs-CZ" dirty="0">
                <a:sym typeface="+mn-ea"/>
              </a:rPr>
              <a:t>p</a:t>
            </a:r>
            <a:r>
              <a:rPr lang="en-US" dirty="0">
                <a:sym typeface="+mn-ea"/>
              </a:rPr>
              <a:t>o </a:t>
            </a:r>
            <a:r>
              <a:rPr lang="en-US" dirty="0" err="1">
                <a:sym typeface="+mn-ea"/>
              </a:rPr>
              <a:t>úplném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rozmrazení</a:t>
            </a:r>
            <a:r>
              <a:rPr lang="en-US" dirty="0">
                <a:sym typeface="+mn-ea"/>
              </a:rPr>
              <a:t> je </a:t>
            </a:r>
            <a:r>
              <a:rPr lang="en-US" dirty="0" err="1">
                <a:sym typeface="+mn-ea"/>
              </a:rPr>
              <a:t>nutno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zkontrolovat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vzhled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plazmy</a:t>
            </a:r>
            <a:r>
              <a:rPr lang="cs-CZ" dirty="0">
                <a:sym typeface="+mn-ea"/>
              </a:rPr>
              <a:t> </a:t>
            </a:r>
            <a:r>
              <a:rPr lang="en-US" dirty="0">
                <a:sym typeface="+mn-ea"/>
              </a:rPr>
              <a:t>(</a:t>
            </a:r>
            <a:r>
              <a:rPr lang="en-US" dirty="0" err="1">
                <a:sym typeface="+mn-ea"/>
              </a:rPr>
              <a:t>nesmí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být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přítomna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koagula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změněna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barva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plazmy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porušena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celistvost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vaku</a:t>
            </a:r>
            <a:r>
              <a:rPr lang="en-US" dirty="0">
                <a:sym typeface="+mn-ea"/>
              </a:rPr>
              <a:t>)</a:t>
            </a:r>
            <a:endParaRPr lang="en-US" dirty="0"/>
          </a:p>
          <a:p>
            <a:r>
              <a:rPr lang="cs-CZ" dirty="0">
                <a:sym typeface="+mn-ea"/>
              </a:rPr>
              <a:t>j</a:t>
            </a:r>
            <a:r>
              <a:rPr lang="en-US" dirty="0" err="1">
                <a:sym typeface="+mn-ea"/>
              </a:rPr>
              <a:t>ednou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rozmrazená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již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nesmí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být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znovu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zamražena</a:t>
            </a:r>
            <a:r>
              <a:rPr lang="en-US" dirty="0">
                <a:sym typeface="+mn-ea"/>
              </a:rPr>
              <a:t> ani </a:t>
            </a:r>
            <a:r>
              <a:rPr lang="en-US" dirty="0" err="1">
                <a:sym typeface="+mn-ea"/>
              </a:rPr>
              <a:t>uchována</a:t>
            </a:r>
            <a:r>
              <a:rPr lang="en-US" dirty="0">
                <a:sym typeface="+mn-ea"/>
              </a:rPr>
              <a:t> v</a:t>
            </a:r>
            <a:r>
              <a:rPr lang="cs-CZ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tekutém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stavu</a:t>
            </a:r>
            <a:endParaRPr lang="en-US" dirty="0">
              <a:sym typeface="+mn-ea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1248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A3951F-219C-4ACA-8DC3-4EF31B9A84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7B8228-DE57-459C-88A8-4721CF99A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E8F13D-C17A-4D24-AE48-FB5E5C8B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plazmy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2A6B321-2DB5-47C6-BE36-241F6AF63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+mn-ea"/>
              </a:rPr>
              <a:t>p</a:t>
            </a:r>
            <a:r>
              <a:rPr lang="en-US" dirty="0">
                <a:sym typeface="+mn-ea"/>
              </a:rPr>
              <a:t>o </a:t>
            </a:r>
            <a:r>
              <a:rPr lang="en-US" dirty="0" err="1">
                <a:sym typeface="+mn-ea"/>
              </a:rPr>
              <a:t>rozmrazení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musí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být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plazma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transfundována</a:t>
            </a:r>
            <a:r>
              <a:rPr lang="en-US" dirty="0">
                <a:sym typeface="+mn-ea"/>
              </a:rPr>
              <a:t> co </a:t>
            </a:r>
            <a:r>
              <a:rPr lang="en-US" dirty="0" err="1">
                <a:sym typeface="+mn-ea"/>
              </a:rPr>
              <a:t>nejdříve</a:t>
            </a:r>
            <a:r>
              <a:rPr lang="cs-CZ" alt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nejpozději</a:t>
            </a:r>
            <a:r>
              <a:rPr lang="cs-CZ" dirty="0">
                <a:sym typeface="+mn-ea"/>
              </a:rPr>
              <a:t> </a:t>
            </a:r>
            <a:r>
              <a:rPr lang="en-US" dirty="0">
                <a:sym typeface="+mn-ea"/>
              </a:rPr>
              <a:t>do 1 </a:t>
            </a:r>
            <a:r>
              <a:rPr lang="en-US" dirty="0" err="1">
                <a:sym typeface="+mn-ea"/>
              </a:rPr>
              <a:t>hodiny</a:t>
            </a:r>
            <a:endParaRPr lang="en-US" dirty="0"/>
          </a:p>
          <a:p>
            <a:r>
              <a:rPr lang="cs-CZ" dirty="0">
                <a:sym typeface="+mn-ea"/>
              </a:rPr>
              <a:t>p</a:t>
            </a:r>
            <a:r>
              <a:rPr lang="en-US" dirty="0" err="1">
                <a:sym typeface="+mn-ea"/>
              </a:rPr>
              <a:t>lazma</a:t>
            </a:r>
            <a:r>
              <a:rPr lang="en-US" dirty="0">
                <a:sym typeface="+mn-ea"/>
              </a:rPr>
              <a:t> se </a:t>
            </a:r>
            <a:r>
              <a:rPr lang="en-US" dirty="0" err="1">
                <a:sym typeface="+mn-ea"/>
              </a:rPr>
              <a:t>aplikuje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i.v.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pomocí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transfuzní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soupravy</a:t>
            </a:r>
            <a:r>
              <a:rPr lang="en-US" dirty="0">
                <a:sym typeface="+mn-ea"/>
              </a:rPr>
              <a:t> s </a:t>
            </a:r>
            <a:r>
              <a:rPr lang="en-US" dirty="0" err="1">
                <a:sym typeface="+mn-ea"/>
              </a:rPr>
              <a:t>filtrem</a:t>
            </a:r>
            <a:endParaRPr lang="en-US" dirty="0">
              <a:sym typeface="+mn-ea"/>
            </a:endParaRPr>
          </a:p>
          <a:p>
            <a:r>
              <a:rPr lang="cs-CZ" dirty="0">
                <a:sym typeface="+mn-ea"/>
              </a:rPr>
              <a:t>Do </a:t>
            </a:r>
            <a:r>
              <a:rPr lang="en-US" dirty="0" err="1">
                <a:sym typeface="+mn-ea"/>
              </a:rPr>
              <a:t>transfuzních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přípravků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tzn</a:t>
            </a:r>
            <a:r>
              <a:rPr lang="en-US" dirty="0">
                <a:sym typeface="+mn-ea"/>
              </a:rPr>
              <a:t>. ani do </a:t>
            </a:r>
            <a:r>
              <a:rPr lang="en-US" dirty="0" err="1">
                <a:sym typeface="+mn-ea"/>
              </a:rPr>
              <a:t>plazmy</a:t>
            </a:r>
            <a:r>
              <a:rPr lang="en-US" dirty="0">
                <a:sym typeface="+mn-ea"/>
              </a:rPr>
              <a:t>, se </a:t>
            </a:r>
            <a:r>
              <a:rPr lang="en-US" dirty="0" err="1">
                <a:sym typeface="+mn-ea"/>
              </a:rPr>
              <a:t>nesmí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přidávat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žádné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roztoky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léky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641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F3B525-A756-4C73-8524-AF6242819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F7CBF1-922B-4023-B002-F1B38A33F8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D7F6C6-C924-4925-8324-76722425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Péče o pacienta v průběhu podání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CFE51B-4A73-4DE5-8F6F-D3BC4AD6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s</a:t>
            </a:r>
            <a:r>
              <a:rPr lang="cs-CZ" altLang="cs-CZ" dirty="0">
                <a:sym typeface="+mn-ea"/>
              </a:rPr>
              <a:t>estra aktivně kontroluje subjektivní pocity a objektivní příznaky nemocného vždy po 10 minutách</a:t>
            </a:r>
          </a:p>
          <a:p>
            <a:r>
              <a:rPr lang="cs-CZ" altLang="cs-CZ" dirty="0">
                <a:sym typeface="+mn-ea"/>
              </a:rPr>
              <a:t> sleduje frekvenci transfuze</a:t>
            </a:r>
          </a:p>
          <a:p>
            <a:r>
              <a:rPr lang="cs-CZ" altLang="cs-CZ" dirty="0">
                <a:sym typeface="+mn-ea"/>
              </a:rPr>
              <a:t> sleduje místo aplikace kanyly</a:t>
            </a:r>
          </a:p>
          <a:p>
            <a:r>
              <a:rPr lang="cs-CZ" altLang="cs-CZ" dirty="0">
                <a:sym typeface="+mn-ea"/>
              </a:rPr>
              <a:t> při vzniku reakce okamžitě přeruší transfuzi, informuje lékaře a poskytne péči nemocnému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63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F9FB9B-619E-4944-8897-DEAD6DCC39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0B8EC0-F988-4B5B-B71A-B8AE12779F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1F7D27-D66A-496E-BBD7-7B9210F5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Péče po podání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2780DA0-9EB5-4C18-8499-20D11021F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uzavřeme</a:t>
            </a:r>
            <a:r>
              <a:rPr lang="en-US" dirty="0"/>
              <a:t> </a:t>
            </a:r>
            <a:r>
              <a:rPr lang="en-US" dirty="0" err="1"/>
              <a:t>tlačku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transfuzním</a:t>
            </a:r>
            <a:r>
              <a:rPr lang="en-US" dirty="0"/>
              <a:t> </a:t>
            </a:r>
            <a:r>
              <a:rPr lang="en-US" dirty="0" err="1"/>
              <a:t>setu</a:t>
            </a:r>
            <a:endParaRPr lang="en-US" dirty="0"/>
          </a:p>
          <a:p>
            <a:r>
              <a:rPr lang="en-US" dirty="0" err="1"/>
              <a:t>provedeme</a:t>
            </a:r>
            <a:r>
              <a:rPr lang="en-US" dirty="0"/>
              <a:t> </a:t>
            </a:r>
            <a:r>
              <a:rPr lang="en-US" dirty="0" err="1"/>
              <a:t>proplach</a:t>
            </a:r>
            <a:r>
              <a:rPr lang="en-US" dirty="0"/>
              <a:t> </a:t>
            </a:r>
            <a:r>
              <a:rPr lang="en-US" dirty="0" err="1"/>
              <a:t>periferního</a:t>
            </a:r>
            <a:r>
              <a:rPr lang="en-US" dirty="0"/>
              <a:t> </a:t>
            </a:r>
            <a:r>
              <a:rPr lang="en-US" dirty="0" err="1"/>
              <a:t>kat</a:t>
            </a:r>
            <a:r>
              <a:rPr lang="cs-CZ" dirty="0"/>
              <a:t>et</a:t>
            </a:r>
            <a:r>
              <a:rPr lang="en-US" dirty="0" err="1"/>
              <a:t>ru</a:t>
            </a:r>
            <a:r>
              <a:rPr lang="en-US" dirty="0"/>
              <a:t> 10 ml F1/1 a </a:t>
            </a:r>
            <a:r>
              <a:rPr lang="en-US" dirty="0" err="1"/>
              <a:t>uzavřeme</a:t>
            </a:r>
            <a:r>
              <a:rPr lang="en-US" dirty="0"/>
              <a:t> </a:t>
            </a:r>
            <a:r>
              <a:rPr lang="en-US" dirty="0" err="1"/>
              <a:t>sterilní</a:t>
            </a:r>
            <a:r>
              <a:rPr lang="en-US" dirty="0"/>
              <a:t> </a:t>
            </a:r>
            <a:r>
              <a:rPr lang="en-US" dirty="0" err="1"/>
              <a:t>koncovkou</a:t>
            </a:r>
            <a:endParaRPr lang="en-US" dirty="0"/>
          </a:p>
          <a:p>
            <a:r>
              <a:rPr lang="en-US" dirty="0" err="1"/>
              <a:t>změříme</a:t>
            </a:r>
            <a:r>
              <a:rPr lang="en-US" dirty="0"/>
              <a:t> VF (TT, TK, P)</a:t>
            </a:r>
          </a:p>
          <a:p>
            <a:r>
              <a:rPr lang="en-US" dirty="0" err="1"/>
              <a:t>provedeme</a:t>
            </a:r>
            <a:r>
              <a:rPr lang="en-US" dirty="0"/>
              <a:t> </a:t>
            </a:r>
            <a:r>
              <a:rPr lang="en-US" dirty="0" err="1"/>
              <a:t>znovu</a:t>
            </a:r>
            <a:r>
              <a:rPr lang="en-US" dirty="0"/>
              <a:t> </a:t>
            </a:r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moči</a:t>
            </a:r>
            <a:r>
              <a:rPr lang="en-US" dirty="0"/>
              <a:t> k </a:t>
            </a:r>
            <a:r>
              <a:rPr lang="en-US" dirty="0" err="1"/>
              <a:t>orientačnímu</a:t>
            </a:r>
            <a:r>
              <a:rPr lang="en-US" dirty="0"/>
              <a:t> </a:t>
            </a:r>
            <a:r>
              <a:rPr lang="en-US" dirty="0" err="1"/>
              <a:t>biochemickému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přítomnost</a:t>
            </a:r>
            <a:r>
              <a:rPr lang="en-US" dirty="0"/>
              <a:t> </a:t>
            </a:r>
            <a:r>
              <a:rPr lang="en-US" dirty="0" err="1"/>
              <a:t>bílkoviny</a:t>
            </a:r>
            <a:r>
              <a:rPr lang="en-US" dirty="0"/>
              <a:t> a </a:t>
            </a:r>
            <a:r>
              <a:rPr lang="en-US" dirty="0" err="1"/>
              <a:t>krve</a:t>
            </a:r>
            <a:endParaRPr lang="en-US" dirty="0"/>
          </a:p>
          <a:p>
            <a:r>
              <a:rPr lang="en-US" dirty="0" err="1"/>
              <a:t>dokončíme</a:t>
            </a:r>
            <a:r>
              <a:rPr lang="en-US" dirty="0"/>
              <a:t> </a:t>
            </a:r>
            <a:r>
              <a:rPr lang="en-US" dirty="0" err="1"/>
              <a:t>záznamy</a:t>
            </a:r>
            <a:r>
              <a:rPr lang="en-US" dirty="0"/>
              <a:t> v </a:t>
            </a:r>
            <a:r>
              <a:rPr lang="en-US" dirty="0" err="1"/>
              <a:t>dokumentaci</a:t>
            </a:r>
            <a:r>
              <a:rPr lang="en-US" dirty="0"/>
              <a:t> (</a:t>
            </a:r>
            <a:r>
              <a:rPr lang="en-US" dirty="0" err="1"/>
              <a:t>čas</a:t>
            </a:r>
            <a:r>
              <a:rPr lang="en-US" dirty="0"/>
              <a:t> </a:t>
            </a:r>
            <a:r>
              <a:rPr lang="en-US" dirty="0" err="1"/>
              <a:t>ukončení</a:t>
            </a:r>
            <a:r>
              <a:rPr lang="en-US" dirty="0"/>
              <a:t> </a:t>
            </a:r>
            <a:r>
              <a:rPr lang="en-US" dirty="0" err="1"/>
              <a:t>transfuze</a:t>
            </a:r>
            <a:r>
              <a:rPr lang="en-US" dirty="0"/>
              <a:t>, </a:t>
            </a:r>
            <a:r>
              <a:rPr lang="en-US" dirty="0" err="1"/>
              <a:t>celkové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podaného</a:t>
            </a:r>
            <a:r>
              <a:rPr lang="en-US" dirty="0"/>
              <a:t> </a:t>
            </a:r>
            <a:r>
              <a:rPr lang="en-US" dirty="0" err="1"/>
              <a:t>transfuzního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, </a:t>
            </a:r>
            <a:r>
              <a:rPr lang="en-US" dirty="0" err="1"/>
              <a:t>výskyt</a:t>
            </a:r>
            <a:r>
              <a:rPr lang="en-US" dirty="0"/>
              <a:t> </a:t>
            </a:r>
            <a:r>
              <a:rPr lang="en-US" dirty="0" err="1"/>
              <a:t>případných</a:t>
            </a:r>
            <a:r>
              <a:rPr lang="en-US" dirty="0"/>
              <a:t> </a:t>
            </a:r>
            <a:r>
              <a:rPr lang="en-US" dirty="0" err="1"/>
              <a:t>komplikací</a:t>
            </a:r>
            <a:r>
              <a:rPr lang="en-US" dirty="0"/>
              <a:t>, </a:t>
            </a:r>
            <a:r>
              <a:rPr lang="en-US" dirty="0" err="1"/>
              <a:t>podpisy</a:t>
            </a:r>
            <a:r>
              <a:rPr lang="en-US" dirty="0"/>
              <a:t> a </a:t>
            </a:r>
            <a:r>
              <a:rPr lang="en-US" dirty="0" err="1"/>
              <a:t>razítka</a:t>
            </a:r>
            <a:r>
              <a:rPr lang="en-US" dirty="0"/>
              <a:t> </a:t>
            </a:r>
            <a:r>
              <a:rPr lang="en-US" dirty="0" err="1"/>
              <a:t>lékaře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sestry</a:t>
            </a:r>
            <a:r>
              <a:rPr lang="en-US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00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0200B-1951-4571-9E66-4C00258D7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6761AD-DAC1-4660-8BDE-D31B51F8DA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AD2E21-2752-492E-A2BE-ADDAC7AD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Péče po podání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F69A1FB-6671-4A3F-9763-82577CF3F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označený</a:t>
            </a:r>
            <a:r>
              <a:rPr lang="en-US" dirty="0"/>
              <a:t> </a:t>
            </a:r>
            <a:r>
              <a:rPr lang="en-US" dirty="0" err="1"/>
              <a:t>prázdný</a:t>
            </a:r>
            <a:r>
              <a:rPr lang="en-US" dirty="0"/>
              <a:t> </a:t>
            </a:r>
            <a:r>
              <a:rPr lang="en-US" dirty="0" err="1"/>
              <a:t>vak</a:t>
            </a:r>
            <a:r>
              <a:rPr lang="en-US" dirty="0"/>
              <a:t> s </a:t>
            </a:r>
            <a:r>
              <a:rPr lang="en-US" dirty="0" err="1"/>
              <a:t>uzavřeným</a:t>
            </a:r>
            <a:r>
              <a:rPr lang="en-US" dirty="0"/>
              <a:t> </a:t>
            </a:r>
            <a:r>
              <a:rPr lang="en-US" dirty="0" err="1"/>
              <a:t>setem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se </a:t>
            </a:r>
            <a:r>
              <a:rPr lang="en-US" dirty="0" err="1"/>
              <a:t>zbylou</a:t>
            </a:r>
            <a:r>
              <a:rPr lang="en-US" dirty="0"/>
              <a:t> </a:t>
            </a:r>
            <a:r>
              <a:rPr lang="en-US" dirty="0" err="1"/>
              <a:t>krví</a:t>
            </a:r>
            <a:r>
              <a:rPr lang="en-US" dirty="0"/>
              <a:t> </a:t>
            </a:r>
            <a:r>
              <a:rPr lang="en-US" dirty="0" err="1"/>
              <a:t>uložíme</a:t>
            </a:r>
            <a:r>
              <a:rPr lang="en-US" dirty="0"/>
              <a:t> v </a:t>
            </a:r>
            <a:r>
              <a:rPr lang="en-US" dirty="0" err="1"/>
              <a:t>polyetylénovém</a:t>
            </a:r>
            <a:r>
              <a:rPr lang="en-US" dirty="0"/>
              <a:t> </a:t>
            </a:r>
            <a:r>
              <a:rPr lang="en-US" dirty="0" err="1"/>
              <a:t>sáčku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určené</a:t>
            </a:r>
            <a:r>
              <a:rPr lang="en-US" dirty="0"/>
              <a:t> </a:t>
            </a:r>
            <a:r>
              <a:rPr lang="en-US" dirty="0" err="1"/>
              <a:t>místo</a:t>
            </a:r>
            <a:r>
              <a:rPr lang="en-US" dirty="0"/>
              <a:t> do </a:t>
            </a:r>
            <a:r>
              <a:rPr lang="en-US" dirty="0" err="1"/>
              <a:t>chladničky</a:t>
            </a:r>
            <a:r>
              <a:rPr lang="en-US" dirty="0"/>
              <a:t> –</a:t>
            </a:r>
            <a:r>
              <a:rPr lang="en-US" dirty="0" err="1"/>
              <a:t>ponecháme</a:t>
            </a:r>
            <a:r>
              <a:rPr lang="en-US" dirty="0"/>
              <a:t> 24 </a:t>
            </a:r>
            <a:r>
              <a:rPr lang="en-US" dirty="0" err="1"/>
              <a:t>hodin</a:t>
            </a:r>
            <a:r>
              <a:rPr lang="en-US" dirty="0"/>
              <a:t> v </a:t>
            </a:r>
            <a:r>
              <a:rPr lang="en-US" dirty="0" err="1"/>
              <a:t>chladničce</a:t>
            </a:r>
            <a:r>
              <a:rPr lang="en-US" dirty="0"/>
              <a:t>, </a:t>
            </a:r>
            <a:r>
              <a:rPr lang="en-US" dirty="0" err="1"/>
              <a:t>poté</a:t>
            </a:r>
            <a:r>
              <a:rPr lang="en-US" dirty="0"/>
              <a:t> </a:t>
            </a:r>
            <a:r>
              <a:rPr lang="en-US" dirty="0" err="1"/>
              <a:t>odstraníme</a:t>
            </a:r>
            <a:r>
              <a:rPr lang="en-US" dirty="0"/>
              <a:t> do </a:t>
            </a:r>
            <a:r>
              <a:rPr lang="en-US" dirty="0" err="1"/>
              <a:t>biologického</a:t>
            </a:r>
            <a:r>
              <a:rPr lang="en-US" dirty="0"/>
              <a:t> </a:t>
            </a:r>
            <a:r>
              <a:rPr lang="en-US" dirty="0" err="1"/>
              <a:t>odpadu</a:t>
            </a:r>
            <a:endParaRPr lang="en-US" dirty="0"/>
          </a:p>
          <a:p>
            <a:r>
              <a:rPr lang="en-US" dirty="0" err="1"/>
              <a:t>zajistíme</a:t>
            </a:r>
            <a:r>
              <a:rPr lang="en-US" dirty="0"/>
              <a:t> </a:t>
            </a:r>
            <a:r>
              <a:rPr lang="en-US" dirty="0" err="1"/>
              <a:t>úklid</a:t>
            </a:r>
            <a:r>
              <a:rPr lang="en-US" dirty="0"/>
              <a:t> </a:t>
            </a:r>
            <a:r>
              <a:rPr lang="en-US" dirty="0" err="1"/>
              <a:t>použitých</a:t>
            </a:r>
            <a:r>
              <a:rPr lang="en-US" dirty="0"/>
              <a:t> </a:t>
            </a:r>
            <a:r>
              <a:rPr lang="en-US" dirty="0" err="1"/>
              <a:t>pomůcek</a:t>
            </a:r>
            <a:endParaRPr lang="en-US" dirty="0"/>
          </a:p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podání</a:t>
            </a:r>
            <a:r>
              <a:rPr lang="en-US" dirty="0"/>
              <a:t> </a:t>
            </a:r>
            <a:r>
              <a:rPr lang="en-US" dirty="0" err="1"/>
              <a:t>dalšího</a:t>
            </a:r>
            <a:r>
              <a:rPr lang="en-US" dirty="0"/>
              <a:t> </a:t>
            </a:r>
            <a:r>
              <a:rPr lang="en-US" dirty="0" err="1"/>
              <a:t>transfuzního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 je </a:t>
            </a:r>
            <a:r>
              <a:rPr lang="en-US" dirty="0" err="1"/>
              <a:t>nutno</a:t>
            </a:r>
            <a:r>
              <a:rPr lang="en-US" dirty="0"/>
              <a:t> </a:t>
            </a:r>
            <a:r>
              <a:rPr lang="en-US" dirty="0" err="1"/>
              <a:t>provést</a:t>
            </a:r>
            <a:r>
              <a:rPr lang="en-US" dirty="0"/>
              <a:t> </a:t>
            </a:r>
            <a:r>
              <a:rPr lang="en-US" dirty="0" err="1"/>
              <a:t>celý</a:t>
            </a:r>
            <a:r>
              <a:rPr lang="en-US" dirty="0"/>
              <a:t> </a:t>
            </a:r>
            <a:r>
              <a:rPr lang="en-US" dirty="0" err="1"/>
              <a:t>standardní</a:t>
            </a:r>
            <a:r>
              <a:rPr lang="en-US" dirty="0"/>
              <a:t> </a:t>
            </a:r>
            <a:r>
              <a:rPr lang="en-US" dirty="0" err="1"/>
              <a:t>postup</a:t>
            </a:r>
            <a:r>
              <a:rPr lang="en-US" dirty="0"/>
              <a:t> </a:t>
            </a:r>
            <a:r>
              <a:rPr lang="en-US" dirty="0" err="1"/>
              <a:t>znovu</a:t>
            </a:r>
            <a:r>
              <a:rPr lang="en-US" dirty="0"/>
              <a:t> a s </a:t>
            </a:r>
            <a:r>
              <a:rPr lang="en-US" dirty="0" err="1"/>
              <a:t>novou</a:t>
            </a:r>
            <a:r>
              <a:rPr lang="en-US" dirty="0"/>
              <a:t> </a:t>
            </a:r>
            <a:r>
              <a:rPr lang="en-US" dirty="0" err="1"/>
              <a:t>transfuzní</a:t>
            </a:r>
            <a:r>
              <a:rPr lang="en-US" dirty="0"/>
              <a:t> </a:t>
            </a:r>
            <a:r>
              <a:rPr lang="en-US" dirty="0" err="1"/>
              <a:t>převodovou</a:t>
            </a:r>
            <a:r>
              <a:rPr lang="en-US" dirty="0"/>
              <a:t> </a:t>
            </a:r>
            <a:r>
              <a:rPr lang="en-US" dirty="0" err="1"/>
              <a:t>soupravou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1951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689381-6E51-4C11-8B56-ADF149827B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768FEC-8E05-478B-90C3-9F36EE4A5F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D619DD-8C9E-4342-9042-DEADECB0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425C25A-5F91-418D-95D4-149A5EE9A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err="1"/>
              <a:t>pyretická</a:t>
            </a:r>
            <a:r>
              <a:rPr lang="cs-CZ" altLang="en-US" dirty="0"/>
              <a:t> reakce </a:t>
            </a:r>
          </a:p>
          <a:p>
            <a:r>
              <a:rPr lang="cs-CZ" altLang="en-US" dirty="0"/>
              <a:t>hemolytická reakce</a:t>
            </a:r>
          </a:p>
          <a:p>
            <a:r>
              <a:rPr lang="cs-CZ" altLang="en-US" dirty="0"/>
              <a:t>alergická</a:t>
            </a:r>
          </a:p>
          <a:p>
            <a:r>
              <a:rPr lang="cs-CZ" altLang="en-US" dirty="0">
                <a:sym typeface="+mn-ea"/>
              </a:rPr>
              <a:t>oběhové přetížení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bakteriální reakce</a:t>
            </a:r>
          </a:p>
          <a:p>
            <a:r>
              <a:rPr lang="cs-CZ" altLang="en-US" dirty="0"/>
              <a:t>přenos infekce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16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EBB8A2-870E-4F7C-B09B-0B150B71E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D00C06-C0EC-4A86-A56C-48DDCE4CF1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C001A3-E457-4F86-B8BC-09D0AB64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 transfuzi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F885D5D-78A0-4C0C-B95E-B08E4133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ztráty velkého množství krve (úraz, operace, těžký porod, masivní krvácení)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chronické hemoragické ztráty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poruchy srážení krve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anémie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příznaky hypoxie, šok, intoxikace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ym typeface="+mn-ea"/>
              </a:rPr>
              <a:t>těžké popáleniny (aplikace plazmy)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6" name="Picture 2" descr="VÃ½sledek obrÃ¡zku pro transfuze">
            <a:extLst>
              <a:ext uri="{FF2B5EF4-FFF2-40B4-BE49-F238E27FC236}">
                <a16:creationId xmlns:a16="http://schemas.microsoft.com/office/drawing/2014/main" id="{601C47CC-5FA5-4420-B285-D81BC7F0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514" y="3014706"/>
            <a:ext cx="3226938" cy="21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1575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A79D46-E4EE-4F5A-BD9E-4F3C04F54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545993-CECE-4521-8C12-8FBD7C5AA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30D823-51C1-45DD-9F32-DEED61E1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Pyretická</a:t>
            </a:r>
            <a:r>
              <a:rPr lang="cs-CZ" dirty="0"/>
              <a:t> reakce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D5B98C-9F4B-4AD2-86EE-A424950C5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en-US" dirty="0"/>
              <a:t>je nejčastější</a:t>
            </a:r>
          </a:p>
          <a:p>
            <a:r>
              <a:rPr lang="cs-CZ" dirty="0"/>
              <a:t>e</a:t>
            </a:r>
            <a:r>
              <a:rPr lang="en-US" dirty="0" err="1"/>
              <a:t>tiologie</a:t>
            </a:r>
            <a:r>
              <a:rPr lang="cs-CZ" dirty="0"/>
              <a:t>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 err="1"/>
              <a:t>obsah</a:t>
            </a:r>
            <a:r>
              <a:rPr lang="en-US" dirty="0"/>
              <a:t> </a:t>
            </a:r>
            <a:r>
              <a:rPr lang="en-US" dirty="0" err="1"/>
              <a:t>pyrogenů</a:t>
            </a:r>
            <a:r>
              <a:rPr lang="en-US" dirty="0"/>
              <a:t> v </a:t>
            </a:r>
            <a:r>
              <a:rPr lang="en-US" dirty="0" err="1"/>
              <a:t>přípravku</a:t>
            </a:r>
            <a:endParaRPr lang="en-US" dirty="0"/>
          </a:p>
          <a:p>
            <a:r>
              <a:rPr lang="cs-CZ" dirty="0"/>
              <a:t>s</a:t>
            </a:r>
            <a:r>
              <a:rPr lang="en-US" dirty="0" err="1"/>
              <a:t>ymptomy</a:t>
            </a:r>
            <a:r>
              <a:rPr lang="cs-CZ" altLang="en-US" dirty="0"/>
              <a:t>:</a:t>
            </a:r>
            <a:endParaRPr lang="en-US" dirty="0"/>
          </a:p>
          <a:p>
            <a:pPr lvl="1"/>
            <a:r>
              <a:rPr lang="en-US" dirty="0" err="1"/>
              <a:t>rychlý</a:t>
            </a:r>
            <a:r>
              <a:rPr lang="en-US" dirty="0"/>
              <a:t> </a:t>
            </a:r>
            <a:r>
              <a:rPr lang="en-US" dirty="0" err="1"/>
              <a:t>vzestup</a:t>
            </a:r>
            <a:r>
              <a:rPr lang="en-US" dirty="0"/>
              <a:t> </a:t>
            </a:r>
            <a:r>
              <a:rPr lang="en-US" dirty="0" err="1"/>
              <a:t>teploty</a:t>
            </a:r>
            <a:r>
              <a:rPr lang="en-US" dirty="0"/>
              <a:t> ↑TT (</a:t>
            </a:r>
            <a:r>
              <a:rPr lang="en-US" dirty="0" err="1"/>
              <a:t>již</a:t>
            </a:r>
            <a:r>
              <a:rPr lang="en-US" dirty="0"/>
              <a:t> o 1º C),½-6 </a:t>
            </a:r>
            <a:r>
              <a:rPr lang="en-US" dirty="0" err="1"/>
              <a:t>hod</a:t>
            </a:r>
            <a:r>
              <a:rPr lang="en-US" dirty="0"/>
              <a:t> po </a:t>
            </a:r>
            <a:r>
              <a:rPr lang="en-US" dirty="0" err="1"/>
              <a:t>aplikaci</a:t>
            </a:r>
            <a:endParaRPr lang="en-US" dirty="0"/>
          </a:p>
          <a:p>
            <a:pPr lvl="1"/>
            <a:r>
              <a:rPr lang="en-US" dirty="0" err="1"/>
              <a:t>třesavka</a:t>
            </a:r>
            <a:endParaRPr lang="en-US" dirty="0"/>
          </a:p>
          <a:p>
            <a:pPr lvl="1"/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/>
              <a:t>hlavy</a:t>
            </a:r>
            <a:endParaRPr lang="en-US" dirty="0"/>
          </a:p>
          <a:p>
            <a:pPr lvl="1"/>
            <a:r>
              <a:rPr lang="en-US" dirty="0" err="1"/>
              <a:t>nauzea</a:t>
            </a:r>
            <a:r>
              <a:rPr lang="en-US" dirty="0"/>
              <a:t>, </a:t>
            </a:r>
            <a:r>
              <a:rPr lang="en-US" dirty="0" err="1"/>
              <a:t>zvracení</a:t>
            </a:r>
            <a:endParaRPr lang="en-US" dirty="0"/>
          </a:p>
          <a:p>
            <a:pPr lvl="1"/>
            <a:r>
              <a:rPr lang="en-US" dirty="0" err="1"/>
              <a:t>tachykardie</a:t>
            </a:r>
            <a:endParaRPr lang="en-US" dirty="0"/>
          </a:p>
          <a:p>
            <a:r>
              <a:rPr lang="en-US" dirty="0" err="1"/>
              <a:t>průběh</a:t>
            </a:r>
            <a:r>
              <a:rPr lang="en-US" dirty="0"/>
              <a:t>: </a:t>
            </a:r>
            <a:r>
              <a:rPr lang="en-US" dirty="0" err="1"/>
              <a:t>většinou</a:t>
            </a:r>
            <a:r>
              <a:rPr lang="en-US" dirty="0"/>
              <a:t> </a:t>
            </a:r>
            <a:r>
              <a:rPr lang="en-US" dirty="0" err="1"/>
              <a:t>lehký</a:t>
            </a:r>
            <a:r>
              <a:rPr lang="en-US" dirty="0"/>
              <a:t>, </a:t>
            </a:r>
            <a:r>
              <a:rPr lang="en-US" dirty="0" err="1"/>
              <a:t>těžší</a:t>
            </a:r>
            <a:r>
              <a:rPr lang="en-US" dirty="0"/>
              <a:t> </a:t>
            </a:r>
            <a:r>
              <a:rPr lang="en-US" dirty="0" err="1"/>
              <a:t>stupeň</a:t>
            </a:r>
            <a:r>
              <a:rPr lang="en-US" dirty="0"/>
              <a:t>: </a:t>
            </a:r>
            <a:r>
              <a:rPr lang="en-US" dirty="0" err="1"/>
              <a:t>následuje</a:t>
            </a:r>
            <a:r>
              <a:rPr lang="en-US" dirty="0"/>
              <a:t> </a:t>
            </a:r>
            <a:r>
              <a:rPr lang="en-US" dirty="0" err="1"/>
              <a:t>horečka</a:t>
            </a:r>
            <a:r>
              <a:rPr lang="en-US" dirty="0"/>
              <a:t> 38 °C s </a:t>
            </a:r>
            <a:r>
              <a:rPr lang="en-US" dirty="0" err="1"/>
              <a:t>trváním</a:t>
            </a:r>
            <a:r>
              <a:rPr lang="en-US" dirty="0"/>
              <a:t> 24 </a:t>
            </a:r>
            <a:r>
              <a:rPr lang="en-US" dirty="0" err="1"/>
              <a:t>hodin</a:t>
            </a:r>
            <a:endParaRPr lang="en-US" dirty="0"/>
          </a:p>
          <a:p>
            <a:r>
              <a:rPr lang="cs-CZ" dirty="0"/>
              <a:t>p</a:t>
            </a:r>
            <a:r>
              <a:rPr lang="en-US" dirty="0" err="1"/>
              <a:t>ovinnost</a:t>
            </a:r>
            <a:r>
              <a:rPr lang="en-US" dirty="0"/>
              <a:t> </a:t>
            </a:r>
            <a:r>
              <a:rPr lang="en-US" dirty="0" err="1"/>
              <a:t>sestry</a:t>
            </a:r>
            <a:r>
              <a:rPr lang="en-US" dirty="0"/>
              <a:t>: </a:t>
            </a:r>
            <a:r>
              <a:rPr lang="en-US" dirty="0" err="1"/>
              <a:t>přerušit</a:t>
            </a:r>
            <a:r>
              <a:rPr lang="en-US" dirty="0"/>
              <a:t> </a:t>
            </a:r>
            <a:r>
              <a:rPr lang="en-US" dirty="0" err="1"/>
              <a:t>převod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(</a:t>
            </a:r>
            <a:r>
              <a:rPr lang="en-US" dirty="0" err="1"/>
              <a:t>tlačkou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TRF </a:t>
            </a:r>
            <a:r>
              <a:rPr lang="en-US" dirty="0" err="1"/>
              <a:t>setu</a:t>
            </a:r>
            <a:r>
              <a:rPr lang="en-US" dirty="0"/>
              <a:t>), </a:t>
            </a:r>
            <a:r>
              <a:rPr lang="en-US" dirty="0" err="1"/>
              <a:t>volat</a:t>
            </a:r>
            <a:r>
              <a:rPr lang="en-US" dirty="0"/>
              <a:t> </a:t>
            </a:r>
            <a:r>
              <a:rPr lang="en-US" dirty="0" err="1"/>
              <a:t>lékaře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237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A08A7E-62DB-469A-9A17-9E35B665AA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1C856A-439B-4D73-BD2D-CBD108AD8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3D286F-E474-47FA-B547-F9B96500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Hemolytická reakce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D591942-F469-4656-B8BB-B0AD0BFA3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je nejzávažnější</a:t>
            </a:r>
          </a:p>
          <a:p>
            <a:r>
              <a:rPr lang="en-US" dirty="0" err="1"/>
              <a:t>inkompatibilita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KS </a:t>
            </a:r>
            <a:r>
              <a:rPr lang="en-US" dirty="0" err="1"/>
              <a:t>dárce</a:t>
            </a:r>
            <a:r>
              <a:rPr lang="en-US" dirty="0"/>
              <a:t> a </a:t>
            </a:r>
            <a:r>
              <a:rPr lang="en-US" dirty="0" err="1"/>
              <a:t>příjemce</a:t>
            </a:r>
            <a:endParaRPr lang="en-US" dirty="0"/>
          </a:p>
          <a:p>
            <a:r>
              <a:rPr lang="cs-CZ" dirty="0"/>
              <a:t>s</a:t>
            </a:r>
            <a:r>
              <a:rPr lang="en-US" dirty="0" err="1"/>
              <a:t>ymptomy</a:t>
            </a:r>
            <a:r>
              <a:rPr lang="en-US" dirty="0"/>
              <a:t>: </a:t>
            </a:r>
            <a:r>
              <a:rPr lang="en-US" dirty="0" err="1"/>
              <a:t>zimnice</a:t>
            </a:r>
            <a:r>
              <a:rPr lang="en-US" dirty="0"/>
              <a:t>, </a:t>
            </a:r>
            <a:r>
              <a:rPr lang="en-US" dirty="0" err="1"/>
              <a:t>třesavka</a:t>
            </a:r>
            <a:r>
              <a:rPr lang="en-US" dirty="0"/>
              <a:t>, </a:t>
            </a:r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/>
              <a:t>hlavy</a:t>
            </a:r>
            <a:r>
              <a:rPr lang="en-US" dirty="0"/>
              <a:t>, </a:t>
            </a:r>
            <a:r>
              <a:rPr lang="en-US" dirty="0" err="1"/>
              <a:t>bolest</a:t>
            </a:r>
            <a:r>
              <a:rPr lang="en-US" dirty="0"/>
              <a:t> v </a:t>
            </a:r>
            <a:r>
              <a:rPr lang="en-US" dirty="0" err="1"/>
              <a:t>bederní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, </a:t>
            </a:r>
            <a:r>
              <a:rPr lang="en-US" dirty="0" err="1"/>
              <a:t>nauzea</a:t>
            </a:r>
            <a:r>
              <a:rPr lang="en-US" dirty="0"/>
              <a:t>, </a:t>
            </a:r>
            <a:r>
              <a:rPr lang="en-US" dirty="0" err="1"/>
              <a:t>zvracení</a:t>
            </a:r>
            <a:r>
              <a:rPr lang="en-US" dirty="0"/>
              <a:t>, </a:t>
            </a:r>
            <a:r>
              <a:rPr lang="en-US" dirty="0" err="1"/>
              <a:t>oligurie</a:t>
            </a:r>
            <a:r>
              <a:rPr lang="en-US" dirty="0"/>
              <a:t>, </a:t>
            </a:r>
            <a:r>
              <a:rPr lang="en-US" dirty="0" err="1"/>
              <a:t>anurie</a:t>
            </a:r>
            <a:r>
              <a:rPr lang="en-US" dirty="0"/>
              <a:t>, </a:t>
            </a:r>
            <a:r>
              <a:rPr lang="en-US" dirty="0" err="1"/>
              <a:t>renální</a:t>
            </a:r>
            <a:r>
              <a:rPr lang="en-US" dirty="0"/>
              <a:t> </a:t>
            </a:r>
            <a:r>
              <a:rPr lang="en-US" dirty="0" err="1"/>
              <a:t>selhání</a:t>
            </a:r>
            <a:r>
              <a:rPr lang="en-US" dirty="0"/>
              <a:t>, </a:t>
            </a:r>
            <a:r>
              <a:rPr lang="en-US" dirty="0" err="1"/>
              <a:t>šokový</a:t>
            </a:r>
            <a:r>
              <a:rPr lang="en-US" dirty="0"/>
              <a:t> </a:t>
            </a:r>
            <a:r>
              <a:rPr lang="en-US" dirty="0" err="1"/>
              <a:t>stav</a:t>
            </a:r>
            <a:endParaRPr lang="en-US" dirty="0"/>
          </a:p>
          <a:p>
            <a:r>
              <a:rPr lang="cs-CZ" dirty="0"/>
              <a:t>s</a:t>
            </a:r>
            <a:r>
              <a:rPr lang="en-US" dirty="0" err="1"/>
              <a:t>ilná</a:t>
            </a:r>
            <a:r>
              <a:rPr lang="en-US" dirty="0"/>
              <a:t> </a:t>
            </a:r>
            <a:r>
              <a:rPr lang="en-US" dirty="0" err="1"/>
              <a:t>reakce</a:t>
            </a:r>
            <a:r>
              <a:rPr lang="en-US" dirty="0"/>
              <a:t> </a:t>
            </a:r>
            <a:r>
              <a:rPr lang="en-US" dirty="0" err="1"/>
              <a:t>již</a:t>
            </a:r>
            <a:r>
              <a:rPr lang="en-US" dirty="0"/>
              <a:t> u 10-50 ml </a:t>
            </a:r>
            <a:r>
              <a:rPr lang="en-US" dirty="0" err="1"/>
              <a:t>objemu</a:t>
            </a:r>
            <a:endParaRPr lang="en-US" dirty="0"/>
          </a:p>
          <a:p>
            <a:r>
              <a:rPr lang="cs-CZ" dirty="0"/>
              <a:t>o</a:t>
            </a:r>
            <a:r>
              <a:rPr lang="en-US" dirty="0" err="1"/>
              <a:t>kamžitě</a:t>
            </a:r>
            <a:r>
              <a:rPr lang="en-US" dirty="0"/>
              <a:t> </a:t>
            </a:r>
            <a:r>
              <a:rPr lang="en-US" dirty="0" err="1"/>
              <a:t>přerušit</a:t>
            </a:r>
            <a:r>
              <a:rPr lang="en-US" dirty="0"/>
              <a:t> </a:t>
            </a:r>
            <a:r>
              <a:rPr lang="en-US" dirty="0" err="1"/>
              <a:t>aplikaci</a:t>
            </a:r>
            <a:r>
              <a:rPr lang="en-US" dirty="0"/>
              <a:t> </a:t>
            </a:r>
            <a:r>
              <a:rPr lang="en-US" dirty="0" err="1"/>
              <a:t>tranf</a:t>
            </a:r>
            <a:r>
              <a:rPr lang="en-US" dirty="0"/>
              <a:t>. </a:t>
            </a:r>
            <a:r>
              <a:rPr lang="en-US" dirty="0" err="1"/>
              <a:t>přípravku</a:t>
            </a:r>
            <a:endParaRPr lang="en-US" dirty="0"/>
          </a:p>
          <a:p>
            <a:r>
              <a:rPr lang="en-US" dirty="0"/>
              <a:t>!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důkladně</a:t>
            </a:r>
            <a:r>
              <a:rPr lang="en-US" dirty="0"/>
              <a:t> </a:t>
            </a:r>
            <a:r>
              <a:rPr lang="en-US" dirty="0" err="1"/>
              <a:t>provedená</a:t>
            </a:r>
            <a:r>
              <a:rPr lang="en-US" dirty="0"/>
              <a:t> </a:t>
            </a:r>
            <a:r>
              <a:rPr lang="en-US" dirty="0" err="1"/>
              <a:t>biologická</a:t>
            </a:r>
            <a:r>
              <a:rPr lang="en-US" dirty="0"/>
              <a:t> </a:t>
            </a: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en-US" dirty="0" err="1"/>
              <a:t>lékařem</a:t>
            </a:r>
            <a:r>
              <a:rPr lang="en-US" dirty="0"/>
              <a:t> 10-15 ml </a:t>
            </a:r>
            <a:r>
              <a:rPr lang="en-US" dirty="0" err="1"/>
              <a:t>transfuzního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,</a:t>
            </a:r>
            <a:r>
              <a:rPr lang="cs-CZ" altLang="en-US" dirty="0"/>
              <a:t> </a:t>
            </a:r>
            <a:r>
              <a:rPr lang="en-US" dirty="0"/>
              <a:t>po 2-3´ </a:t>
            </a:r>
            <a:r>
              <a:rPr lang="en-US" dirty="0" err="1"/>
              <a:t>postup</a:t>
            </a:r>
            <a:r>
              <a:rPr lang="en-US" dirty="0"/>
              <a:t> </a:t>
            </a:r>
            <a:r>
              <a:rPr lang="en-US" dirty="0" err="1"/>
              <a:t>opakuje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1476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4094B8-6EC2-44DB-9B2C-23ACE5F8D9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91AC21-42F3-4D9A-9E60-CF16685711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53DFFC-D5D8-4CB3-B2CB-B6CBED2E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Alergická reakce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4FEF706-9A5A-4E33-B948-00559B37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en-US" sz="2400" dirty="0" err="1"/>
              <a:t>příčina</a:t>
            </a:r>
            <a:r>
              <a:rPr lang="en-US" sz="2400" dirty="0"/>
              <a:t> </a:t>
            </a:r>
            <a:r>
              <a:rPr lang="cs-CZ" altLang="en-US" sz="2400" dirty="0"/>
              <a:t>- </a:t>
            </a:r>
            <a:r>
              <a:rPr lang="en-US" sz="2400" dirty="0" err="1"/>
              <a:t>přecitlivělost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různé</a:t>
            </a:r>
            <a:r>
              <a:rPr lang="en-US" sz="2400" dirty="0"/>
              <a:t> </a:t>
            </a:r>
            <a:r>
              <a:rPr lang="en-US" sz="2400" dirty="0" err="1"/>
              <a:t>složky</a:t>
            </a:r>
            <a:r>
              <a:rPr lang="en-US" sz="2400" dirty="0"/>
              <a:t> </a:t>
            </a:r>
            <a:r>
              <a:rPr lang="en-US" sz="2400" dirty="0" err="1"/>
              <a:t>přítomné</a:t>
            </a:r>
            <a:r>
              <a:rPr lang="en-US" sz="2400" dirty="0"/>
              <a:t> v </a:t>
            </a:r>
            <a:r>
              <a:rPr lang="en-US" sz="2400" dirty="0" err="1"/>
              <a:t>krvi</a:t>
            </a:r>
            <a:r>
              <a:rPr lang="en-US" sz="2400" dirty="0"/>
              <a:t> </a:t>
            </a:r>
            <a:r>
              <a:rPr lang="en-US" sz="2400" dirty="0" err="1"/>
              <a:t>dárce</a:t>
            </a:r>
            <a:r>
              <a:rPr lang="en-US" sz="2400" dirty="0"/>
              <a:t> (</a:t>
            </a:r>
            <a:r>
              <a:rPr lang="en-US" sz="2400" dirty="0" err="1"/>
              <a:t>alergické</a:t>
            </a:r>
            <a:r>
              <a:rPr lang="en-US" sz="2400" dirty="0"/>
              <a:t> </a:t>
            </a:r>
            <a:r>
              <a:rPr lang="en-US" sz="2400" dirty="0" err="1"/>
              <a:t>látky</a:t>
            </a:r>
            <a:r>
              <a:rPr lang="en-US" sz="2400" dirty="0"/>
              <a:t>, </a:t>
            </a:r>
            <a:r>
              <a:rPr lang="en-US" sz="2400" dirty="0" err="1"/>
              <a:t>protilátky</a:t>
            </a:r>
            <a:r>
              <a:rPr lang="en-US" sz="2400" dirty="0"/>
              <a:t>) </a:t>
            </a:r>
            <a:r>
              <a:rPr lang="en-US" sz="2400" dirty="0" err="1"/>
              <a:t>případně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látky</a:t>
            </a:r>
            <a:r>
              <a:rPr lang="en-US" sz="2400" dirty="0"/>
              <a:t> </a:t>
            </a:r>
            <a:r>
              <a:rPr lang="en-US" sz="2400" dirty="0" err="1"/>
              <a:t>protisrážlivéhonebo</a:t>
            </a:r>
            <a:r>
              <a:rPr lang="en-US" sz="2400" dirty="0"/>
              <a:t> </a:t>
            </a:r>
            <a:r>
              <a:rPr lang="en-US" sz="2400" dirty="0" err="1"/>
              <a:t>konzervačního</a:t>
            </a:r>
            <a:r>
              <a:rPr lang="en-US" sz="2400" dirty="0"/>
              <a:t> </a:t>
            </a:r>
            <a:r>
              <a:rPr lang="en-US" sz="2400" dirty="0" err="1"/>
              <a:t>prostředku</a:t>
            </a:r>
            <a:endParaRPr lang="en-US" sz="2400" dirty="0"/>
          </a:p>
          <a:p>
            <a:r>
              <a:rPr lang="cs-CZ" sz="2400" dirty="0"/>
              <a:t>s</a:t>
            </a:r>
            <a:r>
              <a:rPr lang="en-US" sz="2400" dirty="0" err="1"/>
              <a:t>ymptomy</a:t>
            </a:r>
            <a:r>
              <a:rPr lang="en-US" sz="2400" dirty="0"/>
              <a:t>:</a:t>
            </a:r>
          </a:p>
          <a:p>
            <a:pPr lvl="1"/>
            <a:r>
              <a:rPr lang="en-US" sz="2400" dirty="0" err="1"/>
              <a:t>otok</a:t>
            </a:r>
            <a:r>
              <a:rPr lang="en-US" sz="2400" dirty="0"/>
              <a:t> </a:t>
            </a:r>
            <a:r>
              <a:rPr lang="en-US" sz="2400" dirty="0" err="1"/>
              <a:t>sliznice</a:t>
            </a:r>
            <a:endParaRPr lang="en-US" sz="2400" dirty="0"/>
          </a:p>
          <a:p>
            <a:pPr lvl="1"/>
            <a:r>
              <a:rPr lang="en-US" sz="2400" dirty="0" err="1"/>
              <a:t>kopřivka</a:t>
            </a:r>
            <a:endParaRPr lang="en-US" sz="2400" dirty="0"/>
          </a:p>
          <a:p>
            <a:pPr lvl="1"/>
            <a:r>
              <a:rPr lang="en-US" sz="2400" dirty="0" err="1"/>
              <a:t>zvýšená</a:t>
            </a:r>
            <a:r>
              <a:rPr lang="en-US" sz="2400" dirty="0"/>
              <a:t> </a:t>
            </a:r>
            <a:r>
              <a:rPr lang="en-US" sz="2400" dirty="0" err="1"/>
              <a:t>teplota</a:t>
            </a:r>
            <a:endParaRPr lang="en-US" sz="2400" dirty="0"/>
          </a:p>
          <a:p>
            <a:pPr lvl="1"/>
            <a:r>
              <a:rPr lang="en-US" sz="2400" dirty="0" err="1"/>
              <a:t>bolest</a:t>
            </a:r>
            <a:r>
              <a:rPr lang="en-US" sz="2400" dirty="0"/>
              <a:t> </a:t>
            </a:r>
            <a:r>
              <a:rPr lang="en-US" sz="2400" dirty="0" err="1"/>
              <a:t>hlavy</a:t>
            </a:r>
            <a:endParaRPr lang="en-US" sz="2400" dirty="0"/>
          </a:p>
          <a:p>
            <a:pPr lvl="1"/>
            <a:r>
              <a:rPr lang="en-US" sz="2400" dirty="0" err="1"/>
              <a:t>průjem</a:t>
            </a:r>
            <a:endParaRPr lang="en-US" sz="2400" dirty="0"/>
          </a:p>
          <a:p>
            <a:r>
              <a:rPr lang="en-US" sz="2400" dirty="0" err="1"/>
              <a:t>těžší</a:t>
            </a:r>
            <a:r>
              <a:rPr lang="en-US" sz="2400" dirty="0"/>
              <a:t> </a:t>
            </a:r>
            <a:r>
              <a:rPr lang="en-US" sz="2400" dirty="0" err="1"/>
              <a:t>stupeň</a:t>
            </a:r>
            <a:r>
              <a:rPr lang="en-US" sz="2400" dirty="0"/>
              <a:t>: </a:t>
            </a:r>
            <a:r>
              <a:rPr lang="en-US" sz="2400" dirty="0" err="1"/>
              <a:t>dušnost</a:t>
            </a:r>
            <a:r>
              <a:rPr lang="en-US" sz="2400" dirty="0"/>
              <a:t> </a:t>
            </a:r>
            <a:r>
              <a:rPr lang="en-US" sz="2400" dirty="0" err="1"/>
              <a:t>podobná</a:t>
            </a:r>
            <a:r>
              <a:rPr lang="en-US" sz="2400" dirty="0"/>
              <a:t> </a:t>
            </a:r>
            <a:r>
              <a:rPr lang="en-US" sz="2400" dirty="0" err="1"/>
              <a:t>astmatickému</a:t>
            </a:r>
            <a:r>
              <a:rPr lang="en-US" sz="2400" dirty="0"/>
              <a:t> </a:t>
            </a:r>
            <a:r>
              <a:rPr lang="en-US" sz="2400" dirty="0" err="1"/>
              <a:t>záchvatu</a:t>
            </a:r>
            <a:r>
              <a:rPr lang="en-US" sz="2400" dirty="0"/>
              <a:t>,</a:t>
            </a:r>
          </a:p>
          <a:p>
            <a:r>
              <a:rPr lang="cs-CZ" sz="2400" dirty="0"/>
              <a:t>p</a:t>
            </a:r>
            <a:r>
              <a:rPr lang="en-US" sz="2400" dirty="0" err="1"/>
              <a:t>ovinnost</a:t>
            </a:r>
            <a:r>
              <a:rPr lang="en-US" sz="2400" dirty="0"/>
              <a:t> </a:t>
            </a:r>
            <a:r>
              <a:rPr lang="en-US" sz="2400" dirty="0" err="1"/>
              <a:t>sestry</a:t>
            </a:r>
            <a:r>
              <a:rPr lang="en-US" sz="2400" dirty="0"/>
              <a:t>: </a:t>
            </a:r>
            <a:r>
              <a:rPr lang="en-US" sz="2400" dirty="0" err="1"/>
              <a:t>přerušit</a:t>
            </a:r>
            <a:r>
              <a:rPr lang="en-US" sz="2400" dirty="0"/>
              <a:t> </a:t>
            </a:r>
            <a:r>
              <a:rPr lang="en-US" sz="2400" dirty="0" err="1"/>
              <a:t>převod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(</a:t>
            </a:r>
            <a:r>
              <a:rPr lang="en-US" sz="2400" dirty="0" err="1"/>
              <a:t>tlačkou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TRF </a:t>
            </a:r>
            <a:r>
              <a:rPr lang="en-US" sz="2400" dirty="0" err="1"/>
              <a:t>setu</a:t>
            </a:r>
            <a:r>
              <a:rPr lang="en-US" sz="2400" dirty="0"/>
              <a:t>), </a:t>
            </a:r>
            <a:r>
              <a:rPr lang="en-US" sz="2400" dirty="0" err="1"/>
              <a:t>volat</a:t>
            </a:r>
            <a:r>
              <a:rPr lang="en-US" sz="2400" dirty="0"/>
              <a:t> </a:t>
            </a:r>
            <a:r>
              <a:rPr lang="en-US" sz="2400" dirty="0" err="1"/>
              <a:t>lékaře</a:t>
            </a:r>
            <a:endParaRPr lang="en-US" sz="2400" dirty="0"/>
          </a:p>
          <a:p>
            <a:r>
              <a:rPr lang="cs-CZ" sz="2400" dirty="0"/>
              <a:t>d</a:t>
            </a:r>
            <a:r>
              <a:rPr lang="en-US" sz="2400" dirty="0"/>
              <a:t>le </a:t>
            </a:r>
            <a:r>
              <a:rPr lang="en-US" sz="2400" dirty="0" err="1"/>
              <a:t>ordinací</a:t>
            </a:r>
            <a:r>
              <a:rPr lang="en-US" sz="2400" dirty="0"/>
              <a:t> </a:t>
            </a:r>
            <a:r>
              <a:rPr lang="en-US" sz="2400" dirty="0" err="1"/>
              <a:t>lékaře</a:t>
            </a:r>
            <a:r>
              <a:rPr lang="en-US" sz="2400" dirty="0"/>
              <a:t> </a:t>
            </a:r>
            <a:r>
              <a:rPr lang="en-US" sz="2400" dirty="0" err="1"/>
              <a:t>antihistaminika</a:t>
            </a:r>
            <a:r>
              <a:rPr lang="en-US" sz="2400" dirty="0"/>
              <a:t>, </a:t>
            </a:r>
            <a:r>
              <a:rPr lang="en-US" sz="2400" dirty="0" err="1"/>
              <a:t>kortikosteroidy</a:t>
            </a:r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1572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829384-6FA1-4B49-84F0-C3402B3578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510CCE-00C1-456D-A1B1-488B710E6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78352A-C61B-47B2-AF7B-B795CE15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35" y="294180"/>
            <a:ext cx="10753200" cy="451576"/>
          </a:xfrm>
        </p:spPr>
        <p:txBody>
          <a:bodyPr/>
          <a:lstStyle/>
          <a:p>
            <a:r>
              <a:rPr lang="cs-CZ" altLang="en-US" dirty="0"/>
              <a:t>Oběhové přetížení (hypervolemie)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FD14B94-D5C2-49F3-94AF-0EE44E87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42646"/>
            <a:ext cx="10753200" cy="4139998"/>
          </a:xfrm>
        </p:spPr>
        <p:txBody>
          <a:bodyPr/>
          <a:lstStyle/>
          <a:p>
            <a:r>
              <a:rPr lang="cs-CZ" sz="2400" dirty="0"/>
              <a:t>n</a:t>
            </a:r>
            <a:r>
              <a:rPr lang="en-US" sz="2400" dirty="0" err="1"/>
              <a:t>ásledkem</a:t>
            </a:r>
            <a:r>
              <a:rPr lang="en-US" sz="2400" dirty="0"/>
              <a:t> </a:t>
            </a:r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být</a:t>
            </a:r>
            <a:r>
              <a:rPr lang="en-US" sz="2400" dirty="0"/>
              <a:t> </a:t>
            </a:r>
            <a:r>
              <a:rPr lang="en-US" sz="2400" dirty="0" err="1"/>
              <a:t>srdeční</a:t>
            </a:r>
            <a:r>
              <a:rPr lang="en-US" sz="2400" dirty="0"/>
              <a:t> </a:t>
            </a:r>
            <a:r>
              <a:rPr lang="en-US" sz="2400" dirty="0" err="1"/>
              <a:t>selhání</a:t>
            </a:r>
            <a:r>
              <a:rPr lang="en-US" sz="2400" dirty="0"/>
              <a:t> a </a:t>
            </a:r>
            <a:r>
              <a:rPr lang="en-US" sz="2400" dirty="0" err="1"/>
              <a:t>plicní</a:t>
            </a:r>
            <a:r>
              <a:rPr lang="en-US" sz="2400" dirty="0"/>
              <a:t> </a:t>
            </a:r>
            <a:r>
              <a:rPr lang="en-US" sz="2400" dirty="0" err="1"/>
              <a:t>edém</a:t>
            </a:r>
            <a:endParaRPr lang="en-US" sz="2400" dirty="0"/>
          </a:p>
          <a:p>
            <a:r>
              <a:rPr lang="cs-CZ" sz="2400" dirty="0"/>
              <a:t>e</a:t>
            </a:r>
            <a:r>
              <a:rPr lang="en-US" sz="2400" dirty="0" err="1"/>
              <a:t>tiologie</a:t>
            </a:r>
            <a:r>
              <a:rPr lang="en-US" sz="2400" dirty="0"/>
              <a:t>:</a:t>
            </a:r>
          </a:p>
          <a:p>
            <a:pPr lvl="1"/>
            <a:r>
              <a:rPr lang="en-US" dirty="0" err="1"/>
              <a:t>transfuzí</a:t>
            </a:r>
            <a:r>
              <a:rPr lang="en-US" dirty="0"/>
              <a:t> se </a:t>
            </a:r>
            <a:r>
              <a:rPr lang="en-US" dirty="0" err="1"/>
              <a:t>podá</a:t>
            </a:r>
            <a:r>
              <a:rPr lang="en-US" dirty="0"/>
              <a:t> </a:t>
            </a:r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tekutin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je </a:t>
            </a:r>
            <a:r>
              <a:rPr lang="en-US" dirty="0" err="1"/>
              <a:t>příliš</a:t>
            </a:r>
            <a:r>
              <a:rPr lang="en-US" dirty="0"/>
              <a:t> </a:t>
            </a:r>
            <a:r>
              <a:rPr lang="en-US" dirty="0" err="1"/>
              <a:t>rychlá</a:t>
            </a:r>
            <a:endParaRPr lang="en-US" dirty="0"/>
          </a:p>
          <a:p>
            <a:pPr lvl="1"/>
            <a:r>
              <a:rPr lang="en-US" dirty="0"/>
              <a:t>je </a:t>
            </a:r>
            <a:r>
              <a:rPr lang="en-US" dirty="0" err="1"/>
              <a:t>narušená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  <a:r>
              <a:rPr lang="en-US" dirty="0" err="1"/>
              <a:t>ledvin</a:t>
            </a:r>
            <a:endParaRPr lang="en-US" dirty="0"/>
          </a:p>
          <a:p>
            <a:r>
              <a:rPr lang="cs-CZ" sz="2400" dirty="0"/>
              <a:t>s</a:t>
            </a:r>
            <a:r>
              <a:rPr lang="en-US" sz="2400" dirty="0" err="1"/>
              <a:t>ymptomy</a:t>
            </a:r>
            <a:r>
              <a:rPr lang="en-US" sz="2400" dirty="0"/>
              <a:t>:</a:t>
            </a:r>
          </a:p>
          <a:p>
            <a:pPr lvl="1"/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prsou</a:t>
            </a:r>
            <a:endParaRPr lang="en-US" dirty="0"/>
          </a:p>
          <a:p>
            <a:pPr lvl="1"/>
            <a:r>
              <a:rPr lang="en-US" dirty="0" err="1"/>
              <a:t>vystupňovaná</a:t>
            </a:r>
            <a:r>
              <a:rPr lang="en-US" dirty="0"/>
              <a:t> </a:t>
            </a:r>
            <a:r>
              <a:rPr lang="en-US" dirty="0" err="1"/>
              <a:t>úzkost</a:t>
            </a:r>
            <a:endParaRPr lang="en-US" dirty="0"/>
          </a:p>
          <a:p>
            <a:pPr lvl="1"/>
            <a:r>
              <a:rPr lang="en-US" dirty="0" err="1"/>
              <a:t>psychomotorický</a:t>
            </a:r>
            <a:r>
              <a:rPr lang="en-US" dirty="0"/>
              <a:t> </a:t>
            </a:r>
            <a:r>
              <a:rPr lang="en-US" dirty="0" err="1"/>
              <a:t>neklid</a:t>
            </a:r>
            <a:endParaRPr lang="en-US" dirty="0"/>
          </a:p>
          <a:p>
            <a:pPr lvl="1"/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krku</a:t>
            </a:r>
            <a:r>
              <a:rPr lang="en-US" dirty="0"/>
              <a:t> je </a:t>
            </a:r>
            <a:r>
              <a:rPr lang="en-US" dirty="0" err="1"/>
              <a:t>viditelné</a:t>
            </a:r>
            <a:r>
              <a:rPr lang="en-US" dirty="0"/>
              <a:t> </a:t>
            </a:r>
            <a:r>
              <a:rPr lang="en-US" dirty="0" err="1"/>
              <a:t>zvýšení</a:t>
            </a:r>
            <a:r>
              <a:rPr lang="en-US" dirty="0"/>
              <a:t> </a:t>
            </a:r>
            <a:r>
              <a:rPr lang="en-US" dirty="0" err="1"/>
              <a:t>žilní</a:t>
            </a:r>
            <a:r>
              <a:rPr lang="en-US" dirty="0"/>
              <a:t> </a:t>
            </a:r>
            <a:r>
              <a:rPr lang="en-US" dirty="0" err="1"/>
              <a:t>náplň</a:t>
            </a:r>
            <a:endParaRPr lang="en-US" dirty="0"/>
          </a:p>
          <a:p>
            <a:pPr lvl="1"/>
            <a:r>
              <a:rPr lang="en-US" dirty="0" err="1"/>
              <a:t>dušnost</a:t>
            </a:r>
            <a:endParaRPr lang="en-US" dirty="0"/>
          </a:p>
          <a:p>
            <a:pPr lvl="1"/>
            <a:r>
              <a:rPr lang="en-US" dirty="0" err="1"/>
              <a:t>cyanóza</a:t>
            </a:r>
            <a:endParaRPr lang="en-US" dirty="0"/>
          </a:p>
          <a:p>
            <a:pPr lvl="1"/>
            <a:r>
              <a:rPr lang="en-US" dirty="0" err="1"/>
              <a:t>tachykardie</a:t>
            </a:r>
            <a:endParaRPr lang="en-US" dirty="0"/>
          </a:p>
          <a:p>
            <a:r>
              <a:rPr lang="cs-CZ" sz="2400" dirty="0"/>
              <a:t>p</a:t>
            </a:r>
            <a:r>
              <a:rPr lang="en-US" sz="2400" dirty="0" err="1"/>
              <a:t>ovinnost</a:t>
            </a:r>
            <a:r>
              <a:rPr lang="en-US" sz="2400" dirty="0"/>
              <a:t> </a:t>
            </a:r>
            <a:r>
              <a:rPr lang="en-US" sz="2400" dirty="0" err="1"/>
              <a:t>sestry</a:t>
            </a:r>
            <a:r>
              <a:rPr lang="en-US" sz="2400" dirty="0"/>
              <a:t>: </a:t>
            </a:r>
            <a:r>
              <a:rPr lang="en-US" sz="2400" dirty="0" err="1"/>
              <a:t>přerušit</a:t>
            </a:r>
            <a:r>
              <a:rPr lang="en-US" sz="2400" dirty="0"/>
              <a:t> </a:t>
            </a:r>
            <a:r>
              <a:rPr lang="en-US" sz="2400" dirty="0" err="1"/>
              <a:t>převod</a:t>
            </a:r>
            <a:r>
              <a:rPr lang="en-US" sz="2400" dirty="0"/>
              <a:t> </a:t>
            </a:r>
            <a:r>
              <a:rPr lang="en-US" sz="2400" dirty="0" err="1"/>
              <a:t>krve</a:t>
            </a:r>
            <a:r>
              <a:rPr lang="en-US" sz="2400" dirty="0"/>
              <a:t> (</a:t>
            </a:r>
            <a:r>
              <a:rPr lang="en-US" sz="2400" dirty="0" err="1"/>
              <a:t>tlačkou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TRF </a:t>
            </a:r>
            <a:r>
              <a:rPr lang="en-US" sz="2400" dirty="0" err="1"/>
              <a:t>setu</a:t>
            </a:r>
            <a:r>
              <a:rPr lang="en-US" sz="2400" dirty="0"/>
              <a:t>), </a:t>
            </a:r>
            <a:r>
              <a:rPr lang="en-US" sz="2400" dirty="0" err="1"/>
              <a:t>volat</a:t>
            </a:r>
            <a:r>
              <a:rPr lang="en-US" sz="2400" dirty="0"/>
              <a:t> </a:t>
            </a:r>
            <a:r>
              <a:rPr lang="en-US" sz="2400" dirty="0" err="1"/>
              <a:t>lékaře</a:t>
            </a:r>
            <a:r>
              <a:rPr lang="en-US" sz="2400" dirty="0"/>
              <a:t>, O2, </a:t>
            </a:r>
            <a:r>
              <a:rPr lang="en-US" sz="2400" dirty="0" err="1"/>
              <a:t>sledovat</a:t>
            </a:r>
            <a:r>
              <a:rPr lang="en-US" sz="2400" dirty="0"/>
              <a:t> TK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8203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075031-1345-49C9-8450-1AE9FB01F6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4D7783-FC77-46D7-9AF5-3DE092110E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AF632B-5B18-482C-BB81-6AA592F7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Bakteriální reakce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205877C-5C14-4653-8C40-3665F57A9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při k</a:t>
            </a:r>
            <a:r>
              <a:rPr lang="en-US" dirty="0" err="1"/>
              <a:t>ontaminac</a:t>
            </a:r>
            <a:r>
              <a:rPr lang="cs-CZ" dirty="0"/>
              <a:t>i</a:t>
            </a:r>
            <a:r>
              <a:rPr lang="en-US" dirty="0"/>
              <a:t> trans. </a:t>
            </a:r>
            <a:r>
              <a:rPr lang="en-US" dirty="0" err="1"/>
              <a:t>přípravku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Bakterie</a:t>
            </a:r>
            <a:r>
              <a:rPr lang="en-US" dirty="0"/>
              <a:t> z </a:t>
            </a:r>
            <a:r>
              <a:rPr lang="en-US" dirty="0" err="1"/>
              <a:t>kůže</a:t>
            </a:r>
            <a:r>
              <a:rPr lang="en-US" dirty="0"/>
              <a:t> </a:t>
            </a:r>
            <a:r>
              <a:rPr lang="en-US" dirty="0" err="1"/>
              <a:t>dárce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(</a:t>
            </a:r>
            <a:r>
              <a:rPr lang="en-US" dirty="0" err="1"/>
              <a:t>kožní</a:t>
            </a:r>
            <a:r>
              <a:rPr lang="en-US" dirty="0"/>
              <a:t> </a:t>
            </a:r>
            <a:r>
              <a:rPr lang="en-US" dirty="0" err="1"/>
              <a:t>stafylokoky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Bakterie</a:t>
            </a:r>
            <a:r>
              <a:rPr lang="en-US" dirty="0"/>
              <a:t> </a:t>
            </a:r>
            <a:r>
              <a:rPr lang="en-US" dirty="0" err="1"/>
              <a:t>přítomné</a:t>
            </a:r>
            <a:r>
              <a:rPr lang="en-US" dirty="0"/>
              <a:t> v </a:t>
            </a:r>
            <a:r>
              <a:rPr lang="en-US" dirty="0" err="1"/>
              <a:t>krvi</a:t>
            </a:r>
            <a:r>
              <a:rPr lang="en-US" dirty="0"/>
              <a:t> </a:t>
            </a:r>
            <a:r>
              <a:rPr lang="en-US" dirty="0" err="1"/>
              <a:t>dárce</a:t>
            </a:r>
            <a:r>
              <a:rPr lang="en-US" dirty="0"/>
              <a:t> v </a:t>
            </a:r>
            <a:r>
              <a:rPr lang="en-US" dirty="0" err="1"/>
              <a:t>době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en-US" dirty="0"/>
              <a:t> (Yersinia)</a:t>
            </a:r>
          </a:p>
          <a:p>
            <a:pPr lvl="1"/>
            <a:r>
              <a:rPr lang="en-US" dirty="0" err="1"/>
              <a:t>Nesprávné</a:t>
            </a:r>
            <a:r>
              <a:rPr lang="en-US" dirty="0"/>
              <a:t> </a:t>
            </a:r>
            <a:r>
              <a:rPr lang="en-US" dirty="0" err="1"/>
              <a:t>zacházení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zpracování</a:t>
            </a:r>
            <a:r>
              <a:rPr lang="en-US" dirty="0"/>
              <a:t> </a:t>
            </a:r>
            <a:r>
              <a:rPr lang="en-US" dirty="0" err="1"/>
              <a:t>krve</a:t>
            </a:r>
            <a:endParaRPr lang="en-US" dirty="0"/>
          </a:p>
          <a:p>
            <a:pPr lvl="1"/>
            <a:r>
              <a:rPr lang="en-US" dirty="0" err="1"/>
              <a:t>Poškození</a:t>
            </a:r>
            <a:r>
              <a:rPr lang="en-US" dirty="0"/>
              <a:t> </a:t>
            </a:r>
            <a:r>
              <a:rPr lang="en-US" dirty="0" err="1"/>
              <a:t>plastového</a:t>
            </a:r>
            <a:r>
              <a:rPr lang="en-US" dirty="0"/>
              <a:t> </a:t>
            </a:r>
            <a:r>
              <a:rPr lang="en-US" dirty="0" err="1"/>
              <a:t>vaku</a:t>
            </a:r>
            <a:r>
              <a:rPr lang="en-US" dirty="0"/>
              <a:t> TP</a:t>
            </a:r>
          </a:p>
          <a:p>
            <a:pPr lvl="1"/>
            <a:r>
              <a:rPr lang="en-US" dirty="0" err="1"/>
              <a:t>Kontaminace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zacházení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podáním</a:t>
            </a:r>
            <a:r>
              <a:rPr lang="en-US" dirty="0"/>
              <a:t> </a:t>
            </a:r>
            <a:r>
              <a:rPr lang="en-US" dirty="0" err="1"/>
              <a:t>trf</a:t>
            </a:r>
            <a:endParaRPr lang="en-US" dirty="0"/>
          </a:p>
          <a:p>
            <a:pPr lvl="1"/>
            <a:endParaRPr lang="en-US" dirty="0"/>
          </a:p>
          <a:p>
            <a:r>
              <a:rPr lang="cs-CZ" dirty="0"/>
              <a:t>s</a:t>
            </a:r>
            <a:r>
              <a:rPr lang="en-US" dirty="0" err="1"/>
              <a:t>ymptomy</a:t>
            </a:r>
            <a:r>
              <a:rPr lang="en-US" dirty="0"/>
              <a:t>: ↑TT, </a:t>
            </a:r>
            <a:r>
              <a:rPr lang="en-US" dirty="0" err="1"/>
              <a:t>zimnice</a:t>
            </a:r>
            <a:r>
              <a:rPr lang="en-US" dirty="0"/>
              <a:t>, </a:t>
            </a:r>
            <a:r>
              <a:rPr lang="en-US" dirty="0" err="1"/>
              <a:t>hypotenze</a:t>
            </a:r>
            <a:endParaRPr lang="cs-CZ" dirty="0"/>
          </a:p>
          <a:p>
            <a:r>
              <a:rPr lang="cs-CZ" dirty="0"/>
              <a:t>p</a:t>
            </a:r>
            <a:r>
              <a:rPr lang="en-US" dirty="0" err="1"/>
              <a:t>ovinnost</a:t>
            </a:r>
            <a:r>
              <a:rPr lang="en-US" dirty="0"/>
              <a:t> </a:t>
            </a:r>
            <a:r>
              <a:rPr lang="en-US" dirty="0" err="1"/>
              <a:t>sestry</a:t>
            </a:r>
            <a:r>
              <a:rPr lang="en-US" dirty="0"/>
              <a:t>: </a:t>
            </a:r>
            <a:r>
              <a:rPr lang="en-US" dirty="0" err="1"/>
              <a:t>přerušit</a:t>
            </a:r>
            <a:r>
              <a:rPr lang="en-US" dirty="0"/>
              <a:t> </a:t>
            </a:r>
            <a:r>
              <a:rPr lang="en-US" dirty="0" err="1"/>
              <a:t>převod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(</a:t>
            </a:r>
            <a:r>
              <a:rPr lang="en-US" dirty="0" err="1"/>
              <a:t>tlačkou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TRF </a:t>
            </a:r>
            <a:r>
              <a:rPr lang="en-US" dirty="0" err="1"/>
              <a:t>setu</a:t>
            </a:r>
            <a:r>
              <a:rPr lang="en-US" dirty="0"/>
              <a:t>), </a:t>
            </a:r>
            <a:r>
              <a:rPr lang="en-US" dirty="0" err="1"/>
              <a:t>volat</a:t>
            </a:r>
            <a:r>
              <a:rPr lang="en-US" dirty="0"/>
              <a:t> </a:t>
            </a:r>
            <a:r>
              <a:rPr lang="en-US" dirty="0" err="1"/>
              <a:t>lékaře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993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246B4D-9096-44D3-918C-7587641518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5C3D44-C9F4-4AC4-9024-8142915AC6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79910B-260C-4400-A107-776EF6DB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1461"/>
            <a:ext cx="10753200" cy="451576"/>
          </a:xfrm>
        </p:spPr>
        <p:txBody>
          <a:bodyPr/>
          <a:lstStyle/>
          <a:p>
            <a:r>
              <a:rPr lang="en-US" dirty="0" err="1"/>
              <a:t>Zkoušky</a:t>
            </a:r>
            <a:r>
              <a:rPr lang="en-US" dirty="0"/>
              <a:t> </a:t>
            </a:r>
            <a:r>
              <a:rPr lang="en-US" dirty="0" err="1"/>
              <a:t>vhodnosti</a:t>
            </a:r>
            <a:r>
              <a:rPr lang="en-US" dirty="0"/>
              <a:t> a </a:t>
            </a:r>
            <a:r>
              <a:rPr lang="en-US" dirty="0" err="1"/>
              <a:t>kompatibility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(</a:t>
            </a:r>
            <a:r>
              <a:rPr lang="en-US" dirty="0" err="1"/>
              <a:t>shrnutí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2B6A39-3EF1-4CDF-877F-DC42B5D77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křížový</a:t>
            </a:r>
            <a:r>
              <a:rPr lang="en-US" dirty="0"/>
              <a:t> </a:t>
            </a:r>
            <a:r>
              <a:rPr lang="en-US" dirty="0" err="1"/>
              <a:t>pokus</a:t>
            </a:r>
            <a:r>
              <a:rPr lang="en-US" dirty="0"/>
              <a:t> (</a:t>
            </a:r>
            <a:r>
              <a:rPr lang="en-US" dirty="0" err="1"/>
              <a:t>zkouška</a:t>
            </a:r>
            <a:r>
              <a:rPr lang="en-US" dirty="0"/>
              <a:t>) a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Rhfaktoru</a:t>
            </a:r>
            <a:r>
              <a:rPr lang="en-US" dirty="0"/>
              <a:t> (</a:t>
            </a:r>
            <a:r>
              <a:rPr lang="en-US" dirty="0" err="1"/>
              <a:t>před</a:t>
            </a:r>
            <a:r>
              <a:rPr lang="en-US" dirty="0"/>
              <a:t> TSF –</a:t>
            </a:r>
            <a:r>
              <a:rPr lang="en-US" dirty="0" err="1"/>
              <a:t>transfúzní</a:t>
            </a:r>
            <a:r>
              <a:rPr lang="en-US" dirty="0"/>
              <a:t> </a:t>
            </a:r>
            <a:r>
              <a:rPr lang="en-US" dirty="0" err="1"/>
              <a:t>stanice</a:t>
            </a:r>
            <a:r>
              <a:rPr lang="en-US" dirty="0"/>
              <a:t>/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banka</a:t>
            </a:r>
            <a:r>
              <a:rPr lang="en-US" dirty="0"/>
              <a:t>)</a:t>
            </a:r>
          </a:p>
          <a:p>
            <a:r>
              <a:rPr lang="en-US" dirty="0" err="1"/>
              <a:t>zajišťovací</a:t>
            </a:r>
            <a:r>
              <a:rPr lang="en-US" dirty="0"/>
              <a:t> </a:t>
            </a:r>
            <a:r>
              <a:rPr lang="en-US" dirty="0" err="1"/>
              <a:t>zkouška</a:t>
            </a:r>
            <a:r>
              <a:rPr lang="en-US" dirty="0"/>
              <a:t> (</a:t>
            </a:r>
            <a:r>
              <a:rPr lang="en-US" dirty="0" err="1"/>
              <a:t>bedsidetest</a:t>
            </a:r>
            <a:r>
              <a:rPr lang="en-US" dirty="0"/>
              <a:t>, </a:t>
            </a:r>
            <a:r>
              <a:rPr lang="en-US" dirty="0" err="1"/>
              <a:t>sanqui</a:t>
            </a:r>
            <a:r>
              <a:rPr lang="en-US" dirty="0"/>
              <a:t>-test, AB0 test) u </a:t>
            </a:r>
            <a:r>
              <a:rPr lang="en-US" dirty="0" err="1"/>
              <a:t>lůžka</a:t>
            </a:r>
            <a:r>
              <a:rPr lang="en-US" dirty="0"/>
              <a:t> </a:t>
            </a:r>
            <a:r>
              <a:rPr lang="en-US" dirty="0" err="1"/>
              <a:t>nemocného</a:t>
            </a:r>
            <a:r>
              <a:rPr lang="en-US" dirty="0"/>
              <a:t> LÉKAŘ</a:t>
            </a:r>
          </a:p>
          <a:p>
            <a:r>
              <a:rPr lang="en-US" dirty="0" err="1"/>
              <a:t>biologická</a:t>
            </a:r>
            <a:r>
              <a:rPr lang="en-US" dirty="0"/>
              <a:t> </a:t>
            </a:r>
            <a:r>
              <a:rPr lang="en-US" dirty="0" err="1"/>
              <a:t>zkouška</a:t>
            </a:r>
            <a:r>
              <a:rPr lang="en-US" dirty="0"/>
              <a:t> (u </a:t>
            </a:r>
            <a:r>
              <a:rPr lang="en-US" dirty="0" err="1"/>
              <a:t>lůžka</a:t>
            </a:r>
            <a:r>
              <a:rPr lang="en-US" dirty="0"/>
              <a:t> </a:t>
            </a:r>
            <a:r>
              <a:rPr lang="en-US" dirty="0" err="1"/>
              <a:t>nemocného</a:t>
            </a:r>
            <a:r>
              <a:rPr lang="en-US" dirty="0"/>
              <a:t>) LÉKAŘ</a:t>
            </a:r>
          </a:p>
          <a:p>
            <a:r>
              <a:rPr lang="en-US" dirty="0" err="1"/>
              <a:t>Transfuzní</a:t>
            </a:r>
            <a:r>
              <a:rPr lang="en-US" dirty="0"/>
              <a:t> </a:t>
            </a:r>
            <a:r>
              <a:rPr lang="en-US" dirty="0" err="1"/>
              <a:t>přípravky</a:t>
            </a:r>
            <a:r>
              <a:rPr lang="en-US" dirty="0"/>
              <a:t> s</a:t>
            </a:r>
            <a:r>
              <a:rPr lang="cs-CZ" dirty="0"/>
              <a:t> </a:t>
            </a:r>
            <a:r>
              <a:rPr lang="en-US" dirty="0" err="1"/>
              <a:t>trombocyty</a:t>
            </a:r>
            <a:r>
              <a:rPr lang="en-US" dirty="0"/>
              <a:t> se </a:t>
            </a:r>
            <a:r>
              <a:rPr lang="en-US" dirty="0" err="1"/>
              <a:t>vyrábějí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objednávku</a:t>
            </a:r>
            <a:r>
              <a:rPr lang="en-US" dirty="0"/>
              <a:t> pro </a:t>
            </a:r>
            <a:r>
              <a:rPr lang="en-US" dirty="0" err="1"/>
              <a:t>konkrétního</a:t>
            </a:r>
            <a:r>
              <a:rPr lang="en-US" dirty="0"/>
              <a:t> </a:t>
            </a:r>
            <a:r>
              <a:rPr lang="en-US" dirty="0" err="1"/>
              <a:t>pacienta</a:t>
            </a:r>
            <a:r>
              <a:rPr lang="en-US" dirty="0"/>
              <a:t> </a:t>
            </a:r>
            <a:r>
              <a:rPr lang="en-US" dirty="0" err="1"/>
              <a:t>ajejich</a:t>
            </a:r>
            <a:r>
              <a:rPr lang="en-US" dirty="0"/>
              <a:t> </a:t>
            </a:r>
            <a:r>
              <a:rPr lang="en-US" dirty="0" err="1"/>
              <a:t>životnost</a:t>
            </a:r>
            <a:r>
              <a:rPr lang="en-US" dirty="0"/>
              <a:t> je </a:t>
            </a:r>
            <a:r>
              <a:rPr lang="en-US" dirty="0" err="1"/>
              <a:t>pouhých</a:t>
            </a:r>
            <a:r>
              <a:rPr lang="en-US" dirty="0"/>
              <a:t> 5 </a:t>
            </a:r>
            <a:r>
              <a:rPr lang="en-US" dirty="0" err="1"/>
              <a:t>dnů</a:t>
            </a:r>
            <a:r>
              <a:rPr lang="en-US" dirty="0"/>
              <a:t>. Proto se </a:t>
            </a:r>
            <a:r>
              <a:rPr lang="en-US" dirty="0" err="1"/>
              <a:t>dárci</a:t>
            </a:r>
            <a:r>
              <a:rPr lang="en-US" dirty="0"/>
              <a:t> </a:t>
            </a:r>
            <a:r>
              <a:rPr lang="en-US" dirty="0" err="1"/>
              <a:t>krevních</a:t>
            </a:r>
            <a:r>
              <a:rPr lang="en-US" dirty="0"/>
              <a:t> </a:t>
            </a:r>
            <a:r>
              <a:rPr lang="en-US" dirty="0" err="1"/>
              <a:t>destiček</a:t>
            </a:r>
            <a:r>
              <a:rPr lang="en-US" dirty="0"/>
              <a:t> </a:t>
            </a:r>
            <a:r>
              <a:rPr lang="en-US" dirty="0" err="1"/>
              <a:t>dostavují</a:t>
            </a:r>
            <a:r>
              <a:rPr lang="en-US" dirty="0"/>
              <a:t> k </a:t>
            </a:r>
            <a:r>
              <a:rPr lang="en-US" dirty="0" err="1"/>
              <a:t>odběrům</a:t>
            </a:r>
            <a:r>
              <a:rPr lang="en-US" dirty="0"/>
              <a:t> </a:t>
            </a:r>
            <a:r>
              <a:rPr lang="en-US" dirty="0" err="1"/>
              <a:t>většinou</a:t>
            </a:r>
            <a:r>
              <a:rPr lang="en-US" dirty="0"/>
              <a:t> po </a:t>
            </a:r>
            <a:r>
              <a:rPr lang="en-US" dirty="0" err="1"/>
              <a:t>telefonické</a:t>
            </a:r>
            <a:r>
              <a:rPr lang="en-US" dirty="0"/>
              <a:t> </a:t>
            </a:r>
            <a:r>
              <a:rPr lang="en-US" dirty="0" err="1"/>
              <a:t>výzvě</a:t>
            </a:r>
            <a:r>
              <a:rPr lang="en-US" dirty="0"/>
              <a:t> </a:t>
            </a:r>
            <a:r>
              <a:rPr lang="en-US" dirty="0" err="1"/>
              <a:t>Transfuzního</a:t>
            </a:r>
            <a:r>
              <a:rPr lang="en-US" dirty="0"/>
              <a:t> a </a:t>
            </a:r>
            <a:r>
              <a:rPr lang="en-US" dirty="0" err="1"/>
              <a:t>tkáňového</a:t>
            </a:r>
            <a:r>
              <a:rPr lang="en-US" dirty="0"/>
              <a:t> </a:t>
            </a:r>
            <a:r>
              <a:rPr lang="en-US" dirty="0" err="1"/>
              <a:t>oddělení</a:t>
            </a:r>
            <a:r>
              <a:rPr lang="en-US" dirty="0"/>
              <a:t> FN Brno.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3831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B24D42-FAD4-42AA-8BDB-361BF975FB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56B32A-8F94-4CCB-A437-7D376F129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7D49FD-7B36-4E3A-A1AA-BC406B87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4212"/>
            <a:ext cx="10753200" cy="451576"/>
          </a:xfrm>
        </p:spPr>
        <p:txBody>
          <a:bodyPr/>
          <a:lstStyle/>
          <a:p>
            <a:r>
              <a:rPr lang="cs-CZ" dirty="0"/>
              <a:t>Videa ke shlédnutí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51C3B7-F6FB-4CDE-A4B1-48C7DEFCF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99975"/>
            <a:ext cx="10753200" cy="4139998"/>
          </a:xfrm>
        </p:spPr>
        <p:txBody>
          <a:bodyPr/>
          <a:lstStyle/>
          <a:p>
            <a:r>
              <a:rPr lang="en-US" dirty="0" err="1"/>
              <a:t>Podmínky</a:t>
            </a:r>
            <a:r>
              <a:rPr lang="en-US" dirty="0"/>
              <a:t> </a:t>
            </a:r>
            <a:r>
              <a:rPr lang="en-US" dirty="0" err="1"/>
              <a:t>dárcovství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https://www.fnbrno.cz/zdravotni-predpoklady-darce-krve/t1532</a:t>
            </a:r>
            <a:endParaRPr lang="cs-CZ" dirty="0"/>
          </a:p>
          <a:p>
            <a:pPr marL="72000" indent="0">
              <a:buNone/>
            </a:pPr>
            <a:endParaRPr lang="en-US" dirty="0"/>
          </a:p>
          <a:p>
            <a:r>
              <a:rPr lang="en-US" dirty="0" err="1"/>
              <a:t>Plazmaferéza</a:t>
            </a:r>
            <a:r>
              <a:rPr lang="en-US" dirty="0"/>
              <a:t>  </a:t>
            </a:r>
            <a:r>
              <a:rPr lang="en-US" dirty="0">
                <a:hlinkClick r:id="rId3"/>
              </a:rPr>
              <a:t>https://www.fnbrno.cz/plazmafereza/t1716</a:t>
            </a:r>
            <a:endParaRPr lang="cs-CZ" dirty="0"/>
          </a:p>
          <a:p>
            <a:endParaRPr lang="en-US" dirty="0"/>
          </a:p>
          <a:p>
            <a:r>
              <a:rPr lang="en-US" dirty="0" err="1"/>
              <a:t>Trombocyt</a:t>
            </a:r>
            <a:r>
              <a:rPr lang="cs-CZ" dirty="0"/>
              <a:t>o</a:t>
            </a:r>
            <a:r>
              <a:rPr lang="en-US" dirty="0" err="1"/>
              <a:t>feréza</a:t>
            </a:r>
            <a:r>
              <a:rPr lang="en-US" dirty="0"/>
              <a:t> </a:t>
            </a:r>
            <a:r>
              <a:rPr lang="cs-CZ" altLang="en-US" dirty="0"/>
              <a:t>- </a:t>
            </a:r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krevních</a:t>
            </a:r>
            <a:r>
              <a:rPr lang="en-US" dirty="0"/>
              <a:t> </a:t>
            </a:r>
            <a:r>
              <a:rPr lang="en-US" dirty="0" err="1"/>
              <a:t>destiček</a:t>
            </a:r>
            <a:r>
              <a:rPr lang="en-US" dirty="0"/>
              <a:t>  </a:t>
            </a:r>
            <a:r>
              <a:rPr lang="en-US" dirty="0">
                <a:hlinkClick r:id="rId4"/>
              </a:rPr>
              <a:t>https://www.fnbrno.cz/pristrojove-odbery-trombocytu/t2979</a:t>
            </a:r>
            <a:endParaRPr lang="cs-CZ" dirty="0"/>
          </a:p>
          <a:p>
            <a:endParaRPr lang="cs-CZ" dirty="0"/>
          </a:p>
          <a:p>
            <a:r>
              <a:rPr lang="cs-CZ" dirty="0"/>
              <a:t>Transfuze </a:t>
            </a:r>
            <a:r>
              <a:rPr lang="cs-CZ" u="sng" dirty="0">
                <a:hlinkClick r:id="rId5"/>
              </a:rPr>
              <a:t>http://www.lf3.cuni.cz/cs/pracoviste/anesteziologie/vyuka/studijni-materialy/prvni-pomoc/pp-01-transfuze.html</a:t>
            </a:r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5418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B60D43-DDC8-4DE2-961F-AD04D577EF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42CC66-C076-44F7-938F-85A1F0A82F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4B807E-D663-450B-A550-82FAEA30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D0343CC-F677-4123-809F-F810868AF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/>
              </a:buClr>
            </a:pPr>
            <a:r>
              <a:rPr lang="cs-CZ" altLang="cs-CZ" dirty="0" err="1">
                <a:solidFill>
                  <a:prstClr val="black"/>
                </a:solidFill>
                <a:sym typeface="+mn-ea"/>
              </a:rPr>
              <a:t>Beharková</a:t>
            </a:r>
            <a:r>
              <a:rPr lang="cs-CZ" altLang="cs-CZ" dirty="0">
                <a:solidFill>
                  <a:prstClr val="black"/>
                </a:solidFill>
                <a:sym typeface="+mn-ea"/>
              </a:rPr>
              <a:t>, N., Soldánová, D. Základy ošetřovatelských postupů a intervencí. 2. vyd. </a:t>
            </a:r>
            <a:r>
              <a:rPr lang="cs-CZ" altLang="cs-CZ" dirty="0" err="1">
                <a:solidFill>
                  <a:prstClr val="black"/>
                </a:solidFill>
                <a:sym typeface="+mn-ea"/>
              </a:rPr>
              <a:t>Elportál</a:t>
            </a:r>
            <a:r>
              <a:rPr lang="cs-CZ" altLang="cs-CZ" dirty="0">
                <a:solidFill>
                  <a:prstClr val="black"/>
                </a:solidFill>
                <a:sym typeface="+mn-ea"/>
              </a:rPr>
              <a:t> Brno, Masarykova univerzita 2019. </a:t>
            </a:r>
            <a:r>
              <a:rPr lang="cs-CZ" u="sng" dirty="0">
                <a:solidFill>
                  <a:prstClr val="black"/>
                </a:solidFill>
                <a:sym typeface="+mn-ea"/>
                <a:hlinkClick r:id="rId2"/>
              </a:rPr>
              <a:t>https://is.muni.cz/elportal/?id=1496062</a:t>
            </a:r>
            <a:endParaRPr lang="cs-CZ" altLang="cs-CZ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cs-CZ" altLang="cs-CZ" dirty="0" err="1">
                <a:solidFill>
                  <a:prstClr val="black"/>
                </a:solidFill>
                <a:sym typeface="+mn-ea"/>
              </a:rPr>
              <a:t>Beharková</a:t>
            </a:r>
            <a:r>
              <a:rPr lang="cs-CZ" altLang="cs-CZ" dirty="0">
                <a:solidFill>
                  <a:prstClr val="black"/>
                </a:solidFill>
                <a:sym typeface="+mn-ea"/>
              </a:rPr>
              <a:t>, N., Soldánová, D. : Základy ošetřovatelských postupů a intervencí. </a:t>
            </a:r>
            <a:r>
              <a:rPr lang="cs-CZ" altLang="cs-CZ" dirty="0" err="1">
                <a:solidFill>
                  <a:prstClr val="black"/>
                </a:solidFill>
                <a:sym typeface="+mn-ea"/>
              </a:rPr>
              <a:t>Elportál</a:t>
            </a:r>
            <a:r>
              <a:rPr lang="cs-CZ" altLang="cs-CZ" dirty="0">
                <a:solidFill>
                  <a:prstClr val="black"/>
                </a:solidFill>
                <a:sym typeface="+mn-ea"/>
              </a:rPr>
              <a:t> </a:t>
            </a:r>
            <a:r>
              <a:rPr lang="cs-CZ" altLang="cs-CZ" dirty="0" err="1">
                <a:solidFill>
                  <a:prstClr val="black"/>
                </a:solidFill>
                <a:sym typeface="+mn-ea"/>
              </a:rPr>
              <a:t>brno</a:t>
            </a:r>
            <a:r>
              <a:rPr lang="cs-CZ" altLang="cs-CZ" dirty="0">
                <a:solidFill>
                  <a:prstClr val="black"/>
                </a:solidFill>
                <a:sym typeface="+mn-ea"/>
              </a:rPr>
              <a:t>, Masarykova univerzita 2016. </a:t>
            </a:r>
            <a:r>
              <a:rPr lang="cs-CZ" dirty="0">
                <a:solidFill>
                  <a:prstClr val="black"/>
                </a:solidFill>
                <a:sym typeface="+mn-ea"/>
                <a:hlinkClick r:id="rId3"/>
              </a:rPr>
              <a:t>http://is.muni.cz/elportal/?id=1364079</a:t>
            </a:r>
            <a:endParaRPr lang="cs-CZ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  <a:sym typeface="+mn-ea"/>
              </a:rPr>
              <a:t>Pokorná, A., Komínková, A. : Ošetřovatelské postupy založené na důkazech. 2. díl. Brno, Masarykova univerzita 2014.</a:t>
            </a:r>
            <a:endParaRPr lang="cs-CZ" altLang="cs-CZ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3265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880809-54B9-4593-8603-FEE16628A2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2A8343-4957-499E-8545-9F02FDF75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6A3EE6-9E36-4BEB-8C38-A4DF35B6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 transfuzi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562AF42-FB03-4E46-B3E6-D03A1FAF4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en-US" dirty="0"/>
              <a:t>a </a:t>
            </a:r>
            <a:r>
              <a:rPr lang="en-US" dirty="0" err="1"/>
              <a:t>postup</a:t>
            </a:r>
            <a:r>
              <a:rPr lang="en-US" dirty="0"/>
              <a:t> s </a:t>
            </a:r>
            <a:r>
              <a:rPr lang="en-US" dirty="0" err="1"/>
              <a:t>největším</a:t>
            </a:r>
            <a:r>
              <a:rPr lang="en-US" dirty="0"/>
              <a:t> </a:t>
            </a:r>
            <a:r>
              <a:rPr lang="en-US" dirty="0" err="1"/>
              <a:t>přínosem</a:t>
            </a:r>
            <a:r>
              <a:rPr lang="en-US" dirty="0"/>
              <a:t> pro </a:t>
            </a:r>
            <a:r>
              <a:rPr lang="en-US" dirty="0" err="1"/>
              <a:t>pacienta</a:t>
            </a:r>
            <a:r>
              <a:rPr lang="en-US" dirty="0"/>
              <a:t> je </a:t>
            </a:r>
            <a:r>
              <a:rPr lang="en-US" dirty="0" err="1"/>
              <a:t>považována</a:t>
            </a:r>
            <a:r>
              <a:rPr lang="en-US" dirty="0"/>
              <a:t> </a:t>
            </a:r>
            <a:r>
              <a:rPr lang="en-US" dirty="0" err="1">
                <a:solidFill>
                  <a:srgbClr val="00B0F0"/>
                </a:solidFill>
              </a:rPr>
              <a:t>metoda</a:t>
            </a:r>
            <a:r>
              <a:rPr lang="en-US" dirty="0">
                <a:solidFill>
                  <a:srgbClr val="00B0F0"/>
                </a:solidFill>
              </a:rPr>
              <a:t> 4S:</a:t>
            </a:r>
            <a:endParaRPr lang="en-US" dirty="0"/>
          </a:p>
          <a:p>
            <a:r>
              <a:rPr lang="en-US" dirty="0" err="1">
                <a:solidFill>
                  <a:srgbClr val="00B0F0"/>
                </a:solidFill>
              </a:rPr>
              <a:t>S</a:t>
            </a:r>
            <a:r>
              <a:rPr lang="en-US" dirty="0" err="1"/>
              <a:t>právná</a:t>
            </a:r>
            <a:r>
              <a:rPr lang="en-US" dirty="0"/>
              <a:t> </a:t>
            </a:r>
            <a:r>
              <a:rPr lang="en-US" dirty="0" err="1"/>
              <a:t>indikace</a:t>
            </a:r>
            <a:endParaRPr lang="en-US" dirty="0"/>
          </a:p>
          <a:p>
            <a:r>
              <a:rPr lang="en-US" dirty="0" err="1">
                <a:solidFill>
                  <a:srgbClr val="00B0F0"/>
                </a:solidFill>
              </a:rPr>
              <a:t>S</a:t>
            </a:r>
            <a:r>
              <a:rPr lang="en-US" dirty="0" err="1"/>
              <a:t>právného</a:t>
            </a:r>
            <a:r>
              <a:rPr lang="en-US" dirty="0"/>
              <a:t> TRF </a:t>
            </a:r>
            <a:r>
              <a:rPr lang="en-US" dirty="0" err="1"/>
              <a:t>přípravku</a:t>
            </a:r>
            <a:endParaRPr lang="en-US" dirty="0"/>
          </a:p>
          <a:p>
            <a:r>
              <a:rPr lang="en-US" dirty="0" err="1">
                <a:solidFill>
                  <a:srgbClr val="00B0F0"/>
                </a:solidFill>
              </a:rPr>
              <a:t>S</a:t>
            </a:r>
            <a:r>
              <a:rPr lang="en-US" dirty="0" err="1"/>
              <a:t>právný</a:t>
            </a:r>
            <a:r>
              <a:rPr lang="en-US" dirty="0"/>
              <a:t> </a:t>
            </a:r>
            <a:r>
              <a:rPr lang="en-US" dirty="0" err="1"/>
              <a:t>čas</a:t>
            </a:r>
            <a:endParaRPr lang="en-US" dirty="0"/>
          </a:p>
          <a:p>
            <a:r>
              <a:rPr lang="en-US" dirty="0" err="1">
                <a:solidFill>
                  <a:srgbClr val="00B0F0"/>
                </a:solidFill>
              </a:rPr>
              <a:t>S</a:t>
            </a:r>
            <a:r>
              <a:rPr lang="en-US" dirty="0" err="1"/>
              <a:t>právné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cs-CZ" dirty="0"/>
              <a:t>r</a:t>
            </a:r>
            <a:r>
              <a:rPr lang="en-US" dirty="0" err="1"/>
              <a:t>ozhodování</a:t>
            </a:r>
            <a:r>
              <a:rPr lang="en-US" dirty="0"/>
              <a:t>: </a:t>
            </a:r>
            <a:r>
              <a:rPr lang="cs-CZ" dirty="0"/>
              <a:t>r</a:t>
            </a:r>
            <a:r>
              <a:rPr lang="en-US" dirty="0" err="1"/>
              <a:t>izika</a:t>
            </a:r>
            <a:r>
              <a:rPr lang="en-US" dirty="0"/>
              <a:t> TRF, </a:t>
            </a: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/>
              <a:t>nepodání</a:t>
            </a:r>
            <a:r>
              <a:rPr lang="en-US" dirty="0"/>
              <a:t> TRF a </a:t>
            </a:r>
            <a:r>
              <a:rPr lang="en-US" dirty="0" err="1"/>
              <a:t>očekávaný</a:t>
            </a:r>
            <a:r>
              <a:rPr lang="en-US" dirty="0"/>
              <a:t> </a:t>
            </a:r>
            <a:r>
              <a:rPr lang="en-US" dirty="0" err="1"/>
              <a:t>přínos</a:t>
            </a:r>
            <a:r>
              <a:rPr lang="en-US" dirty="0"/>
              <a:t> TRF pro P/K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87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FCAE53-064A-4EB7-89BC-7DF737431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7C30E0-9F5B-4FAD-95AA-92C3954C7A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CC2C92-46B6-4A0F-B4F1-445C9873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35391"/>
            <a:ext cx="10753200" cy="451576"/>
          </a:xfrm>
        </p:spPr>
        <p:txBody>
          <a:bodyPr/>
          <a:lstStyle/>
          <a:p>
            <a:r>
              <a:rPr lang="cs-CZ" dirty="0"/>
              <a:t>Druhy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12FE0F7-388F-4DA0-A162-F8DE6C5DE15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176803"/>
            <a:ext cx="5219998" cy="413999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>
                <a:sym typeface="+mn-ea"/>
              </a:rPr>
              <a:t>přímá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>
                <a:sym typeface="+mn-ea"/>
              </a:rPr>
              <a:t>nepřímá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 err="1">
                <a:sym typeface="+mn-ea"/>
              </a:rPr>
              <a:t>exsanquinační</a:t>
            </a:r>
            <a:endParaRPr lang="cs-CZ" altLang="cs-CZ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 err="1">
                <a:sym typeface="+mn-ea"/>
              </a:rPr>
              <a:t>reexsanquinační</a:t>
            </a:r>
            <a:endParaRPr lang="cs-CZ" altLang="cs-CZ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 err="1">
                <a:sym typeface="+mn-ea"/>
              </a:rPr>
              <a:t>kordocentéza</a:t>
            </a:r>
            <a:endParaRPr lang="cs-CZ" altLang="cs-CZ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 err="1">
                <a:sym typeface="+mn-ea"/>
              </a:rPr>
              <a:t>inrauterinní</a:t>
            </a:r>
            <a:r>
              <a:rPr lang="cs-CZ" altLang="cs-CZ" dirty="0">
                <a:sym typeface="+mn-ea"/>
              </a:rPr>
              <a:t> transfuze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>
                <a:sym typeface="+mn-ea"/>
              </a:rPr>
              <a:t>autologní transfuze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>
                <a:sym typeface="+mn-ea"/>
              </a:rPr>
              <a:t>alogenní transfuze 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09D7EF0-A110-468E-8C54-07D82BCE6AE9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939998" y="1176803"/>
            <a:ext cx="5219998" cy="4139998"/>
          </a:xfrm>
        </p:spPr>
        <p:txBody>
          <a:bodyPr/>
          <a:lstStyle/>
          <a:p>
            <a:r>
              <a:rPr lang="cs-CZ" altLang="en-US" dirty="0">
                <a:solidFill>
                  <a:prstClr val="black"/>
                </a:solidFill>
              </a:rPr>
              <a:t>pro možnost podávání krevních přípravků a jejich derivátů je nezbytný systém dárcovství krve (viz. skripta)</a:t>
            </a:r>
          </a:p>
          <a:p>
            <a:endParaRPr lang="cs-CZ" dirty="0"/>
          </a:p>
        </p:txBody>
      </p:sp>
      <p:pic>
        <p:nvPicPr>
          <p:cNvPr id="7" name="Picture 2" descr="VÃ½sledek obrÃ¡zku pro transfuze">
            <a:extLst>
              <a:ext uri="{FF2B5EF4-FFF2-40B4-BE49-F238E27FC236}">
                <a16:creationId xmlns:a16="http://schemas.microsoft.com/office/drawing/2014/main" id="{B43111BD-7002-4CC1-A15B-5E521043B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04" y="34290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3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E4975C-3DAE-4DF5-BAB6-9755CF0F50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85BA70-9747-4403-BD47-AE4094FC51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18724B-4B69-44C8-ABEA-4FEB2EB6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Přímá transfuze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C9DF342-AA1F-4636-A2E0-48D7E134E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774" y="5150820"/>
            <a:ext cx="10753200" cy="4139998"/>
          </a:xfrm>
        </p:spPr>
        <p:txBody>
          <a:bodyPr/>
          <a:lstStyle/>
          <a:p>
            <a:r>
              <a:rPr lang="cs-CZ" altLang="en-US" b="1" dirty="0">
                <a:solidFill>
                  <a:srgbClr val="0000DC"/>
                </a:solidFill>
              </a:rPr>
              <a:t>nepřímá transfuze </a:t>
            </a:r>
            <a:r>
              <a:rPr lang="cs-CZ" altLang="en-US" dirty="0"/>
              <a:t>– OD ROKU 1916 SE PROVÁDÍ PŘENOS KRVE OD DÁRCE DO KREVNÍCH KONZERV</a:t>
            </a:r>
          </a:p>
          <a:p>
            <a:endParaRPr lang="cs-CZ" dirty="0"/>
          </a:p>
        </p:txBody>
      </p:sp>
      <p:pic>
        <p:nvPicPr>
          <p:cNvPr id="6" name="Picture 5" descr="bloodbank-transfusion">
            <a:extLst>
              <a:ext uri="{FF2B5EF4-FFF2-40B4-BE49-F238E27FC236}">
                <a16:creationId xmlns:a16="http://schemas.microsoft.com/office/drawing/2014/main" id="{792C0989-8FEB-446C-B9D6-B08BC7E47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764515"/>
            <a:ext cx="4188460" cy="2793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transfusion">
            <a:extLst>
              <a:ext uri="{FF2B5EF4-FFF2-40B4-BE49-F238E27FC236}">
                <a16:creationId xmlns:a16="http://schemas.microsoft.com/office/drawing/2014/main" id="{082C658D-93FC-4F8C-B6E1-6FE54089A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730" y="1762610"/>
            <a:ext cx="3557270" cy="2795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ED9E2EAB-A294-4D47-82FA-A6472FC16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169" y="1762610"/>
            <a:ext cx="2625090" cy="26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3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1ADD25-984A-4E63-B0F1-0C3D629FC4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9E393F-4F31-4DFB-8E11-1AAFB691C4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82D2B9-40BE-4498-9286-BA35E908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>
                <a:sym typeface="+mn-ea"/>
              </a:rPr>
              <a:t>Exsanquinační</a:t>
            </a:r>
            <a:r>
              <a:rPr lang="cs-CZ" altLang="cs-CZ" dirty="0">
                <a:sym typeface="+mn-ea"/>
              </a:rPr>
              <a:t> transfuze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4CB5539-F89A-4B0F-A93B-7530428AA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ym typeface="+mn-ea"/>
              </a:rPr>
              <a:t>výměnná transfuze u novorozenců při fetální erytroblastóze (matka </a:t>
            </a:r>
            <a:r>
              <a:rPr lang="cs-CZ" altLang="cs-CZ" dirty="0" err="1">
                <a:sym typeface="+mn-ea"/>
              </a:rPr>
              <a:t>Rh</a:t>
            </a:r>
            <a:r>
              <a:rPr lang="cs-CZ" altLang="cs-CZ" dirty="0">
                <a:sym typeface="+mn-ea"/>
              </a:rPr>
              <a:t>-) 2. – 3. den po porodu do pupečního pahýlu pomocí speciální soupravy – uzavřený systém</a:t>
            </a:r>
            <a:endParaRPr lang="cs-CZ" altLang="cs-CZ" dirty="0"/>
          </a:p>
          <a:p>
            <a:r>
              <a:rPr lang="cs-CZ" altLang="cs-CZ" dirty="0">
                <a:sym typeface="+mn-ea"/>
              </a:rPr>
              <a:t>prevencí je podání 1 </a:t>
            </a:r>
            <a:r>
              <a:rPr lang="cs-CZ" altLang="cs-CZ" dirty="0" err="1">
                <a:sym typeface="+mn-ea"/>
              </a:rPr>
              <a:t>amp</a:t>
            </a:r>
            <a:r>
              <a:rPr lang="cs-CZ" altLang="cs-CZ" dirty="0">
                <a:sym typeface="+mn-ea"/>
              </a:rPr>
              <a:t>. Anti D – </a:t>
            </a:r>
            <a:r>
              <a:rPr lang="cs-CZ" altLang="cs-CZ" dirty="0" err="1">
                <a:sym typeface="+mn-ea"/>
              </a:rPr>
              <a:t>gamaglobuinu</a:t>
            </a:r>
            <a:r>
              <a:rPr lang="cs-CZ" altLang="cs-CZ" dirty="0">
                <a:sym typeface="+mn-ea"/>
              </a:rPr>
              <a:t> </a:t>
            </a:r>
            <a:r>
              <a:rPr lang="cs-CZ" altLang="cs-CZ" dirty="0" err="1">
                <a:sym typeface="+mn-ea"/>
              </a:rPr>
              <a:t>i.m</a:t>
            </a:r>
            <a:r>
              <a:rPr lang="cs-CZ" altLang="cs-CZ" dirty="0">
                <a:sym typeface="+mn-ea"/>
              </a:rPr>
              <a:t>. po porodu každé </a:t>
            </a:r>
            <a:r>
              <a:rPr lang="cs-CZ" altLang="cs-CZ" dirty="0" err="1">
                <a:sym typeface="+mn-ea"/>
              </a:rPr>
              <a:t>Rh</a:t>
            </a:r>
            <a:r>
              <a:rPr lang="cs-CZ" altLang="cs-CZ" dirty="0">
                <a:sym typeface="+mn-ea"/>
              </a:rPr>
              <a:t>- ženě</a:t>
            </a:r>
            <a:endParaRPr lang="cs-CZ" altLang="cs-CZ" dirty="0"/>
          </a:p>
          <a:p>
            <a:endParaRPr lang="en-US" dirty="0"/>
          </a:p>
          <a:p>
            <a:r>
              <a:rPr lang="en-US" b="1" dirty="0" err="1"/>
              <a:t>Reexanquinační</a:t>
            </a:r>
            <a:r>
              <a:rPr lang="en-US" b="1" dirty="0"/>
              <a:t> </a:t>
            </a:r>
            <a:r>
              <a:rPr lang="en-US" b="1" dirty="0" err="1"/>
              <a:t>transfuze</a:t>
            </a:r>
            <a:r>
              <a:rPr lang="cs-CZ" altLang="en-US" b="1" dirty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opakovaná</a:t>
            </a:r>
            <a:r>
              <a:rPr lang="en-US" dirty="0"/>
              <a:t> </a:t>
            </a:r>
            <a:r>
              <a:rPr lang="en-US" dirty="0" err="1"/>
              <a:t>výměnná</a:t>
            </a:r>
            <a:r>
              <a:rPr lang="en-US" dirty="0"/>
              <a:t> </a:t>
            </a:r>
            <a:r>
              <a:rPr lang="en-US" dirty="0" err="1"/>
              <a:t>transfúze</a:t>
            </a:r>
            <a:r>
              <a:rPr lang="en-US" dirty="0"/>
              <a:t> </a:t>
            </a:r>
            <a:r>
              <a:rPr lang="en-US" dirty="0" err="1"/>
              <a:t>novorozenců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nedonošenců</a:t>
            </a:r>
            <a:endParaRPr lang="en-US" dirty="0"/>
          </a:p>
          <a:p>
            <a:endParaRPr lang="cs-CZ" dirty="0"/>
          </a:p>
        </p:txBody>
      </p:sp>
      <p:pic>
        <p:nvPicPr>
          <p:cNvPr id="6" name="Picture 2" descr="VÃ½sledek obrÃ¡zku pro transfuze">
            <a:extLst>
              <a:ext uri="{FF2B5EF4-FFF2-40B4-BE49-F238E27FC236}">
                <a16:creationId xmlns:a16="http://schemas.microsoft.com/office/drawing/2014/main" id="{97313E86-366D-4011-88C2-7CEBBE20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42" y="4256527"/>
            <a:ext cx="2870558" cy="143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986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transfuze[20211011064852622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735</TotalTime>
  <Words>3702</Words>
  <Application>Microsoft Office PowerPoint</Application>
  <PresentationFormat>Širokoúhlá obrazovka</PresentationFormat>
  <Paragraphs>453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2" baseType="lpstr">
      <vt:lpstr>Arial</vt:lpstr>
      <vt:lpstr>Tahoma</vt:lpstr>
      <vt:lpstr>Wingdings</vt:lpstr>
      <vt:lpstr>Prezentace_MU_CZ</vt:lpstr>
      <vt:lpstr>Prezentace aplikace PowerPoint</vt:lpstr>
      <vt:lpstr>Transfuze</vt:lpstr>
      <vt:lpstr>Transfuze </vt:lpstr>
      <vt:lpstr>Transfuze </vt:lpstr>
      <vt:lpstr>Indikace k transfuzi</vt:lpstr>
      <vt:lpstr>Indikace k transfuzi</vt:lpstr>
      <vt:lpstr>Druhy transfuze</vt:lpstr>
      <vt:lpstr>Přímá transfuze</vt:lpstr>
      <vt:lpstr>Exsanquinační transfuze</vt:lpstr>
      <vt:lpstr>Kordocentéza </vt:lpstr>
      <vt:lpstr>Intrauterunní transfuze</vt:lpstr>
      <vt:lpstr>Autologní transfuze</vt:lpstr>
      <vt:lpstr>Autologní transfuze</vt:lpstr>
      <vt:lpstr>Typy autologních transfuzí</vt:lpstr>
      <vt:lpstr>Perioperační transfuze</vt:lpstr>
      <vt:lpstr>Výhody autologní transfuze</vt:lpstr>
      <vt:lpstr>Nevýhody autologní transfuze</vt:lpstr>
      <vt:lpstr>Transfuzní přípravky</vt:lpstr>
      <vt:lpstr>Deriváty získané plazmaferézou</vt:lpstr>
      <vt:lpstr>Transfuzní přípravky</vt:lpstr>
      <vt:lpstr>Transfuzní přípravky</vt:lpstr>
      <vt:lpstr>Transfuzní přípravky</vt:lpstr>
      <vt:lpstr>Krevní deriváty</vt:lpstr>
      <vt:lpstr>Krevní konzerva</vt:lpstr>
      <vt:lpstr>Krevní konzerva</vt:lpstr>
      <vt:lpstr>Krevní konzerva</vt:lpstr>
      <vt:lpstr>Označení krevní konzervy</vt:lpstr>
      <vt:lpstr>Označení krevní konzervy</vt:lpstr>
      <vt:lpstr>Označení krevní konzervy</vt:lpstr>
      <vt:lpstr>Objednání krevní konzervy</vt:lpstr>
      <vt:lpstr>Odběr </vt:lpstr>
      <vt:lpstr>Prezentace aplikace PowerPoint</vt:lpstr>
      <vt:lpstr>Podání transfuze - zásady</vt:lpstr>
      <vt:lpstr>Příprava pacienta, pomůcky</vt:lpstr>
      <vt:lpstr>Transfuze - pomůcky</vt:lpstr>
      <vt:lpstr>Bed side test - pomůcky</vt:lpstr>
      <vt:lpstr>Povinnosti před podáním transfuze</vt:lpstr>
      <vt:lpstr>Povinnosti před podáním transfuze</vt:lpstr>
      <vt:lpstr>Transfuzní deník</vt:lpstr>
      <vt:lpstr>Bed side test</vt:lpstr>
      <vt:lpstr>Ověření krevní skupiny</vt:lpstr>
      <vt:lpstr>Podání plazmy</vt:lpstr>
      <vt:lpstr>Podání plazmy</vt:lpstr>
      <vt:lpstr>Podání plazmy</vt:lpstr>
      <vt:lpstr>Podání plazmy</vt:lpstr>
      <vt:lpstr>Péče o pacienta v průběhu podání transfuze</vt:lpstr>
      <vt:lpstr>Péče po podání transfuze</vt:lpstr>
      <vt:lpstr>Péče po podání transfuze</vt:lpstr>
      <vt:lpstr>Komplikace transfuze</vt:lpstr>
      <vt:lpstr>Pyretická reakce</vt:lpstr>
      <vt:lpstr>Hemolytická reakce</vt:lpstr>
      <vt:lpstr>Alergická reakce</vt:lpstr>
      <vt:lpstr>Oběhové přetížení (hypervolemie)</vt:lpstr>
      <vt:lpstr>Bakteriální reakce</vt:lpstr>
      <vt:lpstr>Zkoušky vhodnosti a kompatibility krve (shrnutí)</vt:lpstr>
      <vt:lpstr>Videa ke shlédnutí</vt:lpstr>
      <vt:lpstr>Zdroje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48</cp:revision>
  <cp:lastPrinted>1601-01-01T00:00:00Z</cp:lastPrinted>
  <dcterms:created xsi:type="dcterms:W3CDTF">2021-02-15T10:37:16Z</dcterms:created>
  <dcterms:modified xsi:type="dcterms:W3CDTF">2021-10-11T04:49:32Z</dcterms:modified>
</cp:coreProperties>
</file>