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5" r:id="rId5"/>
    <p:sldId id="267" r:id="rId6"/>
    <p:sldId id="268" r:id="rId7"/>
    <p:sldId id="264" r:id="rId8"/>
    <p:sldId id="263" r:id="rId9"/>
    <p:sldId id="269" r:id="rId10"/>
    <p:sldId id="270" r:id="rId11"/>
    <p:sldId id="271" r:id="rId12"/>
    <p:sldId id="272" r:id="rId13"/>
    <p:sldId id="280" r:id="rId14"/>
    <p:sldId id="281" r:id="rId15"/>
    <p:sldId id="282" r:id="rId16"/>
    <p:sldId id="283" r:id="rId17"/>
    <p:sldId id="284" r:id="rId18"/>
    <p:sldId id="287" r:id="rId19"/>
    <p:sldId id="289" r:id="rId20"/>
    <p:sldId id="290" r:id="rId21"/>
    <p:sldId id="291" r:id="rId22"/>
    <p:sldId id="292" r:id="rId23"/>
    <p:sldId id="293" r:id="rId24"/>
    <p:sldId id="285" r:id="rId25"/>
    <p:sldId id="309" r:id="rId26"/>
    <p:sldId id="310" r:id="rId27"/>
    <p:sldId id="312" r:id="rId28"/>
    <p:sldId id="314" r:id="rId29"/>
    <p:sldId id="315" r:id="rId30"/>
    <p:sldId id="316" r:id="rId31"/>
    <p:sldId id="317" r:id="rId32"/>
    <p:sldId id="318" r:id="rId33"/>
    <p:sldId id="320" r:id="rId34"/>
    <p:sldId id="321" r:id="rId35"/>
    <p:sldId id="322" r:id="rId36"/>
    <p:sldId id="323" r:id="rId37"/>
    <p:sldId id="324" r:id="rId38"/>
    <p:sldId id="325" r:id="rId39"/>
    <p:sldId id="327" r:id="rId40"/>
    <p:sldId id="328" r:id="rId41"/>
    <p:sldId id="329" r:id="rId42"/>
    <p:sldId id="330" r:id="rId43"/>
    <p:sldId id="331" r:id="rId44"/>
    <p:sldId id="332" r:id="rId45"/>
    <p:sldId id="334" r:id="rId46"/>
    <p:sldId id="335" r:id="rId47"/>
    <p:sldId id="336" r:id="rId48"/>
    <p:sldId id="308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aSkMWVlFUU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youtu.be/3-tJ5erxh4Y" TargetMode="External"/><Relationship Id="rId12" Type="http://schemas.openxmlformats.org/officeDocument/2006/relationships/hyperlink" Target="https://youtu.be/iYhCn0jf46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s://youtu.be/rKegRnTimFs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youtu.be/M4z90wlwYs8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youtu.be/gpTNJ06JxA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MpzQeFKrY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Můžeme jednat svobodně?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nutí jednat tak, jak se očekává?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fakt (Emile </a:t>
            </a:r>
            <a:r>
              <a:rPr lang="cs-CZ" dirty="0" err="1"/>
              <a:t>Durkheim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je vůči člověku vnější</a:t>
            </a:r>
          </a:p>
          <a:p>
            <a:pPr marL="0" indent="0">
              <a:buNone/>
            </a:pPr>
            <a:r>
              <a:rPr lang="cs-CZ" dirty="0"/>
              <a:t>	má donucovací charakter</a:t>
            </a:r>
          </a:p>
          <a:p>
            <a:pPr marL="0" indent="0">
              <a:buNone/>
            </a:pPr>
            <a:r>
              <a:rPr lang="cs-CZ" dirty="0"/>
              <a:t>	nepodlehnutí je spojeno s velkým sociálním nepohodlím</a:t>
            </a:r>
          </a:p>
          <a:p>
            <a:pPr marL="0" indent="0">
              <a:buNone/>
            </a:pPr>
            <a:r>
              <a:rPr lang="cs-CZ" dirty="0"/>
              <a:t>	(styl oblékání, instituce manželství, monogamie, řeč…)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Sociální struktura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Socializace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31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nutí jednat tak, jak se očekává?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fakt (Emile </a:t>
            </a:r>
            <a:r>
              <a:rPr lang="cs-CZ" dirty="0" err="1"/>
              <a:t>Durkheim</a:t>
            </a:r>
            <a:r>
              <a:rPr lang="cs-CZ" dirty="0"/>
              <a:t>)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Sociální struktura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člověk může jednat relativně svobodně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ale v rámci strukturálních omezení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(můžu si vzít tričko černé nebo modré, ale růžové už je na hraně, 	bez trička jít nemůžu)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Socializace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73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nutí jednat tak, jak se očekává?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fakt (Emile </a:t>
            </a:r>
            <a:r>
              <a:rPr lang="cs-CZ" dirty="0" err="1"/>
              <a:t>Durkheim</a:t>
            </a:r>
            <a:r>
              <a:rPr lang="cs-CZ" dirty="0"/>
              <a:t>)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Sociální struktura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Socializace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od malička se učíme, jak se chovat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získáváme vzory chování od blízkých, cizích lidí, z médií…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hrajeme role, naplňujeme očekávání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41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Segoe UI" pitchFamily="34" charset="0"/>
                <a:cs typeface="Segoe UI" pitchFamily="34" charset="0"/>
              </a:rPr>
              <a:t>chování získá nějaký nadindividuální důvod (legitimizace)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předává se dalším generacím v rámci výchovy (socializace)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primární (v rodině, blízké osoby)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sekundární (ve škole, v zaměstnání, pedagogické metody)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resocializace (vězení, sekta)</a:t>
            </a: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Segoe UI" pitchFamily="34" charset="0"/>
                <a:cs typeface="Segoe UI" pitchFamily="34" charset="0"/>
              </a:rPr>
              <a:t>chování získá nějaký nadindividuální důvod (legitimizace)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náboženství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pohádky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společenská smlouva, zákony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zákony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předává se dalším generacím v rámci výchovy (socializace)</a:t>
            </a: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0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realita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Segoe UI" pitchFamily="34" charset="0"/>
                <a:cs typeface="Segoe UI" pitchFamily="34" charset="0"/>
              </a:rPr>
              <a:t>je sociálně konstruována…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… veškerým naším jednáním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… a jednáním všech ostatních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Sociální (re)konstrukce probíhá neustále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Peter Berger, Thomas </a:t>
            </a:r>
            <a:r>
              <a:rPr lang="cs-CZ" dirty="0" err="1">
                <a:ea typeface="Segoe UI" pitchFamily="34" charset="0"/>
                <a:cs typeface="Segoe UI" pitchFamily="34" charset="0"/>
              </a:rPr>
              <a:t>Luckmann</a:t>
            </a:r>
            <a:r>
              <a:rPr lang="cs-CZ" dirty="0">
                <a:ea typeface="Segoe UI" pitchFamily="34" charset="0"/>
                <a:cs typeface="Segoe UI" pitchFamily="34" charset="0"/>
              </a:rPr>
              <a:t>: Sociální konstrukce reality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Na sociální konstrukci reality se podílí i „veřejný diskurz“ – média, filmy, celebrity</a:t>
            </a:r>
          </a:p>
        </p:txBody>
      </p:sp>
    </p:spTree>
    <p:extLst>
      <p:ext uri="{BB962C8B-B14F-4D97-AF65-F5344CB8AC3E}">
        <p14:creationId xmlns:p14="http://schemas.microsoft.com/office/powerpoint/2010/main" val="262489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</a:t>
            </a:r>
            <a:r>
              <a:rPr lang="cs-CZ" dirty="0" err="1"/>
              <a:t>normativita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Segoe UI" pitchFamily="34" charset="0"/>
                <a:cs typeface="Segoe UI" pitchFamily="34" charset="0"/>
              </a:rPr>
              <a:t>co je „normální“, přijatelné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média, filmy, celebrity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pohádky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dobro / zlo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princ / princezna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(dva princové)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chudý a nevzdělaný vítězí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přísloví</a:t>
            </a:r>
          </a:p>
        </p:txBody>
      </p:sp>
    </p:spTree>
    <p:extLst>
      <p:ext uri="{BB962C8B-B14F-4D97-AF65-F5344CB8AC3E}">
        <p14:creationId xmlns:p14="http://schemas.microsoft.com/office/powerpoint/2010/main" val="311081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ideál ženské krásy</a:t>
            </a:r>
          </a:p>
        </p:txBody>
      </p:sp>
      <p:pic>
        <p:nvPicPr>
          <p:cNvPr id="5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384414"/>
            <a:ext cx="2857500" cy="558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92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ideál ženské krásy</a:t>
            </a:r>
          </a:p>
        </p:txBody>
      </p:sp>
      <p:pic>
        <p:nvPicPr>
          <p:cNvPr id="5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  <p:pic>
        <p:nvPicPr>
          <p:cNvPr id="6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449" y="1392727"/>
            <a:ext cx="3721101" cy="558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06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ideál ženské krásy</a:t>
            </a:r>
          </a:p>
        </p:txBody>
      </p:sp>
      <p:pic>
        <p:nvPicPr>
          <p:cNvPr id="6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7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4" y="1392727"/>
            <a:ext cx="4608512" cy="5616624"/>
          </a:xfrm>
          <a:prstGeom prst="rect">
            <a:avLst/>
          </a:prstGeom>
          <a:noFill/>
        </p:spPr>
      </p:pic>
      <p:pic>
        <p:nvPicPr>
          <p:cNvPr id="8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85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Můžeme jednat svobodně?</a:t>
            </a:r>
          </a:p>
        </p:txBody>
      </p:sp>
    </p:spTree>
    <p:extLst>
      <p:ext uri="{BB962C8B-B14F-4D97-AF65-F5344CB8AC3E}">
        <p14:creationId xmlns:p14="http://schemas.microsoft.com/office/powerpoint/2010/main" val="62067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ideál ženské krásy</a:t>
            </a:r>
          </a:p>
        </p:txBody>
      </p:sp>
      <p:pic>
        <p:nvPicPr>
          <p:cNvPr id="7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586" y="1392727"/>
            <a:ext cx="2383552" cy="2904954"/>
          </a:xfrm>
          <a:prstGeom prst="rect">
            <a:avLst/>
          </a:prstGeom>
          <a:noFill/>
        </p:spPr>
      </p:pic>
      <p:pic>
        <p:nvPicPr>
          <p:cNvPr id="5" name="Picture 8" descr="Posing for a shoot in 1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592" y="1392727"/>
            <a:ext cx="3491880" cy="5403296"/>
          </a:xfrm>
          <a:prstGeom prst="rect">
            <a:avLst/>
          </a:prstGeom>
          <a:noFill/>
        </p:spPr>
      </p:pic>
      <p:pic>
        <p:nvPicPr>
          <p:cNvPr id="8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9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97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ideál ženské krásy</a:t>
            </a:r>
          </a:p>
        </p:txBody>
      </p:sp>
      <p:pic>
        <p:nvPicPr>
          <p:cNvPr id="5" name="Picture 8" descr="Posing for a shoot in 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928" y="4487509"/>
            <a:ext cx="1491877" cy="2308514"/>
          </a:xfrm>
          <a:prstGeom prst="rect">
            <a:avLst/>
          </a:prstGeom>
          <a:noFill/>
        </p:spPr>
      </p:pic>
      <p:pic>
        <p:nvPicPr>
          <p:cNvPr id="8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586" y="1392727"/>
            <a:ext cx="2383552" cy="2904954"/>
          </a:xfrm>
          <a:prstGeom prst="rect">
            <a:avLst/>
          </a:prstGeom>
          <a:noFill/>
        </p:spPr>
      </p:pic>
      <p:pic>
        <p:nvPicPr>
          <p:cNvPr id="9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10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  <p:pic>
        <p:nvPicPr>
          <p:cNvPr id="6" name="Picture 10" descr="Hilary Rhoda &amp; Lindsay Ellingson - Victoria's Secret Fashion Show 2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7952" y="1359927"/>
            <a:ext cx="5436096" cy="5436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20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ideál ženské krásy</a:t>
            </a:r>
          </a:p>
        </p:txBody>
      </p:sp>
      <p:pic>
        <p:nvPicPr>
          <p:cNvPr id="5" name="Picture 8" descr="Posing for a shoot in 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928" y="4487509"/>
            <a:ext cx="1491877" cy="2308514"/>
          </a:xfrm>
          <a:prstGeom prst="rect">
            <a:avLst/>
          </a:prstGeom>
          <a:noFill/>
        </p:spPr>
      </p:pic>
      <p:pic>
        <p:nvPicPr>
          <p:cNvPr id="8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586" y="1392727"/>
            <a:ext cx="2383552" cy="2904954"/>
          </a:xfrm>
          <a:prstGeom prst="rect">
            <a:avLst/>
          </a:prstGeom>
          <a:noFill/>
        </p:spPr>
      </p:pic>
      <p:pic>
        <p:nvPicPr>
          <p:cNvPr id="9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10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  <p:pic>
        <p:nvPicPr>
          <p:cNvPr id="6" name="Picture 10" descr="Hilary Rhoda &amp; Lindsay Ellingson - Victoria's Secret Fashion Show 2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399" y="4487509"/>
            <a:ext cx="2431841" cy="2431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14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ideál ženské krásy</a:t>
            </a:r>
          </a:p>
        </p:txBody>
      </p:sp>
      <p:pic>
        <p:nvPicPr>
          <p:cNvPr id="5" name="Picture 8" descr="Posing for a shoot in 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928" y="4487509"/>
            <a:ext cx="1491877" cy="2308514"/>
          </a:xfrm>
          <a:prstGeom prst="rect">
            <a:avLst/>
          </a:prstGeom>
          <a:noFill/>
        </p:spPr>
      </p:pic>
      <p:pic>
        <p:nvPicPr>
          <p:cNvPr id="8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586" y="1392727"/>
            <a:ext cx="2383552" cy="2904954"/>
          </a:xfrm>
          <a:prstGeom prst="rect">
            <a:avLst/>
          </a:prstGeom>
          <a:noFill/>
        </p:spPr>
      </p:pic>
      <p:pic>
        <p:nvPicPr>
          <p:cNvPr id="9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10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  <p:pic>
        <p:nvPicPr>
          <p:cNvPr id="6" name="Picture 10" descr="Hilary Rhoda &amp; Lindsay Ellingson - Victoria's Secret Fashion Show 2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399" y="4487509"/>
            <a:ext cx="2431841" cy="2431841"/>
          </a:xfrm>
          <a:prstGeom prst="rect">
            <a:avLst/>
          </a:prstGeom>
          <a:noFill/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043353" y="1392726"/>
            <a:ext cx="5310447" cy="5190953"/>
          </a:xfrm>
        </p:spPr>
        <p:txBody>
          <a:bodyPr>
            <a:normAutofit/>
          </a:bodyPr>
          <a:lstStyle/>
          <a:p>
            <a:r>
              <a:rPr lang="cs-CZ" dirty="0">
                <a:ea typeface="Segoe UI" pitchFamily="34" charset="0"/>
                <a:cs typeface="Segoe UI" pitchFamily="34" charset="0"/>
              </a:rPr>
              <a:t>Muži: </a:t>
            </a:r>
            <a:r>
              <a:rPr lang="cs-CZ" sz="2000" dirty="0">
                <a:hlinkClick r:id="rId7"/>
              </a:rPr>
              <a:t>https://youtu.be/3-tJ5erxh4Y</a:t>
            </a:r>
            <a:endParaRPr lang="cs-CZ" sz="2000" dirty="0"/>
          </a:p>
          <a:p>
            <a:r>
              <a:rPr lang="cs-CZ" dirty="0"/>
              <a:t>Muži: </a:t>
            </a:r>
            <a:r>
              <a:rPr lang="cs-CZ" sz="2000" dirty="0">
                <a:hlinkClick r:id="rId8"/>
              </a:rPr>
              <a:t>https://youtu.be/DaSkMWVlFUU</a:t>
            </a:r>
            <a:endParaRPr lang="cs-CZ" dirty="0"/>
          </a:p>
          <a:p>
            <a:r>
              <a:rPr lang="cs-CZ" dirty="0"/>
              <a:t>Kluci: </a:t>
            </a:r>
            <a:r>
              <a:rPr lang="cs-CZ" sz="2000" dirty="0">
                <a:hlinkClick r:id="rId9"/>
              </a:rPr>
              <a:t>https://youtu.be/gpTNJ06JxA0</a:t>
            </a:r>
            <a:endParaRPr lang="cs-CZ" sz="2000" dirty="0"/>
          </a:p>
          <a:p>
            <a:r>
              <a:rPr lang="cs-CZ" dirty="0"/>
              <a:t>Ženy: </a:t>
            </a:r>
            <a:r>
              <a:rPr lang="cs-CZ" sz="2000" dirty="0">
                <a:hlinkClick r:id="rId10"/>
              </a:rPr>
              <a:t>https://youtu.be/M4z90wlwYs8</a:t>
            </a:r>
            <a:endParaRPr lang="cs-CZ" dirty="0"/>
          </a:p>
          <a:p>
            <a:r>
              <a:rPr lang="cs-CZ" dirty="0"/>
              <a:t>Svatby: </a:t>
            </a:r>
            <a:r>
              <a:rPr lang="cs-CZ" sz="2000" dirty="0">
                <a:hlinkClick r:id="rId11"/>
              </a:rPr>
              <a:t>https://youtu.be/rKegRnTimFs</a:t>
            </a:r>
            <a:endParaRPr lang="cs-CZ" dirty="0"/>
          </a:p>
          <a:p>
            <a:r>
              <a:rPr lang="cs-CZ" dirty="0" err="1"/>
              <a:t>Dove</a:t>
            </a:r>
            <a:r>
              <a:rPr lang="cs-CZ" dirty="0"/>
              <a:t>: </a:t>
            </a:r>
            <a:r>
              <a:rPr lang="cs-CZ" sz="2000" dirty="0">
                <a:hlinkClick r:id="rId12"/>
              </a:rPr>
              <a:t>https://youtu.be/iYhCn0jf46U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6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Segoe UI" pitchFamily="34" charset="0"/>
                <a:cs typeface="Segoe UI" pitchFamily="34" charset="0"/>
              </a:rPr>
              <a:t>co je „normální“, přijatelné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média, filmy, celebrity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pohádky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dobro / zlo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princ / princezna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(dva princové)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chudý a nevzdělaný vítězí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přísloví</a:t>
            </a:r>
          </a:p>
        </p:txBody>
      </p:sp>
    </p:spTree>
    <p:extLst>
      <p:ext uri="{BB962C8B-B14F-4D97-AF65-F5344CB8AC3E}">
        <p14:creationId xmlns:p14="http://schemas.microsoft.com/office/powerpoint/2010/main" val="91156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konstruktivismus, </a:t>
            </a:r>
            <a:r>
              <a:rPr lang="cs-CZ" dirty="0" err="1"/>
              <a:t>normativita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Společnost na nás působí a omezuje nás v našem jednání</a:t>
            </a:r>
          </a:p>
          <a:p>
            <a:r>
              <a:rPr lang="cs-CZ" dirty="0"/>
              <a:t>My svým jednáním tato omezení neustále re-konstruujeme</a:t>
            </a:r>
          </a:p>
          <a:p>
            <a:r>
              <a:rPr lang="cs-CZ" dirty="0"/>
              <a:t>Pravidla chování se předávají mezi lidmi i mezi generacemi</a:t>
            </a:r>
          </a:p>
        </p:txBody>
      </p:sp>
    </p:spTree>
    <p:extLst>
      <p:ext uri="{BB962C8B-B14F-4D97-AF65-F5344CB8AC3E}">
        <p14:creationId xmlns:p14="http://schemas.microsoft.com/office/powerpoint/2010/main" val="149385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konstruktivismus, </a:t>
            </a:r>
            <a:r>
              <a:rPr lang="cs-CZ" dirty="0" err="1"/>
              <a:t>normativita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Společnost na nás působí a omezuje nás v našem jednání</a:t>
            </a:r>
          </a:p>
          <a:p>
            <a:r>
              <a:rPr lang="cs-CZ" dirty="0"/>
              <a:t>My svým jednáním tato omezení neustále re-konstruujeme</a:t>
            </a:r>
          </a:p>
          <a:p>
            <a:r>
              <a:rPr lang="cs-CZ" dirty="0"/>
              <a:t>Pravidla chování se předávají mezi lidmi i mezi generacemi</a:t>
            </a:r>
          </a:p>
          <a:p>
            <a:pPr marL="0" indent="0" algn="ctr">
              <a:buNone/>
            </a:pPr>
            <a:r>
              <a:rPr lang="cs-CZ" dirty="0"/>
              <a:t>PROČ se teda nechováme všichni stejně?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88" y="4001294"/>
            <a:ext cx="6542612" cy="2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konstruktivismus, </a:t>
            </a:r>
            <a:r>
              <a:rPr lang="cs-CZ" dirty="0" err="1"/>
              <a:t>normativita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Společnost na nás působí a omezuje nás v našem jednání</a:t>
            </a:r>
          </a:p>
          <a:p>
            <a:r>
              <a:rPr lang="cs-CZ" dirty="0"/>
              <a:t>My svým jednáním tato omezení neustále re-konstruujeme</a:t>
            </a:r>
          </a:p>
          <a:p>
            <a:r>
              <a:rPr lang="cs-CZ" dirty="0"/>
              <a:t>Pravidla chování se předávají mezi lidmi i mezi generacemi</a:t>
            </a:r>
          </a:p>
          <a:p>
            <a:pPr marL="0" indent="0" algn="ctr">
              <a:buNone/>
            </a:pPr>
            <a:r>
              <a:rPr lang="cs-CZ" dirty="0"/>
              <a:t>PROČ se teda nechováme všichni stejně?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Máme jinou výchovu </a:t>
            </a:r>
          </a:p>
          <a:p>
            <a:pPr marL="0" indent="0" algn="ctr">
              <a:buNone/>
            </a:pPr>
            <a:r>
              <a:rPr lang="cs-CZ" dirty="0"/>
              <a:t>Máme jiný život, zkušenosti </a:t>
            </a:r>
          </a:p>
          <a:p>
            <a:pPr marL="0" indent="0" algn="ctr">
              <a:buNone/>
            </a:pPr>
            <a:r>
              <a:rPr lang="cs-CZ" dirty="0"/>
              <a:t>Máme jiné cíle, potřeby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353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141124" cy="4351338"/>
          </a:xfrm>
        </p:spPr>
        <p:txBody>
          <a:bodyPr>
            <a:normAutofit/>
          </a:bodyPr>
          <a:lstStyle/>
          <a:p>
            <a:r>
              <a:rPr lang="cs-CZ" dirty="0"/>
              <a:t>Co si odnášíme z rodiny?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povlečení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hrnce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buchty v ranci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peníze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…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kapitál 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dirty="0"/>
              <a:t>(</a:t>
            </a:r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Bourdieu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Picture 2" descr="http://www.m-journal.cz/files/daniela%20marketing%20journal/rijen/loajalita-stehovani_560x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472" y="2199037"/>
            <a:ext cx="6137528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553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Kapitál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ekonomický: peníze, majetek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53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Můžeme jednat svobodně?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90688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33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Kapitál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ekonomický: peníze, majetek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	sociální: vazby, kontakty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dirty="0"/>
              <a:t>	Každej je něčí známej!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hlinkClick r:id="rId2"/>
              </a:rPr>
              <a:t>https://youtu.be/CMpzQeFKrYc</a:t>
            </a:r>
            <a:endParaRPr lang="pl-PL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50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Kapitál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ekonomický: peníze, majetek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	sociální: vazby, kontakty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	kulturní: vzdělání v nejširším slova smyslu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341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Sociální pole</a:t>
            </a:r>
          </a:p>
          <a:p>
            <a:pPr marL="457200" lvl="1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strukturované podle jednotlivých kapitálů</a:t>
            </a:r>
          </a:p>
          <a:p>
            <a:pPr marL="457200" lvl="1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podobní lidé tvoří shluky</a:t>
            </a:r>
          </a:p>
          <a:p>
            <a:pPr marL="457200" lvl="1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lidé z jednoho shluku se podobně chovají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674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7D50C84-036B-4C43-A019-907A166FA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037" y="1027906"/>
            <a:ext cx="8588963" cy="576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Sociální pole</a:t>
            </a:r>
          </a:p>
        </p:txBody>
      </p:sp>
    </p:spTree>
    <p:extLst>
      <p:ext uri="{BB962C8B-B14F-4D97-AF65-F5344CB8AC3E}">
        <p14:creationId xmlns:p14="http://schemas.microsoft.com/office/powerpoint/2010/main" val="3065902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E41D7A6-F4FE-41B6-8C5F-DF38C1DB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038" y="1027906"/>
            <a:ext cx="8588962" cy="576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Sociální pole</a:t>
            </a:r>
          </a:p>
        </p:txBody>
      </p:sp>
    </p:spTree>
    <p:extLst>
      <p:ext uri="{BB962C8B-B14F-4D97-AF65-F5344CB8AC3E}">
        <p14:creationId xmlns:p14="http://schemas.microsoft.com/office/powerpoint/2010/main" val="4229352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5DC1887-75F4-4D33-97D8-4F9E78D1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038" y="1027906"/>
            <a:ext cx="8588962" cy="576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Sociální pole</a:t>
            </a:r>
          </a:p>
        </p:txBody>
      </p:sp>
    </p:spTree>
    <p:extLst>
      <p:ext uri="{BB962C8B-B14F-4D97-AF65-F5344CB8AC3E}">
        <p14:creationId xmlns:p14="http://schemas.microsoft.com/office/powerpoint/2010/main" val="3399505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Sociální pole</a:t>
            </a:r>
          </a:p>
          <a:p>
            <a:pPr marL="457200" lvl="1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strukturované podle jednotlivých kapitálů</a:t>
            </a:r>
          </a:p>
          <a:p>
            <a:pPr marL="457200" lvl="1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podobní lidé tvoří shluky</a:t>
            </a:r>
          </a:p>
          <a:p>
            <a:pPr marL="457200" lvl="1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lidé z jednoho shluku se podobně chovají – mají stejný habitus</a:t>
            </a:r>
            <a:endParaRPr lang="cs-CZ" dirty="0"/>
          </a:p>
          <a:p>
            <a:r>
              <a:rPr lang="cs-CZ" dirty="0"/>
              <a:t>Habitus</a:t>
            </a:r>
          </a:p>
          <a:p>
            <a:pPr marL="457200" lvl="1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vrozené dispozice vkusu</a:t>
            </a:r>
          </a:p>
          <a:p>
            <a:pPr marL="457200" lvl="1" indent="0">
              <a:buNone/>
            </a:pPr>
            <a:r>
              <a:rPr lang="cs-CZ" dirty="0">
                <a:latin typeface="Segoe UI" pitchFamily="34" charset="0"/>
                <a:cs typeface="Segoe UI" pitchFamily="34" charset="0"/>
              </a:rPr>
              <a:t>	co je pro nás zajímavé • co nás baví • co nás přitahuje • čemu 	rozumíme • co považujeme za důležité • 	jak jsme schopni 	komunikovat</a:t>
            </a:r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048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Habitus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Lidé s určitým habitem (nízký kulturní kapitál) oceňují jen funkci</a:t>
            </a:r>
          </a:p>
          <a:p>
            <a:pPr marL="0" indent="0">
              <a:buNone/>
            </a:pPr>
            <a:r>
              <a:rPr lang="cs-CZ" dirty="0"/>
              <a:t>	Jídlo je zdroj energie, nikoliv kulinářský zážitek</a:t>
            </a:r>
          </a:p>
          <a:p>
            <a:pPr marL="0" indent="0">
              <a:buNone/>
            </a:pPr>
            <a:r>
              <a:rPr lang="cs-CZ" dirty="0"/>
              <a:t>	Hudba je jen zdroj rytmu pro tanec</a:t>
            </a:r>
          </a:p>
          <a:p>
            <a:pPr marL="0" indent="0">
              <a:buNone/>
            </a:pPr>
            <a:r>
              <a:rPr lang="cs-CZ" dirty="0"/>
              <a:t>	Medicína je nástroj, který mi rychle pomůže (opravit) tělo</a:t>
            </a:r>
          </a:p>
          <a:p>
            <a:pPr marL="0" indent="0">
              <a:buNone/>
            </a:pPr>
            <a:r>
              <a:rPr lang="cs-CZ" dirty="0"/>
              <a:t>	Škola je nástroj, který má moje děti vzdělat</a:t>
            </a:r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313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Mezigenerační reprodukce habitu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Učitelé mají vysoký kulturní kapitál</a:t>
            </a:r>
          </a:p>
          <a:p>
            <a:r>
              <a:rPr lang="cs-CZ" dirty="0"/>
              <a:t>Děti z rodin, kde je vysoký kulturní kapitál, s nimi umí lépe komunikovat</a:t>
            </a:r>
          </a:p>
          <a:p>
            <a:r>
              <a:rPr lang="cs-CZ" dirty="0"/>
              <a:t>Učitelé je považují za chytré a lépe je známkují</a:t>
            </a:r>
          </a:p>
          <a:p>
            <a:r>
              <a:rPr lang="cs-CZ" dirty="0"/>
              <a:t>Učitelé si s nimi rádi povídají a tím je ještě více rozvíjejí</a:t>
            </a:r>
          </a:p>
          <a:p>
            <a:endParaRPr lang="cs-CZ" dirty="0"/>
          </a:p>
          <a:p>
            <a:r>
              <a:rPr lang="cs-CZ" dirty="0"/>
              <a:t>VÝSLEDEK: školství oceňuje rodinné pozadí</a:t>
            </a:r>
          </a:p>
          <a:p>
            <a:pPr marL="0" indent="0">
              <a:buNone/>
            </a:pPr>
            <a:r>
              <a:rPr lang="cs-CZ" dirty="0"/>
              <a:t>		a tváří se, že oceňuje znalosti</a:t>
            </a:r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712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Společnost se tak rozpadá na skupiny lidí s různými charakteristikami</a:t>
            </a:r>
          </a:p>
          <a:p>
            <a:r>
              <a:rPr lang="cs-CZ" dirty="0"/>
              <a:t>Příslušníci jednotlivých skupin jednají podobně</a:t>
            </a:r>
          </a:p>
          <a:p>
            <a:r>
              <a:rPr lang="cs-CZ" dirty="0"/>
              <a:t>Jednotlivé skupiny se od sebe v jednání liší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0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Můžeme jednat svobodně?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32" y="1358554"/>
            <a:ext cx="8691573" cy="57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má pravdu?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B002E8-B1D7-4F3C-9BD4-07B6CC72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27245"/>
            <a:ext cx="6934200" cy="55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7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podmíněná pravda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Karl Mannheim: Ideologie a utopie (zač. 20. století)</a:t>
            </a:r>
          </a:p>
          <a:p>
            <a:r>
              <a:rPr lang="cs-CZ" dirty="0"/>
              <a:t>Demokratizace a rozšiřování volebního práva poprvé promíchali různé vrstvy obyvatelstva</a:t>
            </a:r>
          </a:p>
          <a:p>
            <a:r>
              <a:rPr lang="cs-CZ" dirty="0"/>
              <a:t>Zjistilo se, že každá skupina má jiné vnímání, jiné uvažování, jiné cíle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45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podmíněná pravda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Karl Mannheim: Ideologie a utopie (zač. 20. století)</a:t>
            </a:r>
          </a:p>
          <a:p>
            <a:r>
              <a:rPr lang="cs-CZ" dirty="0"/>
              <a:t>Demokratizace a rozšiřování volebního práva poprvé promíchali různé vrstvy obyvatelstva</a:t>
            </a:r>
          </a:p>
          <a:p>
            <a:r>
              <a:rPr lang="cs-CZ" dirty="0"/>
              <a:t>Zjistilo se, že každá skupina má jiné vnímání, jiné uvažování, jiné cíle</a:t>
            </a:r>
          </a:p>
          <a:p>
            <a:endParaRPr lang="cs-CZ" dirty="0"/>
          </a:p>
          <a:p>
            <a:r>
              <a:rPr lang="cs-CZ" dirty="0"/>
              <a:t>Falešné vědomí: způsob vnímání pravdy určitou skupinou obyvatel</a:t>
            </a:r>
          </a:p>
          <a:p>
            <a:r>
              <a:rPr lang="cs-CZ" dirty="0"/>
              <a:t>Ideologie: falešné vědomí prosazované jako pravda vládnoucí třídou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060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podmíněná pravda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nejlepší porod je bez medikace		</a:t>
            </a:r>
          </a:p>
          <a:p>
            <a:r>
              <a:rPr lang="cs-CZ" dirty="0"/>
              <a:t>nejlepší porod je do vody</a:t>
            </a:r>
          </a:p>
          <a:p>
            <a:r>
              <a:rPr lang="cs-CZ" dirty="0"/>
              <a:t>nejlepší porod je s </a:t>
            </a:r>
            <a:r>
              <a:rPr lang="cs-CZ" dirty="0" err="1"/>
              <a:t>dulou</a:t>
            </a:r>
            <a:endParaRPr lang="cs-CZ" dirty="0"/>
          </a:p>
          <a:p>
            <a:r>
              <a:rPr lang="cs-CZ" dirty="0"/>
              <a:t>nejlepší porod je v nemocnici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299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podmíněná pravda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nejlepší porod je bez medikace	</a:t>
            </a:r>
            <a:r>
              <a:rPr lang="cs-CZ" dirty="0" err="1"/>
              <a:t>covid</a:t>
            </a:r>
            <a:r>
              <a:rPr lang="cs-CZ" dirty="0"/>
              <a:t> je </a:t>
            </a:r>
            <a:r>
              <a:rPr lang="cs-CZ" dirty="0" err="1"/>
              <a:t>chřipečka</a:t>
            </a:r>
            <a:endParaRPr lang="cs-CZ" dirty="0"/>
          </a:p>
          <a:p>
            <a:r>
              <a:rPr lang="cs-CZ" dirty="0"/>
              <a:t>nejlepší porod je do vody		</a:t>
            </a:r>
            <a:r>
              <a:rPr lang="cs-CZ" dirty="0" err="1"/>
              <a:t>covid</a:t>
            </a:r>
            <a:r>
              <a:rPr lang="cs-CZ" dirty="0"/>
              <a:t> je smrtelná nemoc</a:t>
            </a:r>
          </a:p>
          <a:p>
            <a:r>
              <a:rPr lang="cs-CZ" dirty="0"/>
              <a:t>nejlepší porod je s </a:t>
            </a:r>
            <a:r>
              <a:rPr lang="cs-CZ" dirty="0" err="1"/>
              <a:t>dulou</a:t>
            </a:r>
            <a:r>
              <a:rPr lang="cs-CZ" dirty="0"/>
              <a:t>		</a:t>
            </a:r>
            <a:r>
              <a:rPr lang="cs-CZ" dirty="0" err="1"/>
              <a:t>covid</a:t>
            </a:r>
            <a:r>
              <a:rPr lang="cs-CZ" dirty="0"/>
              <a:t> je problém pro systém</a:t>
            </a:r>
          </a:p>
          <a:p>
            <a:r>
              <a:rPr lang="cs-CZ" dirty="0"/>
              <a:t>nejlepší porod je v nemocnici		</a:t>
            </a:r>
            <a:r>
              <a:rPr lang="cs-CZ" dirty="0" err="1"/>
              <a:t>covid</a:t>
            </a:r>
            <a:r>
              <a:rPr lang="cs-CZ" dirty="0"/>
              <a:t> je politická kauza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222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podmíněná pravda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Jak z toho ven? Můžeme poznat, co je skutečná pravda?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226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podmíněná pravda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Jak z toho ven? Můžeme poznat, co je skutečná pravda?</a:t>
            </a:r>
          </a:p>
          <a:p>
            <a:endParaRPr lang="cs-CZ" dirty="0"/>
          </a:p>
          <a:p>
            <a:r>
              <a:rPr lang="cs-CZ" dirty="0"/>
              <a:t>Sociálně nezakotvená inteligence</a:t>
            </a:r>
          </a:p>
          <a:p>
            <a:endParaRPr lang="cs-CZ" dirty="0"/>
          </a:p>
          <a:p>
            <a:r>
              <a:rPr lang="cs-CZ" dirty="0"/>
              <a:t>Směs lidí z různých sociálních skupin</a:t>
            </a:r>
          </a:p>
          <a:p>
            <a:r>
              <a:rPr lang="cs-CZ" dirty="0"/>
              <a:t>Díky vzdělání se z těchto skupin odpoutávají</a:t>
            </a:r>
          </a:p>
          <a:p>
            <a:r>
              <a:rPr lang="cs-CZ" dirty="0"/>
              <a:t>Díky vzdělání schopni nahlédnout různé pohledy a odhalit skutečnou pravdu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217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Sociologie vědění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existují způsoby myšlení, které nelze pochopit, </a:t>
            </a:r>
          </a:p>
          <a:p>
            <a:pPr marL="0" indent="0" algn="ctr">
              <a:buNone/>
            </a:pPr>
            <a:r>
              <a:rPr lang="cs-CZ" dirty="0"/>
              <a:t>dokud neznáme jejich </a:t>
            </a:r>
          </a:p>
          <a:p>
            <a:pPr marL="0" indent="0" algn="ctr">
              <a:buNone/>
            </a:pPr>
            <a:r>
              <a:rPr lang="cs-CZ" dirty="0"/>
              <a:t>společenský původ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každá skupina obyvatel má jiné</a:t>
            </a:r>
          </a:p>
          <a:p>
            <a:pPr marL="0" indent="0" algn="ctr">
              <a:buNone/>
            </a:pPr>
            <a:r>
              <a:rPr lang="cs-CZ" dirty="0"/>
              <a:t>životní podmínky, proto jiné</a:t>
            </a:r>
          </a:p>
          <a:p>
            <a:pPr marL="0" indent="0" algn="ctr">
              <a:buNone/>
            </a:pPr>
            <a:r>
              <a:rPr lang="cs-CZ" dirty="0"/>
              <a:t>názory a jiné jednání a jiné</a:t>
            </a:r>
          </a:p>
          <a:p>
            <a:pPr marL="0" indent="0" algn="ctr">
              <a:buNone/>
            </a:pPr>
            <a:r>
              <a:rPr lang="cs-CZ" dirty="0"/>
              <a:t>vnímání pravdy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747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Můžeme jednat svobodně?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32" y="1358554"/>
            <a:ext cx="8691573" cy="57972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315" y="1358554"/>
            <a:ext cx="7041247" cy="57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Můžeme jednat svobodně?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45" y="1777019"/>
            <a:ext cx="8465910" cy="476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Můžeme jednat svobodně?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25" y="1498508"/>
            <a:ext cx="7942950" cy="52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nutí jednat tak, „jak se očekává“?</a:t>
            </a:r>
          </a:p>
        </p:txBody>
      </p:sp>
    </p:spTree>
    <p:extLst>
      <p:ext uri="{BB962C8B-B14F-4D97-AF65-F5344CB8AC3E}">
        <p14:creationId xmlns:p14="http://schemas.microsoft.com/office/powerpoint/2010/main" val="92726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nutí jednat tak, jak se očekává?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fakt (Emile </a:t>
            </a:r>
            <a:r>
              <a:rPr lang="cs-CZ" dirty="0" err="1"/>
              <a:t>Durkheim</a:t>
            </a:r>
            <a:r>
              <a:rPr lang="cs-CZ" dirty="0"/>
              <a:t>)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Sociální struktura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Socializace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714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1235</Words>
  <Application>Microsoft Office PowerPoint</Application>
  <PresentationFormat>Širokoúhlá obrazovka</PresentationFormat>
  <Paragraphs>246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Můžeme jednat svobodně?</vt:lpstr>
      <vt:lpstr>Můžeme jednat svobodně?</vt:lpstr>
      <vt:lpstr>Můžeme jednat svobodně?</vt:lpstr>
      <vt:lpstr>Můžeme jednat svobodně?</vt:lpstr>
      <vt:lpstr>Můžeme jednat svobodně?</vt:lpstr>
      <vt:lpstr>Můžeme jednat svobodně?</vt:lpstr>
      <vt:lpstr>Co nás nutí jednat tak, „jak se očekává“?</vt:lpstr>
      <vt:lpstr>Co nás nutí jednat tak, jak se očekává?</vt:lpstr>
      <vt:lpstr>Co nás nutí jednat tak, jak se očekává?</vt:lpstr>
      <vt:lpstr>Co nás nutí jednat tak, jak se očekává?</vt:lpstr>
      <vt:lpstr>Co nás nutí jednat tak, jak se očekává?</vt:lpstr>
      <vt:lpstr>Socializace</vt:lpstr>
      <vt:lpstr>Socializace</vt:lpstr>
      <vt:lpstr>Naše realita</vt:lpstr>
      <vt:lpstr>Sociální normativita</vt:lpstr>
      <vt:lpstr>Příklady – ideál ženské krásy</vt:lpstr>
      <vt:lpstr>Příklady – ideál ženské krásy</vt:lpstr>
      <vt:lpstr>Příklady – ideál ženské krásy</vt:lpstr>
      <vt:lpstr>Příklady – ideál ženské krásy</vt:lpstr>
      <vt:lpstr>Příklady – ideál ženské krásy</vt:lpstr>
      <vt:lpstr>Příklady – ideál ženské krásy</vt:lpstr>
      <vt:lpstr>Příklady – ideál ženské krásy</vt:lpstr>
      <vt:lpstr>Příklady</vt:lpstr>
      <vt:lpstr>Sociální konstruktivismus, normativita</vt:lpstr>
      <vt:lpstr>Sociální konstruktivismus, normativita</vt:lpstr>
      <vt:lpstr>Sociální konstruktivismus, normativita</vt:lpstr>
      <vt:lpstr>Výchova</vt:lpstr>
      <vt:lpstr>Výchova</vt:lpstr>
      <vt:lpstr>Výchova</vt:lpstr>
      <vt:lpstr>Výchova</vt:lpstr>
      <vt:lpstr>Výchova</vt:lpstr>
      <vt:lpstr>Sociální pole</vt:lpstr>
      <vt:lpstr>Sociální pole</vt:lpstr>
      <vt:lpstr>Sociální pole</vt:lpstr>
      <vt:lpstr>Výchova</vt:lpstr>
      <vt:lpstr>Habitus</vt:lpstr>
      <vt:lpstr>Mezigenerační reprodukce habitu</vt:lpstr>
      <vt:lpstr>Rozdělení společnosti</vt:lpstr>
      <vt:lpstr>Kdo má pravdu?</vt:lpstr>
      <vt:lpstr>Sociálně podmíněná pravda</vt:lpstr>
      <vt:lpstr>Sociálně podmíněná pravda</vt:lpstr>
      <vt:lpstr>Sociálně podmíněná pravda</vt:lpstr>
      <vt:lpstr>Sociálně podmíněná pravda</vt:lpstr>
      <vt:lpstr>Sociálně podmíněná pravda</vt:lpstr>
      <vt:lpstr>Sociálně podmíněná pravda</vt:lpstr>
      <vt:lpstr>Sociologie vědění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Tomáš</cp:lastModifiedBy>
  <cp:revision>30</cp:revision>
  <dcterms:created xsi:type="dcterms:W3CDTF">2020-08-19T14:50:42Z</dcterms:created>
  <dcterms:modified xsi:type="dcterms:W3CDTF">2021-10-19T20:53:50Z</dcterms:modified>
</cp:coreProperties>
</file>