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337" r:id="rId4"/>
    <p:sldId id="338" r:id="rId5"/>
    <p:sldId id="339" r:id="rId6"/>
    <p:sldId id="340" r:id="rId7"/>
    <p:sldId id="341" r:id="rId8"/>
    <p:sldId id="336" r:id="rId9"/>
    <p:sldId id="328" r:id="rId10"/>
    <p:sldId id="325" r:id="rId11"/>
    <p:sldId id="343" r:id="rId12"/>
    <p:sldId id="344" r:id="rId13"/>
    <p:sldId id="345" r:id="rId14"/>
    <p:sldId id="346" r:id="rId15"/>
    <p:sldId id="342" r:id="rId16"/>
    <p:sldId id="306" r:id="rId17"/>
    <p:sldId id="349" r:id="rId18"/>
    <p:sldId id="350" r:id="rId19"/>
    <p:sldId id="351" r:id="rId20"/>
    <p:sldId id="312" r:id="rId21"/>
    <p:sldId id="314" r:id="rId22"/>
    <p:sldId id="313" r:id="rId23"/>
    <p:sldId id="315" r:id="rId24"/>
    <p:sldId id="316" r:id="rId25"/>
    <p:sldId id="317" r:id="rId26"/>
    <p:sldId id="318" r:id="rId27"/>
    <p:sldId id="319" r:id="rId28"/>
    <p:sldId id="352" r:id="rId29"/>
    <p:sldId id="353" r:id="rId30"/>
    <p:sldId id="308" r:id="rId31"/>
  </p:sldIdLst>
  <p:sldSz cx="12192000" cy="6858000"/>
  <p:notesSz cx="6858000" cy="9144000"/>
  <p:custDataLst>
    <p:tags r:id="rId3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K6EeY3d4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k2keN8Jme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Byrokracie: 8. úkol pro Asterixe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Historický kontext: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 Weber: 1864-1920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Franz Kafka: 1883-1924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1903 Henri Ford zahajuje pásovou výrobu automobilů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1905 Tomáš Baťa navštěvuje USA a je fascinován strojní výrobou</a:t>
            </a:r>
          </a:p>
        </p:txBody>
      </p:sp>
    </p:spTree>
    <p:extLst>
      <p:ext uri="{BB962C8B-B14F-4D97-AF65-F5344CB8AC3E}">
        <p14:creationId xmlns:p14="http://schemas.microsoft.com/office/powerpoint/2010/main" val="116110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Historický kontext: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od „neorganizovaných“ a „malých“ dílen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 „organizovaným“ a „velkým“ korporacím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totéž ve státní správě (Rakousko-uherská monarchie)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snaha zvýšit efektivitu, zvýšit objem (výroby, úředních úkonů)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5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Diletantismus: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Patrimoniální panství – šlechtic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Kryštof Harant z Polžic a Bezdružic byl český spisovatel, šlechtic, válečník, diplomat, cestovatel a hudebník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Úkoly přidělované na základě vztahu k vládci bez ohledu na odbornost a zkušenosti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Šlechtic správcem vlastního majetku (daně, vojsko…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7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Byrokratické panství: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se chovají předvídatelně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Kompetence: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úředníci jednají v rámci svých pravomocí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Hierarchie: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existuje řetěz velení a možnost odvolání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Odbornost: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jsou odborně proškoleni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Písemnost: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 jednání se vede písemný protokol</a:t>
            </a:r>
          </a:p>
          <a:p>
            <a:r>
              <a:rPr lang="cs-CZ" sz="28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Oddělenost majetku: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nevlastní spravovaný majetek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Úředníkův song</a:t>
            </a: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4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Weber: Sociologie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Byrokracie má velkou moc, ale byrokraté ne.</a:t>
            </a:r>
          </a:p>
          <a:p>
            <a:pPr marL="0" indent="0" algn="ctr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Typický byrokrat jako člen mocné organizace se cítí nepřemožitelný, jako zaměnitelná součástka rozsáhlé byrokratické mašinerie se cítí bezmocný. </a:t>
            </a:r>
          </a:p>
          <a:p>
            <a:pPr marL="0" indent="0" algn="ctr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Jeho vztah ke světu je tedy směsí jisté nadřazenosti, ale i určité </a:t>
            </a:r>
            <a:r>
              <a:rPr lang="cs-CZ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zakomplexovanosti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marL="0" indent="0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6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Dysfunkce byrokracie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Má byrokracie nějaké problémy?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Weber: </a:t>
            </a: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Jediný problém je dehumanizace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6" descr="APPROVES KAFKA - KAFKA APPROVES">
            <a:extLst>
              <a:ext uri="{FF2B5EF4-FFF2-40B4-BE49-F238E27FC236}">
                <a16:creationId xmlns:a16="http://schemas.microsoft.com/office/drawing/2014/main" id="{F1D2170A-F403-4779-B6B2-8CBF4DB06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31" y="2870753"/>
            <a:ext cx="3912369" cy="39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</p:txBody>
      </p:sp>
    </p:spTree>
    <p:extLst>
      <p:ext uri="{BB962C8B-B14F-4D97-AF65-F5344CB8AC3E}">
        <p14:creationId xmlns:p14="http://schemas.microsoft.com/office/powerpoint/2010/main" val="290111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Neumí / odmítají dělat cokoliv, co odporuje pravidlům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11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Organizace trpí „přemístěním cílů“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Jediným cílem je striktní dodržování pravidel, původní cíl se vytrácí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53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Robert King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Merton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fajn, ale nesmí se dodržovat striktně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Nezamýšleným důsledkem zavedení pravidel je přílišný důraz na pravidla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Úředníci trpí „trénovanou neschopností“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Organizace trpí „přemístěním cílů“ – příklad: nouzový stav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původní cíl: zabránit v šíření epidemie Covid19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přenesený cíl: kontroluje se nošení roušek v lese</a:t>
            </a:r>
          </a:p>
        </p:txBody>
      </p:sp>
    </p:spTree>
    <p:extLst>
      <p:ext uri="{BB962C8B-B14F-4D97-AF65-F5344CB8AC3E}">
        <p14:creationId xmlns:p14="http://schemas.microsoft.com/office/powerpoint/2010/main" val="196707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D7BC603-B972-466D-A63B-19FD7BA31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46" y="328961"/>
            <a:ext cx="8942708" cy="5034345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32A4FB8-7873-4932-A300-D4495786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46" y="5521569"/>
            <a:ext cx="8942708" cy="65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Úkol pro Asterixe –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https://youtu.be/xk2keN8JmeA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172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Selznick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Každá organizace má nějaké „transakční náklady“</a:t>
            </a:r>
          </a:p>
        </p:txBody>
      </p:sp>
    </p:spTree>
    <p:extLst>
      <p:ext uri="{BB962C8B-B14F-4D97-AF65-F5344CB8AC3E}">
        <p14:creationId xmlns:p14="http://schemas.microsoft.com/office/powerpoint/2010/main" val="428270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Nezamýšlené důsledky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Selznick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Každá organizace má nějaké „transakční náklady“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založíme skupinu studentů, která chce pořádat sraz </a:t>
            </a:r>
            <a:r>
              <a:rPr lang="en-GB" dirty="0">
                <a:latin typeface="Segoe UI" pitchFamily="34" charset="0"/>
                <a:ea typeface="Segoe UI" pitchFamily="34" charset="0"/>
                <a:cs typeface="Segoe UI" pitchFamily="34" charset="0"/>
              </a:rPr>
              <a:t>absolvent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ů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Najednou se objeví: evidence členů, správa FB, distribuce přístupu, zakládání spolku, účetnictví, propagace…</a:t>
            </a:r>
          </a:p>
        </p:txBody>
      </p:sp>
    </p:spTree>
    <p:extLst>
      <p:ext uri="{BB962C8B-B14F-4D97-AF65-F5344CB8AC3E}">
        <p14:creationId xmlns:p14="http://schemas.microsoft.com/office/powerpoint/2010/main" val="141913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Bludný kruh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dobrá, členové organizací je poslouchají raději než přímé rozkazy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Naučí se jim ale přizpůsobit a pracují jen „tak málo, jak musí“</a:t>
            </a:r>
          </a:p>
        </p:txBody>
      </p:sp>
    </p:spTree>
    <p:extLst>
      <p:ext uri="{BB962C8B-B14F-4D97-AF65-F5344CB8AC3E}">
        <p14:creationId xmlns:p14="http://schemas.microsoft.com/office/powerpoint/2010/main" val="380544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Bludný kruh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Pravidla jsou dobrá, členové organizací je poslouchají raději než přímé rozkazy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Naučí se jim ale přizpůsobit a pracují jen „tak málo, jak musí“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předepíšeme povinnou četbu ke kurzu. Nikdo nečte nic jiného (?)</a:t>
            </a:r>
          </a:p>
        </p:txBody>
      </p:sp>
    </p:spTree>
    <p:extLst>
      <p:ext uri="{BB962C8B-B14F-4D97-AF65-F5344CB8AC3E}">
        <p14:creationId xmlns:p14="http://schemas.microsoft.com/office/powerpoint/2010/main" val="205469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Více hierarchií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Jedna hierarchie administrativní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Jedna či více hierarchií expertních</a:t>
            </a:r>
          </a:p>
        </p:txBody>
      </p:sp>
    </p:spTree>
    <p:extLst>
      <p:ext uri="{BB962C8B-B14F-4D97-AF65-F5344CB8AC3E}">
        <p14:creationId xmlns:p14="http://schemas.microsoft.com/office/powerpoint/2010/main" val="403837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Více hierarchií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Gouldner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Jedna hierarchie administrativní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Jedna či více hierarchií expertních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Příklad: IT administrátor vydává rozkazy i nejvyšším ředitelům ve věci počítačové bezpečnosti</a:t>
            </a:r>
          </a:p>
        </p:txBody>
      </p:sp>
    </p:spTree>
    <p:extLst>
      <p:ext uri="{BB962C8B-B14F-4D97-AF65-F5344CB8AC3E}">
        <p14:creationId xmlns:p14="http://schemas.microsoft.com/office/powerpoint/2010/main" val="223330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Crozier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</p:txBody>
      </p:sp>
    </p:spTree>
    <p:extLst>
      <p:ext uri="{BB962C8B-B14F-4D97-AF65-F5344CB8AC3E}">
        <p14:creationId xmlns:p14="http://schemas.microsoft.com/office/powerpoint/2010/main" val="1959147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Střední manažeři reportují nepřesné údaje, aby vypadali lépe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Top manažeři vědí, že situace je úplně jiná a rozhodují nezávisle na informacích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Jejich rozhodnutí nejvíc dopadne na řadové zaměstnance (což je samo o sobě dysfunkce organizace)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Jejich rozhodnutí nejvíc dopadne na řadové zaměstnance (což je samo o sobě dysfunkce organizace)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4. Řadoví zaměstnanci jsou naštvaní, ale dosáhnou jen na střední manažery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5. Top manažeři předpokládají, že je střední dokáží uchlácholit pomocí prostředků, které nenahlásili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Všichni si lžeme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Top manažeři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Střední manažeři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Řadoví zaměstnanci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Organizace je informačně zablokovaná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0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Proč si to (my lidé) děláme?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Úmorná byrokracie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Hromady pravidel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Omezení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Formuláře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76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Spojení většího počtu lidí za účelem dosažení společného cíle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Může být formální i neformální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Jedná se o racionální způsob (spolu)práce – nic lepšího lidstvo nevymyslelo (v ideálním případě)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9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Jsme obklopeni organizacemi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Porodnice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Školy všeho druhu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Armáda, policie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Finanční správa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Zaměstnání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Zájmové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Nemocnice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Manažerský styl X a 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Teorie X: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nerad pracuje a vyhýbá se práci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Motivace je založena na donucovacích faktorech pomocí vnějších stimulů (tresty, odměny)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zaměstnanců musí být kontrolována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se vyhýbají odpovědnosti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jsou raději řízeni a vedeni, aby nemuseli mít odpovědnost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mají nechuť ke změnám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3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Manažerský styl X a 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Teorie Y: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je stejně přirozenou aktivitou jako zábava či odpočinek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rád přijímá samostatnost a odpovědnost a aktivně ji vyhledává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se plně ztotožňuje s cíli organizace a činí v souladu s nimi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má dostatek sebekázně a sebeřízení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Zaměstnanec prokazuje tvořivý a inovační přístup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7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0B37501-30EF-48A6-9AA6-B1858B27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46" y="419820"/>
            <a:ext cx="88201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0B37501-30EF-48A6-9AA6-B1858B27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46" y="419820"/>
            <a:ext cx="8820150" cy="6105525"/>
          </a:xfrm>
          <a:prstGeom prst="rect">
            <a:avLst/>
          </a:prstGeom>
        </p:spPr>
      </p:pic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04FEA39-D270-4726-B5B8-1313004EE93E}"/>
              </a:ext>
            </a:extLst>
          </p:cNvPr>
          <p:cNvCxnSpPr/>
          <p:nvPr/>
        </p:nvCxnSpPr>
        <p:spPr>
          <a:xfrm flipV="1">
            <a:off x="1740346" y="188640"/>
            <a:ext cx="8748142" cy="6624736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5957584E-7EFA-41D6-9A0C-68B5552A5D0A}"/>
              </a:ext>
            </a:extLst>
          </p:cNvPr>
          <p:cNvCxnSpPr/>
          <p:nvPr/>
        </p:nvCxnSpPr>
        <p:spPr>
          <a:xfrm>
            <a:off x="1703512" y="188640"/>
            <a:ext cx="8856984" cy="6624736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246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04-byrokracie[20211103080406330]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961</Words>
  <Application>Microsoft Office PowerPoint</Application>
  <PresentationFormat>Širokoúhlá obrazovka</PresentationFormat>
  <Paragraphs>183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Prezentace aplikace PowerPoint</vt:lpstr>
      <vt:lpstr>Proč si to (my lidé) děláme?</vt:lpstr>
      <vt:lpstr>Organizace</vt:lpstr>
      <vt:lpstr>Jsme obklopeni organizacemi</vt:lpstr>
      <vt:lpstr>Manažerský styl X a Y</vt:lpstr>
      <vt:lpstr>Manažerský styl X a Y</vt:lpstr>
      <vt:lpstr>Prezentace aplikace PowerPoint</vt:lpstr>
      <vt:lpstr>Prezentace aplikace PowerPoint</vt:lpstr>
      <vt:lpstr>Max Weber: Sociologie byrokracie</vt:lpstr>
      <vt:lpstr>Max Weber: Sociologie byrokracie</vt:lpstr>
      <vt:lpstr>Max Weber: Sociologie byrokracie</vt:lpstr>
      <vt:lpstr>Max Weber: Sociologie byrokracie</vt:lpstr>
      <vt:lpstr>Max Weber: Sociologie byrokracie</vt:lpstr>
      <vt:lpstr>Dysfunkce byrokracie</vt:lpstr>
      <vt:lpstr>Nezamýšlené důsledky</vt:lpstr>
      <vt:lpstr>Nezamýšlené důsledky</vt:lpstr>
      <vt:lpstr>Nezamýšlené důsledky</vt:lpstr>
      <vt:lpstr>Nezamýšlené důsledky</vt:lpstr>
      <vt:lpstr>Nezamýšlené důsledky</vt:lpstr>
      <vt:lpstr>Nezamýšlené důsledky</vt:lpstr>
      <vt:lpstr>Bludný kruh</vt:lpstr>
      <vt:lpstr>Bludný kruh</vt:lpstr>
      <vt:lpstr>Více hierarchií</vt:lpstr>
      <vt:lpstr>Více hierarchií</vt:lpstr>
      <vt:lpstr>Všichni si lžeme</vt:lpstr>
      <vt:lpstr>Všichni si lžeme</vt:lpstr>
      <vt:lpstr>Všichni si lžeme</vt:lpstr>
      <vt:lpstr>Všichni si lžeme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Jiří Šišma</cp:lastModifiedBy>
  <cp:revision>36</cp:revision>
  <dcterms:created xsi:type="dcterms:W3CDTF">2020-08-19T14:50:42Z</dcterms:created>
  <dcterms:modified xsi:type="dcterms:W3CDTF">2021-11-03T07:04:07Z</dcterms:modified>
</cp:coreProperties>
</file>