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309" r:id="rId4"/>
    <p:sldId id="340" r:id="rId5"/>
    <p:sldId id="341" r:id="rId6"/>
    <p:sldId id="320" r:id="rId7"/>
    <p:sldId id="310" r:id="rId8"/>
    <p:sldId id="311" r:id="rId9"/>
    <p:sldId id="342" r:id="rId10"/>
    <p:sldId id="343" r:id="rId11"/>
    <p:sldId id="312" r:id="rId12"/>
    <p:sldId id="344" r:id="rId13"/>
    <p:sldId id="314" r:id="rId14"/>
    <p:sldId id="331" r:id="rId15"/>
    <p:sldId id="332" r:id="rId16"/>
    <p:sldId id="313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15" r:id="rId26"/>
    <p:sldId id="329" r:id="rId27"/>
    <p:sldId id="330" r:id="rId28"/>
    <p:sldId id="316" r:id="rId29"/>
    <p:sldId id="333" r:id="rId30"/>
    <p:sldId id="317" r:id="rId31"/>
    <p:sldId id="334" r:id="rId32"/>
    <p:sldId id="335" r:id="rId33"/>
    <p:sldId id="336" r:id="rId34"/>
    <p:sldId id="337" r:id="rId35"/>
    <p:sldId id="338" r:id="rId36"/>
    <p:sldId id="339" r:id="rId37"/>
    <p:sldId id="345" r:id="rId38"/>
    <p:sldId id="346" r:id="rId39"/>
    <p:sldId id="347" r:id="rId40"/>
    <p:sldId id="307" r:id="rId41"/>
    <p:sldId id="348" r:id="rId42"/>
    <p:sldId id="349" r:id="rId43"/>
    <p:sldId id="350" r:id="rId44"/>
    <p:sldId id="351" r:id="rId45"/>
    <p:sldId id="352" r:id="rId46"/>
    <p:sldId id="353" r:id="rId47"/>
    <p:sldId id="318" r:id="rId48"/>
    <p:sldId id="319" r:id="rId49"/>
    <p:sldId id="354" r:id="rId50"/>
    <p:sldId id="355" r:id="rId51"/>
    <p:sldId id="356" r:id="rId52"/>
    <p:sldId id="357" r:id="rId53"/>
    <p:sldId id="358" r:id="rId54"/>
    <p:sldId id="359" r:id="rId55"/>
    <p:sldId id="360" r:id="rId56"/>
    <p:sldId id="361" r:id="rId57"/>
    <p:sldId id="362" r:id="rId58"/>
    <p:sldId id="363" r:id="rId59"/>
    <p:sldId id="364" r:id="rId60"/>
    <p:sldId id="365" r:id="rId61"/>
    <p:sldId id="366" r:id="rId62"/>
    <p:sldId id="367" r:id="rId63"/>
    <p:sldId id="374" r:id="rId64"/>
    <p:sldId id="375" r:id="rId65"/>
    <p:sldId id="376" r:id="rId66"/>
    <p:sldId id="377" r:id="rId67"/>
    <p:sldId id="378" r:id="rId68"/>
  </p:sldIdLst>
  <p:sldSz cx="12192000" cy="6858000"/>
  <p:notesSz cx="6858000" cy="9144000"/>
  <p:custDataLst>
    <p:tags r:id="rId6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6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1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8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25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19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83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7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31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2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A1C9-6DB5-4336-BC76-A349C8625767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0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SQB_cL1Fuo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63117F2-2389-43F7-978F-EA0F49B16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 flipV="1">
            <a:off x="0" y="1330036"/>
            <a:ext cx="12192000" cy="1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597650"/>
            <a:ext cx="12192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421645" y="1753986"/>
            <a:ext cx="11399053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b="1" dirty="0">
                <a:latin typeface="Segoe UI Semibold" pitchFamily="34" charset="0"/>
              </a:rPr>
              <a:t>Sociologie medicíny</a:t>
            </a:r>
          </a:p>
          <a:p>
            <a:r>
              <a:rPr lang="cs-CZ" sz="2400" b="1" dirty="0">
                <a:latin typeface="Segoe UI Semibold" pitchFamily="34" charset="0"/>
              </a:rPr>
              <a:t>Sociologie</a:t>
            </a:r>
          </a:p>
          <a:p>
            <a:r>
              <a:rPr lang="cs-CZ" sz="2000" dirty="0">
                <a:latin typeface="Segoe UI Semibold" pitchFamily="34" charset="0"/>
              </a:rPr>
              <a:t>(Porodní asistentky – PS)</a:t>
            </a:r>
          </a:p>
          <a:p>
            <a:r>
              <a:rPr lang="cs-CZ" sz="2000" dirty="0">
                <a:latin typeface="Segoe UI Semibold" pitchFamily="34" charset="0"/>
              </a:rPr>
              <a:t>(Zdravotničtí záchranáři – PS)</a:t>
            </a:r>
          </a:p>
          <a:p>
            <a:r>
              <a:rPr lang="cs-CZ" sz="2000" dirty="0">
                <a:latin typeface="Segoe UI Semibold" pitchFamily="34" charset="0"/>
              </a:rPr>
              <a:t>(Všeobecné ošetřovatelky – PS)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9257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Všechny hodnoty vznikly na základě statistické analýzy dat, často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špatných populacích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 zohlednění individuálních odlišností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Příklad: BMI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1830-1850 (nižší tělesná výška, jiný životní styl)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zejména muži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dospělí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Evropané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723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Statistika + technologie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Rozvoj technologií po 2. světové válce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Zlevnění přístrojů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Možnost snadno, rychle a levně měřit různé technické charakteristiky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2565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Statistika + technologie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Rozvoj technologií po 2. světové válce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Zlevnění přístrojů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Možnost snadno, rychle a levně měřit různé technické charakteristiky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Neléčí se akutní choroba, sleduje se rizikový faktor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Rizikový faktor sám o sobě není nemoc (?)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a nemusí vést k propuknutí nemoci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(efekt bílého pláště při měření krevního tlaku)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2873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60.-70. let lékař nezpochybnitelnou autoritou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5562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1. krize vědecké autority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2. rozvoj techniky, dostupnost diagnostiky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3. příklon k řešení rizik místo léčení nemocí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4. nárůst soudních sporů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5. dostupnost informací, alternativ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7168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převzal zodpovědnost za své zdraví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Sám se neustále pozoruje, sleduje příznaky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Přestává být pasivním konzumentem péče, chce možnost poučené volby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Zvažuje alternativy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2824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5800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(Pacienti)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2498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Nemocnice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Pojišťovny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Farmaceutické firmy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5957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417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nám je dobrá medicína?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495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6189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profesí (věk, gender, vzdělání)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3475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130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Prestiž povolání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Zdravotník má, co pacient potřebuje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si nedokáže pomoci sám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Důvěra ve schopnost pomoci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7827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2399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6826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Přitom ale musí udržovat roli zdravotníka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5564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 Royal Highness The Duchess of Cambridge was safely delivered of a son at 4.24pm.</a:t>
            </a:r>
            <a:endParaRPr lang="cs-CZ" dirty="0"/>
          </a:p>
          <a:p>
            <a:r>
              <a:rPr lang="cs-CZ" dirty="0"/>
              <a:t>Její královská výsost, Vévodkyně z Cambridge, byla bezpečně odrozena o syna ve 4.24.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0124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vlastně rodí?</a:t>
            </a:r>
          </a:p>
          <a:p>
            <a:r>
              <a:rPr lang="cs-CZ" dirty="0"/>
              <a:t>Kdo má za porod zodpovědnost?</a:t>
            </a:r>
          </a:p>
          <a:p>
            <a:r>
              <a:rPr lang="cs-CZ" dirty="0"/>
              <a:t>Kdo je v centru pozornosti?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804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7319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Černobyl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Skleníkové plyny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vod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135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99006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Rizika jsou ale všudypřítomná a nelze se z nich vykoupit jako dřív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vzduchu se před vysokou zdí nezastaví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5467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63752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8559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vymýtilo choroby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způsobuje autismus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Problematika mezních hodnot</a:t>
            </a:r>
          </a:p>
          <a:p>
            <a:pPr marL="725488" lvl="1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160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63117F2-2389-43F7-978F-EA0F49B16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 flipV="1">
            <a:off x="0" y="1330036"/>
            <a:ext cx="12192000" cy="1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597650"/>
            <a:ext cx="12192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421645" y="1753986"/>
            <a:ext cx="11399053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b="1" dirty="0">
                <a:latin typeface="Segoe UI Semibold" pitchFamily="34" charset="0"/>
              </a:rPr>
              <a:t>Sociologie rodiny</a:t>
            </a:r>
          </a:p>
          <a:p>
            <a:r>
              <a:rPr lang="cs-CZ" sz="2400" b="1" dirty="0">
                <a:latin typeface="Segoe UI Semibold" pitchFamily="34" charset="0"/>
              </a:rPr>
              <a:t>Sociologie</a:t>
            </a:r>
          </a:p>
          <a:p>
            <a:r>
              <a:rPr lang="cs-CZ" sz="2000" dirty="0">
                <a:latin typeface="Segoe UI Semibold" pitchFamily="34" charset="0"/>
              </a:rPr>
              <a:t>(Porodní asistentky – PS)</a:t>
            </a:r>
          </a:p>
          <a:p>
            <a:r>
              <a:rPr lang="cs-CZ" sz="2000" dirty="0">
                <a:latin typeface="Segoe UI Semibold" pitchFamily="34" charset="0"/>
              </a:rPr>
              <a:t>(Zdravotničtí záchranáři – PS)</a:t>
            </a:r>
          </a:p>
          <a:p>
            <a:r>
              <a:rPr lang="cs-CZ" sz="2000" dirty="0">
                <a:latin typeface="Segoe UI Semibold" pitchFamily="34" charset="0"/>
              </a:rPr>
              <a:t>(Všeobecné ošetřovatelky – PS)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61375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společnosti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nemocný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kvalifikovaný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Stanovování norem, kdo je zdravý, co je správné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11399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ekonomické zabezpečení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emocionální zázemí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erotické vlastnictví</a:t>
            </a:r>
          </a:p>
        </p:txBody>
      </p:sp>
    </p:spTree>
    <p:custDataLst>
      <p:tags r:id="rId1"/>
    </p:custData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reprodukce společnosti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socializace nových členů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zvyšování sociální stability</a:t>
            </a:r>
          </a:p>
        </p:txBody>
      </p:sp>
    </p:spTree>
    <p:custDataLst>
      <p:tags r:id="rId1"/>
    </p:custData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https://www.youtube.com/watch?v=hSQB_cL1Fuo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rozšířená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 + další členové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rozšířená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 + další členové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singles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7245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reprodukční (sexuální) pár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60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širší rodinné vazby, tabu incestu (proč?)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8174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 vlastníkem rodiny, do které patří žena, děti, čeleď/otroci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737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nemocný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kvalifikovaný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Stanovování norem, kdo je zdravý, co je správné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nemedicínské problémy jsou pojímány medicínsky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(Bio)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medicinalizace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života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78389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9. Nepožádáš manželky bližního svého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10. Aniž požádáš statku jeho.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51100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9. Nebudeš dychtit po domě svého bližního. 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10. Nebudeš dychtit po ženě svého bližního ani po jeho otroku nebo po jeho otrokyni ani po jeho býku ani po jeho oslu, vůbec po ničem, co patří tvému bližnímu.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76578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otec, matka, (děti)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vlastní domácnost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94721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Neexistuje jediná správná forma rodinného soužití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84692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Rodiči domlouvané sňatky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Sňatek slouží k rozšíření majetku, utvrzení vazeb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„Chov dcer na výměnu“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5ECCD000-814D-4970-AA1C-7FA8B80BB8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290337"/>
            <a:ext cx="7318730" cy="5811071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29323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moderní rodina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Ideál romantické lásky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Silná míra homogamie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27031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Homogamie oslabuje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 není svazek na celý život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 není jediná forma párového uspořádání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7067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Homogamie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Geografická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Spíše si vezmeme někoho, koho známe, kdo bydlí blízko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Oslabuje s rozvojem dopravy a mobility obyvatelstva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56674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Homogamie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Geografická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Věková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 potřebuje čas na rozjezd kariéry, žení 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se kolem 30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Žena je v té době ze zenitem plodnosti, 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pokud má muž možnost, vybírá „o něco 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mladší“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713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Má symbolickou moc říct, co je norma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Odchylka od normy = nemoc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normálních hodnot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normálního vývoje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11630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Homogamie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Geografická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Věková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Etnická, rasová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Náboženská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2164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Homogamie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Geografická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Věková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Etnická, rasová, náboženská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Vzdělanostní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10x vyšší šance, že se vezmou vysokoškoláci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 VŠ: muž snese o stupeň méně vzdělanou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 SŠ: žena snese o stupeň méně vzdělaného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04842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39DF957-1296-4489-B721-70FF92530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34" y="-1755576"/>
            <a:ext cx="10874321" cy="7965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926127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Reprodukce nerovností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Kapitály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Bourdieu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Aspirace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Výchova</a:t>
            </a:r>
          </a:p>
          <a:p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dirty="0"/>
              <a:t>chytří si berou chytré, mají pak spolu chytré děti a ty děti chytře vychovávají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99161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manželé spolu nemusí žít a plnit „manželské povinnosti“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manželství ale trvá, nelze uzavřít nové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rozluka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Nutný dispenz papeže později biskupa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roku 1950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94494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rozluka</a:t>
            </a:r>
          </a:p>
          <a:p>
            <a:pPr marL="0" indent="0"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civilní rozvod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Soud zkoumá (?) důvody rozvodu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33604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D3275-6A0C-4FA8-9E3A-7CDB1405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a připomínky?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7A915-DAD5-41A0-B7DF-A6619E5C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		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dosedel@fss.muni.cz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778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Terminátor: BMI 31 – obezita 1. stupně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‘Terminator 2’ starring Arnold Schwarzenegger, Linda Hamilton and Robert Patrick, has made around Rs3-5 crore in gross domestic box office collections over its opening weekend across the country.">
            <a:extLst>
              <a:ext uri="{FF2B5EF4-FFF2-40B4-BE49-F238E27FC236}">
                <a16:creationId xmlns:a16="http://schemas.microsoft.com/office/drawing/2014/main" id="{0449954D-F820-4E92-9FBF-231E86A4D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87" y="2914650"/>
            <a:ext cx="591502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02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všechny děti chodit ve 12 měsících?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mít všichni teplotu 36,6°?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Jaký je normální krevní tlak?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všechny děti chodit ve 12 měsících?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mít všichni teplotu 36,6°?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Jaký je normální krevní tlak?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Všechny hodnoty vznikly na základě statistické analýzy dat, často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špatných populacích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 zohlednění individuálních odlišností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91857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5-sociologie_mediciny a rodiny[20211110080929349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1523</Words>
  <Application>Microsoft Office PowerPoint</Application>
  <PresentationFormat>Širokoúhlá obrazovka</PresentationFormat>
  <Paragraphs>359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4" baseType="lpstr">
      <vt:lpstr>Arial</vt:lpstr>
      <vt:lpstr>Calibri</vt:lpstr>
      <vt:lpstr>Calibri Light</vt:lpstr>
      <vt:lpstr>Segoe UI</vt:lpstr>
      <vt:lpstr>Segoe UI Semibold</vt:lpstr>
      <vt:lpstr>Verdana</vt:lpstr>
      <vt:lpstr>Motiv Office</vt:lpstr>
      <vt:lpstr>Prezentace aplikace PowerPoint</vt:lpstr>
      <vt:lpstr>K čemu nám je dobrá medicína?</vt:lpstr>
      <vt:lpstr>Role medicíny ve společnosti</vt:lpstr>
      <vt:lpstr>Role medicíny ve společnosti</vt:lpstr>
      <vt:lpstr>Role medicíny ve společnosti</vt:lpstr>
      <vt:lpstr>Hegemonie medicíny</vt:lpstr>
      <vt:lpstr>Hegemonie medicíny</vt:lpstr>
      <vt:lpstr>Role statistiky</vt:lpstr>
      <vt:lpstr>Role statistiky</vt:lpstr>
      <vt:lpstr>Role statistiky</vt:lpstr>
      <vt:lpstr>Statistika + technologie</vt:lpstr>
      <vt:lpstr>Statistika + technologie</vt:lpstr>
      <vt:lpstr>Konec zlaté éry</vt:lpstr>
      <vt:lpstr>Konec zlaté éry</vt:lpstr>
      <vt:lpstr>Konec zlaté éry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Musí mít zdravotník „navrch“?</vt:lpstr>
      <vt:lpstr>Musí mít zdravotník „navrch“?</vt:lpstr>
      <vt:lpstr>Privilegia zdravotníka</vt:lpstr>
      <vt:lpstr>Privilegia zdravotníka</vt:lpstr>
      <vt:lpstr>Privilegia zdravotníka</vt:lpstr>
      <vt:lpstr>Ukradený porod</vt:lpstr>
      <vt:lpstr>Ukradený porod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Prezentace aplikace PowerPoint</vt:lpstr>
      <vt:lpstr>K čemu slouží rodina</vt:lpstr>
      <vt:lpstr>K čemu slouží rodina</vt:lpstr>
      <vt:lpstr>K čemu slouží rodina</vt:lpstr>
      <vt:lpstr>K čemu slouží rodina</vt:lpstr>
      <vt:lpstr>Kdo patří do rodiny</vt:lpstr>
      <vt:lpstr>Kdo patří do rodiny</vt:lpstr>
      <vt:lpstr>Kdo patří do rodiny</vt:lpstr>
      <vt:lpstr>Kdo patří do rodiny</vt:lpstr>
      <vt:lpstr>Kdo patří do rodiny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Sňatkový trh</vt:lpstr>
      <vt:lpstr>Sňatkový trh</vt:lpstr>
      <vt:lpstr>Sňatkový trh</vt:lpstr>
      <vt:lpstr>Sňatkový trh</vt:lpstr>
      <vt:lpstr>Homogamie</vt:lpstr>
      <vt:lpstr>Homogamie</vt:lpstr>
      <vt:lpstr>Homogamie</vt:lpstr>
      <vt:lpstr>Homogamie</vt:lpstr>
      <vt:lpstr>Prezentace aplikace PowerPoint</vt:lpstr>
      <vt:lpstr>Reprodukce nerovností</vt:lpstr>
      <vt:lpstr>Rozvod</vt:lpstr>
      <vt:lpstr>Rozvod</vt:lpstr>
      <vt:lpstr>Rozvod</vt:lpstr>
      <vt:lpstr>Dotazy a připomínky?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Doseděl</dc:creator>
  <cp:lastModifiedBy>Jiří Šišma</cp:lastModifiedBy>
  <cp:revision>50</cp:revision>
  <dcterms:created xsi:type="dcterms:W3CDTF">2020-08-19T14:50:42Z</dcterms:created>
  <dcterms:modified xsi:type="dcterms:W3CDTF">2021-11-10T07:11:43Z</dcterms:modified>
</cp:coreProperties>
</file>