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340" r:id="rId2"/>
    <p:sldId id="343" r:id="rId3"/>
    <p:sldId id="393" r:id="rId4"/>
    <p:sldId id="359" r:id="rId5"/>
    <p:sldId id="346" r:id="rId6"/>
    <p:sldId id="350" r:id="rId7"/>
    <p:sldId id="356" r:id="rId8"/>
    <p:sldId id="368" r:id="rId9"/>
    <p:sldId id="391" r:id="rId10"/>
    <p:sldId id="362" r:id="rId11"/>
    <p:sldId id="363" r:id="rId12"/>
    <p:sldId id="367" r:id="rId13"/>
    <p:sldId id="322" r:id="rId14"/>
    <p:sldId id="370" r:id="rId15"/>
    <p:sldId id="372" r:id="rId16"/>
    <p:sldId id="373" r:id="rId17"/>
    <p:sldId id="385" r:id="rId18"/>
    <p:sldId id="386" r:id="rId19"/>
    <p:sldId id="387" r:id="rId20"/>
    <p:sldId id="384" r:id="rId21"/>
    <p:sldId id="374" r:id="rId22"/>
    <p:sldId id="375" r:id="rId23"/>
    <p:sldId id="376" r:id="rId24"/>
    <p:sldId id="377" r:id="rId25"/>
    <p:sldId id="380" r:id="rId26"/>
    <p:sldId id="379" r:id="rId27"/>
    <p:sldId id="381" r:id="rId28"/>
    <p:sldId id="382" r:id="rId29"/>
    <p:sldId id="383" r:id="rId30"/>
    <p:sldId id="369" r:id="rId31"/>
    <p:sldId id="388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32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5.6816945168434172E-3"/>
                  <c:y val="4.835882432816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A-4B1C-8048-620686896DF1}"/>
                </c:ext>
              </c:extLst>
            </c:dLbl>
            <c:dLbl>
              <c:idx val="1"/>
              <c:layout>
                <c:manualLayout>
                  <c:x val="9.3184959272177206E-3"/>
                  <c:y val="-5.946458623938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A-4B1C-8048-620686896D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List2!$A$19:$A$20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List2!$B$19:$B$20</c:f>
              <c:numCache>
                <c:formatCode>General</c:formatCode>
                <c:ptCount val="2"/>
                <c:pt idx="0">
                  <c:v>37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A-4B1C-8048-620686896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Muž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List2!$B$19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D-41E4-8C70-FE78A8FA61CC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Žena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List2!$B$20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D-41E4-8C70-FE78A8FA61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604224"/>
        <c:axId val="41605760"/>
      </c:barChart>
      <c:catAx>
        <c:axId val="416042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1605760"/>
        <c:crosses val="autoZero"/>
        <c:auto val="1"/>
        <c:lblAlgn val="ctr"/>
        <c:lblOffset val="100"/>
        <c:noMultiLvlLbl val="0"/>
      </c:catAx>
      <c:valAx>
        <c:axId val="4160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042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Muž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List2!$B$19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E-44CB-99E6-BCA587899C37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Žena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List2!$B$20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E-44CB-99E6-BCA587899C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0800128"/>
        <c:axId val="70801664"/>
      </c:barChart>
      <c:catAx>
        <c:axId val="708001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70801664"/>
        <c:crosses val="autoZero"/>
        <c:auto val="1"/>
        <c:lblAlgn val="ctr"/>
        <c:lblOffset val="100"/>
        <c:noMultiLvlLbl val="0"/>
      </c:catAx>
      <c:valAx>
        <c:axId val="70801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8001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004374453193348E-2"/>
          <c:y val="0"/>
          <c:w val="0.82827599964535858"/>
          <c:h val="0.819673422033131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E-4555-AA23-B4A7E6ED2D04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E-4555-AA23-B4A7E6ED2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13952"/>
        <c:axId val="39615488"/>
      </c:barChart>
      <c:catAx>
        <c:axId val="39613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615488"/>
        <c:crosses val="autoZero"/>
        <c:auto val="1"/>
        <c:lblAlgn val="ctr"/>
        <c:lblOffset val="100"/>
        <c:noMultiLvlLbl val="0"/>
      </c:catAx>
      <c:valAx>
        <c:axId val="39615488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3961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73386092181428"/>
          <c:y val="0.11166324656737486"/>
          <c:w val="0.16493991353411006"/>
          <c:h val="0.36555578791898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90299664758602"/>
          <c:y val="0.10354598679621897"/>
          <c:w val="0.74494180311979741"/>
          <c:h val="0.6622214283120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D-4ABB-9E49-0F343EE06E08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D-4ABB-9E49-0F343EE06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36704"/>
        <c:axId val="40138240"/>
      </c:barChart>
      <c:catAx>
        <c:axId val="4013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138240"/>
        <c:crosses val="autoZero"/>
        <c:auto val="1"/>
        <c:lblAlgn val="ctr"/>
        <c:lblOffset val="100"/>
        <c:noMultiLvlLbl val="0"/>
      </c:catAx>
      <c:valAx>
        <c:axId val="401382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013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92774350612327"/>
          <c:y val="0.11602413058801817"/>
          <c:w val="0.16381751864352664"/>
          <c:h val="0.334940507382747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1-4B42-A76D-018A0C998BF0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1-4B42-A76D-018A0C998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73792"/>
        <c:axId val="40275328"/>
      </c:barChart>
      <c:catAx>
        <c:axId val="4027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275328"/>
        <c:crosses val="autoZero"/>
        <c:auto val="1"/>
        <c:lblAlgn val="ctr"/>
        <c:lblOffset val="100"/>
        <c:noMultiLvlLbl val="0"/>
      </c:catAx>
      <c:valAx>
        <c:axId val="402753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0273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0AA46-89FE-4DFB-9796-3D57F365EA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6B1EFD0-CC01-4755-81C7-7DA0F194B9F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Druhy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psaných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publikací</a:t>
          </a:r>
        </a:p>
      </dgm:t>
    </dgm:pt>
    <dgm:pt modelId="{A970F566-E344-4B1A-93A4-40967B72B965}" type="parTrans" cxnId="{E5249215-E6D0-44AC-AD55-67AD139B421A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A6CC4B0C-A841-4CCC-938E-8258A5966B3E}" type="sibTrans" cxnId="{E5249215-E6D0-44AC-AD55-67AD139B421A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6A008506-8B4E-4D32-900B-F985937EE4D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Přehledový článek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článek</a:t>
          </a:r>
        </a:p>
      </dgm:t>
    </dgm:pt>
    <dgm:pt modelId="{629759C4-EB8B-4808-8DDF-81389C9469E6}" type="parTrans" cxnId="{171F19CA-7A87-4AB1-B05C-CE8EA2C4AECD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AB574A04-9BC5-4CD9-B700-EAEB011E37AB}" type="sibTrans" cxnId="{171F19CA-7A87-4AB1-B05C-CE8EA2C4AECD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44C77E41-178F-42AD-9120-2FC65A49A26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Originální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článek</a:t>
          </a:r>
        </a:p>
      </dgm:t>
    </dgm:pt>
    <dgm:pt modelId="{C9D1B631-F330-4740-88F0-DA698160FA5D}" type="parTrans" cxnId="{6CF5F175-2D50-4D66-B3A6-FCBD42FA5DA5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E054EDBC-5A24-4CED-BBC4-4A0158B76DEF}" type="sibTrans" cxnId="{6CF5F175-2D50-4D66-B3A6-FCBD42FA5DA5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6EAD9FAA-A507-4B8A-8680-FABA9A733D3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Kasuistika</a:t>
          </a:r>
        </a:p>
      </dgm:t>
    </dgm:pt>
    <dgm:pt modelId="{7119DCB5-C119-4C71-B9C4-C93E43CFBF62}" type="parTrans" cxnId="{099EBFB1-D14A-474B-89A0-03F86E93DD11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A78C8E9E-0B92-42F3-920B-851B8E58369C}" type="sibTrans" cxnId="{099EBFB1-D14A-474B-89A0-03F86E93DD11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D6834C18-0AB1-4526-9F05-EBD2C82DF8A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Dopis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redakci</a:t>
          </a:r>
        </a:p>
      </dgm:t>
    </dgm:pt>
    <dgm:pt modelId="{49A68607-81C6-4EA0-A13B-E1CB3F480788}" type="parTrans" cxnId="{6DA445F6-0A86-4EDF-852C-719AB5DE855B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A4E91930-CEF8-46A0-828C-A227053434ED}" type="sibTrans" cxnId="{6DA445F6-0A86-4EDF-852C-719AB5DE855B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622124B3-1E8F-49F8-9156-EA9D2C9DD25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Recenze</a:t>
          </a:r>
        </a:p>
      </dgm:t>
    </dgm:pt>
    <dgm:pt modelId="{34292160-1443-4E51-A944-57F13D9BC3CD}" type="parTrans" cxnId="{86506288-ED77-4A55-8FA8-6B7B07882D70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7C8DD02E-9CBE-47E1-BE24-77599184F24F}" type="sibTrans" cxnId="{86506288-ED77-4A55-8FA8-6B7B07882D70}">
      <dgm:prSet/>
      <dgm:spPr/>
      <dgm:t>
        <a:bodyPr/>
        <a:lstStyle/>
        <a:p>
          <a:endParaRPr lang="cs-CZ">
            <a:solidFill>
              <a:schemeClr val="bg1"/>
            </a:solidFill>
            <a:latin typeface="+mj-lt"/>
          </a:endParaRPr>
        </a:p>
      </dgm:t>
    </dgm:pt>
    <dgm:pt modelId="{07D416BF-D181-4312-BA05-96C87A68E931}" type="pres">
      <dgm:prSet presAssocID="{4850AA46-89FE-4DFB-9796-3D57F365EA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528DFD-9026-4859-9F1A-A34A26C11B80}" type="pres">
      <dgm:prSet presAssocID="{06B1EFD0-CC01-4755-81C7-7DA0F194B9FA}" presName="hierRoot1" presStyleCnt="0">
        <dgm:presLayoutVars>
          <dgm:hierBranch/>
        </dgm:presLayoutVars>
      </dgm:prSet>
      <dgm:spPr/>
    </dgm:pt>
    <dgm:pt modelId="{6E6286F5-2AF5-4592-91E0-85D488C9EA63}" type="pres">
      <dgm:prSet presAssocID="{06B1EFD0-CC01-4755-81C7-7DA0F194B9FA}" presName="rootComposite1" presStyleCnt="0"/>
      <dgm:spPr/>
    </dgm:pt>
    <dgm:pt modelId="{EA93014B-A152-4B79-A2C5-246C52EC3F11}" type="pres">
      <dgm:prSet presAssocID="{06B1EFD0-CC01-4755-81C7-7DA0F194B9FA}" presName="rootText1" presStyleLbl="node0" presStyleIdx="0" presStyleCnt="1">
        <dgm:presLayoutVars>
          <dgm:chPref val="3"/>
        </dgm:presLayoutVars>
      </dgm:prSet>
      <dgm:spPr/>
    </dgm:pt>
    <dgm:pt modelId="{19820836-95A8-459E-A90C-3878782AEDAD}" type="pres">
      <dgm:prSet presAssocID="{06B1EFD0-CC01-4755-81C7-7DA0F194B9FA}" presName="rootConnector1" presStyleLbl="node1" presStyleIdx="0" presStyleCnt="0"/>
      <dgm:spPr/>
    </dgm:pt>
    <dgm:pt modelId="{B03746A0-0443-4A91-B27F-8D8CF0CE5C0E}" type="pres">
      <dgm:prSet presAssocID="{06B1EFD0-CC01-4755-81C7-7DA0F194B9FA}" presName="hierChild2" presStyleCnt="0"/>
      <dgm:spPr/>
    </dgm:pt>
    <dgm:pt modelId="{D3CD34B4-470D-4840-A3E0-74A02AF98CEE}" type="pres">
      <dgm:prSet presAssocID="{629759C4-EB8B-4808-8DDF-81389C9469E6}" presName="Name35" presStyleLbl="parChTrans1D2" presStyleIdx="0" presStyleCnt="5"/>
      <dgm:spPr/>
    </dgm:pt>
    <dgm:pt modelId="{89B5D617-CA11-4F47-86B2-43BEAF3496FE}" type="pres">
      <dgm:prSet presAssocID="{6A008506-8B4E-4D32-900B-F985937EE4DB}" presName="hierRoot2" presStyleCnt="0">
        <dgm:presLayoutVars>
          <dgm:hierBranch/>
        </dgm:presLayoutVars>
      </dgm:prSet>
      <dgm:spPr/>
    </dgm:pt>
    <dgm:pt modelId="{F66E4264-2C75-4E7E-99C5-A014B906981C}" type="pres">
      <dgm:prSet presAssocID="{6A008506-8B4E-4D32-900B-F985937EE4DB}" presName="rootComposite" presStyleCnt="0"/>
      <dgm:spPr/>
    </dgm:pt>
    <dgm:pt modelId="{6B2702C8-C7B7-4BF2-826D-39CDBB90C0FA}" type="pres">
      <dgm:prSet presAssocID="{6A008506-8B4E-4D32-900B-F985937EE4DB}" presName="rootText" presStyleLbl="node2" presStyleIdx="0" presStyleCnt="5">
        <dgm:presLayoutVars>
          <dgm:chPref val="3"/>
        </dgm:presLayoutVars>
      </dgm:prSet>
      <dgm:spPr/>
    </dgm:pt>
    <dgm:pt modelId="{0CD01CB1-F033-43CC-9E62-94E14F74319E}" type="pres">
      <dgm:prSet presAssocID="{6A008506-8B4E-4D32-900B-F985937EE4DB}" presName="rootConnector" presStyleLbl="node2" presStyleIdx="0" presStyleCnt="5"/>
      <dgm:spPr/>
    </dgm:pt>
    <dgm:pt modelId="{26019F69-9453-482E-9312-FA42D1A51B16}" type="pres">
      <dgm:prSet presAssocID="{6A008506-8B4E-4D32-900B-F985937EE4DB}" presName="hierChild4" presStyleCnt="0"/>
      <dgm:spPr/>
    </dgm:pt>
    <dgm:pt modelId="{BAD15931-7A31-4B05-99CA-77841B497167}" type="pres">
      <dgm:prSet presAssocID="{6A008506-8B4E-4D32-900B-F985937EE4DB}" presName="hierChild5" presStyleCnt="0"/>
      <dgm:spPr/>
    </dgm:pt>
    <dgm:pt modelId="{78063CE1-6554-4BB3-92B9-53BFB1F1B360}" type="pres">
      <dgm:prSet presAssocID="{C9D1B631-F330-4740-88F0-DA698160FA5D}" presName="Name35" presStyleLbl="parChTrans1D2" presStyleIdx="1" presStyleCnt="5"/>
      <dgm:spPr/>
    </dgm:pt>
    <dgm:pt modelId="{CA68726F-56D3-4F98-BCEC-7560614EB4C4}" type="pres">
      <dgm:prSet presAssocID="{44C77E41-178F-42AD-9120-2FC65A49A264}" presName="hierRoot2" presStyleCnt="0">
        <dgm:presLayoutVars>
          <dgm:hierBranch/>
        </dgm:presLayoutVars>
      </dgm:prSet>
      <dgm:spPr/>
    </dgm:pt>
    <dgm:pt modelId="{80EF7D94-999E-4C73-BCCA-8D0A835E09AA}" type="pres">
      <dgm:prSet presAssocID="{44C77E41-178F-42AD-9120-2FC65A49A264}" presName="rootComposite" presStyleCnt="0"/>
      <dgm:spPr/>
    </dgm:pt>
    <dgm:pt modelId="{E53C3162-123D-44A5-81C6-A037C363199A}" type="pres">
      <dgm:prSet presAssocID="{44C77E41-178F-42AD-9120-2FC65A49A264}" presName="rootText" presStyleLbl="node2" presStyleIdx="1" presStyleCnt="5" custLinFactNeighborX="-4852" custLinFactNeighborY="4173">
        <dgm:presLayoutVars>
          <dgm:chPref val="3"/>
        </dgm:presLayoutVars>
      </dgm:prSet>
      <dgm:spPr/>
    </dgm:pt>
    <dgm:pt modelId="{388E98C1-BA61-4922-B7FE-0E71324138B5}" type="pres">
      <dgm:prSet presAssocID="{44C77E41-178F-42AD-9120-2FC65A49A264}" presName="rootConnector" presStyleLbl="node2" presStyleIdx="1" presStyleCnt="5"/>
      <dgm:spPr/>
    </dgm:pt>
    <dgm:pt modelId="{21BB9565-EB5F-4015-AD7E-B34AD6F1897D}" type="pres">
      <dgm:prSet presAssocID="{44C77E41-178F-42AD-9120-2FC65A49A264}" presName="hierChild4" presStyleCnt="0"/>
      <dgm:spPr/>
    </dgm:pt>
    <dgm:pt modelId="{E8B3DBA1-1E22-45E5-865B-63259BC4229C}" type="pres">
      <dgm:prSet presAssocID="{44C77E41-178F-42AD-9120-2FC65A49A264}" presName="hierChild5" presStyleCnt="0"/>
      <dgm:spPr/>
    </dgm:pt>
    <dgm:pt modelId="{708F2B58-7D7F-4E64-9FA5-66B67811F134}" type="pres">
      <dgm:prSet presAssocID="{7119DCB5-C119-4C71-B9C4-C93E43CFBF62}" presName="Name35" presStyleLbl="parChTrans1D2" presStyleIdx="2" presStyleCnt="5"/>
      <dgm:spPr/>
    </dgm:pt>
    <dgm:pt modelId="{99725801-9A8F-4813-99BC-29357D240D79}" type="pres">
      <dgm:prSet presAssocID="{6EAD9FAA-A507-4B8A-8680-FABA9A733D3E}" presName="hierRoot2" presStyleCnt="0">
        <dgm:presLayoutVars>
          <dgm:hierBranch/>
        </dgm:presLayoutVars>
      </dgm:prSet>
      <dgm:spPr/>
    </dgm:pt>
    <dgm:pt modelId="{90DCCFC9-1FE3-4347-B29C-4E2BC3B8EFA0}" type="pres">
      <dgm:prSet presAssocID="{6EAD9FAA-A507-4B8A-8680-FABA9A733D3E}" presName="rootComposite" presStyleCnt="0"/>
      <dgm:spPr/>
    </dgm:pt>
    <dgm:pt modelId="{01497F48-7D61-4DC7-9DF5-D920A899EE3E}" type="pres">
      <dgm:prSet presAssocID="{6EAD9FAA-A507-4B8A-8680-FABA9A733D3E}" presName="rootText" presStyleLbl="node2" presStyleIdx="2" presStyleCnt="5">
        <dgm:presLayoutVars>
          <dgm:chPref val="3"/>
        </dgm:presLayoutVars>
      </dgm:prSet>
      <dgm:spPr/>
    </dgm:pt>
    <dgm:pt modelId="{3A73DF1F-960D-4C14-8344-6D3F33E8C401}" type="pres">
      <dgm:prSet presAssocID="{6EAD9FAA-A507-4B8A-8680-FABA9A733D3E}" presName="rootConnector" presStyleLbl="node2" presStyleIdx="2" presStyleCnt="5"/>
      <dgm:spPr/>
    </dgm:pt>
    <dgm:pt modelId="{C87EF41E-7A70-45C7-9C39-B3D567F8F9E7}" type="pres">
      <dgm:prSet presAssocID="{6EAD9FAA-A507-4B8A-8680-FABA9A733D3E}" presName="hierChild4" presStyleCnt="0"/>
      <dgm:spPr/>
    </dgm:pt>
    <dgm:pt modelId="{A2A8542B-01E9-42F8-ADE4-A357E4BFB153}" type="pres">
      <dgm:prSet presAssocID="{6EAD9FAA-A507-4B8A-8680-FABA9A733D3E}" presName="hierChild5" presStyleCnt="0"/>
      <dgm:spPr/>
    </dgm:pt>
    <dgm:pt modelId="{359FA1AB-B795-4822-A7E3-BBFEB85CE748}" type="pres">
      <dgm:prSet presAssocID="{49A68607-81C6-4EA0-A13B-E1CB3F480788}" presName="Name35" presStyleLbl="parChTrans1D2" presStyleIdx="3" presStyleCnt="5"/>
      <dgm:spPr/>
    </dgm:pt>
    <dgm:pt modelId="{7906D0B3-7814-4718-AF4A-1E277D78F270}" type="pres">
      <dgm:prSet presAssocID="{D6834C18-0AB1-4526-9F05-EBD2C82DF8AF}" presName="hierRoot2" presStyleCnt="0">
        <dgm:presLayoutVars>
          <dgm:hierBranch/>
        </dgm:presLayoutVars>
      </dgm:prSet>
      <dgm:spPr/>
    </dgm:pt>
    <dgm:pt modelId="{2B56EC88-E292-4366-9D98-F2BA291AD9B9}" type="pres">
      <dgm:prSet presAssocID="{D6834C18-0AB1-4526-9F05-EBD2C82DF8AF}" presName="rootComposite" presStyleCnt="0"/>
      <dgm:spPr/>
    </dgm:pt>
    <dgm:pt modelId="{55F256CA-D1F5-460B-8EC0-4C5CDFF37779}" type="pres">
      <dgm:prSet presAssocID="{D6834C18-0AB1-4526-9F05-EBD2C82DF8AF}" presName="rootText" presStyleLbl="node2" presStyleIdx="3" presStyleCnt="5">
        <dgm:presLayoutVars>
          <dgm:chPref val="3"/>
        </dgm:presLayoutVars>
      </dgm:prSet>
      <dgm:spPr/>
    </dgm:pt>
    <dgm:pt modelId="{5A5F39EF-4044-4F7F-B708-6424F7C032C3}" type="pres">
      <dgm:prSet presAssocID="{D6834C18-0AB1-4526-9F05-EBD2C82DF8AF}" presName="rootConnector" presStyleLbl="node2" presStyleIdx="3" presStyleCnt="5"/>
      <dgm:spPr/>
    </dgm:pt>
    <dgm:pt modelId="{EA68C022-32C1-469D-B8ED-69CAFEB7B8BF}" type="pres">
      <dgm:prSet presAssocID="{D6834C18-0AB1-4526-9F05-EBD2C82DF8AF}" presName="hierChild4" presStyleCnt="0"/>
      <dgm:spPr/>
    </dgm:pt>
    <dgm:pt modelId="{DF659CCA-BF75-4F6C-9FBD-80AECE79DB4B}" type="pres">
      <dgm:prSet presAssocID="{D6834C18-0AB1-4526-9F05-EBD2C82DF8AF}" presName="hierChild5" presStyleCnt="0"/>
      <dgm:spPr/>
    </dgm:pt>
    <dgm:pt modelId="{1387255A-AD39-4F3A-8389-B8562B5F66D0}" type="pres">
      <dgm:prSet presAssocID="{34292160-1443-4E51-A944-57F13D9BC3CD}" presName="Name35" presStyleLbl="parChTrans1D2" presStyleIdx="4" presStyleCnt="5"/>
      <dgm:spPr/>
    </dgm:pt>
    <dgm:pt modelId="{0EB6B483-539F-45EB-93A1-6C38AA0D830A}" type="pres">
      <dgm:prSet presAssocID="{622124B3-1E8F-49F8-9156-EA9D2C9DD250}" presName="hierRoot2" presStyleCnt="0">
        <dgm:presLayoutVars>
          <dgm:hierBranch/>
        </dgm:presLayoutVars>
      </dgm:prSet>
      <dgm:spPr/>
    </dgm:pt>
    <dgm:pt modelId="{D2740346-7B19-4125-897C-6BDAF2484359}" type="pres">
      <dgm:prSet presAssocID="{622124B3-1E8F-49F8-9156-EA9D2C9DD250}" presName="rootComposite" presStyleCnt="0"/>
      <dgm:spPr/>
    </dgm:pt>
    <dgm:pt modelId="{2A9841C2-F405-4933-9B86-44996C16A186}" type="pres">
      <dgm:prSet presAssocID="{622124B3-1E8F-49F8-9156-EA9D2C9DD250}" presName="rootText" presStyleLbl="node2" presStyleIdx="4" presStyleCnt="5">
        <dgm:presLayoutVars>
          <dgm:chPref val="3"/>
        </dgm:presLayoutVars>
      </dgm:prSet>
      <dgm:spPr/>
    </dgm:pt>
    <dgm:pt modelId="{4CC78235-C9A5-4679-8379-5F0796D27055}" type="pres">
      <dgm:prSet presAssocID="{622124B3-1E8F-49F8-9156-EA9D2C9DD250}" presName="rootConnector" presStyleLbl="node2" presStyleIdx="4" presStyleCnt="5"/>
      <dgm:spPr/>
    </dgm:pt>
    <dgm:pt modelId="{49FF4D0C-8FA8-4AF4-AB2D-399E7A3137A8}" type="pres">
      <dgm:prSet presAssocID="{622124B3-1E8F-49F8-9156-EA9D2C9DD250}" presName="hierChild4" presStyleCnt="0"/>
      <dgm:spPr/>
    </dgm:pt>
    <dgm:pt modelId="{46B7C752-0885-4E61-BC79-C256A0B05A0B}" type="pres">
      <dgm:prSet presAssocID="{622124B3-1E8F-49F8-9156-EA9D2C9DD250}" presName="hierChild5" presStyleCnt="0"/>
      <dgm:spPr/>
    </dgm:pt>
    <dgm:pt modelId="{403F4F7A-96A3-4836-BB9A-4276F2C7F3D7}" type="pres">
      <dgm:prSet presAssocID="{06B1EFD0-CC01-4755-81C7-7DA0F194B9FA}" presName="hierChild3" presStyleCnt="0"/>
      <dgm:spPr/>
    </dgm:pt>
  </dgm:ptLst>
  <dgm:cxnLst>
    <dgm:cxn modelId="{E5249215-E6D0-44AC-AD55-67AD139B421A}" srcId="{4850AA46-89FE-4DFB-9796-3D57F365EACC}" destId="{06B1EFD0-CC01-4755-81C7-7DA0F194B9FA}" srcOrd="0" destOrd="0" parTransId="{A970F566-E344-4B1A-93A4-40967B72B965}" sibTransId="{A6CC4B0C-A841-4CCC-938E-8258A5966B3E}"/>
    <dgm:cxn modelId="{FC876619-D5E1-4AF6-87F5-A081E0385833}" type="presOf" srcId="{49A68607-81C6-4EA0-A13B-E1CB3F480788}" destId="{359FA1AB-B795-4822-A7E3-BBFEB85CE748}" srcOrd="0" destOrd="0" presId="urn:microsoft.com/office/officeart/2005/8/layout/orgChart1"/>
    <dgm:cxn modelId="{4704F81B-71A7-4CB8-9CC3-01069DE38CD8}" type="presOf" srcId="{6A008506-8B4E-4D32-900B-F985937EE4DB}" destId="{6B2702C8-C7B7-4BF2-826D-39CDBB90C0FA}" srcOrd="0" destOrd="0" presId="urn:microsoft.com/office/officeart/2005/8/layout/orgChart1"/>
    <dgm:cxn modelId="{C2642020-B8DD-4A1C-B236-8D0980C314DB}" type="presOf" srcId="{6EAD9FAA-A507-4B8A-8680-FABA9A733D3E}" destId="{3A73DF1F-960D-4C14-8344-6D3F33E8C401}" srcOrd="1" destOrd="0" presId="urn:microsoft.com/office/officeart/2005/8/layout/orgChart1"/>
    <dgm:cxn modelId="{8D2F4B4F-A9D7-4F3B-86A4-5F8566B44697}" type="presOf" srcId="{D6834C18-0AB1-4526-9F05-EBD2C82DF8AF}" destId="{5A5F39EF-4044-4F7F-B708-6424F7C032C3}" srcOrd="1" destOrd="0" presId="urn:microsoft.com/office/officeart/2005/8/layout/orgChart1"/>
    <dgm:cxn modelId="{040CF254-03A3-42B3-9E4B-F8E281B98DC2}" type="presOf" srcId="{44C77E41-178F-42AD-9120-2FC65A49A264}" destId="{388E98C1-BA61-4922-B7FE-0E71324138B5}" srcOrd="1" destOrd="0" presId="urn:microsoft.com/office/officeart/2005/8/layout/orgChart1"/>
    <dgm:cxn modelId="{6CF5F175-2D50-4D66-B3A6-FCBD42FA5DA5}" srcId="{06B1EFD0-CC01-4755-81C7-7DA0F194B9FA}" destId="{44C77E41-178F-42AD-9120-2FC65A49A264}" srcOrd="1" destOrd="0" parTransId="{C9D1B631-F330-4740-88F0-DA698160FA5D}" sibTransId="{E054EDBC-5A24-4CED-BBC4-4A0158B76DEF}"/>
    <dgm:cxn modelId="{22F40977-0202-42AD-88DB-1BBA2ACE198D}" type="presOf" srcId="{34292160-1443-4E51-A944-57F13D9BC3CD}" destId="{1387255A-AD39-4F3A-8389-B8562B5F66D0}" srcOrd="0" destOrd="0" presId="urn:microsoft.com/office/officeart/2005/8/layout/orgChart1"/>
    <dgm:cxn modelId="{6A6C6E82-BD14-43CE-BF5E-1DD610795277}" type="presOf" srcId="{06B1EFD0-CC01-4755-81C7-7DA0F194B9FA}" destId="{19820836-95A8-459E-A90C-3878782AEDAD}" srcOrd="1" destOrd="0" presId="urn:microsoft.com/office/officeart/2005/8/layout/orgChart1"/>
    <dgm:cxn modelId="{31501585-0C22-4834-ACFD-675D8EB47095}" type="presOf" srcId="{6EAD9FAA-A507-4B8A-8680-FABA9A733D3E}" destId="{01497F48-7D61-4DC7-9DF5-D920A899EE3E}" srcOrd="0" destOrd="0" presId="urn:microsoft.com/office/officeart/2005/8/layout/orgChart1"/>
    <dgm:cxn modelId="{67D66685-4E2F-4C10-81C0-8B4EFAE56833}" type="presOf" srcId="{622124B3-1E8F-49F8-9156-EA9D2C9DD250}" destId="{2A9841C2-F405-4933-9B86-44996C16A186}" srcOrd="0" destOrd="0" presId="urn:microsoft.com/office/officeart/2005/8/layout/orgChart1"/>
    <dgm:cxn modelId="{86506288-ED77-4A55-8FA8-6B7B07882D70}" srcId="{06B1EFD0-CC01-4755-81C7-7DA0F194B9FA}" destId="{622124B3-1E8F-49F8-9156-EA9D2C9DD250}" srcOrd="4" destOrd="0" parTransId="{34292160-1443-4E51-A944-57F13D9BC3CD}" sibTransId="{7C8DD02E-9CBE-47E1-BE24-77599184F24F}"/>
    <dgm:cxn modelId="{2CFB7999-5FB7-44DB-B6A3-8C3015A60058}" type="presOf" srcId="{C9D1B631-F330-4740-88F0-DA698160FA5D}" destId="{78063CE1-6554-4BB3-92B9-53BFB1F1B360}" srcOrd="0" destOrd="0" presId="urn:microsoft.com/office/officeart/2005/8/layout/orgChart1"/>
    <dgm:cxn modelId="{39A4C59A-6A7C-4FF8-A450-D906CCF11397}" type="presOf" srcId="{7119DCB5-C119-4C71-B9C4-C93E43CFBF62}" destId="{708F2B58-7D7F-4E64-9FA5-66B67811F134}" srcOrd="0" destOrd="0" presId="urn:microsoft.com/office/officeart/2005/8/layout/orgChart1"/>
    <dgm:cxn modelId="{3F9E5F9C-7FC9-4047-AD57-98F1254EE471}" type="presOf" srcId="{06B1EFD0-CC01-4755-81C7-7DA0F194B9FA}" destId="{EA93014B-A152-4B79-A2C5-246C52EC3F11}" srcOrd="0" destOrd="0" presId="urn:microsoft.com/office/officeart/2005/8/layout/orgChart1"/>
    <dgm:cxn modelId="{9036169F-64AB-4E18-8222-5F5162568143}" type="presOf" srcId="{6A008506-8B4E-4D32-900B-F985937EE4DB}" destId="{0CD01CB1-F033-43CC-9E62-94E14F74319E}" srcOrd="1" destOrd="0" presId="urn:microsoft.com/office/officeart/2005/8/layout/orgChart1"/>
    <dgm:cxn modelId="{FA5C6EAE-5353-4C5A-BFC8-A8C60D0F146D}" type="presOf" srcId="{44C77E41-178F-42AD-9120-2FC65A49A264}" destId="{E53C3162-123D-44A5-81C6-A037C363199A}" srcOrd="0" destOrd="0" presId="urn:microsoft.com/office/officeart/2005/8/layout/orgChart1"/>
    <dgm:cxn modelId="{099EBFB1-D14A-474B-89A0-03F86E93DD11}" srcId="{06B1EFD0-CC01-4755-81C7-7DA0F194B9FA}" destId="{6EAD9FAA-A507-4B8A-8680-FABA9A733D3E}" srcOrd="2" destOrd="0" parTransId="{7119DCB5-C119-4C71-B9C4-C93E43CFBF62}" sibTransId="{A78C8E9E-0B92-42F3-920B-851B8E58369C}"/>
    <dgm:cxn modelId="{115534BE-88B5-4A8F-99DE-18EE4A61C7F6}" type="presOf" srcId="{D6834C18-0AB1-4526-9F05-EBD2C82DF8AF}" destId="{55F256CA-D1F5-460B-8EC0-4C5CDFF37779}" srcOrd="0" destOrd="0" presId="urn:microsoft.com/office/officeart/2005/8/layout/orgChart1"/>
    <dgm:cxn modelId="{171F19CA-7A87-4AB1-B05C-CE8EA2C4AECD}" srcId="{06B1EFD0-CC01-4755-81C7-7DA0F194B9FA}" destId="{6A008506-8B4E-4D32-900B-F985937EE4DB}" srcOrd="0" destOrd="0" parTransId="{629759C4-EB8B-4808-8DDF-81389C9469E6}" sibTransId="{AB574A04-9BC5-4CD9-B700-EAEB011E37AB}"/>
    <dgm:cxn modelId="{45BF51E4-4503-4EB0-8C41-8F08296EB4D5}" type="presOf" srcId="{622124B3-1E8F-49F8-9156-EA9D2C9DD250}" destId="{4CC78235-C9A5-4679-8379-5F0796D27055}" srcOrd="1" destOrd="0" presId="urn:microsoft.com/office/officeart/2005/8/layout/orgChart1"/>
    <dgm:cxn modelId="{B1094BF0-6C6A-4C67-A449-CBBFB480E705}" type="presOf" srcId="{4850AA46-89FE-4DFB-9796-3D57F365EACC}" destId="{07D416BF-D181-4312-BA05-96C87A68E931}" srcOrd="0" destOrd="0" presId="urn:microsoft.com/office/officeart/2005/8/layout/orgChart1"/>
    <dgm:cxn modelId="{6AC017F2-95A3-4825-8B59-09DD446AD8CD}" type="presOf" srcId="{629759C4-EB8B-4808-8DDF-81389C9469E6}" destId="{D3CD34B4-470D-4840-A3E0-74A02AF98CEE}" srcOrd="0" destOrd="0" presId="urn:microsoft.com/office/officeart/2005/8/layout/orgChart1"/>
    <dgm:cxn modelId="{6DA445F6-0A86-4EDF-852C-719AB5DE855B}" srcId="{06B1EFD0-CC01-4755-81C7-7DA0F194B9FA}" destId="{D6834C18-0AB1-4526-9F05-EBD2C82DF8AF}" srcOrd="3" destOrd="0" parTransId="{49A68607-81C6-4EA0-A13B-E1CB3F480788}" sibTransId="{A4E91930-CEF8-46A0-828C-A227053434ED}"/>
    <dgm:cxn modelId="{2E53405C-6452-4167-85E9-436C2FECCA2B}" type="presParOf" srcId="{07D416BF-D181-4312-BA05-96C87A68E931}" destId="{28528DFD-9026-4859-9F1A-A34A26C11B80}" srcOrd="0" destOrd="0" presId="urn:microsoft.com/office/officeart/2005/8/layout/orgChart1"/>
    <dgm:cxn modelId="{0FAA3097-B50F-4D04-B4B0-8C69271C9310}" type="presParOf" srcId="{28528DFD-9026-4859-9F1A-A34A26C11B80}" destId="{6E6286F5-2AF5-4592-91E0-85D488C9EA63}" srcOrd="0" destOrd="0" presId="urn:microsoft.com/office/officeart/2005/8/layout/orgChart1"/>
    <dgm:cxn modelId="{417FD1A3-E151-456E-9D8F-0F407F0A0978}" type="presParOf" srcId="{6E6286F5-2AF5-4592-91E0-85D488C9EA63}" destId="{EA93014B-A152-4B79-A2C5-246C52EC3F11}" srcOrd="0" destOrd="0" presId="urn:microsoft.com/office/officeart/2005/8/layout/orgChart1"/>
    <dgm:cxn modelId="{39E63671-6421-4EE1-86A7-2BD72E32A017}" type="presParOf" srcId="{6E6286F5-2AF5-4592-91E0-85D488C9EA63}" destId="{19820836-95A8-459E-A90C-3878782AEDAD}" srcOrd="1" destOrd="0" presId="urn:microsoft.com/office/officeart/2005/8/layout/orgChart1"/>
    <dgm:cxn modelId="{2841F5DB-0F77-409B-AE9C-4297C367B86E}" type="presParOf" srcId="{28528DFD-9026-4859-9F1A-A34A26C11B80}" destId="{B03746A0-0443-4A91-B27F-8D8CF0CE5C0E}" srcOrd="1" destOrd="0" presId="urn:microsoft.com/office/officeart/2005/8/layout/orgChart1"/>
    <dgm:cxn modelId="{2B47D6DC-13EC-418B-8F8B-D941C7048079}" type="presParOf" srcId="{B03746A0-0443-4A91-B27F-8D8CF0CE5C0E}" destId="{D3CD34B4-470D-4840-A3E0-74A02AF98CEE}" srcOrd="0" destOrd="0" presId="urn:microsoft.com/office/officeart/2005/8/layout/orgChart1"/>
    <dgm:cxn modelId="{86990E74-18D6-4576-A8C6-75DB3045AC0F}" type="presParOf" srcId="{B03746A0-0443-4A91-B27F-8D8CF0CE5C0E}" destId="{89B5D617-CA11-4F47-86B2-43BEAF3496FE}" srcOrd="1" destOrd="0" presId="urn:microsoft.com/office/officeart/2005/8/layout/orgChart1"/>
    <dgm:cxn modelId="{0D50E128-5331-4583-A5FF-961864EE72C9}" type="presParOf" srcId="{89B5D617-CA11-4F47-86B2-43BEAF3496FE}" destId="{F66E4264-2C75-4E7E-99C5-A014B906981C}" srcOrd="0" destOrd="0" presId="urn:microsoft.com/office/officeart/2005/8/layout/orgChart1"/>
    <dgm:cxn modelId="{ADB7E30C-EA16-4FC5-A7FC-C4FBB5691560}" type="presParOf" srcId="{F66E4264-2C75-4E7E-99C5-A014B906981C}" destId="{6B2702C8-C7B7-4BF2-826D-39CDBB90C0FA}" srcOrd="0" destOrd="0" presId="urn:microsoft.com/office/officeart/2005/8/layout/orgChart1"/>
    <dgm:cxn modelId="{F77E29F1-5728-4B5B-97BD-A81A6EAFE12D}" type="presParOf" srcId="{F66E4264-2C75-4E7E-99C5-A014B906981C}" destId="{0CD01CB1-F033-43CC-9E62-94E14F74319E}" srcOrd="1" destOrd="0" presId="urn:microsoft.com/office/officeart/2005/8/layout/orgChart1"/>
    <dgm:cxn modelId="{42A192E8-9D0C-4010-A9C1-42CE04571D74}" type="presParOf" srcId="{89B5D617-CA11-4F47-86B2-43BEAF3496FE}" destId="{26019F69-9453-482E-9312-FA42D1A51B16}" srcOrd="1" destOrd="0" presId="urn:microsoft.com/office/officeart/2005/8/layout/orgChart1"/>
    <dgm:cxn modelId="{E1F73AF2-AA57-4875-AE29-D075ACDAD01F}" type="presParOf" srcId="{89B5D617-CA11-4F47-86B2-43BEAF3496FE}" destId="{BAD15931-7A31-4B05-99CA-77841B497167}" srcOrd="2" destOrd="0" presId="urn:microsoft.com/office/officeart/2005/8/layout/orgChart1"/>
    <dgm:cxn modelId="{A3647790-7493-4A7F-8A70-DAB2F5D6A4E5}" type="presParOf" srcId="{B03746A0-0443-4A91-B27F-8D8CF0CE5C0E}" destId="{78063CE1-6554-4BB3-92B9-53BFB1F1B360}" srcOrd="2" destOrd="0" presId="urn:microsoft.com/office/officeart/2005/8/layout/orgChart1"/>
    <dgm:cxn modelId="{39F727E9-AD23-4A85-A18B-74BEE0384169}" type="presParOf" srcId="{B03746A0-0443-4A91-B27F-8D8CF0CE5C0E}" destId="{CA68726F-56D3-4F98-BCEC-7560614EB4C4}" srcOrd="3" destOrd="0" presId="urn:microsoft.com/office/officeart/2005/8/layout/orgChart1"/>
    <dgm:cxn modelId="{45DD0E96-3EB6-4365-ABBD-E86CC06F6838}" type="presParOf" srcId="{CA68726F-56D3-4F98-BCEC-7560614EB4C4}" destId="{80EF7D94-999E-4C73-BCCA-8D0A835E09AA}" srcOrd="0" destOrd="0" presId="urn:microsoft.com/office/officeart/2005/8/layout/orgChart1"/>
    <dgm:cxn modelId="{5BE386E1-14A5-4163-BB32-8416B4F9B5DD}" type="presParOf" srcId="{80EF7D94-999E-4C73-BCCA-8D0A835E09AA}" destId="{E53C3162-123D-44A5-81C6-A037C363199A}" srcOrd="0" destOrd="0" presId="urn:microsoft.com/office/officeart/2005/8/layout/orgChart1"/>
    <dgm:cxn modelId="{0E48361C-4428-4A7D-ABAA-9F6E8BF4EA65}" type="presParOf" srcId="{80EF7D94-999E-4C73-BCCA-8D0A835E09AA}" destId="{388E98C1-BA61-4922-B7FE-0E71324138B5}" srcOrd="1" destOrd="0" presId="urn:microsoft.com/office/officeart/2005/8/layout/orgChart1"/>
    <dgm:cxn modelId="{AC516D52-A877-4809-9123-E472CFF13628}" type="presParOf" srcId="{CA68726F-56D3-4F98-BCEC-7560614EB4C4}" destId="{21BB9565-EB5F-4015-AD7E-B34AD6F1897D}" srcOrd="1" destOrd="0" presId="urn:microsoft.com/office/officeart/2005/8/layout/orgChart1"/>
    <dgm:cxn modelId="{733DC3E0-A0F6-49E1-B6EC-57C9D73E4EAC}" type="presParOf" srcId="{CA68726F-56D3-4F98-BCEC-7560614EB4C4}" destId="{E8B3DBA1-1E22-45E5-865B-63259BC4229C}" srcOrd="2" destOrd="0" presId="urn:microsoft.com/office/officeart/2005/8/layout/orgChart1"/>
    <dgm:cxn modelId="{144BD499-270A-4B0F-97AF-B064BE6B7207}" type="presParOf" srcId="{B03746A0-0443-4A91-B27F-8D8CF0CE5C0E}" destId="{708F2B58-7D7F-4E64-9FA5-66B67811F134}" srcOrd="4" destOrd="0" presId="urn:microsoft.com/office/officeart/2005/8/layout/orgChart1"/>
    <dgm:cxn modelId="{AC0F476A-C824-41DE-A53C-A685D1852196}" type="presParOf" srcId="{B03746A0-0443-4A91-B27F-8D8CF0CE5C0E}" destId="{99725801-9A8F-4813-99BC-29357D240D79}" srcOrd="5" destOrd="0" presId="urn:microsoft.com/office/officeart/2005/8/layout/orgChart1"/>
    <dgm:cxn modelId="{2C63E59B-A25D-452C-A628-397C0C6B8610}" type="presParOf" srcId="{99725801-9A8F-4813-99BC-29357D240D79}" destId="{90DCCFC9-1FE3-4347-B29C-4E2BC3B8EFA0}" srcOrd="0" destOrd="0" presId="urn:microsoft.com/office/officeart/2005/8/layout/orgChart1"/>
    <dgm:cxn modelId="{90EA6377-4240-4A44-A67A-5D7373749F4E}" type="presParOf" srcId="{90DCCFC9-1FE3-4347-B29C-4E2BC3B8EFA0}" destId="{01497F48-7D61-4DC7-9DF5-D920A899EE3E}" srcOrd="0" destOrd="0" presId="urn:microsoft.com/office/officeart/2005/8/layout/orgChart1"/>
    <dgm:cxn modelId="{21679AA2-CE1F-4B6F-8B58-40581A8D4555}" type="presParOf" srcId="{90DCCFC9-1FE3-4347-B29C-4E2BC3B8EFA0}" destId="{3A73DF1F-960D-4C14-8344-6D3F33E8C401}" srcOrd="1" destOrd="0" presId="urn:microsoft.com/office/officeart/2005/8/layout/orgChart1"/>
    <dgm:cxn modelId="{620C39D7-41C2-4C8E-8150-0588E2E869AE}" type="presParOf" srcId="{99725801-9A8F-4813-99BC-29357D240D79}" destId="{C87EF41E-7A70-45C7-9C39-B3D567F8F9E7}" srcOrd="1" destOrd="0" presId="urn:microsoft.com/office/officeart/2005/8/layout/orgChart1"/>
    <dgm:cxn modelId="{9354FFF4-8F9A-4DC5-B53D-213B62A31A7B}" type="presParOf" srcId="{99725801-9A8F-4813-99BC-29357D240D79}" destId="{A2A8542B-01E9-42F8-ADE4-A357E4BFB153}" srcOrd="2" destOrd="0" presId="urn:microsoft.com/office/officeart/2005/8/layout/orgChart1"/>
    <dgm:cxn modelId="{20A357BD-58A3-48BB-B84B-0782273DCA31}" type="presParOf" srcId="{B03746A0-0443-4A91-B27F-8D8CF0CE5C0E}" destId="{359FA1AB-B795-4822-A7E3-BBFEB85CE748}" srcOrd="6" destOrd="0" presId="urn:microsoft.com/office/officeart/2005/8/layout/orgChart1"/>
    <dgm:cxn modelId="{8CE9955B-59EB-4FB3-A7DA-7CAC6A534451}" type="presParOf" srcId="{B03746A0-0443-4A91-B27F-8D8CF0CE5C0E}" destId="{7906D0B3-7814-4718-AF4A-1E277D78F270}" srcOrd="7" destOrd="0" presId="urn:microsoft.com/office/officeart/2005/8/layout/orgChart1"/>
    <dgm:cxn modelId="{DDF6A7B2-66C1-4869-92E2-298D8484548D}" type="presParOf" srcId="{7906D0B3-7814-4718-AF4A-1E277D78F270}" destId="{2B56EC88-E292-4366-9D98-F2BA291AD9B9}" srcOrd="0" destOrd="0" presId="urn:microsoft.com/office/officeart/2005/8/layout/orgChart1"/>
    <dgm:cxn modelId="{B5318343-E725-4D2F-9ADB-915C5335FF43}" type="presParOf" srcId="{2B56EC88-E292-4366-9D98-F2BA291AD9B9}" destId="{55F256CA-D1F5-460B-8EC0-4C5CDFF37779}" srcOrd="0" destOrd="0" presId="urn:microsoft.com/office/officeart/2005/8/layout/orgChart1"/>
    <dgm:cxn modelId="{201EE3A7-1D93-4BD9-A35E-A968D8E8F626}" type="presParOf" srcId="{2B56EC88-E292-4366-9D98-F2BA291AD9B9}" destId="{5A5F39EF-4044-4F7F-B708-6424F7C032C3}" srcOrd="1" destOrd="0" presId="urn:microsoft.com/office/officeart/2005/8/layout/orgChart1"/>
    <dgm:cxn modelId="{7F66162F-7A74-4E3D-A2E7-B602B26668ED}" type="presParOf" srcId="{7906D0B3-7814-4718-AF4A-1E277D78F270}" destId="{EA68C022-32C1-469D-B8ED-69CAFEB7B8BF}" srcOrd="1" destOrd="0" presId="urn:microsoft.com/office/officeart/2005/8/layout/orgChart1"/>
    <dgm:cxn modelId="{62851F01-7E01-4923-B0F6-199794FB0D77}" type="presParOf" srcId="{7906D0B3-7814-4718-AF4A-1E277D78F270}" destId="{DF659CCA-BF75-4F6C-9FBD-80AECE79DB4B}" srcOrd="2" destOrd="0" presId="urn:microsoft.com/office/officeart/2005/8/layout/orgChart1"/>
    <dgm:cxn modelId="{64AD74C1-2F15-4C5B-89FA-67A14D35BD07}" type="presParOf" srcId="{B03746A0-0443-4A91-B27F-8D8CF0CE5C0E}" destId="{1387255A-AD39-4F3A-8389-B8562B5F66D0}" srcOrd="8" destOrd="0" presId="urn:microsoft.com/office/officeart/2005/8/layout/orgChart1"/>
    <dgm:cxn modelId="{7AC4FEE3-5A70-4C7E-80A5-194CB5A78D14}" type="presParOf" srcId="{B03746A0-0443-4A91-B27F-8D8CF0CE5C0E}" destId="{0EB6B483-539F-45EB-93A1-6C38AA0D830A}" srcOrd="9" destOrd="0" presId="urn:microsoft.com/office/officeart/2005/8/layout/orgChart1"/>
    <dgm:cxn modelId="{2EA743BE-D872-4CE2-8432-DC244CFE159D}" type="presParOf" srcId="{0EB6B483-539F-45EB-93A1-6C38AA0D830A}" destId="{D2740346-7B19-4125-897C-6BDAF2484359}" srcOrd="0" destOrd="0" presId="urn:microsoft.com/office/officeart/2005/8/layout/orgChart1"/>
    <dgm:cxn modelId="{242D7584-AC3E-4F6C-BC14-FFD1557149AA}" type="presParOf" srcId="{D2740346-7B19-4125-897C-6BDAF2484359}" destId="{2A9841C2-F405-4933-9B86-44996C16A186}" srcOrd="0" destOrd="0" presId="urn:microsoft.com/office/officeart/2005/8/layout/orgChart1"/>
    <dgm:cxn modelId="{FCB06EB3-6C22-4AD8-882A-9127CDD50B12}" type="presParOf" srcId="{D2740346-7B19-4125-897C-6BDAF2484359}" destId="{4CC78235-C9A5-4679-8379-5F0796D27055}" srcOrd="1" destOrd="0" presId="urn:microsoft.com/office/officeart/2005/8/layout/orgChart1"/>
    <dgm:cxn modelId="{2A45495E-1DF5-4C48-8F47-7DE221862857}" type="presParOf" srcId="{0EB6B483-539F-45EB-93A1-6C38AA0D830A}" destId="{49FF4D0C-8FA8-4AF4-AB2D-399E7A3137A8}" srcOrd="1" destOrd="0" presId="urn:microsoft.com/office/officeart/2005/8/layout/orgChart1"/>
    <dgm:cxn modelId="{102D6AE1-F5F6-4759-8003-9FC5E6A9BB7E}" type="presParOf" srcId="{0EB6B483-539F-45EB-93A1-6C38AA0D830A}" destId="{46B7C752-0885-4E61-BC79-C256A0B05A0B}" srcOrd="2" destOrd="0" presId="urn:microsoft.com/office/officeart/2005/8/layout/orgChart1"/>
    <dgm:cxn modelId="{ABA449C2-A54B-426F-97D5-D6A4122285B9}" type="presParOf" srcId="{28528DFD-9026-4859-9F1A-A34A26C11B80}" destId="{403F4F7A-96A3-4836-BB9A-4276F2C7F3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255A-AD39-4F3A-8389-B8562B5F66D0}">
      <dsp:nvSpPr>
        <dsp:cNvPr id="0" name=""/>
        <dsp:cNvSpPr/>
      </dsp:nvSpPr>
      <dsp:spPr>
        <a:xfrm>
          <a:off x="5856068" y="2019386"/>
          <a:ext cx="4852487" cy="42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41"/>
              </a:lnTo>
              <a:lnTo>
                <a:pt x="4852487" y="210541"/>
              </a:lnTo>
              <a:lnTo>
                <a:pt x="4852487" y="421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FA1AB-B795-4822-A7E3-BBFEB85CE748}">
      <dsp:nvSpPr>
        <dsp:cNvPr id="0" name=""/>
        <dsp:cNvSpPr/>
      </dsp:nvSpPr>
      <dsp:spPr>
        <a:xfrm>
          <a:off x="5856068" y="2019386"/>
          <a:ext cx="2426243" cy="42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41"/>
              </a:lnTo>
              <a:lnTo>
                <a:pt x="2426243" y="210541"/>
              </a:lnTo>
              <a:lnTo>
                <a:pt x="2426243" y="421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F2B58-7D7F-4E64-9FA5-66B67811F134}">
      <dsp:nvSpPr>
        <dsp:cNvPr id="0" name=""/>
        <dsp:cNvSpPr/>
      </dsp:nvSpPr>
      <dsp:spPr>
        <a:xfrm>
          <a:off x="5810348" y="2019386"/>
          <a:ext cx="91440" cy="421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63CE1-6554-4BB3-92B9-53BFB1F1B360}">
      <dsp:nvSpPr>
        <dsp:cNvPr id="0" name=""/>
        <dsp:cNvSpPr/>
      </dsp:nvSpPr>
      <dsp:spPr>
        <a:xfrm>
          <a:off x="3332534" y="2019386"/>
          <a:ext cx="2523534" cy="462921"/>
        </a:xfrm>
        <a:custGeom>
          <a:avLst/>
          <a:gdLst/>
          <a:ahLst/>
          <a:cxnLst/>
          <a:rect l="0" t="0" r="0" b="0"/>
          <a:pathLst>
            <a:path>
              <a:moveTo>
                <a:pt x="2523534" y="0"/>
              </a:moveTo>
              <a:lnTo>
                <a:pt x="2523534" y="252379"/>
              </a:lnTo>
              <a:lnTo>
                <a:pt x="0" y="252379"/>
              </a:lnTo>
              <a:lnTo>
                <a:pt x="0" y="462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34B4-470D-4840-A3E0-74A02AF98CEE}">
      <dsp:nvSpPr>
        <dsp:cNvPr id="0" name=""/>
        <dsp:cNvSpPr/>
      </dsp:nvSpPr>
      <dsp:spPr>
        <a:xfrm>
          <a:off x="1003580" y="2019386"/>
          <a:ext cx="4852487" cy="421083"/>
        </a:xfrm>
        <a:custGeom>
          <a:avLst/>
          <a:gdLst/>
          <a:ahLst/>
          <a:cxnLst/>
          <a:rect l="0" t="0" r="0" b="0"/>
          <a:pathLst>
            <a:path>
              <a:moveTo>
                <a:pt x="4852487" y="0"/>
              </a:moveTo>
              <a:lnTo>
                <a:pt x="4852487" y="210541"/>
              </a:lnTo>
              <a:lnTo>
                <a:pt x="0" y="210541"/>
              </a:lnTo>
              <a:lnTo>
                <a:pt x="0" y="421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3014B-A152-4B79-A2C5-246C52EC3F11}">
      <dsp:nvSpPr>
        <dsp:cNvPr id="0" name=""/>
        <dsp:cNvSpPr/>
      </dsp:nvSpPr>
      <dsp:spPr>
        <a:xfrm>
          <a:off x="4853488" y="1016806"/>
          <a:ext cx="2005160" cy="1002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Druhy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psaných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publikací</a:t>
          </a:r>
        </a:p>
      </dsp:txBody>
      <dsp:txXfrm>
        <a:off x="4853488" y="1016806"/>
        <a:ext cx="2005160" cy="1002580"/>
      </dsp:txXfrm>
    </dsp:sp>
    <dsp:sp modelId="{6B2702C8-C7B7-4BF2-826D-39CDBB90C0FA}">
      <dsp:nvSpPr>
        <dsp:cNvPr id="0" name=""/>
        <dsp:cNvSpPr/>
      </dsp:nvSpPr>
      <dsp:spPr>
        <a:xfrm>
          <a:off x="1000" y="2440470"/>
          <a:ext cx="2005160" cy="1002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Přehledový článek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článek</a:t>
          </a:r>
        </a:p>
      </dsp:txBody>
      <dsp:txXfrm>
        <a:off x="1000" y="2440470"/>
        <a:ext cx="2005160" cy="1002580"/>
      </dsp:txXfrm>
    </dsp:sp>
    <dsp:sp modelId="{E53C3162-123D-44A5-81C6-A037C363199A}">
      <dsp:nvSpPr>
        <dsp:cNvPr id="0" name=""/>
        <dsp:cNvSpPr/>
      </dsp:nvSpPr>
      <dsp:spPr>
        <a:xfrm>
          <a:off x="2329954" y="2482307"/>
          <a:ext cx="2005160" cy="1002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Originální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článek</a:t>
          </a:r>
        </a:p>
      </dsp:txBody>
      <dsp:txXfrm>
        <a:off x="2329954" y="2482307"/>
        <a:ext cx="2005160" cy="1002580"/>
      </dsp:txXfrm>
    </dsp:sp>
    <dsp:sp modelId="{01497F48-7D61-4DC7-9DF5-D920A899EE3E}">
      <dsp:nvSpPr>
        <dsp:cNvPr id="0" name=""/>
        <dsp:cNvSpPr/>
      </dsp:nvSpPr>
      <dsp:spPr>
        <a:xfrm>
          <a:off x="4853488" y="2440470"/>
          <a:ext cx="2005160" cy="1002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Kasuistika</a:t>
          </a:r>
        </a:p>
      </dsp:txBody>
      <dsp:txXfrm>
        <a:off x="4853488" y="2440470"/>
        <a:ext cx="2005160" cy="1002580"/>
      </dsp:txXfrm>
    </dsp:sp>
    <dsp:sp modelId="{55F256CA-D1F5-460B-8EC0-4C5CDFF37779}">
      <dsp:nvSpPr>
        <dsp:cNvPr id="0" name=""/>
        <dsp:cNvSpPr/>
      </dsp:nvSpPr>
      <dsp:spPr>
        <a:xfrm>
          <a:off x="7279732" y="2440470"/>
          <a:ext cx="2005160" cy="1002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Dopis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redakci</a:t>
          </a:r>
        </a:p>
      </dsp:txBody>
      <dsp:txXfrm>
        <a:off x="7279732" y="2440470"/>
        <a:ext cx="2005160" cy="1002580"/>
      </dsp:txXfrm>
    </dsp:sp>
    <dsp:sp modelId="{2A9841C2-F405-4933-9B86-44996C16A186}">
      <dsp:nvSpPr>
        <dsp:cNvPr id="0" name=""/>
        <dsp:cNvSpPr/>
      </dsp:nvSpPr>
      <dsp:spPr>
        <a:xfrm>
          <a:off x="9705976" y="2440470"/>
          <a:ext cx="2005160" cy="1002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charset="0"/>
            </a:rPr>
            <a:t>Recenze</a:t>
          </a:r>
        </a:p>
      </dsp:txBody>
      <dsp:txXfrm>
        <a:off x="9705976" y="2440470"/>
        <a:ext cx="2005160" cy="100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0.39646</cdr:x>
      <cdr:y>0</cdr:y>
    </cdr:from>
    <cdr:to>
      <cdr:x>0.6957</cdr:x>
      <cdr:y>0.17647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82096" y="0"/>
          <a:ext cx="81676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b="1" dirty="0">
              <a:solidFill>
                <a:schemeClr val="tx1">
                  <a:lumMod val="85000"/>
                  <a:lumOff val="15000"/>
                </a:schemeClr>
              </a:solidFill>
            </a:rPr>
            <a:t>Strach zubař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45921-39B8-4956-A107-2708CE548846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88007"/>
            <a:ext cx="6735763" cy="5064966"/>
          </a:xfrm>
        </p:spPr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DA684-BDAC-4923-A398-B631E052908E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738188"/>
            <a:ext cx="6577012" cy="3700462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0F3AB-2617-41F1-8785-F5B128C9CE8D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738188"/>
            <a:ext cx="6577012" cy="3700462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CCE3F-B9E0-45DC-8C04-DE520E0DF3D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738188"/>
            <a:ext cx="6577012" cy="370046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Je velice důležité aby čtenář po přečtení této části byl schopen šetření – výzkum zopakovat. Pokud již my jsme při sestavování metody výzkumu vycházeli z nějakého uskutečněného šetření musíme tuto skutečnost zmínit.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221F7-CBAE-4822-A32E-F107D15E265F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D47-5DC0-4768-9926-0DBDB14B48B5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660400"/>
            <a:ext cx="6577012" cy="37004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Psaní diskuze je autory považováno právem za nejsložitější, proto jsem se rozhodla této problematice hlouběji věnovat.</a:t>
            </a:r>
          </a:p>
          <a:p>
            <a:pPr>
              <a:lnSpc>
                <a:spcPct val="90000"/>
              </a:lnSpc>
            </a:pPr>
            <a:r>
              <a:rPr lang="cs-CZ" altLang="cs-CZ"/>
              <a:t>Neměly byste opomenout zmínit pokud došlo ke zjištění nedokonalosti, nebo </a:t>
            </a:r>
            <a:r>
              <a:rPr lang="cs-CZ" altLang="cs-CZ" b="1"/>
              <a:t>chyb</a:t>
            </a:r>
            <a:r>
              <a:rPr lang="cs-CZ" altLang="cs-CZ"/>
              <a:t> ve výběru zkoumaného vzorku či použití výzkumných metod, aby se jim další výzkumníci mohly vyhnout.</a:t>
            </a:r>
          </a:p>
          <a:p>
            <a:pPr>
              <a:lnSpc>
                <a:spcPct val="90000"/>
              </a:lnSpc>
            </a:pPr>
            <a:r>
              <a:rPr lang="cs-CZ" altLang="cs-CZ"/>
              <a:t>Pokud máme možnost </a:t>
            </a:r>
            <a:r>
              <a:rPr lang="cs-CZ" altLang="cs-CZ" b="1"/>
              <a:t>porovnat </a:t>
            </a:r>
            <a:r>
              <a:rPr lang="cs-CZ" altLang="cs-CZ"/>
              <a:t>výsledky povedeného šetření s výsledky jiných výzkumních aktivit uskutečněných u nás či v zahradničí, uskutečníme to právě v diskuzi.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Snažíme se předkládat opravdu pouze a dostatečně </a:t>
            </a:r>
            <a:r>
              <a:rPr lang="cs-CZ" altLang="cs-CZ" b="1"/>
              <a:t>vědecky podložené tvrzení. </a:t>
            </a:r>
          </a:p>
          <a:p>
            <a:pPr>
              <a:lnSpc>
                <a:spcPct val="90000"/>
              </a:lnSpc>
            </a:pPr>
            <a:r>
              <a:rPr lang="cs-CZ" altLang="cs-CZ"/>
              <a:t>Dále se zmiňujeme k tomu jaké </a:t>
            </a:r>
            <a:r>
              <a:rPr lang="cs-CZ" altLang="cs-CZ" b="1"/>
              <a:t>dopady</a:t>
            </a:r>
            <a:r>
              <a:rPr lang="cs-CZ" altLang="cs-CZ"/>
              <a:t> mají naše zjištění pro praxi a výzkum.</a:t>
            </a:r>
          </a:p>
          <a:p>
            <a:pPr>
              <a:lnSpc>
                <a:spcPct val="90000"/>
              </a:lnSpc>
            </a:pPr>
            <a:r>
              <a:rPr lang="cs-CZ" altLang="cs-CZ"/>
              <a:t>Můžeme i </a:t>
            </a:r>
            <a:r>
              <a:rPr lang="cs-CZ" altLang="cs-CZ" b="1"/>
              <a:t>vyslovit nové hypotézy</a:t>
            </a:r>
            <a:r>
              <a:rPr lang="cs-CZ" altLang="cs-CZ"/>
              <a:t>, které by bylo vodné dále vědecky testovat v souvislosti se studovaným problémem. 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Členění do odstavců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1 – </a:t>
            </a:r>
            <a:r>
              <a:rPr lang="cs-CZ" altLang="cs-CZ"/>
              <a:t>hlavní výsledky studie – opravdu jen ty zcela klíčové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2 -</a:t>
            </a:r>
            <a:r>
              <a:rPr lang="cs-CZ" altLang="cs-CZ"/>
              <a:t> Interpretace výseků a závěry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3 –</a:t>
            </a:r>
            <a:r>
              <a:rPr lang="cs-CZ" altLang="cs-CZ"/>
              <a:t> shoda zjištění se zjištěními v předchozích studiích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4 –</a:t>
            </a:r>
            <a:r>
              <a:rPr lang="cs-CZ" altLang="cs-CZ"/>
              <a:t> důsledky zjištění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5 –</a:t>
            </a:r>
            <a:r>
              <a:rPr lang="cs-CZ" altLang="cs-CZ"/>
              <a:t> omezení platnosti zjištění – sebekritika – chyby šetření</a:t>
            </a:r>
          </a:p>
          <a:p>
            <a:pPr>
              <a:lnSpc>
                <a:spcPct val="90000"/>
              </a:lnSpc>
            </a:pPr>
            <a:endParaRPr lang="cs-CZ" altLang="cs-CZ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36487-0428-4952-8B30-934615D6EFA5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 dnešní době některé časopisy závěr práce nepožadují. V takových případech jsou informace uvedeny již v posledním odstavci diskuze. Je třeba se ovšem řídit pokyny pro autory.</a:t>
            </a:r>
          </a:p>
          <a:p>
            <a:r>
              <a:rPr lang="cs-CZ" altLang="cs-CZ"/>
              <a:t>Vaše diplomová práce opravdu závěr obsahovat musí.</a:t>
            </a:r>
            <a:endParaRPr lang="cs-CZ" altLang="cs-CZ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B68C8-FB19-4527-9999-3F6743289B0D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710" y="4688008"/>
            <a:ext cx="6294509" cy="4987861"/>
          </a:xfrm>
        </p:spPr>
        <p:txBody>
          <a:bodyPr/>
          <a:lstStyle/>
          <a:p>
            <a:endParaRPr lang="cs-CZ" altLang="cs-CZ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2C255-5342-42BD-91D9-00986AE89A51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A1D3E-8381-4E69-A8FC-03F1AFE683F3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738188"/>
            <a:ext cx="6577012" cy="3700462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Přehledový článek předávající informace o aktuálním tématu.</a:t>
            </a:r>
          </a:p>
          <a:p>
            <a:r>
              <a:rPr lang="cs-CZ" altLang="cs-CZ"/>
              <a:t>Jedna klinická otázka má parametrálně rozdílné závěry.</a:t>
            </a:r>
          </a:p>
          <a:p>
            <a:r>
              <a:rPr lang="cs-CZ" altLang="cs-CZ"/>
              <a:t>Přehledové články neboli, review vznikající syntézou již dostupných publikací. Je třeba, aby  autor příspěvku měl o problematice opravdu velké znalosti a hlavně aby k problematice nepřistoupil selektivně – nevolil jen ty články, které souhlasí s jeho názory myšlenkami.</a:t>
            </a:r>
          </a:p>
          <a:p>
            <a:r>
              <a:rPr lang="cs-CZ" altLang="cs-CZ"/>
              <a:t>Význam review může být předání informací v přehledném celku,</a:t>
            </a:r>
          </a:p>
          <a:p>
            <a:r>
              <a:rPr lang="cs-CZ" altLang="cs-CZ"/>
              <a:t>prověření významu nějakého tvrzení či teorie,</a:t>
            </a:r>
          </a:p>
          <a:p>
            <a:r>
              <a:rPr lang="cs-CZ" altLang="cs-CZ"/>
              <a:t>může určit směr dalšího bádání, </a:t>
            </a:r>
          </a:p>
          <a:p>
            <a:r>
              <a:rPr lang="cs-CZ" altLang="cs-CZ"/>
              <a:t>Usnadnit orientaci v rozsáhlé problematice. </a:t>
            </a:r>
            <a:endParaRPr lang="cs-CZ" altLang="cs-CZ" b="1"/>
          </a:p>
          <a:p>
            <a:endParaRPr lang="cs-CZ" altLang="cs-CZ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55C5E-30E3-45FD-8105-BFB2BD47F504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Klasické review je označováno také jako narativní (založené na vyprávění) a tradiční review.</a:t>
            </a:r>
          </a:p>
          <a:p>
            <a:r>
              <a:rPr lang="cs-CZ" altLang="cs-CZ"/>
              <a:t>Základem tvorby každého přehledového článku je sesbírat co nejvíce dostupných informací o dané problematice.</a:t>
            </a:r>
          </a:p>
          <a:p>
            <a:r>
              <a:rPr lang="cs-CZ" altLang="cs-CZ"/>
              <a:t>Název článku by měl být poutavý a úvod motivovat čtenáře k přečtení přesvědčit je, že článek obsahuje zajímavé informace.</a:t>
            </a:r>
          </a:p>
          <a:p>
            <a:r>
              <a:rPr lang="cs-CZ" altLang="cs-CZ"/>
              <a:t>V článku by měly být jasně uvedeny zdroje ze kterých vycházíme a proč právě tyto zdroje byly použity.</a:t>
            </a:r>
          </a:p>
          <a:p>
            <a:r>
              <a:rPr lang="cs-CZ" altLang="cs-CZ"/>
              <a:t>Hlavní část práce by měla být přehledná – členěná na kapitoly a odstavce.</a:t>
            </a:r>
          </a:p>
          <a:p>
            <a:r>
              <a:rPr lang="cs-CZ" altLang="cs-CZ"/>
              <a:t>Vzhledem k tomu, že někteří čitatelé z důvodu nedostatku času čtou pouze závěry děl, je nezbytné, aby závěry byli jasně a výstižně formulovány.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2C255-5342-42BD-91D9-00986AE89A51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823D4-198A-4F5C-A6DD-65A2A4AE2E8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531D8-77CC-4CC1-94A1-A61EBC6DEB44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913" y="738188"/>
            <a:ext cx="6577012" cy="37004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Struktura psané publikace IMRAD se začala v odborných periodikách uplatňovat již </a:t>
            </a:r>
            <a:r>
              <a:rPr lang="cs-CZ" altLang="cs-CZ" b="1"/>
              <a:t>ve 40 letech minulého století</a:t>
            </a:r>
            <a:r>
              <a:rPr lang="cs-CZ" altLang="cs-CZ"/>
              <a:t>. V současné době z tohoto doporučení vychází většina časopisů s medicínskou ale i ošetřovatelskou problematikou.</a:t>
            </a:r>
          </a:p>
          <a:p>
            <a:r>
              <a:rPr lang="cs-CZ" altLang="cs-CZ"/>
              <a:t>Úvod – vymezení potřebnosti, cíle a hypotézy</a:t>
            </a:r>
          </a:p>
          <a:p>
            <a:r>
              <a:rPr lang="cs-CZ" altLang="cs-CZ"/>
              <a:t>Metody – metody, postupy, kritéria,  zpracování dat, statistické metody</a:t>
            </a:r>
          </a:p>
          <a:p>
            <a:r>
              <a:rPr lang="cs-CZ" altLang="cs-CZ"/>
              <a:t>Výsledky – míra validity dat, popis výsledků – tabulky, grafy</a:t>
            </a:r>
          </a:p>
          <a:p>
            <a:r>
              <a:rPr lang="cs-CZ" altLang="cs-CZ"/>
              <a:t>Diskuze – stručně shrnout novátorské a překvapivé zjištění, ty které se neshodují s již publikovaným v dané problematice.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5DF28-ABCF-4590-8E13-BAB1A4062DC7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256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35169" y="2168089"/>
            <a:ext cx="7778339" cy="1946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cs-CZ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FÁZE ANALYTICKÁ</a:t>
            </a:r>
          </a:p>
          <a:p>
            <a:pPr>
              <a:spcBef>
                <a:spcPct val="0"/>
              </a:spcBef>
            </a:pPr>
            <a:endParaRPr lang="cs-CZ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7441" t="37919" r="55025" b="17989"/>
          <a:stretch/>
        </p:blipFill>
        <p:spPr bwMode="auto">
          <a:xfrm>
            <a:off x="6168008" y="0"/>
            <a:ext cx="3528392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35169" y="4227554"/>
            <a:ext cx="4172513" cy="1446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Sběr dat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Interpretace dat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32F261-CA75-48E4-9C4A-6F5C379BE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15DB5E-CA05-48A9-B1D3-44D8E0EE8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8421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ový popisek 12"/>
          <p:cNvSpPr/>
          <p:nvPr/>
        </p:nvSpPr>
        <p:spPr>
          <a:xfrm>
            <a:off x="6711136" y="4067343"/>
            <a:ext cx="2156302" cy="648072"/>
          </a:xfrm>
          <a:prstGeom prst="wedgeRoundRectCallout">
            <a:avLst>
              <a:gd name="adj1" fmla="val 81461"/>
              <a:gd name="adj2" fmla="val -34445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406" y="92764"/>
            <a:ext cx="11898202" cy="541864"/>
          </a:xfrm>
        </p:spPr>
        <p:txBody>
          <a:bodyPr>
            <a:normAutofit fontScale="90000"/>
          </a:bodyPr>
          <a:lstStyle/>
          <a:p>
            <a:r>
              <a:rPr lang="cs-CZ" dirty="0"/>
              <a:t>Tvorba kontingenční tabulky a grafů – data spojitá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t="2115" r="14348" b="59260"/>
          <a:stretch/>
        </p:blipFill>
        <p:spPr bwMode="auto">
          <a:xfrm>
            <a:off x="226037" y="598316"/>
            <a:ext cx="8208912" cy="4881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ál 5"/>
          <p:cNvSpPr/>
          <p:nvPr/>
        </p:nvSpPr>
        <p:spPr>
          <a:xfrm>
            <a:off x="187406" y="905510"/>
            <a:ext cx="562231" cy="784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666943" y="1181455"/>
            <a:ext cx="437497" cy="232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33114" y="2295271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ový popisek 8"/>
          <p:cNvSpPr/>
          <p:nvPr/>
        </p:nvSpPr>
        <p:spPr>
          <a:xfrm>
            <a:off x="5726679" y="2079247"/>
            <a:ext cx="3017432" cy="864096"/>
          </a:xfrm>
          <a:prstGeom prst="wedgeRoundRectCallout">
            <a:avLst>
              <a:gd name="adj1" fmla="val -87660"/>
              <a:gd name="adj2" fmla="val 25274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Pole, ze kterých má být kontingenční tabulka/graf vytvořená musí být označena v bloku.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84824" t="14815" r="-698" b="3968"/>
          <a:stretch/>
        </p:blipFill>
        <p:spPr bwMode="auto">
          <a:xfrm>
            <a:off x="9615066" y="690522"/>
            <a:ext cx="1368152" cy="527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aoblený obdélníkový popisek 11"/>
          <p:cNvSpPr/>
          <p:nvPr/>
        </p:nvSpPr>
        <p:spPr>
          <a:xfrm>
            <a:off x="6831906" y="3729250"/>
            <a:ext cx="2156302" cy="1008112"/>
          </a:xfrm>
          <a:prstGeom prst="wedgeRoundRectCallout">
            <a:avLst>
              <a:gd name="adj1" fmla="val 78574"/>
              <a:gd name="adj2" fmla="val 4612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Označení řádků</a:t>
            </a:r>
          </a:p>
          <a:p>
            <a:r>
              <a:rPr lang="cs-CZ" sz="1400" dirty="0"/>
              <a:t>Přetažení dat do řádků a sloupců tabulek</a:t>
            </a:r>
          </a:p>
        </p:txBody>
      </p:sp>
      <p:sp>
        <p:nvSpPr>
          <p:cNvPr id="16" name="Ovál 15"/>
          <p:cNvSpPr/>
          <p:nvPr/>
        </p:nvSpPr>
        <p:spPr>
          <a:xfrm>
            <a:off x="10299142" y="3660160"/>
            <a:ext cx="684076" cy="195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9646006" y="4608886"/>
            <a:ext cx="684076" cy="186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726679" y="5949206"/>
            <a:ext cx="4760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https://www.youtube.com/watch?v=kUYlh68HXuA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7220A9-CF61-4079-8B26-AF35263496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8AA574D6-D68A-4AF9-86C5-D02652F8B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4310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703" y="812688"/>
            <a:ext cx="3384376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Tabulky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25083"/>
              </p:ext>
            </p:extLst>
          </p:nvPr>
        </p:nvGraphicFramePr>
        <p:xfrm>
          <a:off x="521373" y="1769870"/>
          <a:ext cx="1779476" cy="11521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Pohlaví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Počet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37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15462"/>
              </p:ext>
            </p:extLst>
          </p:nvPr>
        </p:nvGraphicFramePr>
        <p:xfrm>
          <a:off x="523838" y="4485769"/>
          <a:ext cx="1774546" cy="11521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9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6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Pohlaví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45,7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54,3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Zaoblený obdélníkový popisek 14"/>
          <p:cNvSpPr/>
          <p:nvPr/>
        </p:nvSpPr>
        <p:spPr>
          <a:xfrm>
            <a:off x="809707" y="3356055"/>
            <a:ext cx="1656184" cy="531440"/>
          </a:xfrm>
          <a:prstGeom prst="wedgeRoundRectCallout">
            <a:avLst>
              <a:gd name="adj1" fmla="val 1051"/>
              <a:gd name="adj2" fmla="val -12714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Tabulka jednoduchá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0291" y="-7081"/>
            <a:ext cx="11661927" cy="11182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Jednoduché třídění dat</a:t>
            </a:r>
          </a:p>
        </p:txBody>
      </p:sp>
      <p:graphicFrame>
        <p:nvGraphicFramePr>
          <p:cNvPr id="19" name="Graf 18"/>
          <p:cNvGraphicFramePr>
            <a:graphicFrameLocks/>
          </p:cNvGraphicFramePr>
          <p:nvPr>
            <p:extLst/>
          </p:nvPr>
        </p:nvGraphicFramePr>
        <p:xfrm>
          <a:off x="7523341" y="1124745"/>
          <a:ext cx="2652464" cy="155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af 20"/>
          <p:cNvGraphicFramePr>
            <a:graphicFrameLocks/>
          </p:cNvGraphicFramePr>
          <p:nvPr>
            <p:extLst/>
          </p:nvPr>
        </p:nvGraphicFramePr>
        <p:xfrm>
          <a:off x="7248129" y="4467442"/>
          <a:ext cx="2978472" cy="205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Zaoblený obdélníkový popisek 22"/>
          <p:cNvSpPr/>
          <p:nvPr/>
        </p:nvSpPr>
        <p:spPr>
          <a:xfrm>
            <a:off x="6384032" y="4941168"/>
            <a:ext cx="1656184" cy="648072"/>
          </a:xfrm>
          <a:prstGeom prst="wedgeRoundRectCallout">
            <a:avLst>
              <a:gd name="adj1" fmla="val 64302"/>
              <a:gd name="adj2" fmla="val 7231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Popisky mimo barevné výseče čitelnější</a:t>
            </a:r>
          </a:p>
        </p:txBody>
      </p:sp>
      <p:graphicFrame>
        <p:nvGraphicFramePr>
          <p:cNvPr id="24" name="Graf 23"/>
          <p:cNvGraphicFramePr>
            <a:graphicFrameLocks/>
          </p:cNvGraphicFramePr>
          <p:nvPr>
            <p:extLst/>
          </p:nvPr>
        </p:nvGraphicFramePr>
        <p:xfrm>
          <a:off x="7898668" y="2595232"/>
          <a:ext cx="2305741" cy="177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Zaoblený obdélníkový popisek 24"/>
          <p:cNvSpPr/>
          <p:nvPr/>
        </p:nvSpPr>
        <p:spPr>
          <a:xfrm>
            <a:off x="6109814" y="1268761"/>
            <a:ext cx="1728192" cy="489019"/>
          </a:xfrm>
          <a:prstGeom prst="wedgeRoundRectCallout">
            <a:avLst>
              <a:gd name="adj1" fmla="val 52599"/>
              <a:gd name="adj2" fmla="val 6465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výsečový</a:t>
            </a:r>
          </a:p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koláčový </a:t>
            </a:r>
          </a:p>
        </p:txBody>
      </p:sp>
      <p:sp>
        <p:nvSpPr>
          <p:cNvPr id="26" name="Zaoblený obdélníkový popisek 25"/>
          <p:cNvSpPr/>
          <p:nvPr/>
        </p:nvSpPr>
        <p:spPr>
          <a:xfrm>
            <a:off x="6575399" y="2595233"/>
            <a:ext cx="1737071" cy="432049"/>
          </a:xfrm>
          <a:prstGeom prst="wedgeRoundRectCallout">
            <a:avLst>
              <a:gd name="adj1" fmla="val 75201"/>
              <a:gd name="adj2" fmla="val 14157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skládaný sloupcový</a:t>
            </a:r>
          </a:p>
        </p:txBody>
      </p:sp>
      <p:sp>
        <p:nvSpPr>
          <p:cNvPr id="27" name="Zaoblený obdélníkový popisek 26"/>
          <p:cNvSpPr/>
          <p:nvPr/>
        </p:nvSpPr>
        <p:spPr>
          <a:xfrm>
            <a:off x="5786270" y="5765372"/>
            <a:ext cx="1737071" cy="432049"/>
          </a:xfrm>
          <a:prstGeom prst="wedgeRoundRectCallout">
            <a:avLst>
              <a:gd name="adj1" fmla="val 72472"/>
              <a:gd name="adj2" fmla="val 2954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sloupcový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89781" y="692696"/>
            <a:ext cx="5258147" cy="5832648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ový popisek 27"/>
          <p:cNvSpPr/>
          <p:nvPr/>
        </p:nvSpPr>
        <p:spPr>
          <a:xfrm>
            <a:off x="1123637" y="5765372"/>
            <a:ext cx="2160240" cy="697769"/>
          </a:xfrm>
          <a:prstGeom prst="wedgeRoundRectCallout">
            <a:avLst>
              <a:gd name="adj1" fmla="val 4339"/>
              <a:gd name="adj2" fmla="val -7370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Tabulka jednoduchá doplněná o relativní četnosti (%)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5887374" y="692697"/>
            <a:ext cx="6114844" cy="5862977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vodorovná šipka 7"/>
          <p:cNvSpPr/>
          <p:nvPr/>
        </p:nvSpPr>
        <p:spPr>
          <a:xfrm>
            <a:off x="4158079" y="3011606"/>
            <a:ext cx="2952328" cy="144016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Jednoduché třídění dat</a:t>
            </a:r>
          </a:p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Dělení základní skupiny na podskupiny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6184029" y="764704"/>
            <a:ext cx="70247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Grafy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19BD33-5B44-4219-86B1-21FD92E6E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3703" y="657368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6AE9DD-5D76-4F64-B296-1B5B68C95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7629" y="6525343"/>
            <a:ext cx="267487" cy="268981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248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938" y="609336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Tabulky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0936" y="1"/>
            <a:ext cx="7471999" cy="76470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Kombinační třídění dat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90863" y="481281"/>
            <a:ext cx="4655862" cy="5746719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6960097" y="481281"/>
            <a:ext cx="4767667" cy="6264575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7188451" y="618462"/>
            <a:ext cx="298833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Grafy</a:t>
            </a:r>
          </a:p>
        </p:txBody>
      </p:sp>
      <p:sp>
        <p:nvSpPr>
          <p:cNvPr id="20" name="Obousměrná vodorovná šipka 19"/>
          <p:cNvSpPr/>
          <p:nvPr/>
        </p:nvSpPr>
        <p:spPr>
          <a:xfrm>
            <a:off x="3791744" y="2348880"/>
            <a:ext cx="3744416" cy="208823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Kombinační  třídění dat</a:t>
            </a:r>
          </a:p>
          <a:p>
            <a:pPr algn="ctr"/>
            <a:r>
              <a:rPr lang="cs-CZ" sz="1400" dirty="0"/>
              <a:t>Dělení základní skupiny na podskupiny s ohledem na dvě či více charakteristik</a:t>
            </a:r>
          </a:p>
        </p:txBody>
      </p:sp>
      <p:graphicFrame>
        <p:nvGraphicFramePr>
          <p:cNvPr id="22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24772"/>
              </p:ext>
            </p:extLst>
          </p:nvPr>
        </p:nvGraphicFramePr>
        <p:xfrm>
          <a:off x="675643" y="1142073"/>
          <a:ext cx="3168352" cy="792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3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Strach - zubař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9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9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24508"/>
              </p:ext>
            </p:extLst>
          </p:nvPr>
        </p:nvGraphicFramePr>
        <p:xfrm>
          <a:off x="473756" y="4529723"/>
          <a:ext cx="4290076" cy="14393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6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63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Strach zubař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Celkový součet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86,49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70,45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63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77,78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13,51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29,55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22,22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Celkový součet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37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Zaoblený obdélník 31"/>
          <p:cNvSpPr/>
          <p:nvPr/>
        </p:nvSpPr>
        <p:spPr>
          <a:xfrm>
            <a:off x="655440" y="3212976"/>
            <a:ext cx="3100784" cy="3790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Tabulka kontingenční</a:t>
            </a:r>
          </a:p>
        </p:txBody>
      </p:sp>
      <p:sp>
        <p:nvSpPr>
          <p:cNvPr id="35" name="Zaoblený obdélníkový popisek 34"/>
          <p:cNvSpPr/>
          <p:nvPr/>
        </p:nvSpPr>
        <p:spPr>
          <a:xfrm>
            <a:off x="1070622" y="2158340"/>
            <a:ext cx="3096344" cy="504056"/>
          </a:xfrm>
          <a:prstGeom prst="wedgeRoundRectCallout">
            <a:avLst>
              <a:gd name="adj1" fmla="val 14854"/>
              <a:gd name="adj2" fmla="val -8543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Tabulka čtyřpolní = dva řádky a dva sloupce (4 políčka)</a:t>
            </a:r>
          </a:p>
        </p:txBody>
      </p:sp>
      <p:graphicFrame>
        <p:nvGraphicFramePr>
          <p:cNvPr id="36" name="Graf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08650"/>
              </p:ext>
            </p:extLst>
          </p:nvPr>
        </p:nvGraphicFramePr>
        <p:xfrm>
          <a:off x="8154745" y="1154438"/>
          <a:ext cx="288229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Zaoblený obdélníkový popisek 36"/>
          <p:cNvSpPr/>
          <p:nvPr/>
        </p:nvSpPr>
        <p:spPr>
          <a:xfrm>
            <a:off x="8047721" y="2685978"/>
            <a:ext cx="3096344" cy="504056"/>
          </a:xfrm>
          <a:prstGeom prst="wedgeRoundRectCallout">
            <a:avLst>
              <a:gd name="adj1" fmla="val 11987"/>
              <a:gd name="adj2" fmla="val -8014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pruhový</a:t>
            </a:r>
          </a:p>
          <a:p>
            <a:pPr algn="ctr"/>
            <a:r>
              <a:rPr lang="cs-CZ" sz="1400" dirty="0"/>
              <a:t>(vhodný u dlouhých legend)</a:t>
            </a:r>
          </a:p>
        </p:txBody>
      </p:sp>
      <p:graphicFrame>
        <p:nvGraphicFramePr>
          <p:cNvPr id="39" name="Graf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954505"/>
              </p:ext>
            </p:extLst>
          </p:nvPr>
        </p:nvGraphicFramePr>
        <p:xfrm>
          <a:off x="8047721" y="3251097"/>
          <a:ext cx="294098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Zaoblený obdélníkový popisek 39"/>
          <p:cNvSpPr/>
          <p:nvPr/>
        </p:nvSpPr>
        <p:spPr>
          <a:xfrm>
            <a:off x="7894191" y="4616445"/>
            <a:ext cx="3096344" cy="252028"/>
          </a:xfrm>
          <a:prstGeom prst="wedgeRoundRectCallout">
            <a:avLst>
              <a:gd name="adj1" fmla="val 7686"/>
              <a:gd name="adj2" fmla="val -9071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sloupcový skupinový</a:t>
            </a:r>
          </a:p>
        </p:txBody>
      </p:sp>
      <p:graphicFrame>
        <p:nvGraphicFramePr>
          <p:cNvPr id="41" name="Graf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375111"/>
              </p:ext>
            </p:extLst>
          </p:nvPr>
        </p:nvGraphicFramePr>
        <p:xfrm>
          <a:off x="8154745" y="4853562"/>
          <a:ext cx="2806336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Zaoblený obdélníkový popisek 41"/>
          <p:cNvSpPr/>
          <p:nvPr/>
        </p:nvSpPr>
        <p:spPr>
          <a:xfrm>
            <a:off x="7864737" y="6341803"/>
            <a:ext cx="3096344" cy="252028"/>
          </a:xfrm>
          <a:prstGeom prst="wedgeRoundRectCallout">
            <a:avLst>
              <a:gd name="adj1" fmla="val 33490"/>
              <a:gd name="adj2" fmla="val -8014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sloupcový skládaný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7797D90-E918-4333-8B6E-B761E3D79289}"/>
              </a:ext>
            </a:extLst>
          </p:cNvPr>
          <p:cNvSpPr/>
          <p:nvPr/>
        </p:nvSpPr>
        <p:spPr bwMode="auto">
          <a:xfrm>
            <a:off x="3622145" y="1606507"/>
            <a:ext cx="4220790" cy="356335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rgbClr val="FF0000"/>
                </a:solidFill>
                <a:latin typeface="+mn-lt"/>
              </a:rPr>
              <a:t>K vizualizaci NELZE využít koláčový graf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11A43-B8A0-4108-B451-5FA75E8D6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115F18-E5B0-4F91-AC58-261AFE680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388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472936"/>
            <a:ext cx="6469879" cy="1198104"/>
          </a:xfrm>
        </p:spPr>
        <p:txBody>
          <a:bodyPr/>
          <a:lstStyle/>
          <a:p>
            <a:r>
              <a:rPr lang="cs-CZ" b="1" dirty="0"/>
              <a:t>Diseminační fáze</a:t>
            </a:r>
            <a:endParaRPr lang="cs-CZ" dirty="0"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45" y="1229719"/>
            <a:ext cx="3573261" cy="28575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648484" y="244445"/>
            <a:ext cx="905424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altLang="cs-CZ" sz="2800" b="1" dirty="0">
                <a:ln/>
                <a:solidFill>
                  <a:srgbClr val="FF0000"/>
                </a:solidFill>
              </a:rPr>
              <a:t>Neříkej: „Objevil jsem pravdu!“ ale raději: „Objevil jsem jednu z pravd!“</a:t>
            </a:r>
          </a:p>
          <a:p>
            <a:pPr algn="ctr"/>
            <a:r>
              <a:rPr lang="cs-CZ" altLang="cs-CZ" sz="2800" b="1" dirty="0">
                <a:ln/>
                <a:solidFill>
                  <a:srgbClr val="FF0000"/>
                </a:solidFill>
              </a:rPr>
              <a:t>(</a:t>
            </a:r>
            <a:r>
              <a:rPr lang="cs-CZ" altLang="cs-CZ" sz="2800" b="1" dirty="0" err="1">
                <a:ln/>
                <a:solidFill>
                  <a:srgbClr val="FF0000"/>
                </a:solidFill>
              </a:rPr>
              <a:t>Chalil</a:t>
            </a:r>
            <a:r>
              <a:rPr lang="cs-CZ" altLang="cs-CZ" sz="2800" b="1" dirty="0">
                <a:ln/>
                <a:solidFill>
                  <a:srgbClr val="FF0000"/>
                </a:solidFill>
              </a:rPr>
              <a:t> </a:t>
            </a:r>
            <a:r>
              <a:rPr lang="cs-CZ" altLang="cs-CZ" sz="2800" b="1" dirty="0" err="1">
                <a:ln/>
                <a:solidFill>
                  <a:srgbClr val="FF0000"/>
                </a:solidFill>
              </a:rPr>
              <a:t>Gibran</a:t>
            </a:r>
            <a:r>
              <a:rPr lang="cs-CZ" altLang="cs-CZ" sz="2800" b="1" dirty="0">
                <a:ln/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13999" y="3872829"/>
            <a:ext cx="5512347" cy="1346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3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Distribuce výsledků šetření</a:t>
            </a:r>
          </a:p>
          <a:p>
            <a:pPr marL="252000" indent="-180000">
              <a:lnSpc>
                <a:spcPts val="33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Aplikace výsledků šetření</a:t>
            </a:r>
          </a:p>
          <a:p>
            <a:pPr marL="252000" indent="-180000">
              <a:lnSpc>
                <a:spcPts val="33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C28487-30B7-40A1-8D1C-90D7EB2D3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66B709-597B-4F1D-980E-963793B53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13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32072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389" y="404664"/>
            <a:ext cx="11514425" cy="52912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Publikování výsledků – rozvaha co publikovat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186" y="1725726"/>
            <a:ext cx="9835270" cy="4660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3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endParaRPr lang="cs-CZ" altLang="cs-CZ" dirty="0"/>
          </a:p>
          <a:p>
            <a:r>
              <a:rPr lang="cs-CZ" altLang="cs-CZ" dirty="0"/>
              <a:t>Nepublikované výsledky jako by neexistovaly.</a:t>
            </a:r>
          </a:p>
          <a:p>
            <a:r>
              <a:rPr lang="cs-CZ" altLang="cs-CZ" dirty="0"/>
              <a:t>Pokrok ve vědě je závislý na rychlém a přesném informování o výsledcích zkoumání.</a:t>
            </a:r>
          </a:p>
          <a:p>
            <a:pPr marL="72000" indent="0">
              <a:buNone/>
            </a:pPr>
            <a:r>
              <a:rPr lang="cs-CZ" altLang="cs-CZ" b="1" dirty="0"/>
              <a:t>Zvažte, zda:</a:t>
            </a:r>
          </a:p>
          <a:p>
            <a:r>
              <a:rPr lang="cs-CZ" altLang="cs-CZ" dirty="0"/>
              <a:t>Je sdělení tak hodnotné aby stálo za publikaci?</a:t>
            </a:r>
          </a:p>
          <a:p>
            <a:r>
              <a:rPr lang="cs-CZ" altLang="cs-CZ" dirty="0"/>
              <a:t>Komu bude publikace určená?</a:t>
            </a:r>
          </a:p>
          <a:p>
            <a:r>
              <a:rPr lang="cs-CZ" altLang="cs-CZ" dirty="0"/>
              <a:t>Co bylo důvodem výzkumu?</a:t>
            </a:r>
          </a:p>
          <a:p>
            <a:r>
              <a:rPr lang="cs-CZ" altLang="cs-CZ" dirty="0"/>
              <a:t>Co jste dělali a jak?</a:t>
            </a:r>
          </a:p>
          <a:p>
            <a:r>
              <a:rPr lang="cs-CZ" altLang="cs-CZ" dirty="0"/>
              <a:t>Co jste zjistili?</a:t>
            </a:r>
          </a:p>
          <a:p>
            <a:r>
              <a:rPr lang="cs-CZ" altLang="cs-CZ" dirty="0"/>
              <a:t>Jaký to má význam?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5" name="Rámeček 4"/>
          <p:cNvSpPr/>
          <p:nvPr/>
        </p:nvSpPr>
        <p:spPr>
          <a:xfrm>
            <a:off x="312389" y="1196752"/>
            <a:ext cx="11514425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098" name="Picture 2" descr="Výsledek obrázku pro obrázek otazn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293096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78F340-3066-403B-AB50-CD77D7BACC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9E6F34-543C-4299-9A5A-EFCE021B5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B157B2C-C7EE-41C4-86F6-98EED472F056}"/>
              </a:ext>
            </a:extLst>
          </p:cNvPr>
          <p:cNvSpPr/>
          <p:nvPr/>
        </p:nvSpPr>
        <p:spPr>
          <a:xfrm>
            <a:off x="3635483" y="1264061"/>
            <a:ext cx="392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indent="0">
              <a:buNone/>
            </a:pPr>
            <a:r>
              <a:rPr lang="cs-CZ" altLang="cs-CZ" dirty="0"/>
              <a:t>Pracuj – dokonči – publikuj</a:t>
            </a:r>
          </a:p>
        </p:txBody>
      </p:sp>
    </p:spTree>
    <p:extLst>
      <p:ext uri="{BB962C8B-B14F-4D97-AF65-F5344CB8AC3E}">
        <p14:creationId xmlns:p14="http://schemas.microsoft.com/office/powerpoint/2010/main" val="29404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578" y="806295"/>
            <a:ext cx="3863607" cy="4680297"/>
          </a:xfrm>
        </p:spPr>
        <p:txBody>
          <a:bodyPr>
            <a:normAutofit/>
          </a:bodyPr>
          <a:lstStyle/>
          <a:p>
            <a:r>
              <a:rPr lang="cs-CZ" altLang="cs-CZ" dirty="0"/>
              <a:t>Volba periodika</a:t>
            </a:r>
          </a:p>
          <a:p>
            <a:r>
              <a:rPr lang="cs-CZ" altLang="cs-CZ" dirty="0"/>
              <a:t>Prostudovat pečlivě pokyny redakce</a:t>
            </a:r>
          </a:p>
          <a:p>
            <a:r>
              <a:rPr lang="cs-CZ" altLang="cs-CZ" dirty="0"/>
              <a:t>Zvažte zda jste schopni splnit požadavky redakce</a:t>
            </a:r>
          </a:p>
          <a:p>
            <a:r>
              <a:rPr lang="cs-CZ" altLang="cs-CZ" dirty="0"/>
              <a:t>Připravíte příspěvek tak, aby byl využitelný čtenáři?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4429" y="40541"/>
            <a:ext cx="11512489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– kde publikovat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0" y="611403"/>
            <a:ext cx="5870763" cy="478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>
              <a:buFontTx/>
              <a:buChar char="-"/>
            </a:pPr>
            <a:r>
              <a:rPr lang="cs-CZ" altLang="cs-CZ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Váha časopisů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Impakt faktor (IF) </a:t>
            </a:r>
          </a:p>
          <a:p>
            <a:pPr>
              <a:buFontTx/>
              <a:buChar char="-"/>
            </a:pPr>
            <a:r>
              <a:rPr lang="cs-CZ" altLang="cs-CZ" sz="2000" dirty="0"/>
              <a:t>Přiřazen na základě počtu citací (</a:t>
            </a:r>
            <a:r>
              <a:rPr lang="cs-CZ" sz="2000" i="1" dirty="0"/>
              <a:t>průměrný</a:t>
            </a:r>
            <a:r>
              <a:rPr lang="cs-CZ" sz="2000" dirty="0"/>
              <a:t> počet citací </a:t>
            </a:r>
            <a:r>
              <a:rPr lang="cs-CZ" sz="2000" i="1" dirty="0"/>
              <a:t>průměrné</a:t>
            </a:r>
            <a:r>
              <a:rPr lang="cs-CZ" sz="2000" dirty="0"/>
              <a:t> publikace v daném časopise)</a:t>
            </a:r>
          </a:p>
          <a:p>
            <a:pPr>
              <a:buFontTx/>
              <a:buChar char="-"/>
            </a:pPr>
            <a:r>
              <a:rPr lang="cs-CZ" altLang="cs-CZ" sz="2000" dirty="0"/>
              <a:t>přidělován každoročně Americkým institutem pro vědecké informace (ISI)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databáze</a:t>
            </a:r>
            <a:r>
              <a:rPr lang="cs-CZ" altLang="cs-CZ" sz="2000" dirty="0"/>
              <a:t> </a:t>
            </a:r>
          </a:p>
          <a:p>
            <a:pPr>
              <a:buFontTx/>
              <a:buChar char="-"/>
            </a:pPr>
            <a:r>
              <a:rPr lang="cs-CZ" altLang="cs-CZ" sz="2000" dirty="0"/>
              <a:t>Časopis zařazen do mezinárodní databáze</a:t>
            </a:r>
          </a:p>
          <a:p>
            <a:pPr>
              <a:buFontTx/>
              <a:buChar char="-"/>
            </a:pPr>
            <a:r>
              <a:rPr lang="cs-CZ" altLang="cs-CZ" sz="2000" dirty="0"/>
              <a:t>Web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Science, </a:t>
            </a:r>
            <a:r>
              <a:rPr lang="cs-CZ" altLang="cs-CZ" sz="2000" dirty="0" err="1"/>
              <a:t>Scopus</a:t>
            </a:r>
            <a:r>
              <a:rPr lang="cs-CZ" altLang="cs-CZ" sz="2000" dirty="0"/>
              <a:t>, …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Recenzované neimpaktované časopisy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4640513" y="1554330"/>
            <a:ext cx="1440160" cy="108012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06578" y="5397003"/>
            <a:ext cx="10261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http://casopis-zsfju.zsf.jcu.cz/kontakt/clanky/4~2011/948-impaktovane-a-domaci-recenzovane-casopisy-v-osetrovatelstvi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6B1FE1F-D406-48FE-A11D-FDAC6035B2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8303389-8770-4E1E-AF85-FA07DC928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659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okume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150" y="4180765"/>
            <a:ext cx="34267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31830212"/>
              </p:ext>
            </p:extLst>
          </p:nvPr>
        </p:nvGraphicFramePr>
        <p:xfrm>
          <a:off x="313086" y="690113"/>
          <a:ext cx="11712137" cy="445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ál 4"/>
          <p:cNvSpPr/>
          <p:nvPr/>
        </p:nvSpPr>
        <p:spPr>
          <a:xfrm>
            <a:off x="0" y="2780565"/>
            <a:ext cx="5098211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8664" y="291358"/>
            <a:ext cx="12030075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– druh publikace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B7DC32-2210-41F5-A8B5-944C8C92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267" y="6248400"/>
            <a:ext cx="7907866" cy="457200"/>
          </a:xfrm>
        </p:spPr>
        <p:txBody>
          <a:bodyPr/>
          <a:lstStyle/>
          <a:p>
            <a:r>
              <a:rPr lang="cs-CZ" alt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1CF18E-BA15-43DF-A3F4-B754AB6C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3086" y="6242631"/>
            <a:ext cx="2540000" cy="457200"/>
          </a:xfrm>
        </p:spPr>
        <p:txBody>
          <a:bodyPr/>
          <a:lstStyle/>
          <a:p>
            <a:fld id="{12F91D70-4802-44E0-B964-804C8717BFCA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335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000" y="2348880"/>
            <a:ext cx="9094496" cy="2448272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Přehledový vědecký článek - </a:t>
            </a:r>
            <a:r>
              <a:rPr lang="cs-CZ" altLang="cs-CZ" sz="4000" dirty="0" err="1"/>
              <a:t>Review</a:t>
            </a:r>
            <a:r>
              <a:rPr lang="cs-CZ" altLang="cs-CZ" sz="4000" dirty="0"/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6E86BB-6830-4B59-BFE9-6F9E5FA6D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B71090-BF83-47EF-B21B-197DB0C7D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17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28325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000" y="1110352"/>
            <a:ext cx="11442091" cy="3887788"/>
          </a:xfrm>
        </p:spPr>
        <p:txBody>
          <a:bodyPr/>
          <a:lstStyle/>
          <a:p>
            <a:r>
              <a:rPr lang="cs-CZ" altLang="cs-CZ" dirty="0"/>
              <a:t>přehledový článek věnovaný určitému tématu – </a:t>
            </a:r>
            <a:r>
              <a:rPr lang="cs-CZ" altLang="cs-CZ" dirty="0" err="1"/>
              <a:t>current</a:t>
            </a:r>
            <a:r>
              <a:rPr lang="cs-CZ" altLang="cs-CZ" dirty="0"/>
              <a:t> </a:t>
            </a:r>
            <a:r>
              <a:rPr lang="cs-CZ" altLang="cs-CZ" dirty="0" err="1"/>
              <a:t>concepts</a:t>
            </a:r>
            <a:r>
              <a:rPr lang="cs-CZ" altLang="cs-CZ" dirty="0"/>
              <a:t> </a:t>
            </a:r>
            <a:r>
              <a:rPr lang="cs-CZ" altLang="cs-CZ" dirty="0" err="1"/>
              <a:t>review</a:t>
            </a:r>
            <a:endParaRPr lang="cs-CZ" altLang="cs-CZ" dirty="0"/>
          </a:p>
          <a:p>
            <a:r>
              <a:rPr lang="cs-CZ" altLang="cs-CZ" dirty="0"/>
              <a:t>jedna klinická otázka a publikace z primárně rozdílnými informacemi (kritické třízení poznatků)</a:t>
            </a:r>
          </a:p>
          <a:p>
            <a:r>
              <a:rPr lang="cs-CZ" altLang="cs-CZ" dirty="0"/>
              <a:t>produkt syntézy dostupných vědeckých poznatků (shrnutí)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4000" y="378000"/>
            <a:ext cx="820891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</a:t>
            </a:r>
            <a:r>
              <a:rPr lang="cs-CZ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review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2804245" y="4214197"/>
            <a:ext cx="4608512" cy="993075"/>
          </a:xfrm>
          <a:prstGeom prst="wedgeRoundRectCallout">
            <a:avLst>
              <a:gd name="adj1" fmla="val 37509"/>
              <a:gd name="adj2" fmla="val -10552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346200" algn="l"/>
              </a:tabLst>
            </a:pPr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Význam: 	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edukační</a:t>
            </a:r>
          </a:p>
          <a:p>
            <a:pPr>
              <a:tabLst>
                <a:tab pos="1346200" algn="l"/>
              </a:tabLst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argumentační</a:t>
            </a:r>
          </a:p>
          <a:p>
            <a:pPr>
              <a:tabLst>
                <a:tab pos="1346200" algn="l"/>
              </a:tabLst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orientační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16F5EC-7A28-44FD-875C-E0641D854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52389B-FAB1-45AF-BE8C-CF89E1D7C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6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00" y="240841"/>
            <a:ext cx="4859759" cy="451855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altLang="cs-CZ" dirty="0"/>
              <a:t>Druhy </a:t>
            </a:r>
            <a:r>
              <a:rPr lang="cs-CZ" altLang="cs-CZ" dirty="0" err="1"/>
              <a:t>review</a:t>
            </a:r>
            <a:r>
              <a:rPr lang="cs-CZ" altLang="cs-CZ" dirty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00" y="742892"/>
            <a:ext cx="4032695" cy="460796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Klasické </a:t>
            </a:r>
            <a:r>
              <a:rPr lang="cs-CZ" altLang="cs-CZ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cs-CZ" alt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sběr vhodných zdrojů informací</a:t>
            </a:r>
          </a:p>
          <a:p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poutavý název </a:t>
            </a:r>
          </a:p>
          <a:p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úvod motivuje, je zřetelné že autor je zasvěcený a informovaný o dané problematice </a:t>
            </a:r>
          </a:p>
          <a:p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kritéria výběru zdrojových informací</a:t>
            </a:r>
          </a:p>
          <a:p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vhodné členění hlavní části</a:t>
            </a:r>
          </a:p>
          <a:p>
            <a:r>
              <a:rPr lang="cs-CZ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jasně a výstižně formulované závěry</a:t>
            </a:r>
          </a:p>
        </p:txBody>
      </p:sp>
      <p:sp>
        <p:nvSpPr>
          <p:cNvPr id="5" name="Zaoblený obdélníkový popisek 4"/>
          <p:cNvSpPr/>
          <p:nvPr/>
        </p:nvSpPr>
        <p:spPr>
          <a:xfrm>
            <a:off x="227887" y="5445225"/>
            <a:ext cx="5231984" cy="507001"/>
          </a:xfrm>
          <a:prstGeom prst="wedgeRoundRectCallout">
            <a:avLst>
              <a:gd name="adj1" fmla="val 1466"/>
              <a:gd name="adj2" fmla="val -10788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Subjektivní</a:t>
            </a:r>
            <a:r>
              <a:rPr lang="cs-CZ" alt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nekvantitativní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5807968" y="5445225"/>
            <a:ext cx="4320480" cy="507001"/>
          </a:xfrm>
          <a:prstGeom prst="wedgeRoundRectCallout">
            <a:avLst>
              <a:gd name="adj1" fmla="val -3665"/>
              <a:gd name="adj2" fmla="val -11539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Objektivní, kvantitativní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07968" y="692696"/>
            <a:ext cx="4392488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Systematické </a:t>
            </a:r>
            <a:r>
              <a:rPr lang="cs-CZ" altLang="cs-CZ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cs-CZ" alt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sz="1800" dirty="0"/>
              <a:t>přesná formulace problému</a:t>
            </a:r>
          </a:p>
          <a:p>
            <a:r>
              <a:rPr lang="cs-CZ" altLang="cs-CZ" sz="1800" dirty="0"/>
              <a:t>vyhledání dostupných zdrojů</a:t>
            </a:r>
          </a:p>
          <a:p>
            <a:r>
              <a:rPr lang="cs-CZ" altLang="cs-CZ" sz="1800" dirty="0"/>
              <a:t>stanovení kritérií pro zařazení zdroje </a:t>
            </a:r>
          </a:p>
          <a:p>
            <a:r>
              <a:rPr lang="cs-CZ" altLang="cs-CZ" sz="1800" dirty="0"/>
              <a:t>třízení zdrojů – dva nezávislí recenzenti</a:t>
            </a:r>
          </a:p>
          <a:p>
            <a:r>
              <a:rPr lang="cs-CZ" altLang="cs-CZ" sz="1800" dirty="0"/>
              <a:t>hodnocení zdrojů dle váhy důkazů</a:t>
            </a:r>
          </a:p>
          <a:p>
            <a:r>
              <a:rPr lang="cs-CZ" altLang="cs-CZ" sz="1800" dirty="0"/>
              <a:t>hledání souvislostí ve výsledné množině poznatků</a:t>
            </a:r>
          </a:p>
          <a:p>
            <a:r>
              <a:rPr lang="cs-CZ" altLang="cs-CZ" sz="1800" dirty="0"/>
              <a:t>použitím statických metod při tvorbě vzniká meta-analýza</a:t>
            </a:r>
          </a:p>
          <a:p>
            <a:endParaRPr lang="cs-CZ" altLang="cs-CZ" sz="1800" dirty="0"/>
          </a:p>
          <a:p>
            <a:endParaRPr lang="cs-CZ" altLang="cs-CZ" sz="1800" dirty="0"/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43135D0-AA61-47BC-B0D6-8B8785EEE84B}"/>
              </a:ext>
            </a:extLst>
          </p:cNvPr>
          <p:cNvSpPr/>
          <p:nvPr/>
        </p:nvSpPr>
        <p:spPr>
          <a:xfrm>
            <a:off x="5738957" y="2173516"/>
            <a:ext cx="4552356" cy="22000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FC6C83-4D63-4016-98AF-5540F4987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C7F001-1C85-4349-903C-9635C8F0B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061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031" y="89266"/>
            <a:ext cx="8208912" cy="576064"/>
          </a:xfrm>
        </p:spPr>
        <p:txBody>
          <a:bodyPr>
            <a:normAutofit/>
          </a:bodyPr>
          <a:lstStyle/>
          <a:p>
            <a:r>
              <a:rPr lang="cs-CZ" dirty="0"/>
              <a:t>Interpretace dat – Kvantitativní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031" y="1861993"/>
            <a:ext cx="11612312" cy="4618709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cs-CZ" dirty="0"/>
              <a:t>Tvorba datové tabulky</a:t>
            </a:r>
          </a:p>
          <a:p>
            <a:pPr marL="525780" indent="-457200">
              <a:buAutoNum type="arabicPeriod"/>
            </a:pPr>
            <a:r>
              <a:rPr lang="cs-CZ" dirty="0"/>
              <a:t>Tvorba tabulek a grafů</a:t>
            </a:r>
          </a:p>
          <a:p>
            <a:pPr marL="525780" indent="-457200">
              <a:buAutoNum type="arabicPeriod"/>
            </a:pPr>
            <a:r>
              <a:rPr lang="cs-CZ" dirty="0"/>
              <a:t>Deskriptivní popis výsledků</a:t>
            </a:r>
          </a:p>
          <a:p>
            <a:pPr marL="525780" indent="-457200">
              <a:buAutoNum type="arabicPeriod"/>
            </a:pPr>
            <a:r>
              <a:rPr lang="cs-CZ" dirty="0"/>
              <a:t>Induktivní ověřování platnosti hypotéz</a:t>
            </a:r>
          </a:p>
          <a:p>
            <a:pPr marL="525780" indent="-457200">
              <a:buAutoNum type="arabicPeriod"/>
            </a:pPr>
            <a:r>
              <a:rPr lang="cs-CZ" dirty="0"/>
              <a:t>Induktivní popis výsledků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cs-CZ" dirty="0"/>
              <a:t>Sumarizace zjištění, tvorba závěrů</a:t>
            </a:r>
          </a:p>
          <a:p>
            <a:pPr marL="525780" indent="-457200"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25360" y="80934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/>
            <a:r>
              <a:rPr lang="cs-CZ" dirty="0">
                <a:solidFill>
                  <a:schemeClr val="tx2"/>
                </a:solidFill>
              </a:rPr>
              <a:t>Interpretace dat probíhá po jejich sběru.  </a:t>
            </a:r>
          </a:p>
        </p:txBody>
      </p:sp>
      <p:sp>
        <p:nvSpPr>
          <p:cNvPr id="5" name="Rámeček 4"/>
          <p:cNvSpPr/>
          <p:nvPr/>
        </p:nvSpPr>
        <p:spPr>
          <a:xfrm>
            <a:off x="387031" y="779729"/>
            <a:ext cx="11612312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03EB8A8-95C4-4013-8504-68BCBE430EFD}"/>
              </a:ext>
            </a:extLst>
          </p:cNvPr>
          <p:cNvSpPr/>
          <p:nvPr/>
        </p:nvSpPr>
        <p:spPr>
          <a:xfrm>
            <a:off x="809724" y="2324455"/>
            <a:ext cx="11086101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56F46FAD-6976-4DC3-80B6-046B40E40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859C12B-CE09-4631-A9D1-0101C56A2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AE20FE66-1DFB-4F27-9F6A-6170BD6D34FF}"/>
              </a:ext>
            </a:extLst>
          </p:cNvPr>
          <p:cNvSpPr/>
          <p:nvPr/>
        </p:nvSpPr>
        <p:spPr>
          <a:xfrm>
            <a:off x="809723" y="4167241"/>
            <a:ext cx="11086101" cy="5073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0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00" y="2348880"/>
            <a:ext cx="9346496" cy="2448272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Originální – vědecký odborný článek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35CEC2-5EB4-4CC3-A2CD-26A901169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6D899-F4EE-4A36-BA5C-83769DD4B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20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662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999" y="1133384"/>
            <a:ext cx="11580113" cy="4896544"/>
          </a:xfrm>
        </p:spPr>
        <p:txBody>
          <a:bodyPr>
            <a:normAutofit/>
          </a:bodyPr>
          <a:lstStyle/>
          <a:p>
            <a:r>
              <a:rPr lang="cs-CZ" altLang="cs-CZ" dirty="0"/>
              <a:t>Schopnost definovat hypotézy</a:t>
            </a:r>
          </a:p>
          <a:p>
            <a:r>
              <a:rPr lang="cs-CZ" altLang="cs-CZ" dirty="0"/>
              <a:t>Přehled v dané problematice</a:t>
            </a:r>
          </a:p>
          <a:p>
            <a:r>
              <a:rPr lang="cs-CZ" altLang="cs-CZ" dirty="0"/>
              <a:t>Volba vhodných metod a techniky výzkumu</a:t>
            </a:r>
          </a:p>
          <a:p>
            <a:r>
              <a:rPr lang="cs-CZ" altLang="cs-CZ" dirty="0"/>
              <a:t>Schopnost vyhodnotit výsledky a vyvodit z nich závěry</a:t>
            </a:r>
          </a:p>
          <a:p>
            <a:r>
              <a:rPr lang="cs-CZ" altLang="cs-CZ" dirty="0"/>
              <a:t>Schopnost samostatného kreativního myšlení a adekvátnost vyjadřování </a:t>
            </a:r>
          </a:p>
          <a:p>
            <a:r>
              <a:rPr lang="cs-CZ" altLang="cs-CZ" dirty="0"/>
              <a:t>Schopnost syntézy</a:t>
            </a:r>
          </a:p>
          <a:p>
            <a:r>
              <a:rPr lang="cs-CZ" altLang="cs-CZ" dirty="0"/>
              <a:t>Schopnost práce s domácí a zahraniční literaturou</a:t>
            </a:r>
          </a:p>
          <a:p>
            <a:r>
              <a:rPr lang="cs-CZ" altLang="cs-CZ" dirty="0"/>
              <a:t>Schopnost dodržet stylistické a gramatické pravidla </a:t>
            </a:r>
          </a:p>
          <a:p>
            <a:pPr marL="68580" indent="0">
              <a:buNone/>
            </a:pP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414000" y="412092"/>
            <a:ext cx="11093638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předpoklady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90938B-1D5F-43EA-AC99-77FB0A598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6BE56B-9504-4564-A6E8-60763AE4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43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1016" y="1700214"/>
            <a:ext cx="9995580" cy="5157787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Title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		Název</a:t>
            </a:r>
          </a:p>
          <a:p>
            <a:pPr>
              <a:lnSpc>
                <a:spcPts val="42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Abstract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		Obsah</a:t>
            </a:r>
          </a:p>
          <a:p>
            <a:pPr>
              <a:lnSpc>
                <a:spcPts val="42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Úvod</a:t>
            </a:r>
          </a:p>
          <a:p>
            <a:pPr>
              <a:lnSpc>
                <a:spcPts val="42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Methods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		Metodika</a:t>
            </a:r>
          </a:p>
          <a:p>
            <a:pPr>
              <a:lnSpc>
                <a:spcPts val="42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Výsledky</a:t>
            </a:r>
          </a:p>
          <a:p>
            <a:pPr>
              <a:lnSpc>
                <a:spcPts val="42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And		 		A</a:t>
            </a:r>
          </a:p>
          <a:p>
            <a:pPr>
              <a:lnSpc>
                <a:spcPts val="42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Discussion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	Diskuze</a:t>
            </a:r>
          </a:p>
          <a:p>
            <a:pPr>
              <a:lnSpc>
                <a:spcPts val="4200"/>
              </a:lnSpc>
              <a:buFontTx/>
              <a:buNone/>
            </a:pPr>
            <a:endParaRPr lang="cs-CZ" alt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1" y="842441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Základní struktura </a:t>
            </a:r>
            <a:r>
              <a:rPr lang="en-US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[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TA</a:t>
            </a:r>
            <a:r>
              <a:rPr lang="en-US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IMRAD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09809" y="1621036"/>
            <a:ext cx="2031325" cy="383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		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4000" y="110402"/>
            <a:ext cx="820891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21016" y="5628217"/>
            <a:ext cx="820891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Někdy je požadován </a:t>
            </a:r>
            <a:r>
              <a:rPr lang="cs-CZ" altLang="cs-CZ" sz="3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</a:t>
            </a: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- Závěr</a:t>
            </a:r>
            <a:endParaRPr lang="en-US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ámeček 10"/>
          <p:cNvSpPr/>
          <p:nvPr/>
        </p:nvSpPr>
        <p:spPr>
          <a:xfrm>
            <a:off x="500332" y="755511"/>
            <a:ext cx="11369615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1F027A-6DE3-435B-BE45-656C2AFE9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E3CDFD-0D47-4584-AFAB-12F3CA311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415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2348880"/>
            <a:ext cx="7956550" cy="2519363"/>
          </a:xfrm>
        </p:spPr>
        <p:txBody>
          <a:bodyPr/>
          <a:lstStyle/>
          <a:p>
            <a:r>
              <a:rPr lang="cs-CZ" altLang="cs-CZ" dirty="0"/>
              <a:t>výstižný</a:t>
            </a:r>
          </a:p>
          <a:p>
            <a:r>
              <a:rPr lang="cs-CZ" altLang="cs-CZ" dirty="0"/>
              <a:t>krátký</a:t>
            </a:r>
          </a:p>
          <a:p>
            <a:r>
              <a:rPr lang="cs-CZ" altLang="cs-CZ" dirty="0"/>
              <a:t>stručný</a:t>
            </a:r>
          </a:p>
          <a:p>
            <a:r>
              <a:rPr lang="cs-CZ" altLang="cs-CZ" dirty="0"/>
              <a:t>jasný</a:t>
            </a:r>
          </a:p>
          <a:p>
            <a:r>
              <a:rPr lang="cs-CZ" altLang="cs-CZ" dirty="0"/>
              <a:t>neužívat zkratky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31504" y="1002453"/>
            <a:ext cx="8064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Měl by motivovat čtenáře k přečtení.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31088" y="406217"/>
            <a:ext cx="820891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název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ámeček 6"/>
          <p:cNvSpPr/>
          <p:nvPr/>
        </p:nvSpPr>
        <p:spPr>
          <a:xfrm>
            <a:off x="544866" y="919178"/>
            <a:ext cx="11299202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4511824" y="1916832"/>
            <a:ext cx="4896544" cy="864096"/>
          </a:xfrm>
          <a:prstGeom prst="wedgeRoundRectCallout">
            <a:avLst>
              <a:gd name="adj1" fmla="val 46595"/>
              <a:gd name="adj2" fmla="val -9374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Zkuste se vžít do role čtenáře, kterému je článek určen.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045191-5B43-4929-AB9D-2BA320C80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591C13-27A4-4FF4-8389-E26A1D6427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124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01" y="1708029"/>
            <a:ext cx="6504384" cy="4995249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cs-CZ" altLang="cs-CZ" sz="2200" dirty="0"/>
              <a:t>Propagace příspěvku</a:t>
            </a:r>
          </a:p>
          <a:p>
            <a:pPr>
              <a:lnSpc>
                <a:spcPts val="2700"/>
              </a:lnSpc>
            </a:pPr>
            <a:r>
              <a:rPr lang="cs-CZ" altLang="cs-CZ" sz="2200" dirty="0"/>
              <a:t>Psát na konec </a:t>
            </a:r>
          </a:p>
          <a:p>
            <a:pPr>
              <a:lnSpc>
                <a:spcPts val="2700"/>
              </a:lnSpc>
            </a:pPr>
            <a:r>
              <a:rPr lang="cs-CZ" altLang="cs-CZ" sz="2200" dirty="0"/>
              <a:t>Musí dávat smysl</a:t>
            </a:r>
          </a:p>
          <a:p>
            <a:pPr marL="72000" indent="0">
              <a:lnSpc>
                <a:spcPts val="27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Obsahuje</a:t>
            </a:r>
          </a:p>
          <a:p>
            <a:pPr>
              <a:lnSpc>
                <a:spcPts val="2700"/>
              </a:lnSpc>
            </a:pPr>
            <a:r>
              <a:rPr lang="cs-CZ" altLang="cs-CZ" sz="2200" dirty="0"/>
              <a:t>Cíle (východiska)</a:t>
            </a:r>
          </a:p>
          <a:p>
            <a:pPr>
              <a:lnSpc>
                <a:spcPts val="2700"/>
              </a:lnSpc>
            </a:pPr>
            <a:r>
              <a:rPr lang="cs-CZ" altLang="cs-CZ" sz="2200" dirty="0"/>
              <a:t>Co, jak bylo uděláno</a:t>
            </a:r>
          </a:p>
          <a:p>
            <a:pPr>
              <a:lnSpc>
                <a:spcPts val="2700"/>
              </a:lnSpc>
            </a:pPr>
            <a:r>
              <a:rPr lang="cs-CZ" altLang="cs-CZ" sz="2200" dirty="0"/>
              <a:t>Co bylo zjištěno</a:t>
            </a:r>
          </a:p>
          <a:p>
            <a:pPr>
              <a:lnSpc>
                <a:spcPts val="2700"/>
              </a:lnSpc>
            </a:pPr>
            <a:r>
              <a:rPr lang="cs-CZ" altLang="cs-CZ" sz="2200" dirty="0"/>
              <a:t>Co ze zjištěného vyplývá</a:t>
            </a:r>
          </a:p>
          <a:p>
            <a:pPr marL="72000" indent="0">
              <a:lnSpc>
                <a:spcPts val="27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Klíčová slova</a:t>
            </a:r>
          </a:p>
          <a:p>
            <a:pPr>
              <a:lnSpc>
                <a:spcPts val="2700"/>
              </a:lnSpc>
            </a:pPr>
            <a:r>
              <a:rPr lang="cs-CZ" altLang="cs-CZ" sz="2200" dirty="0"/>
              <a:t>Česky</a:t>
            </a:r>
          </a:p>
          <a:p>
            <a:pPr>
              <a:lnSpc>
                <a:spcPts val="2700"/>
              </a:lnSpc>
            </a:pPr>
            <a:r>
              <a:rPr lang="cs-CZ" altLang="cs-CZ" sz="2200" dirty="0"/>
              <a:t>Anglicky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991544" y="908051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Stručnost, jasnost, výstižnost, přitažlivost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7877635" y="1575044"/>
            <a:ext cx="4104456" cy="11156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STRUKTUROVANÝ ABSTRAKT</a:t>
            </a:r>
          </a:p>
          <a:p>
            <a:pPr algn="ctr"/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psaný v jednom souvislém odstavci</a:t>
            </a:r>
            <a:endParaRPr lang="cs-CZ" sz="1600" dirty="0"/>
          </a:p>
        </p:txBody>
      </p:sp>
      <p:sp>
        <p:nvSpPr>
          <p:cNvPr id="7" name="Zaoblený obdélník 6"/>
          <p:cNvSpPr/>
          <p:nvPr/>
        </p:nvSpPr>
        <p:spPr>
          <a:xfrm>
            <a:off x="7942053" y="2819030"/>
            <a:ext cx="4104456" cy="3168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STRUKTUROVANÝ ABSTRAKT</a:t>
            </a:r>
          </a:p>
          <a:p>
            <a:pPr algn="ctr"/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členěn do odstavců s podnadpisy 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Východiska: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1 - 4 věty charakter  problému</a:t>
            </a:r>
          </a:p>
          <a:p>
            <a:pPr>
              <a:buFontTx/>
              <a:buNone/>
            </a:pPr>
            <a:r>
              <a:rPr lang="cs-CZ" altLang="cs-CZ" sz="1600" dirty="0"/>
              <a:t>Cíle práce: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výzkumu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výzkumu, charakter výzkumného souboru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klíčové zjištění podepřené konkrétními daty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ze zjištění vyplývá 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6561684" y="6011975"/>
            <a:ext cx="1737071" cy="432049"/>
          </a:xfrm>
          <a:prstGeom prst="wedgeRoundRectCallout">
            <a:avLst>
              <a:gd name="adj1" fmla="val 68532"/>
              <a:gd name="adj2" fmla="val -11130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Častěji vyžadován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89440" y="190579"/>
            <a:ext cx="820891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abstrakt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ámeček 10"/>
          <p:cNvSpPr/>
          <p:nvPr/>
        </p:nvSpPr>
        <p:spPr>
          <a:xfrm>
            <a:off x="414000" y="828366"/>
            <a:ext cx="11568091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847BF1-4EF1-4C6E-9BB1-688A5A478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9BDDC4-CA4C-46FC-A1A5-51B31204A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AC476F1-1953-4FAD-B224-F789F013A97B}"/>
              </a:ext>
            </a:extLst>
          </p:cNvPr>
          <p:cNvSpPr/>
          <p:nvPr/>
        </p:nvSpPr>
        <p:spPr>
          <a:xfrm>
            <a:off x="3775175" y="2595752"/>
            <a:ext cx="4166878" cy="1905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rmAutofit fontScale="85000" lnSpcReduction="10000"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altLang="cs-CZ" sz="2200" dirty="0">
                <a:solidFill>
                  <a:schemeClr val="tx2"/>
                </a:solidFill>
                <a:latin typeface="+mn-lt"/>
              </a:rPr>
              <a:t>Neobsahuje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200" dirty="0">
                <a:latin typeface="+mn-lt"/>
              </a:rPr>
              <a:t>Obrázky, tabulky, grafy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200" dirty="0">
                <a:latin typeface="+mn-lt"/>
              </a:rPr>
              <a:t>Nové informace (vše co je uvedeno musí být v textu příspěvku)</a:t>
            </a:r>
          </a:p>
        </p:txBody>
      </p:sp>
    </p:spTree>
    <p:extLst>
      <p:ext uri="{BB962C8B-B14F-4D97-AF65-F5344CB8AC3E}">
        <p14:creationId xmlns:p14="http://schemas.microsoft.com/office/powerpoint/2010/main" val="37446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850" y="1052736"/>
            <a:ext cx="9626078" cy="54006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endParaRPr lang="cs-CZ" altLang="cs-CZ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150000"/>
              </a:lnSpc>
              <a:buFontTx/>
              <a:buNone/>
            </a:pPr>
            <a:r>
              <a:rPr lang="cs-CZ" altLang="cs-CZ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Tři odstavce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odstavec </a:t>
            </a:r>
            <a:r>
              <a:rPr lang="cs-CZ" altLang="cs-CZ" dirty="0"/>
              <a:t>– slova z názvu článku, jádro věci, východiska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druhý odstavec </a:t>
            </a:r>
            <a:r>
              <a:rPr lang="cs-CZ" altLang="cs-CZ" dirty="0"/>
              <a:t>– motivy, které vedly ke vzniku publikace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třetí odstavec </a:t>
            </a:r>
            <a:r>
              <a:rPr lang="cs-CZ" altLang="cs-CZ" dirty="0"/>
              <a:t>– potřebnost práce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330238" y="319567"/>
            <a:ext cx="820891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úvod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ámeček 4"/>
          <p:cNvSpPr/>
          <p:nvPr/>
        </p:nvSpPr>
        <p:spPr>
          <a:xfrm>
            <a:off x="330238" y="962133"/>
            <a:ext cx="11341302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4FBB9-DA57-4B59-BA25-78F46BAAB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5CCCD3-12D1-4B7F-9E1E-AAE57C05C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2AE042-6B17-4F49-A042-2F1033A3571E}"/>
              </a:ext>
            </a:extLst>
          </p:cNvPr>
          <p:cNvSpPr/>
          <p:nvPr/>
        </p:nvSpPr>
        <p:spPr>
          <a:xfrm>
            <a:off x="2674189" y="1026072"/>
            <a:ext cx="8238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cs-CZ" altLang="cs-CZ" dirty="0"/>
              <a:t>O motivaci dál číst často rozhoduje první věta.</a:t>
            </a:r>
            <a:endParaRPr lang="cs-CZ" alt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00" y="1208376"/>
            <a:ext cx="11516332" cy="41767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altLang="cs-CZ" dirty="0"/>
              <a:t>typ </a:t>
            </a:r>
          </a:p>
          <a:p>
            <a:r>
              <a:rPr lang="cs-CZ" altLang="cs-CZ" dirty="0"/>
              <a:t>charakteristika výzkumného nástroje – jeho volba</a:t>
            </a:r>
          </a:p>
          <a:p>
            <a:r>
              <a:rPr lang="cs-CZ" altLang="cs-CZ" dirty="0"/>
              <a:t>průběh výzkumu, délka sledování (kdy a kde)</a:t>
            </a:r>
          </a:p>
          <a:p>
            <a:r>
              <a:rPr lang="cs-CZ" altLang="cs-CZ" dirty="0"/>
              <a:t>cílový soubor– povaha, kritéria výběru – randomizace</a:t>
            </a:r>
          </a:p>
          <a:p>
            <a:r>
              <a:rPr lang="cs-CZ" altLang="cs-CZ" dirty="0"/>
              <a:t>zpracování dat, statistické metody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4000" y="378000"/>
            <a:ext cx="820891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metody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560ADA-8101-4F16-801E-1EA082446E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61D2CF-4DC2-4C4C-8906-855BC882D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2950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88" y="1078616"/>
            <a:ext cx="11490618" cy="4176713"/>
          </a:xfrm>
        </p:spPr>
        <p:txBody>
          <a:bodyPr/>
          <a:lstStyle/>
          <a:p>
            <a:r>
              <a:rPr lang="cs-CZ" altLang="cs-CZ" dirty="0"/>
              <a:t>sdělení faktů a čísel</a:t>
            </a:r>
          </a:p>
          <a:p>
            <a:r>
              <a:rPr lang="cs-CZ" altLang="cs-CZ" dirty="0"/>
              <a:t>optimální, logické řazení informací</a:t>
            </a:r>
          </a:p>
          <a:p>
            <a:r>
              <a:rPr lang="cs-CZ" altLang="cs-CZ" dirty="0"/>
              <a:t>tabulky, grafy</a:t>
            </a:r>
          </a:p>
          <a:p>
            <a:r>
              <a:rPr lang="cs-CZ" altLang="cs-CZ" dirty="0"/>
              <a:t>členění do odstavců</a:t>
            </a:r>
          </a:p>
          <a:p>
            <a:r>
              <a:rPr lang="cs-CZ" altLang="cs-CZ" dirty="0"/>
              <a:t>kontrola jednotek veličin</a:t>
            </a:r>
          </a:p>
          <a:p>
            <a:r>
              <a:rPr lang="cs-CZ" altLang="cs-CZ" dirty="0"/>
              <a:t>kontrola součtů položek</a:t>
            </a:r>
          </a:p>
          <a:p>
            <a:r>
              <a:rPr lang="cs-CZ" altLang="cs-CZ" dirty="0"/>
              <a:t>kontrola koherence grafů, tabulek a textu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1088" y="430073"/>
            <a:ext cx="820891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analýza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E9B0B-C0F4-439B-BDAB-1A08ACA16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E185D-27FC-44B2-B4BF-B3C1E2F67D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1777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804" y="971416"/>
            <a:ext cx="5503723" cy="546875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Obsahuje</a:t>
            </a:r>
          </a:p>
          <a:p>
            <a:r>
              <a:rPr lang="cs-CZ" altLang="cs-CZ" dirty="0"/>
              <a:t>jen podložená tvrzení</a:t>
            </a:r>
          </a:p>
          <a:p>
            <a:r>
              <a:rPr lang="cs-CZ" altLang="cs-CZ" dirty="0"/>
              <a:t>porovnání výsledků s již publikovaným</a:t>
            </a:r>
          </a:p>
          <a:p>
            <a:r>
              <a:rPr lang="cs-CZ" altLang="cs-CZ" dirty="0"/>
              <a:t>diskuze klinických a vědeckých důsledků </a:t>
            </a:r>
          </a:p>
          <a:p>
            <a:r>
              <a:rPr lang="cs-CZ" altLang="cs-CZ" dirty="0"/>
              <a:t>limity šetření - problémy zvolených výzkumných metod</a:t>
            </a:r>
          </a:p>
          <a:p>
            <a:r>
              <a:rPr lang="cs-CZ" altLang="cs-CZ" dirty="0"/>
              <a:t>vytyčení nových hypotéz, možností výzkumu</a:t>
            </a:r>
          </a:p>
        </p:txBody>
      </p:sp>
      <p:sp>
        <p:nvSpPr>
          <p:cNvPr id="2" name="Obdélník 1"/>
          <p:cNvSpPr/>
          <p:nvPr/>
        </p:nvSpPr>
        <p:spPr>
          <a:xfrm>
            <a:off x="5879976" y="962133"/>
            <a:ext cx="6197005" cy="46795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altLang="cs-CZ" sz="2800" b="1" dirty="0">
                <a:solidFill>
                  <a:schemeClr val="tx2"/>
                </a:solidFill>
                <a:latin typeface="+mn-lt"/>
              </a:rPr>
              <a:t>Nejčastější chyby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800" dirty="0">
                <a:latin typeface="+mn-lt"/>
              </a:rPr>
              <a:t>opakování údajů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800" dirty="0">
                <a:latin typeface="+mn-lt"/>
              </a:rPr>
              <a:t>přesvědčení o „skvělosti“ svých tvrzení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800" dirty="0">
                <a:latin typeface="+mn-lt"/>
              </a:rPr>
              <a:t>nepodložené spekulace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800" dirty="0">
                <a:latin typeface="+mn-lt"/>
              </a:rPr>
              <a:t>neprofesionální kritika jiných autorů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800" dirty="0">
                <a:latin typeface="+mn-lt"/>
              </a:rPr>
              <a:t>v porovnání výsledků upřednostňování jen zdrojů, které se nám „hodí“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7804" y="438913"/>
            <a:ext cx="9902123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diskuze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73804E-A97E-441F-B981-7BCA74EB8A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32EC10-58AE-4601-87B5-2F3A4A34C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932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970" y="1769456"/>
            <a:ext cx="7921625" cy="1944688"/>
          </a:xfrm>
        </p:spPr>
        <p:txBody>
          <a:bodyPr/>
          <a:lstStyle/>
          <a:p>
            <a:r>
              <a:rPr lang="cs-CZ" altLang="cs-CZ" dirty="0"/>
              <a:t>nejvýznamnější poznatky </a:t>
            </a:r>
          </a:p>
          <a:p>
            <a:r>
              <a:rPr lang="cs-CZ" altLang="cs-CZ" dirty="0"/>
              <a:t>doporučení pro praxi</a:t>
            </a:r>
          </a:p>
          <a:p>
            <a:r>
              <a:rPr lang="cs-CZ" altLang="cs-CZ" dirty="0"/>
              <a:t>doporučení pro další výzkum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7491" y="306235"/>
            <a:ext cx="8208912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Publikování výsledků - závěr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4F0E7C-7201-47D4-83E8-3424D431E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0F2AE8-3E05-4C36-9756-6CDCEDE7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030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3986" y="298914"/>
            <a:ext cx="8208912" cy="576064"/>
          </a:xfrm>
        </p:spPr>
        <p:txBody>
          <a:bodyPr>
            <a:normAutofit/>
          </a:bodyPr>
          <a:lstStyle/>
          <a:p>
            <a:r>
              <a:rPr lang="cs-CZ" dirty="0"/>
              <a:t>Typy dat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48757" y="10533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/>
            <a:r>
              <a:rPr lang="cs-CZ" dirty="0">
                <a:solidFill>
                  <a:schemeClr val="tx2"/>
                </a:solidFill>
              </a:rPr>
              <a:t>Data = informace o jednom prvku zkoumaného souboru. Dle charakteristiky lze data dělit. </a:t>
            </a:r>
          </a:p>
          <a:p>
            <a:pPr marL="68580" algn="ctr"/>
            <a:r>
              <a:rPr lang="cs-CZ" dirty="0">
                <a:solidFill>
                  <a:schemeClr val="tx2"/>
                </a:solidFill>
              </a:rPr>
              <a:t>Toto dělení je klíčové pro zpracování dat.</a:t>
            </a:r>
          </a:p>
          <a:p>
            <a:pPr marL="68580"/>
            <a:endParaRPr lang="cs-CZ" dirty="0">
              <a:solidFill>
                <a:schemeClr val="tx2"/>
              </a:solidFill>
            </a:endParaRPr>
          </a:p>
          <a:p>
            <a:pPr marL="6858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Rámeček 4"/>
          <p:cNvSpPr/>
          <p:nvPr/>
        </p:nvSpPr>
        <p:spPr>
          <a:xfrm>
            <a:off x="453985" y="908720"/>
            <a:ext cx="11511035" cy="144016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8472" y="2414110"/>
            <a:ext cx="2033981" cy="9286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kategoriální=</a:t>
            </a:r>
          </a:p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nominální=</a:t>
            </a:r>
          </a:p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23516" y="3383273"/>
            <a:ext cx="2033981" cy="21543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Nelze jim přidělit konkrétní numerickou podobu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muž/žena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847959" y="2457493"/>
            <a:ext cx="3072597" cy="4209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ordinální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879388" y="2892691"/>
            <a:ext cx="2928026" cy="264491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Tyto tvrzení lze hierarchicky uspořádat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kategoriemi není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nejvyšší dosažené vzdělání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055705" y="2470689"/>
            <a:ext cx="2304256" cy="4220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Intervalová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015411" y="2892690"/>
            <a:ext cx="2384845" cy="19538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věk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8544271" y="2479420"/>
            <a:ext cx="3474637" cy="3989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poměrová =  podílová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8504468" y="2878413"/>
            <a:ext cx="3647728" cy="29109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Mají jasně definovanou absolutní nulu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Jednotky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hmotnost v kg, výška v cm….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53985" y="5961644"/>
            <a:ext cx="5497999" cy="896357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200" b="1" dirty="0">
                <a:solidFill>
                  <a:srgbClr val="F01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DISKRÉTNÍ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01928"/>
                </a:solidFill>
              </a:rPr>
              <a:t>Tabulky, grafy…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F01928"/>
                </a:solidFill>
              </a:rPr>
              <a:t>Nikdy nelze převést na data spojitá</a:t>
            </a:r>
          </a:p>
        </p:txBody>
      </p:sp>
      <p:sp>
        <p:nvSpPr>
          <p:cNvPr id="17" name="Šipka nahoru 16"/>
          <p:cNvSpPr/>
          <p:nvPr/>
        </p:nvSpPr>
        <p:spPr>
          <a:xfrm>
            <a:off x="1669690" y="5440277"/>
            <a:ext cx="411826" cy="509003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nahoru 17"/>
          <p:cNvSpPr/>
          <p:nvPr/>
        </p:nvSpPr>
        <p:spPr>
          <a:xfrm>
            <a:off x="4933637" y="5493501"/>
            <a:ext cx="411826" cy="455779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096491" y="5013176"/>
            <a:ext cx="2336318" cy="1844824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rgbClr val="F01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SPOJITÁ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01928"/>
                </a:solidFill>
              </a:rPr>
              <a:t>Průměr medián, modus...</a:t>
            </a:r>
          </a:p>
          <a:p>
            <a:pPr algn="ctr"/>
            <a:r>
              <a:rPr lang="cs-CZ" sz="1200" b="1" dirty="0">
                <a:solidFill>
                  <a:srgbClr val="F01928"/>
                </a:solidFill>
              </a:rPr>
              <a:t>Lze vytvořit kategorie = převod na data kategoriální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20" name="Šipka nahoru 19"/>
          <p:cNvSpPr/>
          <p:nvPr/>
        </p:nvSpPr>
        <p:spPr>
          <a:xfrm>
            <a:off x="7042215" y="4725144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nahoru 20"/>
          <p:cNvSpPr/>
          <p:nvPr/>
        </p:nvSpPr>
        <p:spPr>
          <a:xfrm rot="5400000">
            <a:off x="8312969" y="5165829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040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525" y="157965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4672" y="908721"/>
            <a:ext cx="11775056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41C7B6E-ED0E-41D0-992F-F5CDEA8CE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3CD77E-5F88-4C00-B3AA-90AB2A5E5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708476"/>
            <a:ext cx="9282401" cy="1702160"/>
          </a:xfrm>
        </p:spPr>
        <p:txBody>
          <a:bodyPr/>
          <a:lstStyle/>
          <a:p>
            <a:r>
              <a:rPr lang="cs-CZ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968AA5-8219-401F-8467-CEEDE34F30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EDC9AD-702C-4E47-8D6C-EFCBAF48B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8696" y="3160490"/>
            <a:ext cx="7401342" cy="1213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Analýza dat – MS Excel</a:t>
            </a:r>
          </a:p>
          <a:p>
            <a:endParaRPr lang="cs-CZ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7441" t="37919" r="55025" b="17989"/>
          <a:stretch/>
        </p:blipFill>
        <p:spPr bwMode="auto">
          <a:xfrm>
            <a:off x="7553864" y="216024"/>
            <a:ext cx="3528392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E44C2F-92D7-49BF-87E7-1A734BD38B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B4309B-44C6-4D11-9886-31FEA8A10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47065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895" y="152418"/>
            <a:ext cx="7848872" cy="720080"/>
          </a:xfrm>
        </p:spPr>
        <p:txBody>
          <a:bodyPr>
            <a:normAutofit/>
          </a:bodyPr>
          <a:lstStyle/>
          <a:p>
            <a:r>
              <a:rPr lang="cs-CZ" sz="2800" dirty="0"/>
              <a:t>Tvorba datových tabulek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t="-529" r="-38" b="56729"/>
          <a:stretch/>
        </p:blipFill>
        <p:spPr bwMode="auto">
          <a:xfrm>
            <a:off x="488334" y="872498"/>
            <a:ext cx="9159790" cy="2520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9698000" y="152418"/>
            <a:ext cx="2409801" cy="2520279"/>
          </a:xfrm>
          <a:prstGeom prst="wedgeRoundRectCallout">
            <a:avLst>
              <a:gd name="adj1" fmla="val -109888"/>
              <a:gd name="adj2" fmla="val 2711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Každý sloupec představuje jednu položku v dotazníku/záznamovém archu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Označení sloupce musí být jednoznačné a výstižné – generuje se tabulkách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 prvním řádku nesmí být vynechána pole – problémy s generací tabulek a grafů 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43487" t="17990" r="18151" b="5821"/>
          <a:stretch/>
        </p:blipFill>
        <p:spPr bwMode="auto">
          <a:xfrm>
            <a:off x="8774087" y="2736302"/>
            <a:ext cx="3417913" cy="4121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/>
          <p:nvPr/>
        </p:nvPicPr>
        <p:blipFill rotWithShape="1">
          <a:blip r:embed="rId4"/>
          <a:srcRect l="11740" t="14550" r="29064" b="48647"/>
          <a:stretch/>
        </p:blipFill>
        <p:spPr bwMode="auto">
          <a:xfrm>
            <a:off x="433700" y="3753254"/>
            <a:ext cx="8215632" cy="2461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488334" y="642782"/>
            <a:ext cx="4949790" cy="2520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Datová tabulka - prázdná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33700" y="3452924"/>
            <a:ext cx="4949790" cy="2520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Datová tabulka - vyplněná</a:t>
            </a:r>
          </a:p>
        </p:txBody>
      </p:sp>
      <p:sp>
        <p:nvSpPr>
          <p:cNvPr id="13" name="Ovál 12"/>
          <p:cNvSpPr/>
          <p:nvPr/>
        </p:nvSpPr>
        <p:spPr>
          <a:xfrm>
            <a:off x="2394645" y="1895205"/>
            <a:ext cx="5832648" cy="683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E23114-F8BB-4398-9562-4932582F3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FCF105-51D6-4768-8105-A473684D2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8156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7024744" cy="576064"/>
          </a:xfrm>
        </p:spPr>
        <p:txBody>
          <a:bodyPr>
            <a:normAutofit/>
          </a:bodyPr>
          <a:lstStyle/>
          <a:p>
            <a:r>
              <a:rPr lang="cs-CZ" dirty="0"/>
              <a:t>Filtrování položek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t="1852" b="66667"/>
          <a:stretch/>
        </p:blipFill>
        <p:spPr bwMode="auto">
          <a:xfrm>
            <a:off x="141933" y="906685"/>
            <a:ext cx="8136904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1233577" y="2432599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343658" y="1002018"/>
            <a:ext cx="432048" cy="61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420671" y="2018741"/>
            <a:ext cx="858166" cy="202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popisek 7"/>
          <p:cNvSpPr/>
          <p:nvPr/>
        </p:nvSpPr>
        <p:spPr>
          <a:xfrm>
            <a:off x="8457159" y="774206"/>
            <a:ext cx="3734841" cy="1907129"/>
          </a:xfrm>
          <a:prstGeom prst="wedgeRoundRectCallout">
            <a:avLst>
              <a:gd name="adj1" fmla="val -69755"/>
              <a:gd name="adj2" fmla="val -2035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Nastavení filtru umožňuje pracovat pouze s určitými respondenty – vybrat např. jen ženy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Filtr lze nastavit pouze při označení příslušných polí  (sloupce – příkazového řádku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Při další práci s daty nezapomeňte vypnout nepotřebné filtry  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1" t="2147" r="-579" b="36540"/>
          <a:stretch/>
        </p:blipFill>
        <p:spPr bwMode="auto">
          <a:xfrm>
            <a:off x="141933" y="3232231"/>
            <a:ext cx="819410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aoblený obdélníkový popisek 9"/>
          <p:cNvSpPr/>
          <p:nvPr/>
        </p:nvSpPr>
        <p:spPr>
          <a:xfrm>
            <a:off x="2086952" y="4814372"/>
            <a:ext cx="2697833" cy="1296144"/>
          </a:xfrm>
          <a:prstGeom prst="wedgeRoundRectCallout">
            <a:avLst>
              <a:gd name="adj1" fmla="val -61633"/>
              <a:gd name="adj2" fmla="val -5035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Klikni na trojúhelníček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Vyber skupinu dat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Filtr můžeš rozšířit i na další pole např. věk – lze např. ženy ve věku 18 let </a:t>
            </a:r>
          </a:p>
        </p:txBody>
      </p:sp>
      <p:sp>
        <p:nvSpPr>
          <p:cNvPr id="11" name="Ovál 10"/>
          <p:cNvSpPr/>
          <p:nvPr/>
        </p:nvSpPr>
        <p:spPr>
          <a:xfrm>
            <a:off x="1384509" y="4160791"/>
            <a:ext cx="56223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654892" y="5328259"/>
            <a:ext cx="432048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64533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https://www.youtube.com/watch?v=TJ4HXI-fC3U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DBE62D-6F8C-463E-9D71-CFE31E8F9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14505465-C849-43F4-9D28-E1B7C007E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4560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526" y="147178"/>
            <a:ext cx="11664070" cy="576064"/>
          </a:xfrm>
        </p:spPr>
        <p:txBody>
          <a:bodyPr>
            <a:noAutofit/>
          </a:bodyPr>
          <a:lstStyle/>
          <a:p>
            <a:r>
              <a:rPr lang="cs-CZ" sz="2800" dirty="0"/>
              <a:t>Vyjádření centrální tendence a variability – data spojitá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87889" y="948905"/>
            <a:ext cx="6937382" cy="11076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400" dirty="0"/>
              <a:t>Aritmetický Průměr - PRŮMĚR</a:t>
            </a:r>
          </a:p>
          <a:p>
            <a:r>
              <a:rPr lang="cs-CZ" sz="2400" dirty="0"/>
              <a:t>Medián – MEDIAN</a:t>
            </a:r>
          </a:p>
          <a:p>
            <a:pPr lvl="1"/>
            <a:r>
              <a:rPr lang="cs-CZ" sz="1600" dirty="0"/>
              <a:t>Střední hodnota</a:t>
            </a:r>
            <a:endParaRPr lang="cs-CZ" sz="2400" dirty="0"/>
          </a:p>
          <a:p>
            <a:r>
              <a:rPr lang="cs-CZ" sz="2400" dirty="0"/>
              <a:t>Modus – MODE</a:t>
            </a:r>
          </a:p>
          <a:p>
            <a:pPr lvl="1"/>
            <a:r>
              <a:rPr lang="cs-CZ" sz="1600" dirty="0"/>
              <a:t>Nejčastěji se vyskytující hodnota</a:t>
            </a:r>
            <a:endParaRPr lang="cs-CZ" sz="2400" dirty="0"/>
          </a:p>
          <a:p>
            <a:r>
              <a:rPr lang="cs-CZ" sz="2400" dirty="0"/>
              <a:t>Minimální hodnota – MIN</a:t>
            </a:r>
          </a:p>
          <a:p>
            <a:pPr lvl="1"/>
            <a:r>
              <a:rPr lang="cs-CZ" sz="1600" dirty="0"/>
              <a:t>Nejmenší hodnota</a:t>
            </a:r>
            <a:endParaRPr lang="cs-CZ" sz="2400" dirty="0"/>
          </a:p>
          <a:p>
            <a:r>
              <a:rPr lang="cs-CZ" sz="2400" dirty="0"/>
              <a:t>Maximální hodnota – MAX</a:t>
            </a:r>
          </a:p>
          <a:p>
            <a:pPr lvl="1"/>
            <a:r>
              <a:rPr lang="cs-CZ" sz="1600" dirty="0"/>
              <a:t>Největší hodnota</a:t>
            </a:r>
            <a:endParaRPr lang="cs-CZ" sz="2400" dirty="0"/>
          </a:p>
          <a:p>
            <a:r>
              <a:rPr lang="cs-CZ" sz="2400" dirty="0"/>
              <a:t>Směrodatná odchylka –SMODCH</a:t>
            </a:r>
          </a:p>
          <a:p>
            <a:pPr lvl="1"/>
            <a:r>
              <a:rPr lang="cs-CZ" sz="1600" dirty="0"/>
              <a:t>určuje jak moc jsou hodnoty rozptýleny od průměru</a:t>
            </a:r>
          </a:p>
          <a:p>
            <a:endParaRPr lang="cs-CZ" sz="2400" dirty="0"/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t="2116" r="49072" b="44444"/>
          <a:stretch/>
        </p:blipFill>
        <p:spPr bwMode="auto">
          <a:xfrm>
            <a:off x="166729" y="1036494"/>
            <a:ext cx="4417104" cy="5191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ál 11"/>
          <p:cNvSpPr/>
          <p:nvPr/>
        </p:nvSpPr>
        <p:spPr>
          <a:xfrm>
            <a:off x="3713623" y="4369204"/>
            <a:ext cx="32256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1275913" y="2114364"/>
            <a:ext cx="1612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3431705" y="2917668"/>
            <a:ext cx="936104" cy="360040"/>
          </a:xfrm>
          <a:prstGeom prst="wedgeRoundRectCallout">
            <a:avLst>
              <a:gd name="adj1" fmla="val -119463"/>
              <a:gd name="adj2" fmla="val -1270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Výběr výpočtu</a:t>
            </a:r>
          </a:p>
        </p:txBody>
      </p:sp>
      <p:sp>
        <p:nvSpPr>
          <p:cNvPr id="15" name="Zaoblený obdélníkový popisek 14"/>
          <p:cNvSpPr/>
          <p:nvPr/>
        </p:nvSpPr>
        <p:spPr>
          <a:xfrm>
            <a:off x="33347" y="2917668"/>
            <a:ext cx="2153777" cy="2178616"/>
          </a:xfrm>
          <a:prstGeom prst="wedgeRoundRectCallout">
            <a:avLst>
              <a:gd name="adj1" fmla="val 23693"/>
              <a:gd name="adj2" fmla="val -756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Napsat do buňky znaménko =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Označit/dát do bloku buňky, že kterých má být počítáno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Zmáčknout v příkazovém řádku </a:t>
            </a:r>
            <a:r>
              <a:rPr lang="cs-CZ" sz="1200" i="1" dirty="0" err="1"/>
              <a:t>fx</a:t>
            </a:r>
            <a:endParaRPr lang="cs-CZ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Vybrat co chci počítat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Pozor aby v bloku byla pouze požadovaná data</a:t>
            </a:r>
          </a:p>
          <a:p>
            <a:pPr algn="ctr"/>
            <a:r>
              <a:rPr lang="cs-CZ" sz="1200" dirty="0"/>
              <a:t> </a:t>
            </a:r>
          </a:p>
        </p:txBody>
      </p:sp>
      <p:sp>
        <p:nvSpPr>
          <p:cNvPr id="16" name="Ovál 15"/>
          <p:cNvSpPr/>
          <p:nvPr/>
        </p:nvSpPr>
        <p:spPr>
          <a:xfrm>
            <a:off x="2375281" y="152329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541256" y="6473739"/>
            <a:ext cx="8750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https://www.youtube.com/watch?v=TPlKHRlibUw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ACF706-0C5F-495D-8B4A-36344501F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65976DD-D369-4882-8B8E-8A2781433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576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514" y="136754"/>
            <a:ext cx="8208912" cy="576064"/>
          </a:xfrm>
        </p:spPr>
        <p:txBody>
          <a:bodyPr>
            <a:noAutofit/>
          </a:bodyPr>
          <a:lstStyle/>
          <a:p>
            <a:r>
              <a:rPr lang="cs-CZ" sz="2800" dirty="0"/>
              <a:t>Vizualizace dat spojitých – krabicový graf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19313" y="6027003"/>
            <a:ext cx="4984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https://www.youtube.com/watch?v=gOj9wBv-IfM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327935" y="78125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/>
            <a:r>
              <a:rPr lang="cs-CZ" dirty="0">
                <a:solidFill>
                  <a:schemeClr val="tx2"/>
                </a:solidFill>
              </a:rPr>
              <a:t>Krabicový graf = </a:t>
            </a:r>
            <a:r>
              <a:rPr lang="cs-CZ" dirty="0" err="1">
                <a:solidFill>
                  <a:schemeClr val="tx2"/>
                </a:solidFill>
              </a:rPr>
              <a:t>boxplot</a:t>
            </a:r>
            <a:r>
              <a:rPr lang="cs-CZ" dirty="0">
                <a:solidFill>
                  <a:schemeClr val="tx2"/>
                </a:solidFill>
              </a:rPr>
              <a:t> = krabicový diagram</a:t>
            </a:r>
          </a:p>
          <a:p>
            <a:pPr marL="68580"/>
            <a:r>
              <a:rPr lang="cs-CZ" dirty="0">
                <a:solidFill>
                  <a:schemeClr val="tx2"/>
                </a:solidFill>
              </a:rPr>
              <a:t>Vizualizace dat spojitých pomocí jejich </a:t>
            </a:r>
            <a:r>
              <a:rPr lang="cs-CZ" dirty="0" err="1">
                <a:solidFill>
                  <a:schemeClr val="tx2"/>
                </a:solidFill>
              </a:rPr>
              <a:t>kvartilů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9" name="Rámeček 18"/>
          <p:cNvSpPr/>
          <p:nvPr/>
        </p:nvSpPr>
        <p:spPr>
          <a:xfrm>
            <a:off x="283514" y="656692"/>
            <a:ext cx="11624972" cy="108012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30" name="Picture 6" descr="Výsledek obrázku pro krabicový graf po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74" y="1995340"/>
            <a:ext cx="40684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ffice.lasakovi.com/excel/grafy/krabicovy-graf-boxplot-excel/popis-krabicovy-graf.jpg">
            <a:extLst>
              <a:ext uri="{FF2B5EF4-FFF2-40B4-BE49-F238E27FC236}">
                <a16:creationId xmlns:a16="http://schemas.microsoft.com/office/drawing/2014/main" id="{222A213D-670A-414C-99C5-858E44BE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5" y="1861373"/>
            <a:ext cx="5208018" cy="42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FE30CBB7-42EE-423F-AF44-488DFBE1BD9C}"/>
              </a:ext>
            </a:extLst>
          </p:cNvPr>
          <p:cNvSpPr/>
          <p:nvPr/>
        </p:nvSpPr>
        <p:spPr bwMode="auto">
          <a:xfrm>
            <a:off x="4097547" y="1805247"/>
            <a:ext cx="2519827" cy="510999"/>
          </a:xfrm>
          <a:prstGeom prst="wedgeRoundRectCallout">
            <a:avLst>
              <a:gd name="adj1" fmla="val -70783"/>
              <a:gd name="adj2" fmla="val 60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Pokud jsou body okolo,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tak znázorňují odlehlé hodnoty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549FC34-8BD7-4349-B506-7E969F60ED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98D5546-BC38-4D24-8254-719407018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389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683" y="165439"/>
            <a:ext cx="8208912" cy="576064"/>
          </a:xfrm>
        </p:spPr>
        <p:txBody>
          <a:bodyPr>
            <a:normAutofit/>
          </a:bodyPr>
          <a:lstStyle/>
          <a:p>
            <a:r>
              <a:rPr lang="cs-CZ" dirty="0"/>
              <a:t>Grafy a tabulky – rady pro tvorbu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674736"/>
            <a:ext cx="11654287" cy="5805264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ts val="3300"/>
              </a:lnSpc>
            </a:pPr>
            <a:r>
              <a:rPr lang="cs-CZ" sz="2000" dirty="0"/>
              <a:t>Na každý zařazený objekt (tabulka, graf, obrázek, schéma) musí být odkaz v textu (graf č. 1 prezentuje…viz tab. 1)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Použitý styl písma sjednotit s textem práce, velikost písma může být menší min. 8 bodů – zachování čitelnosti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Dodržujte jednotné schéma (barevnost, jeden typ koláčového grafu, jeden typ sloupcového grafu…)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Každá objekt musí být označen podpiskem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Každý zařazený objekt pochopit za 5 – 10 sekund.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Zvolte tabulku, nebo graf (duplicitní informace). 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Tabulky by neměly obsahovat více než 18 buněk, jinak se stávají nepřehledné.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Grafy by neměly obsahovat více než 15 datových bodů, jinak se stávají nepřehledné.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Zvolte vhodný graf vzhledem k prezentované veličině. 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Popisky v grafech umístěte mimo barevné výseče/sloupce – navýšení čitelnosti.</a:t>
            </a:r>
          </a:p>
          <a:p>
            <a:pPr>
              <a:lnSpc>
                <a:spcPts val="3300"/>
              </a:lnSpc>
            </a:pPr>
            <a:r>
              <a:rPr lang="cs-CZ" sz="2000" dirty="0"/>
              <a:t>Legendy pište horizontálně-vertikálně psaný text je špatně čitelný.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258274-AE28-4525-8581-C59F9A2A3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359FCF-8D03-4B8F-A61D-E9892D43A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29721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92</TotalTime>
  <Words>2803</Words>
  <Application>Microsoft Office PowerPoint</Application>
  <PresentationFormat>Širokoúhlá obrazovka</PresentationFormat>
  <Paragraphs>485</Paragraphs>
  <Slides>31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Wingdings 2</vt:lpstr>
      <vt:lpstr>Prezentace_MU_CZ</vt:lpstr>
      <vt:lpstr>Prezentace aplikace PowerPoint</vt:lpstr>
      <vt:lpstr>Interpretace dat – Kvantitativní</vt:lpstr>
      <vt:lpstr>Typy dat</vt:lpstr>
      <vt:lpstr>Prezentace aplikace PowerPoint</vt:lpstr>
      <vt:lpstr>Tvorba datových tabulek</vt:lpstr>
      <vt:lpstr>Filtrování položek</vt:lpstr>
      <vt:lpstr>Vyjádření centrální tendence a variability – data spojitá </vt:lpstr>
      <vt:lpstr>Vizualizace dat spojitých – krabicový graf</vt:lpstr>
      <vt:lpstr>Grafy a tabulky – rady pro tvorbu</vt:lpstr>
      <vt:lpstr>Tvorba kontingenční tabulky a grafů – data spojitá</vt:lpstr>
      <vt:lpstr>Tabulky</vt:lpstr>
      <vt:lpstr>Tabulky</vt:lpstr>
      <vt:lpstr>Diseminační fáze</vt:lpstr>
      <vt:lpstr>Publikování výsledků – rozvaha co publikovat</vt:lpstr>
      <vt:lpstr>Prezentace aplikace PowerPoint</vt:lpstr>
      <vt:lpstr>Prezentace aplikace PowerPoint</vt:lpstr>
      <vt:lpstr>Přehledový vědecký článek - Review </vt:lpstr>
      <vt:lpstr>Prezentace aplikace PowerPoint</vt:lpstr>
      <vt:lpstr>Druhy review </vt:lpstr>
      <vt:lpstr>Originální – vědecký odborný článek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11</cp:revision>
  <cp:lastPrinted>1601-01-01T00:00:00Z</cp:lastPrinted>
  <dcterms:created xsi:type="dcterms:W3CDTF">2021-09-08T10:42:39Z</dcterms:created>
  <dcterms:modified xsi:type="dcterms:W3CDTF">2021-10-18T14:18:32Z</dcterms:modified>
</cp:coreProperties>
</file>