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ít Weinberger" initials="V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DC"/>
    <a:srgbClr val="333333"/>
    <a:srgbClr val="660033"/>
    <a:srgbClr val="000066"/>
    <a:srgbClr val="993300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7A0801-9C0B-2A5F-F6BD-F7C86EED57F5}" v="9" dt="2021-09-23T08:55:33.1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yl Středně sytá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Styl Tmavá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Střední sty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8603FDC-E32A-4AB5-989C-0864C3EAD2B8}" styleName="Styl s motivem 2 – zvýraznění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0" autoAdjust="0"/>
    <p:restoredTop sz="94362" autoAdjust="0"/>
  </p:normalViewPr>
  <p:slideViewPr>
    <p:cSldViewPr snapToGrid="0">
      <p:cViewPr varScale="1">
        <p:scale>
          <a:sx n="109" d="100"/>
          <a:sy n="109" d="100"/>
        </p:scale>
        <p:origin x="624" y="9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-35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ha Igor" userId="S::50416@fnbrno.cz::3e80c4be-180e-4e40-ba26-410c5125e6c1" providerId="AD" clId="Web-{737A0801-9C0B-2A5F-F6BD-F7C86EED57F5}"/>
    <pc:docChg chg="modSld">
      <pc:chgData name="Crha Igor" userId="S::50416@fnbrno.cz::3e80c4be-180e-4e40-ba26-410c5125e6c1" providerId="AD" clId="Web-{737A0801-9C0B-2A5F-F6BD-F7C86EED57F5}" dt="2021-09-23T08:55:33.115" v="7" actId="1076"/>
      <pc:docMkLst>
        <pc:docMk/>
      </pc:docMkLst>
      <pc:sldChg chg="addSp delSp modSp">
        <pc:chgData name="Crha Igor" userId="S::50416@fnbrno.cz::3e80c4be-180e-4e40-ba26-410c5125e6c1" providerId="AD" clId="Web-{737A0801-9C0B-2A5F-F6BD-F7C86EED57F5}" dt="2021-09-23T08:55:33.115" v="7" actId="1076"/>
        <pc:sldMkLst>
          <pc:docMk/>
          <pc:sldMk cId="1348239426" sldId="256"/>
        </pc:sldMkLst>
        <pc:spChg chg="del mod">
          <ac:chgData name="Crha Igor" userId="S::50416@fnbrno.cz::3e80c4be-180e-4e40-ba26-410c5125e6c1" providerId="AD" clId="Web-{737A0801-9C0B-2A5F-F6BD-F7C86EED57F5}" dt="2021-09-23T08:54:50.691" v="2"/>
          <ac:spMkLst>
            <pc:docMk/>
            <pc:sldMk cId="1348239426" sldId="256"/>
            <ac:spMk id="5" creationId="{FDD10E48-A775-49F7-B44F-A38AD9438E44}"/>
          </ac:spMkLst>
        </pc:spChg>
        <pc:spChg chg="add mod">
          <ac:chgData name="Crha Igor" userId="S::50416@fnbrno.cz::3e80c4be-180e-4e40-ba26-410c5125e6c1" providerId="AD" clId="Web-{737A0801-9C0B-2A5F-F6BD-F7C86EED57F5}" dt="2021-09-23T08:55:17.255" v="5" actId="1076"/>
          <ac:spMkLst>
            <pc:docMk/>
            <pc:sldMk cId="1348239426" sldId="256"/>
            <ac:spMk id="6" creationId="{61BFE18D-42F6-4373-9976-1EAD3E46AB57}"/>
          </ac:spMkLst>
        </pc:spChg>
        <pc:spChg chg="add mod">
          <ac:chgData name="Crha Igor" userId="S::50416@fnbrno.cz::3e80c4be-180e-4e40-ba26-410c5125e6c1" providerId="AD" clId="Web-{737A0801-9C0B-2A5F-F6BD-F7C86EED57F5}" dt="2021-09-23T08:55:33.115" v="7" actId="1076"/>
          <ac:spMkLst>
            <pc:docMk/>
            <pc:sldMk cId="1348239426" sldId="256"/>
            <ac:spMk id="7" creationId="{49247E6D-BD84-4358-978D-597A915E6CA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38135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992846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113547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38311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72008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03840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65868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9340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18158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26188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48277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28725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FBE0B78-FC15-8C43-8794-278D33D54307}"/>
              </a:ext>
            </a:extLst>
          </p:cNvPr>
          <p:cNvSpPr txBox="1"/>
          <p:nvPr userDrawn="1"/>
        </p:nvSpPr>
        <p:spPr>
          <a:xfrm>
            <a:off x="0" y="342900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2131621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nímek MUN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FBE0B78-FC15-8C43-8794-278D33D54307}"/>
              </a:ext>
            </a:extLst>
          </p:cNvPr>
          <p:cNvSpPr txBox="1"/>
          <p:nvPr userDrawn="1"/>
        </p:nvSpPr>
        <p:spPr>
          <a:xfrm>
            <a:off x="0" y="342900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rgbClr val="0000DC"/>
                </a:solidFill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819517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  <p:sldLayoutId id="2147483695" r:id="rId16"/>
  </p:sldLayoutIdLst>
  <p:hf sldNum="0"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8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2306" y="3240078"/>
            <a:ext cx="7974623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       Vyšetřovací metody </a:t>
            </a:r>
            <a:b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    v gynekologii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2747" y="6397011"/>
            <a:ext cx="68065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algn="ctr">
              <a:buNone/>
            </a:pPr>
            <a:endParaRPr lang="cs-CZ" altLang="en-US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61BFE18D-42F6-4373-9976-1EAD3E46AB57}"/>
              </a:ext>
            </a:extLst>
          </p:cNvPr>
          <p:cNvSpPr txBox="1">
            <a:spLocks noChangeArrowheads="1"/>
          </p:cNvSpPr>
          <p:nvPr/>
        </p:nvSpPr>
        <p:spPr>
          <a:xfrm>
            <a:off x="3206895" y="675842"/>
            <a:ext cx="4670425" cy="842962"/>
          </a:xfrm>
          <a:prstGeom prst="rect">
            <a:avLst/>
          </a:prstGeom>
          <a:noFill/>
        </p:spPr>
        <p:txBody>
          <a:bodyPr lIns="0" tIns="0" rIns="0" bIns="0" anchor="t"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algn="ctr">
              <a:defRPr/>
            </a:pPr>
            <a:r>
              <a:rPr lang="cs-CZ" altLang="en-US" sz="1800" kern="0" dirty="0">
                <a:solidFill>
                  <a:schemeClr val="tx2"/>
                </a:solidFill>
                <a:latin typeface="Calibri"/>
                <a:cs typeface="Calibri"/>
              </a:rPr>
              <a:t>Ústav zdravotních věd </a:t>
            </a:r>
          </a:p>
          <a:p>
            <a:pPr algn="ctr">
              <a:defRPr/>
            </a:pPr>
            <a:r>
              <a:rPr lang="cs-CZ" altLang="en-US" sz="1800" kern="0" dirty="0">
                <a:solidFill>
                  <a:schemeClr val="tx2"/>
                </a:solidFill>
                <a:latin typeface="Calibri"/>
                <a:cs typeface="Calibri"/>
              </a:rPr>
              <a:t>Lékařské fakulty MU a FN Brno </a:t>
            </a:r>
            <a:br>
              <a:rPr lang="cs-CZ" altLang="en-US" sz="1800" b="0" kern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en-US" sz="1800" b="0" kern="0" dirty="0">
                <a:solidFill>
                  <a:schemeClr val="tx2"/>
                </a:solidFill>
                <a:latin typeface="Calibri"/>
                <a:cs typeface="Calibri"/>
              </a:rPr>
              <a:t>přednosta: prof. PhDr. Andrea Pokorná, PhD.</a:t>
            </a:r>
            <a:r>
              <a:rPr lang="cs-CZ" altLang="en-US" sz="18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 </a:t>
            </a:r>
            <a:endParaRPr lang="cs-CZ" altLang="en-US" sz="1800" b="0" ker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bdélník 7">
            <a:extLst>
              <a:ext uri="{FF2B5EF4-FFF2-40B4-BE49-F238E27FC236}">
                <a16:creationId xmlns:a16="http://schemas.microsoft.com/office/drawing/2014/main" id="{49247E6D-BD84-4358-978D-597A915E6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458" y="5378596"/>
            <a:ext cx="62537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t">
            <a:spAutoFit/>
          </a:bodyPr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algn="ctr" eaLnBrk="1" hangingPunct="1"/>
            <a:r>
              <a:rPr lang="cs-CZ" altLang="cs-CZ" sz="2000" dirty="0">
                <a:solidFill>
                  <a:schemeClr val="tx2"/>
                </a:solidFill>
                <a:latin typeface="Calibri"/>
                <a:ea typeface="Microsoft YaHei"/>
                <a:cs typeface="Calibri"/>
              </a:rPr>
              <a:t>BP</a:t>
            </a:r>
            <a:r>
              <a:rPr lang="cs-CZ" altLang="cs-CZ" sz="1800" dirty="0">
                <a:solidFill>
                  <a:schemeClr val="tx2"/>
                </a:solidFill>
                <a:latin typeface="Calibri"/>
                <a:ea typeface="Microsoft YaHei"/>
                <a:cs typeface="Calibri"/>
              </a:rPr>
              <a:t>Z</a:t>
            </a:r>
            <a:r>
              <a:rPr lang="cs-CZ" altLang="cs-CZ" sz="2000" dirty="0">
                <a:solidFill>
                  <a:schemeClr val="tx2"/>
                </a:solidFill>
                <a:latin typeface="Calibri"/>
                <a:ea typeface="Microsoft YaHei"/>
                <a:cs typeface="Calibri"/>
              </a:rPr>
              <a:t>G0121   Ošetřovatelská péče v gynekologii  - přednášky</a:t>
            </a:r>
          </a:p>
        </p:txBody>
      </p:sp>
    </p:spTree>
    <p:extLst>
      <p:ext uri="{BB962C8B-B14F-4D97-AF65-F5344CB8AC3E}">
        <p14:creationId xmlns:p14="http://schemas.microsoft.com/office/powerpoint/2010/main" val="1348239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Vyšetřovací metody v gynekologii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Prebioptické</a:t>
            </a: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vyšetřovací metody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F236CB0-48DB-0C4D-AA56-497E299937FE}"/>
              </a:ext>
            </a:extLst>
          </p:cNvPr>
          <p:cNvSpPr txBox="1"/>
          <p:nvPr/>
        </p:nvSpPr>
        <p:spPr>
          <a:xfrm>
            <a:off x="503583" y="2478156"/>
            <a:ext cx="105487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dirty="0" err="1"/>
              <a:t>Vulvoskopie</a:t>
            </a:r>
            <a:r>
              <a:rPr lang="cs-CZ" dirty="0"/>
              <a:t>- kolposkopem: </a:t>
            </a:r>
            <a:r>
              <a:rPr lang="cs-CZ" dirty="0" err="1"/>
              <a:t>uVIN</a:t>
            </a:r>
            <a:r>
              <a:rPr lang="cs-CZ" dirty="0"/>
              <a:t> (</a:t>
            </a:r>
            <a:r>
              <a:rPr lang="cs-CZ" dirty="0" err="1"/>
              <a:t>usual</a:t>
            </a:r>
            <a:r>
              <a:rPr lang="cs-CZ" dirty="0"/>
              <a:t>), </a:t>
            </a:r>
            <a:r>
              <a:rPr lang="cs-CZ" dirty="0" err="1"/>
              <a:t>dVIN</a:t>
            </a:r>
            <a:r>
              <a:rPr lang="cs-CZ" dirty="0"/>
              <a:t> (</a:t>
            </a:r>
            <a:r>
              <a:rPr lang="cs-CZ" dirty="0" err="1"/>
              <a:t>differentiated</a:t>
            </a:r>
            <a:r>
              <a:rPr lang="cs-CZ" dirty="0"/>
              <a:t>)</a:t>
            </a:r>
          </a:p>
          <a:p>
            <a:pPr marL="342900" indent="-342900">
              <a:buFontTx/>
              <a:buChar char="-"/>
            </a:pPr>
            <a:r>
              <a:rPr lang="cs-CZ" dirty="0" err="1"/>
              <a:t>Vaginoskopie</a:t>
            </a:r>
            <a:r>
              <a:rPr lang="cs-CZ" dirty="0"/>
              <a:t>- dětská gynekologie/</a:t>
            </a:r>
            <a:r>
              <a:rPr lang="cs-CZ" dirty="0" err="1"/>
              <a:t>virgo</a:t>
            </a:r>
            <a:endParaRPr lang="cs-CZ" dirty="0"/>
          </a:p>
          <a:p>
            <a:r>
              <a:rPr lang="cs-CZ" dirty="0"/>
              <a:t>				</a:t>
            </a:r>
          </a:p>
          <a:p>
            <a:r>
              <a:rPr lang="cs-CZ" dirty="0"/>
              <a:t>	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7777138-DA77-B84B-89DD-F23D1A005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6150" y="3622944"/>
            <a:ext cx="3898900" cy="29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21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Vyšetřovací metody v gynekologii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Ultrazvuk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F236CB0-48DB-0C4D-AA56-497E299937FE}"/>
              </a:ext>
            </a:extLst>
          </p:cNvPr>
          <p:cNvSpPr txBox="1"/>
          <p:nvPr/>
        </p:nvSpPr>
        <p:spPr>
          <a:xfrm>
            <a:off x="503583" y="2478156"/>
            <a:ext cx="105487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dirty="0"/>
              <a:t>nejdůležitější vyšetřovací metoda</a:t>
            </a:r>
          </a:p>
          <a:p>
            <a:r>
              <a:rPr lang="cs-CZ" dirty="0"/>
              <a:t>	abdominální: dětská gynekologie, velké břišní tumory, ascites	</a:t>
            </a:r>
          </a:p>
          <a:p>
            <a:r>
              <a:rPr lang="cs-CZ" dirty="0"/>
              <a:t>	rektální: dětská gynekologie, </a:t>
            </a:r>
            <a:r>
              <a:rPr lang="cs-CZ" dirty="0" err="1"/>
              <a:t>virgo</a:t>
            </a:r>
            <a:endParaRPr lang="cs-CZ" dirty="0"/>
          </a:p>
          <a:p>
            <a:r>
              <a:rPr lang="cs-CZ" dirty="0"/>
              <a:t>	vaginální: všechny patologie malé pánve, GEU, novotvary</a:t>
            </a:r>
          </a:p>
          <a:p>
            <a:pPr marL="342900" indent="-342900">
              <a:buFontTx/>
              <a:buChar char="-"/>
            </a:pPr>
            <a:r>
              <a:rPr lang="cs-CZ" dirty="0"/>
              <a:t>Doppler	</a:t>
            </a:r>
          </a:p>
          <a:p>
            <a:r>
              <a:rPr lang="cs-CZ" dirty="0"/>
              <a:t>		</a:t>
            </a:r>
          </a:p>
          <a:p>
            <a:r>
              <a:rPr lang="cs-CZ" dirty="0"/>
              <a:t>	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3F7E1A7-2371-2D43-8EC3-A34057D23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9150" y="4204469"/>
            <a:ext cx="36830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91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Vyšetřovací metody v gynekologii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CT/MRI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F236CB0-48DB-0C4D-AA56-497E299937FE}"/>
              </a:ext>
            </a:extLst>
          </p:cNvPr>
          <p:cNvSpPr txBox="1"/>
          <p:nvPr/>
        </p:nvSpPr>
        <p:spPr>
          <a:xfrm>
            <a:off x="503583" y="2478156"/>
            <a:ext cx="105487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dirty="0"/>
              <a:t>zejm. </a:t>
            </a:r>
            <a:r>
              <a:rPr lang="cs-CZ" dirty="0" err="1"/>
              <a:t>onkogynekologická</a:t>
            </a:r>
            <a:r>
              <a:rPr lang="cs-CZ" dirty="0"/>
              <a:t> diagnostika/endometrióza/VVV/velké nálezy</a:t>
            </a:r>
          </a:p>
          <a:p>
            <a:pPr marL="342900" indent="-342900">
              <a:buFontTx/>
              <a:buChar char="-"/>
            </a:pPr>
            <a:r>
              <a:rPr lang="cs-CZ" dirty="0"/>
              <a:t>zhoubný nádor a jeho šíření/kontrola efektu léčby/recidivy</a:t>
            </a:r>
          </a:p>
          <a:p>
            <a:pPr marL="342900" indent="-342900">
              <a:buFontTx/>
              <a:buChar char="-"/>
            </a:pPr>
            <a:r>
              <a:rPr lang="cs-CZ" b="1" dirty="0"/>
              <a:t>CT</a:t>
            </a:r>
            <a:r>
              <a:rPr lang="cs-CZ" dirty="0"/>
              <a:t>: nižší rozlišovací schopnost, rychlejší, levnější, kontrastní látka (jod)</a:t>
            </a:r>
          </a:p>
          <a:p>
            <a:r>
              <a:rPr lang="cs-CZ" dirty="0"/>
              <a:t>	</a:t>
            </a:r>
            <a:r>
              <a:rPr lang="cs-CZ" u="sng" dirty="0" err="1"/>
              <a:t>staging</a:t>
            </a:r>
            <a:r>
              <a:rPr lang="cs-CZ" dirty="0"/>
              <a:t>	</a:t>
            </a:r>
          </a:p>
          <a:p>
            <a:pPr marL="342900" indent="-342900">
              <a:buFontTx/>
              <a:buChar char="-"/>
            </a:pPr>
            <a:r>
              <a:rPr lang="cs-CZ" b="1" dirty="0"/>
              <a:t>MRI</a:t>
            </a:r>
            <a:r>
              <a:rPr lang="cs-CZ" dirty="0"/>
              <a:t>: absence radiační zátěže, kontrast (gadolinium- alergie vzácné)</a:t>
            </a:r>
          </a:p>
          <a:p>
            <a:pPr marL="342900" indent="-342900">
              <a:buFontTx/>
              <a:buChar char="-"/>
            </a:pPr>
            <a:r>
              <a:rPr lang="cs-CZ" b="1" dirty="0"/>
              <a:t>PET</a:t>
            </a:r>
            <a:r>
              <a:rPr lang="cs-CZ" dirty="0"/>
              <a:t>: FDG- tkáně se zvýšenou utilizací glukózy- tumory/záněty</a:t>
            </a:r>
          </a:p>
          <a:p>
            <a:r>
              <a:rPr lang="cs-CZ" dirty="0"/>
              <a:t>	aktivita primárních ložisek + vzdálené metastázy = </a:t>
            </a:r>
            <a:r>
              <a:rPr lang="cs-CZ" u="sng" dirty="0" err="1"/>
              <a:t>restaging</a:t>
            </a:r>
            <a:r>
              <a:rPr lang="cs-CZ" dirty="0"/>
              <a:t>	</a:t>
            </a:r>
          </a:p>
          <a:p>
            <a:r>
              <a:rPr lang="cs-CZ" dirty="0"/>
              <a:t>	zejm. ca cervixu, ca ovarií, ca prsu</a:t>
            </a:r>
          </a:p>
        </p:txBody>
      </p:sp>
    </p:spTree>
    <p:extLst>
      <p:ext uri="{BB962C8B-B14F-4D97-AF65-F5344CB8AC3E}">
        <p14:creationId xmlns:p14="http://schemas.microsoft.com/office/powerpoint/2010/main" val="458980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Vyšetřovací metody v gynekologii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Urogynekologie</a:t>
            </a:r>
            <a:endParaRPr lang="cs-CZ" altLang="cs-CZ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F236CB0-48DB-0C4D-AA56-497E299937FE}"/>
              </a:ext>
            </a:extLst>
          </p:cNvPr>
          <p:cNvSpPr txBox="1"/>
          <p:nvPr/>
        </p:nvSpPr>
        <p:spPr>
          <a:xfrm>
            <a:off x="503583" y="2478156"/>
            <a:ext cx="105487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dirty="0"/>
              <a:t>Cystoskopie</a:t>
            </a:r>
          </a:p>
          <a:p>
            <a:pPr marL="342900" indent="-342900">
              <a:buFontTx/>
              <a:buChar char="-"/>
            </a:pPr>
            <a:r>
              <a:rPr lang="cs-CZ" dirty="0" err="1"/>
              <a:t>Urodynamika</a:t>
            </a:r>
            <a:endParaRPr lang="cs-CZ" dirty="0"/>
          </a:p>
          <a:p>
            <a:r>
              <a:rPr lang="cs-CZ" dirty="0"/>
              <a:t>	</a:t>
            </a:r>
            <a:r>
              <a:rPr lang="cs-CZ" dirty="0" err="1"/>
              <a:t>uroflowmetrie</a:t>
            </a:r>
            <a:endParaRPr lang="cs-CZ" dirty="0"/>
          </a:p>
          <a:p>
            <a:r>
              <a:rPr lang="cs-CZ" dirty="0"/>
              <a:t>	uretrální tlakový profil</a:t>
            </a:r>
          </a:p>
          <a:p>
            <a:pPr marL="342900" indent="-342900">
              <a:buFontTx/>
              <a:buChar char="-"/>
            </a:pPr>
            <a:r>
              <a:rPr lang="cs-CZ" dirty="0" err="1"/>
              <a:t>uretrocystografie</a:t>
            </a:r>
            <a:r>
              <a:rPr lang="cs-CZ" dirty="0"/>
              <a:t>			</a:t>
            </a:r>
          </a:p>
          <a:p>
            <a:r>
              <a:rPr lang="cs-CZ" dirty="0"/>
              <a:t>	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2174E1E-7FD5-574D-9696-A540533F4D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248"/>
          <a:stretch/>
        </p:blipFill>
        <p:spPr>
          <a:xfrm>
            <a:off x="4674592" y="2478156"/>
            <a:ext cx="6547387" cy="382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86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Vyšetřovací metody v gynekologii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Endoskopie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F236CB0-48DB-0C4D-AA56-497E299937FE}"/>
              </a:ext>
            </a:extLst>
          </p:cNvPr>
          <p:cNvSpPr txBox="1"/>
          <p:nvPr/>
        </p:nvSpPr>
        <p:spPr>
          <a:xfrm>
            <a:off x="503583" y="2478156"/>
            <a:ext cx="10548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dirty="0" err="1"/>
              <a:t>Hysteroskopie</a:t>
            </a:r>
            <a:endParaRPr lang="cs-CZ" dirty="0"/>
          </a:p>
          <a:p>
            <a:pPr marL="342900" indent="-342900">
              <a:buFontTx/>
              <a:buChar char="-"/>
            </a:pPr>
            <a:r>
              <a:rPr lang="cs-CZ" dirty="0"/>
              <a:t>Laparoskopie		</a:t>
            </a:r>
          </a:p>
          <a:p>
            <a:r>
              <a:rPr lang="cs-CZ" dirty="0"/>
              <a:t>	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4AD5C91-C4EB-7D47-98EF-B04451A19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038" y="3362307"/>
            <a:ext cx="3714379" cy="278578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CF0DCCE-8BC3-D949-B97D-295CAF2AB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1825" y="3362307"/>
            <a:ext cx="2503364" cy="272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47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Vyšetřovací metody v gynekologii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Malé invazivní diagnosticko-terapeutické metody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F236CB0-48DB-0C4D-AA56-497E299937FE}"/>
              </a:ext>
            </a:extLst>
          </p:cNvPr>
          <p:cNvSpPr txBox="1"/>
          <p:nvPr/>
        </p:nvSpPr>
        <p:spPr>
          <a:xfrm>
            <a:off x="503583" y="2478156"/>
            <a:ext cx="105487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dirty="0"/>
              <a:t>Dilatace a kyretáž- SA</a:t>
            </a:r>
          </a:p>
          <a:p>
            <a:pPr marL="342900" indent="-342900">
              <a:buFontTx/>
              <a:buChar char="-"/>
            </a:pPr>
            <a:r>
              <a:rPr lang="cs-CZ" dirty="0"/>
              <a:t>Biopsie endometria pipetou</a:t>
            </a:r>
          </a:p>
          <a:p>
            <a:pPr marL="342900" indent="-342900">
              <a:buFontTx/>
              <a:buChar char="-"/>
            </a:pPr>
            <a:r>
              <a:rPr lang="cs-CZ" dirty="0" err="1"/>
              <a:t>Knipsbiopsie</a:t>
            </a:r>
            <a:r>
              <a:rPr lang="cs-CZ" dirty="0"/>
              <a:t> čípku	</a:t>
            </a:r>
          </a:p>
          <a:p>
            <a:pPr marL="342900" indent="-342900">
              <a:buFontTx/>
              <a:buChar char="-"/>
            </a:pPr>
            <a:r>
              <a:rPr lang="cs-CZ" dirty="0" err="1"/>
              <a:t>Knipsbiopsie</a:t>
            </a:r>
            <a:r>
              <a:rPr lang="cs-CZ" dirty="0"/>
              <a:t> vulvy	</a:t>
            </a:r>
          </a:p>
          <a:p>
            <a:r>
              <a:rPr lang="cs-CZ" dirty="0"/>
              <a:t>	</a:t>
            </a:r>
          </a:p>
        </p:txBody>
      </p:sp>
      <p:pic>
        <p:nvPicPr>
          <p:cNvPr id="6" name="Obrázek 5" descr="Obsah obrázku interiér, stůl, vsedě, malé&#10;&#10;Popis byl vytvořen automaticky">
            <a:extLst>
              <a:ext uri="{FF2B5EF4-FFF2-40B4-BE49-F238E27FC236}">
                <a16:creationId xmlns:a16="http://schemas.microsoft.com/office/drawing/2014/main" id="{FDF5117B-AAA4-5440-A362-5DA2AB16E4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77881" y="2889339"/>
            <a:ext cx="4512365" cy="3384274"/>
          </a:xfrm>
          <a:prstGeom prst="rect">
            <a:avLst/>
          </a:prstGeom>
        </p:spPr>
      </p:pic>
      <p:pic>
        <p:nvPicPr>
          <p:cNvPr id="8" name="Obrázek 7" descr="Obsah obrázku bílá, vsedě, voda, pláž&#10;&#10;Popis byl vytvořen automaticky">
            <a:extLst>
              <a:ext uri="{FF2B5EF4-FFF2-40B4-BE49-F238E27FC236}">
                <a16:creationId xmlns:a16="http://schemas.microsoft.com/office/drawing/2014/main" id="{9D2A6E1C-C249-5B4C-9B81-EABEF705FE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50075" y="3619963"/>
            <a:ext cx="3697580" cy="293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59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Vyšetřovací metody v gynekologii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Vyšetřovací metody v </a:t>
            </a:r>
            <a:r>
              <a:rPr lang="cs-CZ" altLang="cs-CZ" sz="4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mamologii</a:t>
            </a:r>
            <a:endParaRPr lang="cs-CZ" altLang="cs-CZ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F236CB0-48DB-0C4D-AA56-497E299937FE}"/>
              </a:ext>
            </a:extLst>
          </p:cNvPr>
          <p:cNvSpPr txBox="1"/>
          <p:nvPr/>
        </p:nvSpPr>
        <p:spPr>
          <a:xfrm>
            <a:off x="503583" y="2478156"/>
            <a:ext cx="105487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dirty="0" err="1"/>
              <a:t>Mammografie</a:t>
            </a:r>
            <a:endParaRPr lang="cs-CZ" dirty="0"/>
          </a:p>
          <a:p>
            <a:r>
              <a:rPr lang="cs-CZ" dirty="0"/>
              <a:t>	</a:t>
            </a:r>
            <a:r>
              <a:rPr lang="cs-CZ" dirty="0" err="1"/>
              <a:t>screening</a:t>
            </a:r>
            <a:r>
              <a:rPr lang="cs-CZ" dirty="0"/>
              <a:t> od 45 let á 2 roky</a:t>
            </a:r>
          </a:p>
          <a:p>
            <a:r>
              <a:rPr lang="cs-CZ" dirty="0"/>
              <a:t>- UZ prsů</a:t>
            </a:r>
          </a:p>
          <a:p>
            <a:r>
              <a:rPr lang="cs-CZ" dirty="0"/>
              <a:t>	</a:t>
            </a:r>
          </a:p>
          <a:p>
            <a:r>
              <a:rPr lang="cs-CZ" dirty="0"/>
              <a:t>	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C518E2B-BBB4-D24A-9ABA-43629B8CA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900" y="2328054"/>
            <a:ext cx="3377537" cy="417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20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Vyšetřovací metody v gynekologii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Anamnéza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8F236CB0-48DB-0C4D-AA56-497E299937FE}"/>
                  </a:ext>
                </a:extLst>
              </p:cNvPr>
              <p:cNvSpPr txBox="1"/>
              <p:nvPr/>
            </p:nvSpPr>
            <p:spPr>
              <a:xfrm>
                <a:off x="503583" y="2239616"/>
                <a:ext cx="10031895" cy="4893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Tx/>
                  <a:buChar char="-"/>
                </a:pPr>
                <a:r>
                  <a:rPr lang="cs-CZ" b="1" dirty="0"/>
                  <a:t>Rodinná</a:t>
                </a:r>
                <a:r>
                  <a:rPr lang="cs-CZ" dirty="0"/>
                  <a:t>		</a:t>
                </a:r>
                <a:r>
                  <a:rPr lang="cs-CZ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cs-CZ" dirty="0"/>
                  <a:t> zejm. VVV, tumory, </a:t>
                </a:r>
                <a:r>
                  <a:rPr lang="cs-CZ" dirty="0" err="1"/>
                  <a:t>trombembolie</a:t>
                </a:r>
                <a:endParaRPr lang="cs-CZ" dirty="0"/>
              </a:p>
              <a:p>
                <a:pPr marL="342900" indent="-342900">
                  <a:buFontTx/>
                  <a:buChar char="-"/>
                </a:pPr>
                <a:r>
                  <a:rPr lang="cs-CZ" b="1" dirty="0"/>
                  <a:t>Osobní</a:t>
                </a:r>
              </a:p>
              <a:p>
                <a:pPr marL="342900" indent="-342900">
                  <a:buFontTx/>
                  <a:buChar char="-"/>
                </a:pPr>
                <a:r>
                  <a:rPr lang="cs-CZ" b="1" dirty="0"/>
                  <a:t>Gynekologická </a:t>
                </a:r>
                <a:r>
                  <a:rPr lang="cs-CZ" dirty="0"/>
                  <a:t>	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cs-CZ" dirty="0"/>
                  <a:t> menstruační cyklus- délka, pravidelnost, 							síla krvácení, PM!</a:t>
                </a:r>
              </a:p>
              <a:p>
                <a:r>
                  <a:rPr lang="cs-CZ" dirty="0"/>
                  <a:t>			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cs-CZ" dirty="0"/>
                  <a:t> porody: chronologicky!, rok, CH/D, váha + 				  míra novorozence, tg, komplikace</a:t>
                </a:r>
              </a:p>
              <a:p>
                <a:r>
                  <a:rPr lang="cs-CZ" dirty="0"/>
                  <a:t> 			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cs-CZ" dirty="0"/>
                  <a:t> hormonální terapie (HRT, COC- </a:t>
                </a:r>
                <a:r>
                  <a:rPr lang="cs-CZ" dirty="0" err="1"/>
                  <a:t>tbl</a:t>
                </a:r>
                <a:r>
                  <a:rPr lang="cs-CZ" dirty="0"/>
                  <a:t>, IUD + kdy ex)</a:t>
                </a:r>
              </a:p>
              <a:p>
                <a:r>
                  <a:rPr lang="cs-CZ" dirty="0"/>
                  <a:t>		</a:t>
                </a:r>
                <a:r>
                  <a:rPr lang="cs-CZ" dirty="0">
                    <a:ea typeface="Cambria Math" panose="02040503050406030204" pitchFamily="18" charset="0"/>
                  </a:rPr>
                  <a:t> 	</a:t>
                </a:r>
                <a14:m>
                  <m:oMath xmlns:m="http://schemas.openxmlformats.org/officeDocument/2006/math">
                    <m:r>
                      <a:rPr lang="cs-CZ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cs-CZ" dirty="0"/>
                  <a:t> gynekologická onemocnění (</a:t>
                </a:r>
                <a:r>
                  <a:rPr lang="cs-CZ" dirty="0" err="1"/>
                  <a:t>gyn</a:t>
                </a:r>
                <a:r>
                  <a:rPr lang="cs-CZ" dirty="0"/>
                  <a:t>. Operace, ovariální 			  cysty, myomy, endometrióza, záněty), styk/</a:t>
                </a:r>
                <a:r>
                  <a:rPr lang="cs-CZ" dirty="0" err="1"/>
                  <a:t>virgo</a:t>
                </a:r>
                <a:r>
                  <a:rPr lang="cs-CZ" dirty="0"/>
                  <a:t>?</a:t>
                </a:r>
              </a:p>
              <a:p>
                <a:r>
                  <a:rPr lang="cs-CZ" dirty="0"/>
                  <a:t>- </a:t>
                </a:r>
                <a:r>
                  <a:rPr lang="cs-CZ" b="1" dirty="0"/>
                  <a:t>Nynější onemocnění</a:t>
                </a:r>
              </a:p>
              <a:p>
                <a:endParaRPr lang="cs-CZ" dirty="0"/>
              </a:p>
              <a:p>
                <a:r>
                  <a:rPr lang="cs-CZ" dirty="0"/>
                  <a:t>			</a:t>
                </a:r>
              </a:p>
              <a:p>
                <a:r>
                  <a:rPr lang="cs-CZ" dirty="0"/>
                  <a:t>	</a:t>
                </a:r>
              </a:p>
            </p:txBody>
          </p:sp>
        </mc:Choice>
        <mc:Fallback xmlns="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8F236CB0-48DB-0C4D-AA56-497E29993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583" y="2239616"/>
                <a:ext cx="10031895" cy="4893647"/>
              </a:xfrm>
              <a:prstGeom prst="rect">
                <a:avLst/>
              </a:prstGeom>
              <a:blipFill>
                <a:blip r:embed="rId3"/>
                <a:stretch>
                  <a:fillRect l="-885" t="-775" r="-177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7572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Vyšetřovací metody v gynekologii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Gynekologické vyšetření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F236CB0-48DB-0C4D-AA56-497E299937FE}"/>
              </a:ext>
            </a:extLst>
          </p:cNvPr>
          <p:cNvSpPr txBox="1"/>
          <p:nvPr/>
        </p:nvSpPr>
        <p:spPr>
          <a:xfrm>
            <a:off x="422673" y="2134970"/>
            <a:ext cx="1054873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cs-CZ" b="1" dirty="0"/>
              <a:t>Sestra</a:t>
            </a:r>
            <a:r>
              <a:rPr lang="cs-CZ" dirty="0"/>
              <a:t>: TK, P, TT, moč na bílkovinu/HCG,  výška, hmotnost</a:t>
            </a:r>
          </a:p>
          <a:p>
            <a:pPr marL="457200" indent="-457200">
              <a:buAutoNum type="arabicPeriod"/>
            </a:pPr>
            <a:r>
              <a:rPr lang="cs-CZ" b="1" dirty="0" err="1"/>
              <a:t>Aspekce</a:t>
            </a:r>
            <a:r>
              <a:rPr lang="cs-CZ" dirty="0"/>
              <a:t>:   </a:t>
            </a:r>
          </a:p>
          <a:p>
            <a:r>
              <a:rPr lang="cs-CZ" dirty="0"/>
              <a:t>	vulva + introitus </a:t>
            </a:r>
          </a:p>
          <a:p>
            <a:r>
              <a:rPr lang="cs-CZ" dirty="0"/>
              <a:t>	v zrcadlech  (</a:t>
            </a:r>
            <a:r>
              <a:rPr lang="cs-CZ" dirty="0" err="1"/>
              <a:t>Gravesovo</a:t>
            </a:r>
            <a:r>
              <a:rPr lang="cs-CZ" dirty="0"/>
              <a:t>/ </a:t>
            </a:r>
            <a:r>
              <a:rPr lang="cs-CZ" dirty="0" err="1"/>
              <a:t>Simpsonovo</a:t>
            </a:r>
            <a:r>
              <a:rPr lang="cs-CZ" dirty="0"/>
              <a:t>/ </a:t>
            </a:r>
            <a:r>
              <a:rPr lang="cs-CZ" dirty="0" err="1"/>
              <a:t>Cuscovo</a:t>
            </a:r>
            <a:r>
              <a:rPr lang="cs-CZ" dirty="0"/>
              <a:t>/</a:t>
            </a:r>
            <a:r>
              <a:rPr lang="cs-CZ" dirty="0" err="1"/>
              <a:t>vaginoskop</a:t>
            </a:r>
            <a:r>
              <a:rPr lang="cs-CZ" dirty="0"/>
              <a:t>) </a:t>
            </a:r>
          </a:p>
          <a:p>
            <a:r>
              <a:rPr lang="cs-CZ" dirty="0"/>
              <a:t>	pochva + čípek</a:t>
            </a:r>
          </a:p>
          <a:p>
            <a:r>
              <a:rPr lang="cs-CZ" b="1" dirty="0"/>
              <a:t>2. </a:t>
            </a:r>
            <a:r>
              <a:rPr lang="cs-CZ" b="1" dirty="0" err="1"/>
              <a:t>Bimanuální</a:t>
            </a:r>
            <a:r>
              <a:rPr lang="cs-CZ" b="1" dirty="0"/>
              <a:t> palpační vyšetření: </a:t>
            </a:r>
          </a:p>
          <a:p>
            <a:r>
              <a:rPr lang="cs-CZ" dirty="0"/>
              <a:t>	čípek, děloha, ovaria, adnexa, břišní stěna, CD, malá pánev, močový  	měchýř</a:t>
            </a:r>
          </a:p>
          <a:p>
            <a:r>
              <a:rPr lang="cs-CZ" b="1" dirty="0"/>
              <a:t>3. Rektální vyšetření</a:t>
            </a:r>
          </a:p>
          <a:p>
            <a:r>
              <a:rPr lang="cs-CZ" dirty="0"/>
              <a:t>	dětská gynekologie</a:t>
            </a:r>
          </a:p>
          <a:p>
            <a:r>
              <a:rPr lang="cs-CZ" dirty="0"/>
              <a:t>	čípek, děloha, adnexa, CD</a:t>
            </a:r>
          </a:p>
          <a:p>
            <a:endParaRPr lang="cs-CZ" dirty="0"/>
          </a:p>
          <a:p>
            <a:r>
              <a:rPr lang="cs-CZ" dirty="0"/>
              <a:t>			</a:t>
            </a:r>
          </a:p>
          <a:p>
            <a:r>
              <a:rPr lang="cs-CZ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234614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Vyšetřovací metody v gynekologii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Gynekologické vyšetření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F236CB0-48DB-0C4D-AA56-497E299937FE}"/>
              </a:ext>
            </a:extLst>
          </p:cNvPr>
          <p:cNvSpPr txBox="1"/>
          <p:nvPr/>
        </p:nvSpPr>
        <p:spPr>
          <a:xfrm>
            <a:off x="503583" y="2478156"/>
            <a:ext cx="105487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4. Vyšetření v CA </a:t>
            </a:r>
            <a:r>
              <a:rPr lang="cs-CZ" dirty="0"/>
              <a:t>	zejm. dětská gynekologie, mentální postižení</a:t>
            </a:r>
          </a:p>
          <a:p>
            <a:r>
              <a:rPr lang="cs-CZ" b="1" dirty="0"/>
              <a:t>5. Vyšetření prsů</a:t>
            </a:r>
            <a:r>
              <a:rPr lang="cs-CZ" dirty="0"/>
              <a:t>	</a:t>
            </a:r>
            <a:r>
              <a:rPr lang="cs-CZ" dirty="0" err="1"/>
              <a:t>aspekce</a:t>
            </a:r>
            <a:r>
              <a:rPr lang="cs-CZ" dirty="0"/>
              <a:t>: tvar, uložení, velikost, uložení, povrch kůže</a:t>
            </a:r>
          </a:p>
          <a:p>
            <a:r>
              <a:rPr lang="cs-CZ" dirty="0"/>
              <a:t>			palpace: 4 kvadranty, bradavka, axila</a:t>
            </a:r>
          </a:p>
          <a:p>
            <a:r>
              <a:rPr lang="cs-CZ" dirty="0"/>
              <a:t>			samovyšetření: 1x za měsíc</a:t>
            </a:r>
          </a:p>
          <a:p>
            <a:endParaRPr lang="cs-CZ" dirty="0"/>
          </a:p>
          <a:p>
            <a:r>
              <a:rPr lang="cs-CZ" dirty="0"/>
              <a:t>		</a:t>
            </a:r>
          </a:p>
          <a:p>
            <a:r>
              <a:rPr lang="cs-CZ" dirty="0"/>
              <a:t>	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050F1D2-5821-7F44-B5E9-7859337D4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623" y="3973637"/>
            <a:ext cx="4908794" cy="276795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62B0DDA-A872-F84A-BE52-2A62743952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87" y="4065846"/>
            <a:ext cx="5630354" cy="276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55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Vyšetřovací metody v gynekologii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Prebioptické</a:t>
            </a: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vyšetřovací metody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F236CB0-48DB-0C4D-AA56-497E299937FE}"/>
              </a:ext>
            </a:extLst>
          </p:cNvPr>
          <p:cNvSpPr txBox="1"/>
          <p:nvPr/>
        </p:nvSpPr>
        <p:spPr>
          <a:xfrm>
            <a:off x="525098" y="2173144"/>
            <a:ext cx="105487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b="1" dirty="0"/>
              <a:t>KOLPOSKOPIE</a:t>
            </a:r>
          </a:p>
          <a:p>
            <a:r>
              <a:rPr lang="cs-CZ" dirty="0"/>
              <a:t>	screeningové vyšetření, 8-40x zvětšení</a:t>
            </a:r>
          </a:p>
          <a:p>
            <a:r>
              <a:rPr lang="cs-CZ" dirty="0"/>
              <a:t>	cervix, děložní hrdlo</a:t>
            </a:r>
          </a:p>
          <a:p>
            <a:r>
              <a:rPr lang="cs-CZ" dirty="0"/>
              <a:t>	určení závažnosti léze, plošný rozsah, vztah</a:t>
            </a:r>
          </a:p>
          <a:p>
            <a:r>
              <a:rPr lang="cs-CZ" dirty="0"/>
              <a:t>          k </a:t>
            </a:r>
            <a:r>
              <a:rPr lang="cs-CZ" dirty="0" err="1"/>
              <a:t>endocervixu</a:t>
            </a:r>
            <a:r>
              <a:rPr lang="cs-CZ" dirty="0"/>
              <a:t>, foto/</a:t>
            </a:r>
            <a:r>
              <a:rPr lang="cs-CZ" dirty="0" err="1"/>
              <a:t>videodokumentace</a:t>
            </a:r>
            <a:endParaRPr lang="cs-CZ" dirty="0"/>
          </a:p>
          <a:p>
            <a:r>
              <a:rPr lang="cs-CZ" b="1" dirty="0"/>
              <a:t>NATIVNÍ:</a:t>
            </a:r>
            <a:r>
              <a:rPr lang="cs-CZ" dirty="0"/>
              <a:t> 	kvalita epitelu, zánětlivé změny, </a:t>
            </a:r>
          </a:p>
          <a:p>
            <a:r>
              <a:rPr lang="cs-CZ" dirty="0"/>
              <a:t>přítomnost cév, manifestní maligní nález</a:t>
            </a:r>
          </a:p>
          <a:p>
            <a:r>
              <a:rPr lang="cs-CZ" dirty="0"/>
              <a:t>	</a:t>
            </a:r>
          </a:p>
          <a:p>
            <a:r>
              <a:rPr lang="cs-CZ" dirty="0"/>
              <a:t>	</a:t>
            </a:r>
          </a:p>
          <a:p>
            <a:r>
              <a:rPr lang="cs-CZ" dirty="0"/>
              <a:t>		</a:t>
            </a:r>
          </a:p>
          <a:p>
            <a:r>
              <a:rPr lang="cs-CZ" dirty="0"/>
              <a:t>			</a:t>
            </a:r>
          </a:p>
          <a:p>
            <a:r>
              <a:rPr lang="cs-CZ" dirty="0"/>
              <a:t>	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35F5917-A16E-514F-9EEA-A4BCC9F14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313" y="3369075"/>
            <a:ext cx="4512367" cy="318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866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Vyšetřovací metody v gynekologii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Prebioptické</a:t>
            </a: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vyšetřovací metody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F236CB0-48DB-0C4D-AA56-497E299937FE}"/>
              </a:ext>
            </a:extLst>
          </p:cNvPr>
          <p:cNvSpPr txBox="1"/>
          <p:nvPr/>
        </p:nvSpPr>
        <p:spPr>
          <a:xfrm>
            <a:off x="777903" y="2385709"/>
            <a:ext cx="105487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b="1" dirty="0"/>
              <a:t>ROZŠÍŘENÁ KOLPOSKOPIE</a:t>
            </a:r>
          </a:p>
          <a:p>
            <a:r>
              <a:rPr lang="cs-CZ" dirty="0"/>
              <a:t>	</a:t>
            </a:r>
            <a:r>
              <a:rPr lang="cs-CZ" u="sng" dirty="0"/>
              <a:t>3% kyselina octová</a:t>
            </a:r>
            <a:r>
              <a:rPr lang="cs-CZ" dirty="0"/>
              <a:t>: rozpouští hlen = diferenciace dlaždicového a 	cylindrického epitelu a </a:t>
            </a:r>
            <a:r>
              <a:rPr lang="cs-CZ" dirty="0" err="1"/>
              <a:t>patol</a:t>
            </a:r>
            <a:r>
              <a:rPr lang="cs-CZ" dirty="0"/>
              <a:t>. změny, změna barvy a transparence</a:t>
            </a:r>
          </a:p>
          <a:p>
            <a:r>
              <a:rPr lang="cs-CZ" dirty="0"/>
              <a:t>	</a:t>
            </a:r>
            <a:r>
              <a:rPr lang="cs-CZ" u="sng" dirty="0"/>
              <a:t>Schillerova zkouška</a:t>
            </a:r>
            <a:r>
              <a:rPr lang="cs-CZ" dirty="0"/>
              <a:t>: </a:t>
            </a:r>
            <a:r>
              <a:rPr lang="cs-CZ" dirty="0" err="1"/>
              <a:t>Lugolův</a:t>
            </a:r>
            <a:r>
              <a:rPr lang="cs-CZ" dirty="0"/>
              <a:t> roztok, rozliší epitel obsahující glykogen	</a:t>
            </a:r>
          </a:p>
          <a:p>
            <a:r>
              <a:rPr lang="cs-CZ" dirty="0"/>
              <a:t>	</a:t>
            </a:r>
          </a:p>
          <a:p>
            <a:r>
              <a:rPr lang="cs-CZ" dirty="0"/>
              <a:t>		</a:t>
            </a:r>
          </a:p>
          <a:p>
            <a:r>
              <a:rPr lang="cs-CZ" dirty="0"/>
              <a:t>			</a:t>
            </a:r>
          </a:p>
          <a:p>
            <a:r>
              <a:rPr lang="cs-CZ" dirty="0"/>
              <a:t>	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4E6685C-B2E0-FD4E-96E8-F8718CE7C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950" y="4242569"/>
            <a:ext cx="3556000" cy="2286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0562014-14F8-BE47-AF57-E959DB083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3900" y="4204469"/>
            <a:ext cx="34417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1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Vyšetřovací metody v gynekologii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Prebioptické</a:t>
            </a: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vyšetřovací metody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F236CB0-48DB-0C4D-AA56-497E299937FE}"/>
              </a:ext>
            </a:extLst>
          </p:cNvPr>
          <p:cNvSpPr txBox="1"/>
          <p:nvPr/>
        </p:nvSpPr>
        <p:spPr>
          <a:xfrm>
            <a:off x="503583" y="2478156"/>
            <a:ext cx="105487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dirty="0"/>
              <a:t>ROZŠÍŘENÁ KOLPOSKOPIE</a:t>
            </a:r>
          </a:p>
          <a:p>
            <a:r>
              <a:rPr lang="cs-CZ" dirty="0"/>
              <a:t>normální nález: </a:t>
            </a:r>
            <a:r>
              <a:rPr lang="cs-CZ" dirty="0" err="1"/>
              <a:t>dlaždicovitý</a:t>
            </a:r>
            <a:r>
              <a:rPr lang="cs-CZ" dirty="0"/>
              <a:t> epitel, ektopie, ektropium, TZ</a:t>
            </a:r>
          </a:p>
          <a:p>
            <a:r>
              <a:rPr lang="cs-CZ" dirty="0"/>
              <a:t>abnormální nález: ATZ, leukoplakie, bílý epitel, mozaika, puntíčkování, ca </a:t>
            </a:r>
          </a:p>
          <a:p>
            <a:r>
              <a:rPr lang="cs-CZ" dirty="0"/>
              <a:t>Různé kolposkopické nálezy: </a:t>
            </a:r>
            <a:r>
              <a:rPr lang="cs-CZ" dirty="0" err="1"/>
              <a:t>kondylomata</a:t>
            </a:r>
            <a:r>
              <a:rPr lang="cs-CZ" dirty="0"/>
              <a:t>, papilomy atd.	</a:t>
            </a:r>
          </a:p>
          <a:p>
            <a:r>
              <a:rPr lang="cs-CZ" dirty="0"/>
              <a:t>	</a:t>
            </a:r>
          </a:p>
          <a:p>
            <a:r>
              <a:rPr lang="cs-CZ" dirty="0"/>
              <a:t>		</a:t>
            </a:r>
          </a:p>
          <a:p>
            <a:r>
              <a:rPr lang="cs-CZ" dirty="0"/>
              <a:t>			</a:t>
            </a:r>
          </a:p>
          <a:p>
            <a:r>
              <a:rPr lang="cs-CZ" dirty="0"/>
              <a:t>	</a:t>
            </a:r>
          </a:p>
        </p:txBody>
      </p:sp>
      <p:pic>
        <p:nvPicPr>
          <p:cNvPr id="7" name="Picture 2" descr="page8image1187020080">
            <a:extLst>
              <a:ext uri="{FF2B5EF4-FFF2-40B4-BE49-F238E27FC236}">
                <a16:creationId xmlns:a16="http://schemas.microsoft.com/office/drawing/2014/main" id="{65E6E869-B317-6441-80C6-0A5083F3D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583" y="4022676"/>
            <a:ext cx="4758335" cy="252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page17image3605956944">
            <a:extLst>
              <a:ext uri="{FF2B5EF4-FFF2-40B4-BE49-F238E27FC236}">
                <a16:creationId xmlns:a16="http://schemas.microsoft.com/office/drawing/2014/main" id="{68A13AE0-EEEF-CB42-87E1-209EB1800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78" y="4001650"/>
            <a:ext cx="5969000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841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Vyšetřovací metody v gynekologii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Prebioptické</a:t>
            </a: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vyšetřovací metody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F236CB0-48DB-0C4D-AA56-497E299937FE}"/>
              </a:ext>
            </a:extLst>
          </p:cNvPr>
          <p:cNvSpPr txBox="1"/>
          <p:nvPr/>
        </p:nvSpPr>
        <p:spPr>
          <a:xfrm>
            <a:off x="503583" y="2478156"/>
            <a:ext cx="1054873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b="1" dirty="0"/>
              <a:t>FUNKČNÍ CYTOLOGIE (FC)</a:t>
            </a:r>
          </a:p>
          <a:p>
            <a:r>
              <a:rPr lang="cs-CZ" dirty="0"/>
              <a:t>	cyklické hormonální změny v buňkách genitálu</a:t>
            </a:r>
          </a:p>
          <a:p>
            <a:r>
              <a:rPr lang="cs-CZ" dirty="0"/>
              <a:t>	diagnostika poruch menstruačního cyklu</a:t>
            </a:r>
          </a:p>
          <a:p>
            <a:pPr marL="342900" indent="-342900">
              <a:buFontTx/>
              <a:buChar char="-"/>
            </a:pPr>
            <a:r>
              <a:rPr lang="cs-CZ" b="1" dirty="0"/>
              <a:t>ONKOLOGICKÁ CYTOLOGIE (OC)</a:t>
            </a:r>
          </a:p>
          <a:p>
            <a:r>
              <a:rPr lang="cs-CZ" dirty="0"/>
              <a:t>	screeningová metoda ca cervixu, 1x ročně</a:t>
            </a:r>
          </a:p>
          <a:p>
            <a:r>
              <a:rPr lang="cs-CZ" dirty="0"/>
              <a:t>	doplňková vyšetření: HPV typizace</a:t>
            </a:r>
          </a:p>
          <a:p>
            <a:r>
              <a:rPr lang="cs-CZ" dirty="0"/>
              <a:t>	cytologická kritéria malignity: jádra (nepravidelný tvar jader, atypická 	barva, nestejná velikost), změny v cytoplazmě ……	</a:t>
            </a:r>
          </a:p>
          <a:p>
            <a:r>
              <a:rPr lang="cs-CZ" dirty="0"/>
              <a:t>			</a:t>
            </a:r>
          </a:p>
          <a:p>
            <a:r>
              <a:rPr lang="cs-CZ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763220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Vyšetřovací metody v gynekologii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Prebioptické</a:t>
            </a: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vyšetřovací metody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F236CB0-48DB-0C4D-AA56-497E299937FE}"/>
              </a:ext>
            </a:extLst>
          </p:cNvPr>
          <p:cNvSpPr txBox="1"/>
          <p:nvPr/>
        </p:nvSpPr>
        <p:spPr>
          <a:xfrm>
            <a:off x="503583" y="2478156"/>
            <a:ext cx="105487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b="1" dirty="0"/>
              <a:t>OC klasifikace (BETHESDA 2001)</a:t>
            </a:r>
          </a:p>
          <a:p>
            <a:r>
              <a:rPr lang="cs-CZ" dirty="0" err="1"/>
              <a:t>Dlaždicobuněčný</a:t>
            </a:r>
            <a:r>
              <a:rPr lang="cs-CZ" dirty="0"/>
              <a:t> epitel: NILM, ASCUS, LSIL, HSIL</a:t>
            </a:r>
          </a:p>
          <a:p>
            <a:r>
              <a:rPr lang="cs-CZ" dirty="0"/>
              <a:t>Cylindrický epitel: NILM, AGC-NOS, AGC-NEO, AIS</a:t>
            </a:r>
          </a:p>
          <a:p>
            <a:r>
              <a:rPr lang="cs-CZ" dirty="0"/>
              <a:t>	 		</a:t>
            </a:r>
          </a:p>
          <a:p>
            <a:r>
              <a:rPr lang="cs-CZ" dirty="0"/>
              <a:t>				</a:t>
            </a:r>
          </a:p>
          <a:p>
            <a:r>
              <a:rPr lang="cs-CZ" dirty="0"/>
              <a:t>	</a:t>
            </a:r>
          </a:p>
        </p:txBody>
      </p:sp>
      <p:pic>
        <p:nvPicPr>
          <p:cNvPr id="6" name="Obrázek 5" descr="Obsah obrázku interiér, zelená, vsedě, položky&#10;&#10;Popis byl vytvořen automaticky">
            <a:extLst>
              <a:ext uri="{FF2B5EF4-FFF2-40B4-BE49-F238E27FC236}">
                <a16:creationId xmlns:a16="http://schemas.microsoft.com/office/drawing/2014/main" id="{FEBBA5A7-3A17-0148-A85E-C1BC7E7B97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01486" y="3765623"/>
            <a:ext cx="3845818" cy="288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06288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_porada_vedeni_LF_vzor-Najbrt" id="{29B59449-88FB-4147-877A-6D929B371094}" vid="{C05BAC1A-30A0-7C45-A2F4-18E22ADECFF4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17849</TotalTime>
  <Words>791</Words>
  <Application>Microsoft Office PowerPoint</Application>
  <PresentationFormat>Widescreen</PresentationFormat>
  <Paragraphs>154</Paragraphs>
  <Slides>16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Prezentace_MU_CZ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Vojtěch Bulhart</dc:creator>
  <cp:lastModifiedBy>Crha Igor</cp:lastModifiedBy>
  <cp:revision>584</cp:revision>
  <cp:lastPrinted>1601-01-01T00:00:00Z</cp:lastPrinted>
  <dcterms:created xsi:type="dcterms:W3CDTF">2018-10-31T08:40:07Z</dcterms:created>
  <dcterms:modified xsi:type="dcterms:W3CDTF">2021-09-23T08:55:40Z</dcterms:modified>
</cp:coreProperties>
</file>