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43" r:id="rId2"/>
    <p:sldId id="259" r:id="rId3"/>
    <p:sldId id="260" r:id="rId4"/>
    <p:sldId id="261" r:id="rId5"/>
    <p:sldId id="262" r:id="rId6"/>
    <p:sldId id="267" r:id="rId7"/>
    <p:sldId id="268" r:id="rId8"/>
    <p:sldId id="269" r:id="rId9"/>
    <p:sldId id="270" r:id="rId10"/>
    <p:sldId id="271" r:id="rId11"/>
    <p:sldId id="274" r:id="rId12"/>
    <p:sldId id="275" r:id="rId13"/>
    <p:sldId id="276" r:id="rId14"/>
    <p:sldId id="277" r:id="rId15"/>
    <p:sldId id="278" r:id="rId16"/>
    <p:sldId id="282" r:id="rId17"/>
    <p:sldId id="284" r:id="rId18"/>
    <p:sldId id="311" r:id="rId19"/>
    <p:sldId id="308" r:id="rId20"/>
    <p:sldId id="312" r:id="rId21"/>
    <p:sldId id="314" r:id="rId22"/>
    <p:sldId id="324" r:id="rId23"/>
    <p:sldId id="325" r:id="rId24"/>
    <p:sldId id="326" r:id="rId25"/>
    <p:sldId id="341" r:id="rId26"/>
    <p:sldId id="344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97EA0A1-390F-83F1-4F33-656E7DE527DF}" v="85" dt="2021-11-06T08:45:33.3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02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70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rha Igor" userId="S::50416@fnbrno.cz::3e80c4be-180e-4e40-ba26-410c5125e6c1" providerId="AD" clId="Web-{897EA0A1-390F-83F1-4F33-656E7DE527DF}"/>
    <pc:docChg chg="delSld modSld">
      <pc:chgData name="Crha Igor" userId="S::50416@fnbrno.cz::3e80c4be-180e-4e40-ba26-410c5125e6c1" providerId="AD" clId="Web-{897EA0A1-390F-83F1-4F33-656E7DE527DF}" dt="2021-11-06T08:45:33.317" v="50"/>
      <pc:docMkLst>
        <pc:docMk/>
      </pc:docMkLst>
      <pc:sldChg chg="modSp">
        <pc:chgData name="Crha Igor" userId="S::50416@fnbrno.cz::3e80c4be-180e-4e40-ba26-410c5125e6c1" providerId="AD" clId="Web-{897EA0A1-390F-83F1-4F33-656E7DE527DF}" dt="2021-11-06T08:38:36.682" v="4" actId="20577"/>
        <pc:sldMkLst>
          <pc:docMk/>
          <pc:sldMk cId="806418691" sldId="259"/>
        </pc:sldMkLst>
        <pc:spChg chg="mod">
          <ac:chgData name="Crha Igor" userId="S::50416@fnbrno.cz::3e80c4be-180e-4e40-ba26-410c5125e6c1" providerId="AD" clId="Web-{897EA0A1-390F-83F1-4F33-656E7DE527DF}" dt="2021-11-06T08:38:36.682" v="4" actId="20577"/>
          <ac:spMkLst>
            <pc:docMk/>
            <pc:sldMk cId="806418691" sldId="259"/>
            <ac:spMk id="10" creationId="{484B1FFB-F6C0-406E-B26C-4F420A74BDC9}"/>
          </ac:spMkLst>
        </pc:spChg>
      </pc:sldChg>
      <pc:sldChg chg="modSp">
        <pc:chgData name="Crha Igor" userId="S::50416@fnbrno.cz::3e80c4be-180e-4e40-ba26-410c5125e6c1" providerId="AD" clId="Web-{897EA0A1-390F-83F1-4F33-656E7DE527DF}" dt="2021-11-06T08:40:09.512" v="11" actId="14100"/>
        <pc:sldMkLst>
          <pc:docMk/>
          <pc:sldMk cId="3684110440" sldId="269"/>
        </pc:sldMkLst>
        <pc:spChg chg="mod">
          <ac:chgData name="Crha Igor" userId="S::50416@fnbrno.cz::3e80c4be-180e-4e40-ba26-410c5125e6c1" providerId="AD" clId="Web-{897EA0A1-390F-83F1-4F33-656E7DE527DF}" dt="2021-11-06T08:40:09.512" v="11" actId="14100"/>
          <ac:spMkLst>
            <pc:docMk/>
            <pc:sldMk cId="3684110440" sldId="269"/>
            <ac:spMk id="10" creationId="{484B1FFB-F6C0-406E-B26C-4F420A74BDC9}"/>
          </ac:spMkLst>
        </pc:spChg>
      </pc:sldChg>
      <pc:sldChg chg="modSp del">
        <pc:chgData name="Crha Igor" userId="S::50416@fnbrno.cz::3e80c4be-180e-4e40-ba26-410c5125e6c1" providerId="AD" clId="Web-{897EA0A1-390F-83F1-4F33-656E7DE527DF}" dt="2021-11-06T08:41:12.826" v="14"/>
        <pc:sldMkLst>
          <pc:docMk/>
          <pc:sldMk cId="3645765080" sldId="273"/>
        </pc:sldMkLst>
        <pc:spChg chg="mod">
          <ac:chgData name="Crha Igor" userId="S::50416@fnbrno.cz::3e80c4be-180e-4e40-ba26-410c5125e6c1" providerId="AD" clId="Web-{897EA0A1-390F-83F1-4F33-656E7DE527DF}" dt="2021-11-06T08:41:00.389" v="13" actId="20577"/>
          <ac:spMkLst>
            <pc:docMk/>
            <pc:sldMk cId="3645765080" sldId="273"/>
            <ac:spMk id="10" creationId="{484B1FFB-F6C0-406E-B26C-4F420A74BDC9}"/>
          </ac:spMkLst>
        </pc:spChg>
      </pc:sldChg>
      <pc:sldChg chg="modSp">
        <pc:chgData name="Crha Igor" userId="S::50416@fnbrno.cz::3e80c4be-180e-4e40-ba26-410c5125e6c1" providerId="AD" clId="Web-{897EA0A1-390F-83F1-4F33-656E7DE527DF}" dt="2021-11-06T08:41:58.234" v="23" actId="20577"/>
        <pc:sldMkLst>
          <pc:docMk/>
          <pc:sldMk cId="3546037923" sldId="275"/>
        </pc:sldMkLst>
        <pc:spChg chg="mod">
          <ac:chgData name="Crha Igor" userId="S::50416@fnbrno.cz::3e80c4be-180e-4e40-ba26-410c5125e6c1" providerId="AD" clId="Web-{897EA0A1-390F-83F1-4F33-656E7DE527DF}" dt="2021-11-06T08:41:58.234" v="23" actId="20577"/>
          <ac:spMkLst>
            <pc:docMk/>
            <pc:sldMk cId="3546037923" sldId="275"/>
            <ac:spMk id="10" creationId="{484B1FFB-F6C0-406E-B26C-4F420A74BDC9}"/>
          </ac:spMkLst>
        </pc:spChg>
      </pc:sldChg>
      <pc:sldChg chg="modSp">
        <pc:chgData name="Crha Igor" userId="S::50416@fnbrno.cz::3e80c4be-180e-4e40-ba26-410c5125e6c1" providerId="AD" clId="Web-{897EA0A1-390F-83F1-4F33-656E7DE527DF}" dt="2021-11-06T08:43:01.907" v="36" actId="20577"/>
        <pc:sldMkLst>
          <pc:docMk/>
          <pc:sldMk cId="1090218962" sldId="277"/>
        </pc:sldMkLst>
        <pc:spChg chg="mod">
          <ac:chgData name="Crha Igor" userId="S::50416@fnbrno.cz::3e80c4be-180e-4e40-ba26-410c5125e6c1" providerId="AD" clId="Web-{897EA0A1-390F-83F1-4F33-656E7DE527DF}" dt="2021-11-06T08:43:01.907" v="36" actId="20577"/>
          <ac:spMkLst>
            <pc:docMk/>
            <pc:sldMk cId="1090218962" sldId="277"/>
            <ac:spMk id="6" creationId="{00000000-0000-0000-0000-000000000000}"/>
          </ac:spMkLst>
        </pc:spChg>
        <pc:spChg chg="mod">
          <ac:chgData name="Crha Igor" userId="S::50416@fnbrno.cz::3e80c4be-180e-4e40-ba26-410c5125e6c1" providerId="AD" clId="Web-{897EA0A1-390F-83F1-4F33-656E7DE527DF}" dt="2021-11-06T08:42:34.391" v="27" actId="20577"/>
          <ac:spMkLst>
            <pc:docMk/>
            <pc:sldMk cId="1090218962" sldId="277"/>
            <ac:spMk id="10" creationId="{484B1FFB-F6C0-406E-B26C-4F420A74BDC9}"/>
          </ac:spMkLst>
        </pc:spChg>
      </pc:sldChg>
      <pc:sldChg chg="modSp">
        <pc:chgData name="Crha Igor" userId="S::50416@fnbrno.cz::3e80c4be-180e-4e40-ba26-410c5125e6c1" providerId="AD" clId="Web-{897EA0A1-390F-83F1-4F33-656E7DE527DF}" dt="2021-11-06T08:43:19.470" v="39" actId="20577"/>
        <pc:sldMkLst>
          <pc:docMk/>
          <pc:sldMk cId="3599005014" sldId="278"/>
        </pc:sldMkLst>
        <pc:spChg chg="mod">
          <ac:chgData name="Crha Igor" userId="S::50416@fnbrno.cz::3e80c4be-180e-4e40-ba26-410c5125e6c1" providerId="AD" clId="Web-{897EA0A1-390F-83F1-4F33-656E7DE527DF}" dt="2021-11-06T08:43:19.470" v="39" actId="20577"/>
          <ac:spMkLst>
            <pc:docMk/>
            <pc:sldMk cId="3599005014" sldId="278"/>
            <ac:spMk id="10" creationId="{484B1FFB-F6C0-406E-B26C-4F420A74BDC9}"/>
          </ac:spMkLst>
        </pc:spChg>
      </pc:sldChg>
      <pc:sldChg chg="del">
        <pc:chgData name="Crha Igor" userId="S::50416@fnbrno.cz::3e80c4be-180e-4e40-ba26-410c5125e6c1" providerId="AD" clId="Web-{897EA0A1-390F-83F1-4F33-656E7DE527DF}" dt="2021-11-06T08:43:43.080" v="40"/>
        <pc:sldMkLst>
          <pc:docMk/>
          <pc:sldMk cId="2954387526" sldId="280"/>
        </pc:sldMkLst>
      </pc:sldChg>
      <pc:sldChg chg="delSp modSp">
        <pc:chgData name="Crha Igor" userId="S::50416@fnbrno.cz::3e80c4be-180e-4e40-ba26-410c5125e6c1" providerId="AD" clId="Web-{897EA0A1-390F-83F1-4F33-656E7DE527DF}" dt="2021-11-06T08:44:08.315" v="45"/>
        <pc:sldMkLst>
          <pc:docMk/>
          <pc:sldMk cId="3728998730" sldId="282"/>
        </pc:sldMkLst>
        <pc:spChg chg="del mod">
          <ac:chgData name="Crha Igor" userId="S::50416@fnbrno.cz::3e80c4be-180e-4e40-ba26-410c5125e6c1" providerId="AD" clId="Web-{897EA0A1-390F-83F1-4F33-656E7DE527DF}" dt="2021-11-06T08:44:08.315" v="45"/>
          <ac:spMkLst>
            <pc:docMk/>
            <pc:sldMk cId="3728998730" sldId="282"/>
            <ac:spMk id="8" creationId="{00000000-0000-0000-0000-000000000000}"/>
          </ac:spMkLst>
        </pc:spChg>
        <pc:spChg chg="mod">
          <ac:chgData name="Crha Igor" userId="S::50416@fnbrno.cz::3e80c4be-180e-4e40-ba26-410c5125e6c1" providerId="AD" clId="Web-{897EA0A1-390F-83F1-4F33-656E7DE527DF}" dt="2021-11-06T08:43:56.377" v="41" actId="20577"/>
          <ac:spMkLst>
            <pc:docMk/>
            <pc:sldMk cId="3728998730" sldId="282"/>
            <ac:spMk id="9" creationId="{BFF6D323-A238-44BA-B507-A05A5F0F3413}"/>
          </ac:spMkLst>
        </pc:spChg>
        <pc:picChg chg="del">
          <ac:chgData name="Crha Igor" userId="S::50416@fnbrno.cz::3e80c4be-180e-4e40-ba26-410c5125e6c1" providerId="AD" clId="Web-{897EA0A1-390F-83F1-4F33-656E7DE527DF}" dt="2021-11-06T08:44:01.346" v="42"/>
          <ac:picMkLst>
            <pc:docMk/>
            <pc:sldMk cId="3728998730" sldId="282"/>
            <ac:picMk id="2" creationId="{00000000-0000-0000-0000-000000000000}"/>
          </ac:picMkLst>
        </pc:picChg>
      </pc:sldChg>
      <pc:sldChg chg="del">
        <pc:chgData name="Crha Igor" userId="S::50416@fnbrno.cz::3e80c4be-180e-4e40-ba26-410c5125e6c1" providerId="AD" clId="Web-{897EA0A1-390F-83F1-4F33-656E7DE527DF}" dt="2021-11-06T08:45:08.488" v="46"/>
        <pc:sldMkLst>
          <pc:docMk/>
          <pc:sldMk cId="3647231854" sldId="316"/>
        </pc:sldMkLst>
      </pc:sldChg>
      <pc:sldChg chg="delSp modSp">
        <pc:chgData name="Crha Igor" userId="S::50416@fnbrno.cz::3e80c4be-180e-4e40-ba26-410c5125e6c1" providerId="AD" clId="Web-{897EA0A1-390F-83F1-4F33-656E7DE527DF}" dt="2021-11-06T08:45:33.317" v="50"/>
        <pc:sldMkLst>
          <pc:docMk/>
          <pc:sldMk cId="910704915" sldId="324"/>
        </pc:sldMkLst>
        <pc:spChg chg="del">
          <ac:chgData name="Crha Igor" userId="S::50416@fnbrno.cz::3e80c4be-180e-4e40-ba26-410c5125e6c1" providerId="AD" clId="Web-{897EA0A1-390F-83F1-4F33-656E7DE527DF}" dt="2021-11-06T08:45:33.317" v="50"/>
          <ac:spMkLst>
            <pc:docMk/>
            <pc:sldMk cId="910704915" sldId="324"/>
            <ac:spMk id="3" creationId="{00000000-0000-0000-0000-000000000000}"/>
          </ac:spMkLst>
        </pc:spChg>
        <pc:spChg chg="mod">
          <ac:chgData name="Crha Igor" userId="S::50416@fnbrno.cz::3e80c4be-180e-4e40-ba26-410c5125e6c1" providerId="AD" clId="Web-{897EA0A1-390F-83F1-4F33-656E7DE527DF}" dt="2021-11-06T08:45:29.020" v="49" actId="20577"/>
          <ac:spMkLst>
            <pc:docMk/>
            <pc:sldMk cId="910704915" sldId="324"/>
            <ac:spMk id="10" creationId="{484B1FFB-F6C0-406E-B26C-4F420A74BDC9}"/>
          </ac:spMkLst>
        </pc:spChg>
      </pc:sldChg>
      <pc:sldChg chg="addSp delSp modSp">
        <pc:chgData name="Crha Igor" userId="S::50416@fnbrno.cz::3e80c4be-180e-4e40-ba26-410c5125e6c1" providerId="AD" clId="Web-{897EA0A1-390F-83F1-4F33-656E7DE527DF}" dt="2021-11-06T08:37:45.259" v="3" actId="1076"/>
        <pc:sldMkLst>
          <pc:docMk/>
          <pc:sldMk cId="2344533090" sldId="343"/>
        </pc:sldMkLst>
        <pc:spChg chg="del">
          <ac:chgData name="Crha Igor" userId="S::50416@fnbrno.cz::3e80c4be-180e-4e40-ba26-410c5125e6c1" providerId="AD" clId="Web-{897EA0A1-390F-83F1-4F33-656E7DE527DF}" dt="2021-11-06T08:37:37.790" v="0"/>
          <ac:spMkLst>
            <pc:docMk/>
            <pc:sldMk cId="2344533090" sldId="343"/>
            <ac:spMk id="7" creationId="{FDD10E48-A775-49F7-B44F-A38AD9438E44}"/>
          </ac:spMkLst>
        </pc:spChg>
        <pc:spChg chg="add mod">
          <ac:chgData name="Crha Igor" userId="S::50416@fnbrno.cz::3e80c4be-180e-4e40-ba26-410c5125e6c1" providerId="AD" clId="Web-{897EA0A1-390F-83F1-4F33-656E7DE527DF}" dt="2021-11-06T08:37:43.931" v="2" actId="1076"/>
          <ac:spMkLst>
            <pc:docMk/>
            <pc:sldMk cId="2344533090" sldId="343"/>
            <ac:spMk id="8" creationId="{741D169F-B845-4478-B479-C679D699304F}"/>
          </ac:spMkLst>
        </pc:spChg>
        <pc:spChg chg="mod">
          <ac:chgData name="Crha Igor" userId="S::50416@fnbrno.cz::3e80c4be-180e-4e40-ba26-410c5125e6c1" providerId="AD" clId="Web-{897EA0A1-390F-83F1-4F33-656E7DE527DF}" dt="2021-11-06T08:37:45.259" v="3" actId="1076"/>
          <ac:spMkLst>
            <pc:docMk/>
            <pc:sldMk cId="2344533090" sldId="343"/>
            <ac:spMk id="33796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8108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178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45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6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218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30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279664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2608972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118CB-87EF-4507-976A-473EB20618F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35590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924" y="675726"/>
            <a:ext cx="9497440" cy="924475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45924" y="1809750"/>
            <a:ext cx="4628370" cy="4051301"/>
          </a:xfrm>
        </p:spPr>
        <p:txBody>
          <a:bodyPr>
            <a:normAutofit/>
          </a:bodyPr>
          <a:lstStyle>
            <a:lvl5pPr>
              <a:defRPr/>
            </a:lvl5pPr>
            <a:lvl6pPr marL="2980304" indent="-270937">
              <a:buClr>
                <a:schemeClr val="tx2"/>
              </a:buClr>
              <a:buSzPct val="101000"/>
              <a:buFont typeface="Courier New" pitchFamily="49" charset="0"/>
              <a:buChar char="o"/>
              <a:defRPr sz="1422"/>
            </a:lvl6pPr>
            <a:lvl7pPr marL="3522177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7pPr>
            <a:lvl8pPr marL="4064051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8pPr>
            <a:lvl9pPr marL="4605924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708" y="1809749"/>
            <a:ext cx="4625656" cy="4051302"/>
          </a:xfrm>
        </p:spPr>
        <p:txBody>
          <a:bodyPr>
            <a:normAutofit/>
          </a:bodyPr>
          <a:lstStyle>
            <a:lvl5pPr>
              <a:defRPr/>
            </a:lvl5pPr>
            <a:lvl6pPr marL="2980304" indent="-270937">
              <a:buClr>
                <a:schemeClr val="tx2"/>
              </a:buClr>
              <a:buSzPct val="101000"/>
              <a:buFont typeface="Courier New" pitchFamily="49" charset="0"/>
              <a:buChar char="o"/>
              <a:defRPr sz="1422"/>
            </a:lvl6pPr>
            <a:lvl7pPr marL="3522177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7pPr>
            <a:lvl8pPr marL="4064051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8pPr>
            <a:lvl9pPr marL="4605924" indent="-270937">
              <a:buClr>
                <a:schemeClr val="tx2"/>
              </a:buClr>
              <a:buFont typeface="Courier New" pitchFamily="49" charset="0"/>
              <a:buChar char="o"/>
              <a:defRPr sz="1422" baseline="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DA24EB-EB1A-4D6A-BD9A-17164501F86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821632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2DFE2-B585-4C94-BE58-3DC8985959A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13742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3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96089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86311" y="1600200"/>
            <a:ext cx="5396089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96089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86311" y="3938589"/>
            <a:ext cx="5396089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72DCD-CDD9-4DA1-BE1D-B6C33F2ADA5C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733847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9A0C5C-E792-4D94-B34C-382BFAF5F358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31258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473149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0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1336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128577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>
          <p15:clr>
            <a:srgbClr val="FBAE40"/>
          </p15:clr>
        </p15:guide>
        <p15:guide id="2" pos="7242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140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044019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  <a:endParaRPr lang="cs-CZ" alt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22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389868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>
          <p15:clr>
            <a:srgbClr val="F26B43"/>
          </p15:clr>
        </p15:guide>
        <p15:guide id="2" pos="4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vfbrno.cz/" TargetMode="External"/><Relationship Id="rId7" Type="http://schemas.openxmlformats.org/officeDocument/2006/relationships/image" Target="../media/image3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www.endometrioza.eu/" TargetMode="External"/><Relationship Id="rId4" Type="http://schemas.openxmlformats.org/officeDocument/2006/relationships/hyperlink" Target="http://www.gpkbrno.cz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Logo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4439" y="260351"/>
            <a:ext cx="1368425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1" y="385764"/>
            <a:ext cx="1008063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6" name="Rectangle 2"/>
          <p:cNvSpPr txBox="1">
            <a:spLocks noChangeArrowheads="1"/>
          </p:cNvSpPr>
          <p:nvPr/>
        </p:nvSpPr>
        <p:spPr bwMode="auto">
          <a:xfrm>
            <a:off x="1799092" y="2233159"/>
            <a:ext cx="86423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4400" b="1" dirty="0">
                <a:solidFill>
                  <a:srgbClr val="002060"/>
                </a:solidFill>
                <a:latin typeface="Arial" panose="020B0604020202020204" pitchFamily="34" charset="0"/>
              </a:rPr>
              <a:t>Endometrióza </a:t>
            </a:r>
          </a:p>
        </p:txBody>
      </p:sp>
      <p:sp>
        <p:nvSpPr>
          <p:cNvPr id="33798" name="Obdélník 7"/>
          <p:cNvSpPr>
            <a:spLocks noChangeArrowheads="1"/>
          </p:cNvSpPr>
          <p:nvPr/>
        </p:nvSpPr>
        <p:spPr bwMode="auto">
          <a:xfrm>
            <a:off x="1647825" y="5229226"/>
            <a:ext cx="8802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/>
            <a:r>
              <a:rPr lang="cs-CZ" altLang="cs-CZ" sz="28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BPZG0121   Ošetřovatelská péče v gynekologii  - přednášky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741D169F-B845-4478-B479-C679D699304F}"/>
              </a:ext>
            </a:extLst>
          </p:cNvPr>
          <p:cNvSpPr txBox="1">
            <a:spLocks noChangeArrowheads="1"/>
          </p:cNvSpPr>
          <p:nvPr/>
        </p:nvSpPr>
        <p:spPr>
          <a:xfrm>
            <a:off x="3491408" y="653988"/>
            <a:ext cx="4670425" cy="842962"/>
          </a:xfrm>
          <a:prstGeom prst="rect">
            <a:avLst/>
          </a:prstGeom>
          <a:noFill/>
        </p:spPr>
        <p:txBody>
          <a:bodyPr lIns="0" tIns="0" rIns="0" bIns="0" anchor="t"/>
          <a:lstStyle>
            <a:defPPr>
              <a:defRPr lang="en-GB"/>
            </a:defPPr>
            <a:lvl1pPr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1pPr>
            <a:lvl2pPr marL="742950" indent="-28575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2pPr>
            <a:lvl3pPr marL="11430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3pPr>
            <a:lvl4pPr marL="16002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4pPr>
            <a:lvl5pPr marL="2057400" indent="-228600" algn="l" defTabSz="449263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+mn-cs"/>
              </a:defRPr>
            </a:lvl9pPr>
          </a:lstStyle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Ústav zdravotních věd </a:t>
            </a:r>
          </a:p>
          <a:p>
            <a:pPr algn="ctr">
              <a:defRPr/>
            </a:pPr>
            <a:r>
              <a:rPr lang="cs-CZ" altLang="en-US" sz="1800" kern="0" dirty="0">
                <a:solidFill>
                  <a:schemeClr val="tx2"/>
                </a:solidFill>
                <a:latin typeface="Calibri"/>
                <a:cs typeface="Calibri"/>
              </a:rPr>
              <a:t>Lékařské fakulty MU a FN Brno </a:t>
            </a:r>
            <a:br>
              <a:rPr lang="cs-CZ" altLang="en-US" sz="1800" b="0" kern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1800" b="0" kern="0" dirty="0">
                <a:solidFill>
                  <a:schemeClr val="tx2"/>
                </a:solidFill>
                <a:latin typeface="Calibri"/>
                <a:cs typeface="Calibri"/>
              </a:rPr>
              <a:t>přednosta: prof. PhDr. Andrea Pokorná, PhD.</a:t>
            </a:r>
            <a:r>
              <a:rPr lang="cs-CZ" altLang="en-US" sz="1800" kern="0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 </a:t>
            </a:r>
            <a:endParaRPr lang="cs-CZ" altLang="en-US" sz="1800" b="0" ker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5330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750390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Klasifikace 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748872" y="1675940"/>
            <a:ext cx="47222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r-A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FS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klasifikace 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(1985)</a:t>
            </a:r>
            <a:endParaRPr kumimoji="0" lang="cs-CZ" altLang="cs-CZ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LSK vizualizace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Invazivita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Nezahrnuje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extragenitální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formy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Přesnost klasifikace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Chirurgické řešení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Biopsie ložisek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Digitalizace dat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Efekt terapie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4012" y="1675941"/>
            <a:ext cx="3862437" cy="478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99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95" y="78601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Diagnostika endometriózy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919359" y="1591940"/>
            <a:ext cx="391224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Anamnéza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noProof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Gynekologické vyšetření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UZ</a:t>
            </a:r>
            <a:r>
              <a:rPr kumimoji="0" lang="cs-CZ" altLang="cs-CZ" sz="2400" b="0" i="0" u="none" strike="noStrike" kern="1200" cap="none" spc="0" normalizeH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vyšetření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aseline="0" noProof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</a:t>
            </a:r>
            <a:r>
              <a:rPr lang="cs-CZ" altLang="cs-CZ" sz="2400" noProof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125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Laparoskopie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noProof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Histologie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1582" y="1496814"/>
            <a:ext cx="2820238" cy="24791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6730" y="1491750"/>
            <a:ext cx="3384333" cy="248418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407" y="4179195"/>
            <a:ext cx="3599248" cy="242201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43614" y="4179195"/>
            <a:ext cx="3232167" cy="2422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16730" y="4179195"/>
            <a:ext cx="3384333" cy="24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648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95" y="78601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Terapie endometriózy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566195" y="2045275"/>
            <a:ext cx="11120165" cy="39703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Individualizace</a:t>
            </a:r>
            <a:r>
              <a:rPr kumimoji="0" lang="cs-CZ" altLang="cs-CZ" sz="2800" b="1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léčby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Neexistuje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ideální </a:t>
            </a:r>
            <a:r>
              <a:rPr lang="cs-CZ" sz="28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univerzální léčebný přístup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 všechny pacientky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Terapie ušitá na míru potřebám každé pacientky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Účel individualizované terapie: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Řešení potíží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neplodnost, bolest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tx2"/>
                </a:solidFill>
                <a:latin typeface="Calibri"/>
                <a:cs typeface="Calibri"/>
              </a:rPr>
              <a:t>Optimalizace profilů účinnosti, </a:t>
            </a:r>
            <a:r>
              <a:rPr lang="cs-CZ" sz="2800" b="1" dirty="0">
                <a:solidFill>
                  <a:schemeClr val="accent2"/>
                </a:solidFill>
                <a:latin typeface="Calibri"/>
                <a:cs typeface="Calibri"/>
              </a:rPr>
              <a:t>bezpečnosti</a:t>
            </a:r>
            <a:r>
              <a:rPr lang="cs-CZ" sz="2800" b="1" dirty="0">
                <a:solidFill>
                  <a:schemeClr val="tx2"/>
                </a:solidFill>
                <a:latin typeface="Calibri"/>
                <a:cs typeface="Calibri"/>
              </a:rPr>
              <a:t> </a:t>
            </a:r>
            <a:r>
              <a:rPr lang="cs-CZ" sz="2800" dirty="0">
                <a:solidFill>
                  <a:schemeClr val="tx2"/>
                </a:solidFill>
                <a:latin typeface="Calibri"/>
                <a:cs typeface="Calibri"/>
              </a:rPr>
              <a:t>a snášenlivosti</a:t>
            </a:r>
            <a:endParaRPr lang="cs-CZ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Zvýšení adherence k léčbě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800" b="1" i="0" u="none" strike="noStrike" kern="1200" cap="none" spc="0" normalizeH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altLang="cs-CZ" sz="2800" b="1" i="0" u="none" strike="noStrike" kern="1200" cap="none" spc="0" normalizeH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6037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endometriózy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631512" y="2167712"/>
            <a:ext cx="5213703" cy="2739211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Nes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pecifická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léčba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Není </a:t>
            </a:r>
            <a:r>
              <a:rPr 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schválená v indikaci endometriózy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Nesterodiní</a:t>
            </a: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antiflogistika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Kombinovaná hormonální antikoncepce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6169307" y="2171567"/>
            <a:ext cx="4895702" cy="273535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Specifická léčba 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</a:t>
            </a:r>
            <a:r>
              <a:rPr 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schválena v indikaci endometriózy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Agonisté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GnRH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Progestiny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terapie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735131" y="2574021"/>
            <a:ext cx="5213703" cy="3046988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Agonisté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GnRH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Suprese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FSH/LH – </a:t>
            </a:r>
            <a:r>
              <a:rPr lang="cs-CZ" altLang="cs-CZ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desensitizace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-regulace hypofyzárních receptorů </a:t>
            </a:r>
            <a:r>
              <a:rPr lang="cs-CZ" altLang="cs-CZ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GnRH</a:t>
            </a:r>
            <a:endParaRPr kumimoji="0" lang="cs-CZ" altLang="cs-CZ" sz="2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Leuprolin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Goserelin</a:t>
            </a:r>
            <a:endParaRPr lang="cs-CZ" sz="24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>
                <a:solidFill>
                  <a:srgbClr val="0000DC"/>
                </a:solidFill>
                <a:latin typeface="Calibri"/>
                <a:cs typeface="Calibri"/>
              </a:rPr>
              <a:t>Triptorelin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Nafarelin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6140475" y="2574021"/>
            <a:ext cx="5077712" cy="267765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Progestiny/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antiprogestin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sz="24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Suprese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FSH/LS, případně další účinky, např. protizánětlivé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>
                <a:solidFill>
                  <a:srgbClr val="0000DC"/>
                </a:solidFill>
                <a:latin typeface="Calibri"/>
                <a:cs typeface="Calibri"/>
              </a:rPr>
              <a:t>Dydrogesteron</a:t>
            </a:r>
            <a:endParaRPr lang="cs-CZ" sz="2400">
              <a:solidFill>
                <a:srgbClr val="0000DC"/>
              </a:solidFill>
              <a:latin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Norethisteron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Dienogest</a:t>
            </a:r>
            <a:endParaRPr lang="cs-CZ" sz="24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 err="1">
                <a:solidFill>
                  <a:srgbClr val="0000DC"/>
                </a:solidFill>
                <a:latin typeface="Calibri"/>
                <a:cs typeface="Calibri"/>
              </a:rPr>
              <a:t>Gestrinon</a:t>
            </a:r>
            <a:endParaRPr kumimoji="0" lang="cs-CZ" sz="2400" b="0" i="0" u="none" strike="noStrike" kern="1200" cap="none" spc="0" normalizeH="0" baseline="0" noProof="0" dirty="0" err="1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218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</a:t>
            </a: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terapi</a:t>
            </a:r>
            <a:r>
              <a:rPr lang="cs-CZ" altLang="cs-CZ" sz="4000" b="1" dirty="0"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 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495520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Agonisté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GnRH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Syntetické peptidy modelované podle hypotalamického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GnRH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/>
                <a:cs typeface="Calibri"/>
              </a:rPr>
              <a:t>Vysoká účinnost –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/>
                <a:cs typeface="Calibri"/>
              </a:rPr>
              <a:t> v léčb</a:t>
            </a:r>
            <a:r>
              <a:rPr lang="cs-CZ" altLang="cs-CZ" sz="2400" dirty="0">
                <a:solidFill>
                  <a:srgbClr val="0000DC"/>
                </a:solidFill>
                <a:latin typeface="Calibri"/>
                <a:cs typeface="Calibri"/>
              </a:rPr>
              <a:t>ě endometriózy považovány za </a:t>
            </a:r>
            <a:r>
              <a:rPr lang="cs-CZ" altLang="cs-CZ" sz="2400" b="1" dirty="0">
                <a:solidFill>
                  <a:srgbClr val="0000DC"/>
                </a:solidFill>
                <a:latin typeface="Calibri"/>
                <a:cs typeface="Calibri"/>
              </a:rPr>
              <a:t>standard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altLang="cs-CZ" sz="2400" b="1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/>
                <a:cs typeface="Calibri"/>
              </a:rPr>
              <a:t>Mechanizmus účinku: </a:t>
            </a:r>
            <a:r>
              <a:rPr lang="cs-CZ" altLang="cs-CZ" sz="2400" dirty="0">
                <a:solidFill>
                  <a:schemeClr val="tx2"/>
                </a:solidFill>
                <a:latin typeface="Calibri"/>
                <a:cs typeface="Calibri"/>
              </a:rPr>
              <a:t>d</a:t>
            </a: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cs typeface="Calibri"/>
              </a:rPr>
              <a:t>own-regulace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cs typeface="Calibri"/>
              </a:rPr>
              <a:t> hypofyzární sekrece gonadotropinu indukující </a:t>
            </a:r>
            <a:r>
              <a:rPr kumimoji="0" lang="cs-CZ" altLang="cs-CZ" sz="2400" i="0" u="none" strike="noStrike" kern="1200" cap="none" spc="0" normalizeH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cs typeface="Calibri"/>
              </a:rPr>
              <a:t>hypoestrogenní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cs typeface="Calibri"/>
              </a:rPr>
              <a:t> anovulační stav</a:t>
            </a:r>
            <a:endParaRPr lang="cs-CZ" altLang="cs-CZ" sz="2400" i="0" u="none" strike="noStrike" kern="1200" cap="none" spc="0" normalizeH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457200" indent="-45720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endParaRPr lang="cs-CZ" altLang="cs-CZ" sz="2400" dirty="0">
              <a:solidFill>
                <a:schemeClr val="tx2"/>
              </a:solidFill>
              <a:latin typeface="Calibri"/>
              <a:cs typeface="Calibri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Vedlejší účinky</a:t>
            </a:r>
            <a:endParaRPr kumimoji="0" lang="cs-CZ" altLang="cs-CZ" sz="2400" b="1" i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cs-CZ" altLang="cs-CZ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Hypoestrogenní</a:t>
            </a: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stav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Úbytek kostních minerálů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Bez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současného  podávaní substituční léčby je doba léčby limitovaná 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(6 měsíců)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baseline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Substituční léčba zvyšuje finanční náklady, optimální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režimy nejsou stanoveny</a:t>
            </a:r>
            <a:endParaRPr kumimoji="0" lang="cs-CZ" altLang="cs-CZ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90050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cs typeface="Calibri"/>
              </a:rPr>
              <a:t>Farmakoterapie – specifická terapie </a:t>
            </a:r>
            <a:r>
              <a:rPr lang="cs-CZ" altLang="cs-CZ" sz="4000" b="1" dirty="0"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II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27919" y="2045275"/>
            <a:ext cx="11709183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Progestiny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Syntetické hormony s aktivitou podobnou 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progresteronu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Použity k léčbě endometriózy v 50. letech, ale nebyla k terapii endometriózy vyvinuta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Odvozené od různých steroidů</a:t>
            </a: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progesteron</a:t>
            </a: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testosteron</a:t>
            </a: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odlišují se svými účinky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Omezené množství důkazů z placebem kontrolovaných</a:t>
            </a:r>
            <a:r>
              <a:rPr lang="en-GB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studií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0192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Vedlejší účinky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Nepravidelné krvácení, špinění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Přírůstek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hmotnosti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aseline="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Bolesti hlavy, akné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změny hladin lipidů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Nové typy </a:t>
            </a:r>
            <a:r>
              <a:rPr lang="cs-CZ" altLang="cs-CZ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selektivní vazba k progesteronovým receptorům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Specificky minimalizují androgenní, estrogenní či glukokortikoidní vedlejší účinky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8998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Farmakoterapie – specifická terapie III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Dienogest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(syntetický progesteron derivát 19-nortestosteronu)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altLang="cs-CZ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Silný </a:t>
            </a:r>
            <a:r>
              <a:rPr lang="cs-CZ" altLang="cs-CZ" sz="2400" b="1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progestagenní</a:t>
            </a:r>
            <a:r>
              <a:rPr lang="cs-CZ" altLang="cs-CZ" sz="2400" b="1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účinek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, i když jeho afinita k progesteronovému receptoru je pouze 10%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Působí na endometriózu </a:t>
            </a:r>
            <a:r>
              <a:rPr lang="cs-CZ" altLang="cs-CZ" sz="2400" dirty="0">
                <a:solidFill>
                  <a:srgbClr val="FF0000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snížením endogenní produkce estradiolu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Potlačuje </a:t>
            </a:r>
            <a:r>
              <a:rPr lang="cs-CZ" altLang="cs-CZ" sz="2400" b="1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trofický účinek 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estradiolu v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eutopickém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i ektopickém endometriu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Při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dlohodobém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užívání vede aplikace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dienogestu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  <a:ea typeface="MS PGothic" panose="020B0600070205080204" pitchFamily="34" charset="-128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 k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hypoestrogennímu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hypergestagennímu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prostředí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Nemá in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vivo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žádné signifikantní androgenní,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mineralokortikoidní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nebo glukokortikoidní účinky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6483" y="4621926"/>
            <a:ext cx="3420656" cy="1569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6347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633" y="132563"/>
            <a:ext cx="2391426" cy="1128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393" y="1123978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Operační terapie endometriózy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1821746"/>
            <a:ext cx="1122567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Konzervativní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Excise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Koagulace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valorizace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Cystectomie</a:t>
            </a:r>
            <a:endParaRPr kumimoji="0" lang="cs-CZ" altLang="cs-CZ" sz="28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cs-CZ" altLang="cs-CZ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Radikální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altLang="cs-CZ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Adnexectomie</a:t>
            </a:r>
            <a:endParaRPr lang="cs-CZ" altLang="cs-CZ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Hysterectomie</a:t>
            </a: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cs-CZ" altLang="cs-CZ" sz="1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1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Calibri" panose="020F0502020204030204" pitchFamily="34" charset="0"/>
              </a:rPr>
              <a:t>                          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8" y="90760"/>
            <a:ext cx="1837764" cy="118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0683" y="2379273"/>
            <a:ext cx="4176122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1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06" y="414702"/>
            <a:ext cx="3590855" cy="290804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301" y="414702"/>
            <a:ext cx="3633531" cy="290804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205" y="3439859"/>
            <a:ext cx="3590855" cy="291414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448" y="3439859"/>
            <a:ext cx="3656384" cy="289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1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algn="ctr">
              <a:spcBef>
                <a:spcPct val="0"/>
              </a:spcBef>
            </a:pPr>
            <a:r>
              <a:rPr lang="cs-CZ" altLang="cs-CZ" sz="4000" b="1" dirty="0"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Endometrióza 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353943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Definice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Ektopický 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výskyt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endometria mimo dutinu děložní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Incidence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Postihuje </a:t>
            </a: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– 10 % </a:t>
            </a: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ženské populace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Vyskytuje se u 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30 %</a:t>
            </a:r>
            <a:r>
              <a:rPr lang="cs-CZ" altLang="cs-CZ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žen s 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neplodností</a:t>
            </a:r>
            <a:r>
              <a:rPr lang="cs-CZ" altLang="cs-CZ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cs-CZ" altLang="cs-CZ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45 %</a:t>
            </a:r>
            <a:r>
              <a:rPr lang="cs-CZ" altLang="cs-CZ" sz="28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žen s </a:t>
            </a:r>
            <a:r>
              <a:rPr lang="cs-CZ" altLang="cs-CZ" sz="28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pánevním bolestí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Polygenní</a:t>
            </a:r>
            <a:r>
              <a:rPr kumimoji="0" lang="cs-CZ" altLang="cs-CZ" sz="28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dědičnost – </a:t>
            </a:r>
            <a:r>
              <a:rPr kumimoji="0" lang="cs-CZ" altLang="cs-CZ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7x vyšší </a:t>
            </a:r>
            <a:r>
              <a:rPr kumimoji="0" lang="cs-CZ" altLang="cs-CZ" sz="2800" i="0" u="none" strike="noStrike" kern="1200" cap="none" spc="0" normalizeH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incidence u žen s pozitivní RA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altLang="cs-CZ" sz="28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64186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684" y="240489"/>
            <a:ext cx="7089738" cy="63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69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Podnadpis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86" y="534776"/>
            <a:ext cx="10740206" cy="594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892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7" y="1208142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Endometrióza a asistovaná reprodukce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7" y="1926747"/>
            <a:ext cx="10837386" cy="433965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Ovariální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rezerva </a:t>
            </a:r>
            <a:r>
              <a:rPr kumimoji="0" lang="cs-CZ" altLang="cs-CZ" sz="2400" b="0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primárně 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snížena u </a:t>
            </a:r>
            <a:r>
              <a:rPr kumimoji="0" lang="cs-CZ" altLang="cs-CZ" sz="2400" b="1" i="0" u="none" strike="noStrike" kern="1200" cap="none" spc="0" normalizeH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endometriomů</a:t>
            </a:r>
            <a:endParaRPr kumimoji="0" lang="cs-CZ" altLang="cs-CZ" sz="2400" b="1" i="0" u="none" strike="noStrike" kern="1200" cap="none" spc="0" normalizeH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baseline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AMH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specifický parametr u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endometriálních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cyst</a:t>
            </a: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Operační intervence 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 ovariích =&gt; 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snížení ovariální rezervy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Míra</a:t>
            </a:r>
            <a:r>
              <a:rPr kumimoji="0" lang="cs-CZ" altLang="cs-CZ" sz="2400" b="0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poškození ovarií v souvislosti s radikalitou operace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b="0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/>
                <a:cs typeface="Calibri"/>
              </a:rPr>
              <a:t>Snížení rezervy =&gt; vyšší spotřeby exogenních gonadotropinů</a:t>
            </a:r>
            <a:endParaRPr lang="cs-CZ" altLang="cs-CZ" sz="2400" b="0" i="0" u="none" strike="noStrike" kern="1200" cap="none" spc="0" normalizeH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baseline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Snížení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rezervy =&gt; 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horší výsledky IVF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Na endometriózu</a:t>
            </a:r>
            <a:r>
              <a:rPr kumimoji="0" lang="cs-CZ" altLang="cs-CZ" sz="2400" b="0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je nutné nahlížet jako na 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chronické onemocnění </a:t>
            </a:r>
            <a:r>
              <a:rPr kumimoji="0" lang="cs-CZ" altLang="cs-CZ" sz="2400" b="0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vyžadující celoživotní léčebný plán s cílem maximálního využití 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farmakologické terapie </a:t>
            </a:r>
            <a:r>
              <a:rPr kumimoji="0" lang="cs-CZ" altLang="cs-CZ" sz="2400" b="0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omezení opakovaných chirurgických procedur.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0704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7" y="1208142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Endometrióza a asistovaná reprodukce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7" y="1926747"/>
            <a:ext cx="10837386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Neexistuje terapie </a:t>
            </a: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vedoucí k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trvalému vyléčení </a:t>
            </a: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endometriózy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cs-CZ" altLang="cs-CZ" sz="240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lang="cs-CZ" altLang="cs-CZ" sz="24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Cílem léčby je individualizace!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Úleva od bolesti a dalších symptomů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Redukce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endometriotických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lézí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Zachování/obnova 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fertilitních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funkcí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baseline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Zabránění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návratu onemocnění</a:t>
            </a:r>
          </a:p>
          <a:p>
            <a:pPr marL="800100" lvl="1" indent="-342900" fontAlgn="base">
              <a:spcBef>
                <a:spcPct val="0"/>
              </a:spcBef>
              <a:spcAft>
                <a:spcPts val="1200"/>
              </a:spcAft>
              <a:buFont typeface="Wingdings" panose="05000000000000000000" pitchFamily="2" charset="2"/>
              <a:buChar char="§"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Zlepšení kvality života</a:t>
            </a:r>
            <a:endParaRPr kumimoji="0" lang="cs-CZ" altLang="cs-CZ" sz="2400" i="0" u="none" strike="noStrike" kern="1200" cap="none" spc="0" normalizeH="0" baseline="0" noProof="0" dirty="0">
              <a:ln>
                <a:noFill/>
              </a:ln>
              <a:solidFill>
                <a:srgbClr val="F01928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bdélník 1"/>
          <p:cNvSpPr/>
          <p:nvPr/>
        </p:nvSpPr>
        <p:spPr bwMode="auto">
          <a:xfrm>
            <a:off x="589023" y="2711116"/>
            <a:ext cx="5655786" cy="3513221"/>
          </a:xfrm>
          <a:prstGeom prst="rect">
            <a:avLst/>
          </a:prstGeom>
          <a:noFill/>
          <a:ln w="38100" cap="flat" cmpd="sng" algn="ctr">
            <a:solidFill>
              <a:schemeClr val="tx2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349" y="2684491"/>
            <a:ext cx="3676207" cy="356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37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7" y="1208142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Endometrióza</a:t>
            </a:r>
            <a:r>
              <a:rPr kumimoji="0" lang="cs-CZ" altLang="cs-CZ" sz="4000" b="1" i="0" u="none" strike="noStrike" kern="1200" cap="none" spc="0" normalizeH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- </a:t>
            </a:r>
            <a:r>
              <a:rPr kumimoji="0" lang="cs-CZ" altLang="cs-CZ" sz="4000" b="1" i="0" u="none" strike="noStrike" kern="1200" cap="none" spc="0" normalizeH="0" noProof="0" dirty="0" err="1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Guidelines</a:t>
            </a:r>
            <a:endParaRPr kumimoji="0" lang="cs-CZ" altLang="cs-CZ" sz="4000" b="1" i="0" u="none" strike="noStrike" kern="1200" cap="none" spc="0" normalizeH="0" baseline="0" noProof="0" dirty="0">
              <a:ln>
                <a:noFill/>
              </a:ln>
              <a:solidFill>
                <a:srgbClr val="160B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502511" y="2055308"/>
            <a:ext cx="93259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Doporučené postupy ESHRE</a:t>
            </a:r>
          </a:p>
          <a:p>
            <a:pPr marL="914400" marR="0" lvl="1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cs-CZ" altLang="cs-CZ" sz="2400" b="0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2511" y="2735027"/>
            <a:ext cx="9144793" cy="35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16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6978" y="89015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Centrum pro diagnostiku a léčbu endometriózy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075764" y="2168811"/>
            <a:ext cx="106105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Gynekol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. - porod. klinika Fakultní nemocnice Brno a LF Masarykovy University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Obilní trh 11,  602 00 Brno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prof. MUDr. Pavel Ventruba, DrSc. MBA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doc. MUDr. Igor Crha, CSc.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doc. MUDr. Robert Hudeček, PhD.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prof. MUDr. Martin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Huser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PhD. MBA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Objednání pacientek na tel .: 532 238 293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Informace o pracovišti: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www.ivfbrno.cz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www.gpkbrno.cz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www.endometrioza.eu</a:t>
            </a: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" y="77833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1669" y="2693400"/>
            <a:ext cx="2916696" cy="36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5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1012826"/>
            <a:ext cx="1905000" cy="900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2162176"/>
            <a:ext cx="47704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>
            <a:spAutoFit/>
          </a:bodyPr>
          <a:lstStyle/>
          <a:p>
            <a:pPr algn="ctr" defTabSz="685800">
              <a:defRPr/>
            </a:pPr>
            <a:r>
              <a:rPr lang="cs-CZ" altLang="cs-CZ" sz="3000" b="1" dirty="0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Závěr  </a:t>
            </a:r>
          </a:p>
        </p:txBody>
      </p:sp>
      <p:sp>
        <p:nvSpPr>
          <p:cNvPr id="60420" name="Obdélník 9"/>
          <p:cNvSpPr>
            <a:spLocks noChangeArrowheads="1"/>
          </p:cNvSpPr>
          <p:nvPr/>
        </p:nvSpPr>
        <p:spPr bwMode="auto">
          <a:xfrm>
            <a:off x="1703388" y="3357564"/>
            <a:ext cx="842010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cs-CZ" altLang="cs-CZ" sz="21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Endometrióza – závažné onemocnění, léčba vyžaduje individuální přístup a často mezioborovou spolupráci. </a:t>
            </a:r>
          </a:p>
          <a:p>
            <a:pPr algn="ctr" eaLnBrk="1" hangingPunct="1">
              <a:lnSpc>
                <a:spcPct val="150000"/>
              </a:lnSpc>
            </a:pPr>
            <a:r>
              <a:rPr lang="cs-CZ" altLang="cs-CZ" sz="2100" b="1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Důležitým faktorem je odkládání těhotenství do vyššího věku. Těhotenství a laktace snižují riziko vzniku a rozvoje endometriózy.</a:t>
            </a:r>
          </a:p>
        </p:txBody>
      </p:sp>
    </p:spTree>
    <p:extLst>
      <p:ext uri="{BB962C8B-B14F-4D97-AF65-F5344CB8AC3E}">
        <p14:creationId xmlns:p14="http://schemas.microsoft.com/office/powerpoint/2010/main" val="1810409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651" y="2625246"/>
            <a:ext cx="4023709" cy="2267909"/>
          </a:xfrm>
          <a:prstGeom prst="rect">
            <a:avLst/>
          </a:prstGeom>
        </p:spPr>
      </p:pic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Etiologie 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1804820"/>
            <a:ext cx="6970643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Proliferace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kumimoji="0" lang="cs-CZ" altLang="cs-CZ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situ</a:t>
            </a:r>
            <a:endParaRPr lang="cs-CZ" altLang="cs-CZ" sz="2400" b="1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peritoneum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Meyer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1903)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zánětlivá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metaplázie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Meyer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1919)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hormonální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metaplázie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(Meigs,1938)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indukční metaplazie - degradace endometria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Merril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1966)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germinální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epitel ovaria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Waldeyer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1870)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embryonální buňky (para)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mesonephros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Breus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Cullen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1894-1996)</a:t>
            </a:r>
            <a:br>
              <a:rPr lang="cs-CZ" altLang="cs-CZ" sz="2000" i="1" dirty="0"/>
            </a:b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460688" y="5498123"/>
            <a:ext cx="114227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Transplantační teorie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retrográdní menstruace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Sampson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1921)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lymfogenní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přenos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Halban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1924 -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hysteroadenosis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metastatica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38878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21601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Etiologie II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003302"/>
            <a:ext cx="772202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Hormonální teorie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luteinized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unruptured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follicle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(Marik, 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Hulka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1978)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porucha syntézy steroidů –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aromatáza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altLang="cs-CZ" sz="2400" i="1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Bulun</a:t>
            </a:r>
            <a:r>
              <a:rPr lang="cs-CZ" altLang="cs-CZ" sz="2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1997)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degradace ovariálních steroidů (jaterní porucha)</a:t>
            </a:r>
            <a:endParaRPr kumimoji="0" lang="cs-CZ" altLang="cs-CZ" sz="24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Imunologická teorie </a:t>
            </a:r>
            <a:r>
              <a:rPr kumimoji="0" lang="cs-CZ" altLang="cs-CZ" sz="24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cs-CZ" altLang="cs-CZ" sz="240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Dmowski</a:t>
            </a:r>
            <a:r>
              <a:rPr kumimoji="0" lang="cs-CZ" altLang="cs-CZ" sz="24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1987) 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porucha</a:t>
            </a: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buněčné imunity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Anatomické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poruchy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Hloubka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cavum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Douglasi</a:t>
            </a:r>
            <a:endParaRPr lang="cs-CZ" altLang="cs-CZ" sz="24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Allen-</a:t>
            </a:r>
            <a:r>
              <a:rPr lang="cs-CZ" altLang="cs-CZ" sz="24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masters</a:t>
            </a:r>
            <a:r>
              <a:rPr lang="cs-CZ" altLang="cs-CZ" sz="24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syndrom</a:t>
            </a: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Vlivy</a:t>
            </a:r>
            <a:r>
              <a:rPr kumimoji="0" lang="cs-CZ" altLang="cs-CZ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prostředí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Dioxiny, </a:t>
            </a:r>
            <a:r>
              <a:rPr kumimoji="0" lang="cs-CZ" altLang="cs-CZ" sz="24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fytoestrogeny</a:t>
            </a:r>
            <a:endParaRPr kumimoji="0" lang="cs-CZ" altLang="cs-CZ" sz="240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5166" y="3673232"/>
            <a:ext cx="4031194" cy="28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50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073903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Etiologie III – současné směry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1905967"/>
            <a:ext cx="54743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Endometriální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tkáň vs.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eutopické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endometrium</a:t>
            </a:r>
            <a:endParaRPr lang="cs-CZ" altLang="cs-CZ" sz="2400" b="1" noProof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odlišné charakteristiky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morfologické, chemické, genetické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produkce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cytokinů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prostaglandinů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metabolismus estrogenů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reakce na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gestageny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Apoptóza</a:t>
            </a: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její regulace</a:t>
            </a:r>
            <a:endParaRPr 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altLang="cs-CZ" sz="2400" i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br>
              <a:rPr kumimoji="0" lang="cs-CZ" altLang="cs-CZ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5935017" y="1905967"/>
            <a:ext cx="552002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Receptorové změny</a:t>
            </a: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Estradiol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ovlivňuje expresi řady genů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proliferace receptivního endometria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silné mitogenní účinky na endometrium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vazba na estrogenní receptor (ER)</a:t>
            </a:r>
          </a:p>
          <a:p>
            <a:pPr marL="800100" lvl="1" indent="-3429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–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exprese progesteronového receptoru (PR)</a:t>
            </a:r>
            <a:endParaRPr lang="cs-CZ" altLang="cs-CZ" sz="2400" b="1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24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Progesteron 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sekreční transformace endometria</a:t>
            </a:r>
          </a:p>
          <a:p>
            <a:pPr marL="742950" lvl="1" indent="-285750">
              <a:buFont typeface="Arial" panose="020B0604020202020204" pitchFamily="34" charset="0"/>
              <a:buChar char="–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9883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Extragenitální</a:t>
            </a: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endometrióza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327919" y="2168811"/>
            <a:ext cx="40995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GIT (15 %)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střevo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rektosigmoideum</a:t>
            </a: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apendix, </a:t>
            </a:r>
            <a:r>
              <a:rPr lang="cs-CZ" altLang="cs-CZ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ileum,Meckelův</a:t>
            </a: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divertikl 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hepar</a:t>
            </a: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pankreas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peritoneum </a:t>
            </a:r>
          </a:p>
          <a:p>
            <a:pPr marL="252000" indent="-285750">
              <a:buFont typeface="Wingdings" panose="05000000000000000000" pitchFamily="2" charset="2"/>
              <a:buChar char="§"/>
            </a:pPr>
            <a:endParaRPr lang="cs-CZ" altLang="cs-CZ" sz="24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Uropoetický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trakt  (4%)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měchýř, ureter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ledviny 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ovéPole 2"/>
          <p:cNvSpPr txBox="1"/>
          <p:nvPr/>
        </p:nvSpPr>
        <p:spPr>
          <a:xfrm>
            <a:off x="7862385" y="2168811"/>
            <a:ext cx="392062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Respirační trakt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plíce, pleura, nasální sliznice</a:t>
            </a:r>
          </a:p>
          <a:p>
            <a:endParaRPr lang="cs-CZ" altLang="cs-CZ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Stěna břišní </a:t>
            </a:r>
            <a:endParaRPr lang="cs-CZ" altLang="cs-CZ" sz="2400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jizvy SC, LSK, hernie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Perineum, </a:t>
            </a:r>
            <a:r>
              <a:rPr lang="cs-CZ" altLang="cs-CZ" sz="2400" b="1" dirty="0" err="1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ingviny</a:t>
            </a:r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Episiotomie,lig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alt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rotundum</a:t>
            </a:r>
            <a:endParaRPr lang="cs-CZ" altLang="cs-CZ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cs-CZ" alt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Mozek, mícha, kosterní sval</a:t>
            </a:r>
          </a:p>
          <a:p>
            <a:endParaRPr lang="cs-CZ" sz="2400" b="1" dirty="0">
              <a:solidFill>
                <a:schemeClr val="accent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3077" y="2168811"/>
            <a:ext cx="3657754" cy="4155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110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133674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Symptomy endometriózy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60688" y="2168811"/>
            <a:ext cx="112256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Bolest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Pelvalgie</a:t>
            </a: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dyspareunie, </a:t>
            </a:r>
            <a:r>
              <a:rPr kumimoji="0" lang="cs-CZ" altLang="cs-CZ" sz="2800" i="0" u="none" strike="noStrike" kern="1200" cap="none" spc="0" normalizeH="0" baseline="0" noProof="0" dirty="0" err="1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dysmenorrhoea</a:t>
            </a: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rgbClr val="0000D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Poruchy plodnosti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Primární a sekundární sterilita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Ovariální a </a:t>
            </a:r>
            <a:r>
              <a:rPr kumimoji="0" lang="cs-CZ" altLang="cs-CZ" sz="280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tubární</a:t>
            </a:r>
            <a:r>
              <a:rPr kumimoji="0" lang="cs-CZ" altLang="cs-CZ" sz="280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faktor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cs-CZ" altLang="cs-CZ" sz="2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Patogeneze symptomů</a:t>
            </a:r>
            <a:r>
              <a:rPr kumimoji="0" lang="cs-CZ" altLang="cs-CZ" sz="2800" b="1" i="0" u="none" strike="noStrike" kern="1200" cap="none" spc="0" normalizeH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metabolismus kyseliny arachidonové (prostaglandiny)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alterace </a:t>
            </a: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imunitního systému 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(makrofágy, </a:t>
            </a:r>
            <a:r>
              <a:rPr lang="cs-CZ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cytokiny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např. </a:t>
            </a:r>
            <a:r>
              <a:rPr lang="cs-CZ" sz="28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fibroplastické</a:t>
            </a:r>
            <a:r>
              <a:rPr lang="cs-CZ" sz="2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sz="28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mechanicky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cs-CZ" altLang="cs-CZ" sz="2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256380"/>
              </p:ext>
            </p:extLst>
          </p:nvPr>
        </p:nvGraphicFramePr>
        <p:xfrm>
          <a:off x="7315214" y="2045275"/>
          <a:ext cx="4123429" cy="3092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Photo Editor Photo" r:id="rId5" imgW="7621064" imgH="5714286" progId="MSPhotoEd.3">
                  <p:embed/>
                </p:oleObj>
              </mc:Choice>
              <mc:Fallback>
                <p:oleObj name="Photo Editor Photo" r:id="rId5" imgW="7621064" imgH="5714286" progId="MSPhotoEd.3">
                  <p:embed/>
                  <p:pic>
                    <p:nvPicPr>
                      <p:cNvPr id="1126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14" y="2045275"/>
                        <a:ext cx="4123429" cy="30925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850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688" y="698699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Klasifikace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2583670" y="2004688"/>
            <a:ext cx="6793259" cy="2677656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ENZIAN</a:t>
            </a:r>
            <a:r>
              <a:rPr lang="cs-CZ" sz="2400" dirty="0">
                <a:solidFill>
                  <a:schemeClr val="accent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(2005)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staging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onkologických nálezů 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zahrnuje genitální i </a:t>
            </a:r>
            <a:r>
              <a:rPr lang="cs-CZ" sz="2400" dirty="0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extragenitální</a:t>
            </a: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formy </a:t>
            </a:r>
          </a:p>
          <a:p>
            <a:pPr>
              <a:defRPr/>
            </a:pPr>
            <a:endParaRPr lang="cs-CZ" sz="2400" b="1" dirty="0">
              <a:solidFill>
                <a:schemeClr val="accent2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cs-CZ" sz="2400" b="1" dirty="0">
                <a:solidFill>
                  <a:schemeClr val="accent2"/>
                </a:solidFill>
                <a:latin typeface="Calibri"/>
                <a:cs typeface="Calibri"/>
              </a:rPr>
              <a:t>r-AFS klasifikace </a:t>
            </a:r>
            <a:r>
              <a:rPr lang="cs-CZ" sz="2400" dirty="0">
                <a:solidFill>
                  <a:schemeClr val="accent2"/>
                </a:solidFill>
                <a:latin typeface="Calibri"/>
                <a:cs typeface="Calibri"/>
              </a:rPr>
              <a:t>(1985) </a:t>
            </a:r>
            <a:r>
              <a:rPr lang="cs-CZ" sz="2400" dirty="0">
                <a:solidFill>
                  <a:schemeClr val="tx2"/>
                </a:solidFill>
                <a:latin typeface="Calibri"/>
                <a:cs typeface="Calibri"/>
              </a:rPr>
              <a:t>(</a:t>
            </a:r>
            <a:r>
              <a:rPr lang="cs-CZ" sz="2400" dirty="0" err="1">
                <a:solidFill>
                  <a:schemeClr val="tx2"/>
                </a:solidFill>
                <a:latin typeface="Calibri"/>
                <a:cs typeface="Calibri"/>
              </a:rPr>
              <a:t>American</a:t>
            </a:r>
            <a:r>
              <a:rPr lang="cs-CZ" sz="2400" dirty="0">
                <a:solidFill>
                  <a:schemeClr val="tx2"/>
                </a:solidFill>
                <a:latin typeface="Calibri"/>
                <a:cs typeface="Calibri"/>
              </a:rPr>
              <a:t> Fertility Society) </a:t>
            </a:r>
            <a:endParaRPr lang="cs-CZ"/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čtyři stádia (I–IV)</a:t>
            </a:r>
          </a:p>
          <a:p>
            <a:pPr marL="342900" indent="-342900">
              <a:buFont typeface="Wingdings" panose="05000000000000000000" pitchFamily="2" charset="2"/>
              <a:buChar char="§"/>
              <a:defRPr/>
            </a:pPr>
            <a:r>
              <a:rPr 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laparoskopie</a:t>
            </a:r>
            <a:endParaRPr lang="en-GB" sz="24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110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6929" y="208014"/>
            <a:ext cx="2540751" cy="11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460688" y="307706"/>
            <a:ext cx="11225672" cy="380916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DC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Endometrióza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195" y="786017"/>
            <a:ext cx="11225672" cy="708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altLang="cs-CZ" sz="4000" b="1" i="0" u="none" strike="noStrike" kern="1200" cap="none" spc="0" normalizeH="0" baseline="0" noProof="0" dirty="0">
                <a:ln>
                  <a:noFill/>
                </a:ln>
                <a:solidFill>
                  <a:srgbClr val="160B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Klasifikace I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1438853" y="2045275"/>
            <a:ext cx="557669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ENZIAN </a:t>
            </a: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(2005)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cs-CZ" altLang="cs-CZ" sz="2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Hluboká infiltrující endometrióza (DIE)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Tumor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Velikost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Lokalizace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Invaze</a:t>
            </a:r>
          </a:p>
          <a:p>
            <a:pPr marL="914400" lvl="1" indent="-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Shlukování 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Přesnost klasifikace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cs-CZ" altLang="cs-CZ" sz="24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Chirurgické řešení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cs-CZ" altLang="cs-CZ" sz="2400" i="0" u="none" strike="noStrike" kern="1200" cap="none" spc="0" normalizeH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Histologie</a:t>
            </a:r>
          </a:p>
        </p:txBody>
      </p:sp>
      <p:pic>
        <p:nvPicPr>
          <p:cNvPr id="11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19" y="152527"/>
            <a:ext cx="2255751" cy="1368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07" y="1648446"/>
            <a:ext cx="2979086" cy="26187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008" y="4314723"/>
            <a:ext cx="2979086" cy="218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5045"/>
      </p:ext>
    </p:extLst>
  </p:cSld>
  <p:clrMapOvr>
    <a:masterClrMapping/>
  </p:clrMapOvr>
</p:sld>
</file>

<file path=ppt/theme/theme1.xml><?xml version="1.0" encoding="utf-8"?>
<a:theme xmlns:a="http://schemas.openxmlformats.org/drawingml/2006/main" name="1_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1306</TotalTime>
  <Words>1199</Words>
  <Application>Microsoft Office PowerPoint</Application>
  <PresentationFormat>Widescreen</PresentationFormat>
  <Paragraphs>302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1_Prezentace_MU_CZ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Sisková Ingrid</dc:creator>
  <cp:lastModifiedBy>Crha Igor</cp:lastModifiedBy>
  <cp:revision>128</cp:revision>
  <dcterms:created xsi:type="dcterms:W3CDTF">2020-04-21T08:44:46Z</dcterms:created>
  <dcterms:modified xsi:type="dcterms:W3CDTF">2021-11-06T08:45:41Z</dcterms:modified>
</cp:coreProperties>
</file>