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3" r:id="rId3"/>
    <p:sldId id="319" r:id="rId4"/>
    <p:sldId id="342" r:id="rId5"/>
    <p:sldId id="318" r:id="rId6"/>
    <p:sldId id="320" r:id="rId7"/>
    <p:sldId id="330" r:id="rId8"/>
    <p:sldId id="332" r:id="rId9"/>
    <p:sldId id="334" r:id="rId10"/>
    <p:sldId id="323" r:id="rId11"/>
    <p:sldId id="325" r:id="rId12"/>
    <p:sldId id="331" r:id="rId13"/>
    <p:sldId id="333" r:id="rId14"/>
    <p:sldId id="324" r:id="rId15"/>
    <p:sldId id="322" r:id="rId16"/>
    <p:sldId id="326" r:id="rId17"/>
    <p:sldId id="341" r:id="rId18"/>
    <p:sldId id="327" r:id="rId19"/>
    <p:sldId id="294" r:id="rId20"/>
    <p:sldId id="310" r:id="rId21"/>
    <p:sldId id="311" r:id="rId22"/>
    <p:sldId id="340" r:id="rId23"/>
    <p:sldId id="312" r:id="rId24"/>
    <p:sldId id="314" r:id="rId25"/>
    <p:sldId id="315" r:id="rId26"/>
    <p:sldId id="336" r:id="rId27"/>
    <p:sldId id="337" r:id="rId28"/>
    <p:sldId id="338" r:id="rId29"/>
    <p:sldId id="339" r:id="rId30"/>
    <p:sldId id="316" r:id="rId31"/>
    <p:sldId id="335" r:id="rId32"/>
    <p:sldId id="292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290761"/>
            <a:ext cx="11361600" cy="1171580"/>
          </a:xfrm>
        </p:spPr>
        <p:txBody>
          <a:bodyPr/>
          <a:lstStyle/>
          <a:p>
            <a:r>
              <a:rPr lang="cs-CZ" dirty="0"/>
              <a:t>Fyziologie reprodukčního systému.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E5019F-2FAF-44EF-B21A-A94E570F4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75" y="2672465"/>
            <a:ext cx="6278650" cy="40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4929F-6AB6-4C86-A6AD-9355607C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zpětná vazba</a:t>
            </a:r>
          </a:p>
        </p:txBody>
      </p:sp>
      <p:grpSp>
        <p:nvGrpSpPr>
          <p:cNvPr id="4" name="Группа 57">
            <a:extLst>
              <a:ext uri="{FF2B5EF4-FFF2-40B4-BE49-F238E27FC236}">
                <a16:creationId xmlns:a16="http://schemas.microsoft.com/office/drawing/2014/main" id="{1A8EF268-8274-430F-81E0-44EDD1C04BE0}"/>
              </a:ext>
            </a:extLst>
          </p:cNvPr>
          <p:cNvGrpSpPr/>
          <p:nvPr/>
        </p:nvGrpSpPr>
        <p:grpSpPr>
          <a:xfrm>
            <a:off x="2639327" y="1225027"/>
            <a:ext cx="7201922" cy="5705511"/>
            <a:chOff x="1043608" y="1135377"/>
            <a:chExt cx="7201922" cy="5705511"/>
          </a:xfrm>
        </p:grpSpPr>
        <p:grpSp>
          <p:nvGrpSpPr>
            <p:cNvPr id="5" name="Группа 45">
              <a:extLst>
                <a:ext uri="{FF2B5EF4-FFF2-40B4-BE49-F238E27FC236}">
                  <a16:creationId xmlns:a16="http://schemas.microsoft.com/office/drawing/2014/main" id="{0D1E9AE7-0697-4E63-88A6-C21BECA171D8}"/>
                </a:ext>
              </a:extLst>
            </p:cNvPr>
            <p:cNvGrpSpPr/>
            <p:nvPr/>
          </p:nvGrpSpPr>
          <p:grpSpPr>
            <a:xfrm>
              <a:off x="1043608" y="1179640"/>
              <a:ext cx="7201922" cy="5661248"/>
              <a:chOff x="1043608" y="1179640"/>
              <a:chExt cx="7201922" cy="5661248"/>
            </a:xfrm>
          </p:grpSpPr>
          <p:grpSp>
            <p:nvGrpSpPr>
              <p:cNvPr id="17" name="Группа 29">
                <a:extLst>
                  <a:ext uri="{FF2B5EF4-FFF2-40B4-BE49-F238E27FC236}">
                    <a16:creationId xmlns:a16="http://schemas.microsoft.com/office/drawing/2014/main" id="{941DD04E-3282-4D5C-B33C-1BD22C5D5F84}"/>
                  </a:ext>
                </a:extLst>
              </p:cNvPr>
              <p:cNvGrpSpPr/>
              <p:nvPr/>
            </p:nvGrpSpPr>
            <p:grpSpPr>
              <a:xfrm>
                <a:off x="1043608" y="1179640"/>
                <a:ext cx="7201922" cy="5661248"/>
                <a:chOff x="1043608" y="1179640"/>
                <a:chExt cx="7201922" cy="5661248"/>
              </a:xfrm>
            </p:grpSpPr>
            <p:pic>
              <p:nvPicPr>
                <p:cNvPr id="29" name="Рисунок 3">
                  <a:extLst>
                    <a:ext uri="{FF2B5EF4-FFF2-40B4-BE49-F238E27FC236}">
                      <a16:creationId xmlns:a16="http://schemas.microsoft.com/office/drawing/2014/main" id="{DFC0BF57-2A88-483A-B403-0D966B4F3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179640"/>
                  <a:ext cx="7201922" cy="5661248"/>
                </a:xfrm>
                <a:prstGeom prst="rect">
                  <a:avLst/>
                </a:prstGeom>
              </p:spPr>
            </p:pic>
            <p:sp>
              <p:nvSpPr>
                <p:cNvPr id="30" name="Полилиния 4">
                  <a:extLst>
                    <a:ext uri="{FF2B5EF4-FFF2-40B4-BE49-F238E27FC236}">
                      <a16:creationId xmlns:a16="http://schemas.microsoft.com/office/drawing/2014/main" id="{71B747FE-DFC6-452F-8F6D-3EC860C1C0CD}"/>
                    </a:ext>
                  </a:extLst>
                </p:cNvPr>
                <p:cNvSpPr/>
                <p:nvPr/>
              </p:nvSpPr>
              <p:spPr>
                <a:xfrm>
                  <a:off x="2395182" y="1194179"/>
                  <a:ext cx="3175191" cy="3146337"/>
                </a:xfrm>
                <a:custGeom>
                  <a:avLst/>
                  <a:gdLst>
                    <a:gd name="connsiteX0" fmla="*/ 0 w 3175191"/>
                    <a:gd name="connsiteY0" fmla="*/ 1050878 h 3146337"/>
                    <a:gd name="connsiteX1" fmla="*/ 211540 w 3175191"/>
                    <a:gd name="connsiteY1" fmla="*/ 880281 h 3146337"/>
                    <a:gd name="connsiteX2" fmla="*/ 552734 w 3175191"/>
                    <a:gd name="connsiteY2" fmla="*/ 832514 h 3146337"/>
                    <a:gd name="connsiteX3" fmla="*/ 784746 w 3175191"/>
                    <a:gd name="connsiteY3" fmla="*/ 893928 h 3146337"/>
                    <a:gd name="connsiteX4" fmla="*/ 975815 w 3175191"/>
                    <a:gd name="connsiteY4" fmla="*/ 934872 h 3146337"/>
                    <a:gd name="connsiteX5" fmla="*/ 1153236 w 3175191"/>
                    <a:gd name="connsiteY5" fmla="*/ 1078173 h 3146337"/>
                    <a:gd name="connsiteX6" fmla="*/ 1269242 w 3175191"/>
                    <a:gd name="connsiteY6" fmla="*/ 1351128 h 3146337"/>
                    <a:gd name="connsiteX7" fmla="*/ 1357952 w 3175191"/>
                    <a:gd name="connsiteY7" fmla="*/ 1596788 h 3146337"/>
                    <a:gd name="connsiteX8" fmla="*/ 1310185 w 3175191"/>
                    <a:gd name="connsiteY8" fmla="*/ 1876567 h 3146337"/>
                    <a:gd name="connsiteX9" fmla="*/ 1221475 w 3175191"/>
                    <a:gd name="connsiteY9" fmla="*/ 2081284 h 3146337"/>
                    <a:gd name="connsiteX10" fmla="*/ 1139588 w 3175191"/>
                    <a:gd name="connsiteY10" fmla="*/ 2286000 h 3146337"/>
                    <a:gd name="connsiteX11" fmla="*/ 1139588 w 3175191"/>
                    <a:gd name="connsiteY11" fmla="*/ 2442949 h 3146337"/>
                    <a:gd name="connsiteX12" fmla="*/ 1194179 w 3175191"/>
                    <a:gd name="connsiteY12" fmla="*/ 2620370 h 3146337"/>
                    <a:gd name="connsiteX13" fmla="*/ 1378424 w 3175191"/>
                    <a:gd name="connsiteY13" fmla="*/ 2818263 h 3146337"/>
                    <a:gd name="connsiteX14" fmla="*/ 1678675 w 3175191"/>
                    <a:gd name="connsiteY14" fmla="*/ 2838734 h 3146337"/>
                    <a:gd name="connsiteX15" fmla="*/ 1821976 w 3175191"/>
                    <a:gd name="connsiteY15" fmla="*/ 2790967 h 3146337"/>
                    <a:gd name="connsiteX16" fmla="*/ 1897039 w 3175191"/>
                    <a:gd name="connsiteY16" fmla="*/ 2920621 h 3146337"/>
                    <a:gd name="connsiteX17" fmla="*/ 2108579 w 3175191"/>
                    <a:gd name="connsiteY17" fmla="*/ 3050275 h 3146337"/>
                    <a:gd name="connsiteX18" fmla="*/ 2415654 w 3175191"/>
                    <a:gd name="connsiteY18" fmla="*/ 3145809 h 3146337"/>
                    <a:gd name="connsiteX19" fmla="*/ 2784143 w 3175191"/>
                    <a:gd name="connsiteY19" fmla="*/ 3077570 h 3146337"/>
                    <a:gd name="connsiteX20" fmla="*/ 3063922 w 3175191"/>
                    <a:gd name="connsiteY20" fmla="*/ 2859206 h 3146337"/>
                    <a:gd name="connsiteX21" fmla="*/ 3173105 w 3175191"/>
                    <a:gd name="connsiteY21" fmla="*/ 2538484 h 3146337"/>
                    <a:gd name="connsiteX22" fmla="*/ 3111690 w 3175191"/>
                    <a:gd name="connsiteY22" fmla="*/ 2169994 h 3146337"/>
                    <a:gd name="connsiteX23" fmla="*/ 2838734 w 3175191"/>
                    <a:gd name="connsiteY23" fmla="*/ 1890215 h 3146337"/>
                    <a:gd name="connsiteX24" fmla="*/ 2449773 w 3175191"/>
                    <a:gd name="connsiteY24" fmla="*/ 1712794 h 3146337"/>
                    <a:gd name="connsiteX25" fmla="*/ 2101755 w 3175191"/>
                    <a:gd name="connsiteY25" fmla="*/ 1562669 h 3146337"/>
                    <a:gd name="connsiteX26" fmla="*/ 1931158 w 3175191"/>
                    <a:gd name="connsiteY26" fmla="*/ 1378424 h 3146337"/>
                    <a:gd name="connsiteX27" fmla="*/ 1828800 w 3175191"/>
                    <a:gd name="connsiteY27" fmla="*/ 1303361 h 3146337"/>
                    <a:gd name="connsiteX28" fmla="*/ 1726442 w 3175191"/>
                    <a:gd name="connsiteY28" fmla="*/ 1125940 h 3146337"/>
                    <a:gd name="connsiteX29" fmla="*/ 1637731 w 3175191"/>
                    <a:gd name="connsiteY29" fmla="*/ 846161 h 3146337"/>
                    <a:gd name="connsiteX30" fmla="*/ 1685499 w 3175191"/>
                    <a:gd name="connsiteY30" fmla="*/ 573206 h 3146337"/>
                    <a:gd name="connsiteX31" fmla="*/ 1794681 w 3175191"/>
                    <a:gd name="connsiteY31" fmla="*/ 464024 h 3146337"/>
                    <a:gd name="connsiteX32" fmla="*/ 1883391 w 3175191"/>
                    <a:gd name="connsiteY32" fmla="*/ 470848 h 3146337"/>
                    <a:gd name="connsiteX33" fmla="*/ 1958454 w 3175191"/>
                    <a:gd name="connsiteY33" fmla="*/ 614149 h 3146337"/>
                    <a:gd name="connsiteX34" fmla="*/ 2108579 w 3175191"/>
                    <a:gd name="connsiteY34" fmla="*/ 750627 h 3146337"/>
                    <a:gd name="connsiteX35" fmla="*/ 2258705 w 3175191"/>
                    <a:gd name="connsiteY35" fmla="*/ 784746 h 3146337"/>
                    <a:gd name="connsiteX36" fmla="*/ 2340591 w 3175191"/>
                    <a:gd name="connsiteY36" fmla="*/ 668740 h 3146337"/>
                    <a:gd name="connsiteX37" fmla="*/ 2299648 w 3175191"/>
                    <a:gd name="connsiteY37" fmla="*/ 491320 h 3146337"/>
                    <a:gd name="connsiteX38" fmla="*/ 2204114 w 3175191"/>
                    <a:gd name="connsiteY38" fmla="*/ 388961 h 3146337"/>
                    <a:gd name="connsiteX39" fmla="*/ 2129051 w 3175191"/>
                    <a:gd name="connsiteY39" fmla="*/ 334370 h 3146337"/>
                    <a:gd name="connsiteX40" fmla="*/ 2108579 w 3175191"/>
                    <a:gd name="connsiteY40" fmla="*/ 300251 h 3146337"/>
                    <a:gd name="connsiteX41" fmla="*/ 2122227 w 3175191"/>
                    <a:gd name="connsiteY41" fmla="*/ 259308 h 3146337"/>
                    <a:gd name="connsiteX42" fmla="*/ 2258705 w 3175191"/>
                    <a:gd name="connsiteY42" fmla="*/ 320722 h 3146337"/>
                    <a:gd name="connsiteX43" fmla="*/ 2415654 w 3175191"/>
                    <a:gd name="connsiteY43" fmla="*/ 348018 h 3146337"/>
                    <a:gd name="connsiteX44" fmla="*/ 2477069 w 3175191"/>
                    <a:gd name="connsiteY44" fmla="*/ 313899 h 3146337"/>
                    <a:gd name="connsiteX45" fmla="*/ 2442949 w 3175191"/>
                    <a:gd name="connsiteY45" fmla="*/ 232012 h 3146337"/>
                    <a:gd name="connsiteX46" fmla="*/ 2402006 w 3175191"/>
                    <a:gd name="connsiteY46" fmla="*/ 95534 h 3146337"/>
                    <a:gd name="connsiteX47" fmla="*/ 2395182 w 3175191"/>
                    <a:gd name="connsiteY47" fmla="*/ 0 h 314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175191" h="3146337">
                      <a:moveTo>
                        <a:pt x="0" y="1050878"/>
                      </a:moveTo>
                      <a:cubicBezTo>
                        <a:pt x="59709" y="983776"/>
                        <a:pt x="119418" y="916675"/>
                        <a:pt x="211540" y="880281"/>
                      </a:cubicBezTo>
                      <a:cubicBezTo>
                        <a:pt x="303662" y="843887"/>
                        <a:pt x="457200" y="830239"/>
                        <a:pt x="552734" y="832514"/>
                      </a:cubicBezTo>
                      <a:cubicBezTo>
                        <a:pt x="648268" y="834788"/>
                        <a:pt x="714233" y="876868"/>
                        <a:pt x="784746" y="893928"/>
                      </a:cubicBezTo>
                      <a:cubicBezTo>
                        <a:pt x="855260" y="910988"/>
                        <a:pt x="914400" y="904165"/>
                        <a:pt x="975815" y="934872"/>
                      </a:cubicBezTo>
                      <a:cubicBezTo>
                        <a:pt x="1037230" y="965579"/>
                        <a:pt x="1104332" y="1008797"/>
                        <a:pt x="1153236" y="1078173"/>
                      </a:cubicBezTo>
                      <a:cubicBezTo>
                        <a:pt x="1202140" y="1147549"/>
                        <a:pt x="1235123" y="1264692"/>
                        <a:pt x="1269242" y="1351128"/>
                      </a:cubicBezTo>
                      <a:cubicBezTo>
                        <a:pt x="1303361" y="1437564"/>
                        <a:pt x="1351128" y="1509215"/>
                        <a:pt x="1357952" y="1596788"/>
                      </a:cubicBezTo>
                      <a:cubicBezTo>
                        <a:pt x="1364776" y="1684361"/>
                        <a:pt x="1332931" y="1795818"/>
                        <a:pt x="1310185" y="1876567"/>
                      </a:cubicBezTo>
                      <a:cubicBezTo>
                        <a:pt x="1287439" y="1957316"/>
                        <a:pt x="1249908" y="2013045"/>
                        <a:pt x="1221475" y="2081284"/>
                      </a:cubicBezTo>
                      <a:cubicBezTo>
                        <a:pt x="1193042" y="2149523"/>
                        <a:pt x="1153236" y="2225723"/>
                        <a:pt x="1139588" y="2286000"/>
                      </a:cubicBezTo>
                      <a:cubicBezTo>
                        <a:pt x="1125940" y="2346278"/>
                        <a:pt x="1130489" y="2387221"/>
                        <a:pt x="1139588" y="2442949"/>
                      </a:cubicBezTo>
                      <a:cubicBezTo>
                        <a:pt x="1148687" y="2498677"/>
                        <a:pt x="1154373" y="2557818"/>
                        <a:pt x="1194179" y="2620370"/>
                      </a:cubicBezTo>
                      <a:cubicBezTo>
                        <a:pt x="1233985" y="2682922"/>
                        <a:pt x="1297675" y="2781869"/>
                        <a:pt x="1378424" y="2818263"/>
                      </a:cubicBezTo>
                      <a:cubicBezTo>
                        <a:pt x="1459173" y="2854657"/>
                        <a:pt x="1604750" y="2843283"/>
                        <a:pt x="1678675" y="2838734"/>
                      </a:cubicBezTo>
                      <a:cubicBezTo>
                        <a:pt x="1752600" y="2834185"/>
                        <a:pt x="1785582" y="2777319"/>
                        <a:pt x="1821976" y="2790967"/>
                      </a:cubicBezTo>
                      <a:cubicBezTo>
                        <a:pt x="1858370" y="2804615"/>
                        <a:pt x="1849272" y="2877403"/>
                        <a:pt x="1897039" y="2920621"/>
                      </a:cubicBezTo>
                      <a:cubicBezTo>
                        <a:pt x="1944806" y="2963839"/>
                        <a:pt x="2022143" y="3012744"/>
                        <a:pt x="2108579" y="3050275"/>
                      </a:cubicBezTo>
                      <a:cubicBezTo>
                        <a:pt x="2195015" y="3087806"/>
                        <a:pt x="2303060" y="3141260"/>
                        <a:pt x="2415654" y="3145809"/>
                      </a:cubicBezTo>
                      <a:cubicBezTo>
                        <a:pt x="2528248" y="3150358"/>
                        <a:pt x="2676098" y="3125337"/>
                        <a:pt x="2784143" y="3077570"/>
                      </a:cubicBezTo>
                      <a:cubicBezTo>
                        <a:pt x="2892188" y="3029803"/>
                        <a:pt x="2999095" y="2949054"/>
                        <a:pt x="3063922" y="2859206"/>
                      </a:cubicBezTo>
                      <a:cubicBezTo>
                        <a:pt x="3128749" y="2769358"/>
                        <a:pt x="3165144" y="2653352"/>
                        <a:pt x="3173105" y="2538484"/>
                      </a:cubicBezTo>
                      <a:cubicBezTo>
                        <a:pt x="3181066" y="2423616"/>
                        <a:pt x="3167419" y="2278039"/>
                        <a:pt x="3111690" y="2169994"/>
                      </a:cubicBezTo>
                      <a:cubicBezTo>
                        <a:pt x="3055961" y="2061949"/>
                        <a:pt x="2949053" y="1966415"/>
                        <a:pt x="2838734" y="1890215"/>
                      </a:cubicBezTo>
                      <a:cubicBezTo>
                        <a:pt x="2728415" y="1814015"/>
                        <a:pt x="2572603" y="1767385"/>
                        <a:pt x="2449773" y="1712794"/>
                      </a:cubicBezTo>
                      <a:cubicBezTo>
                        <a:pt x="2326943" y="1658203"/>
                        <a:pt x="2188191" y="1618397"/>
                        <a:pt x="2101755" y="1562669"/>
                      </a:cubicBezTo>
                      <a:cubicBezTo>
                        <a:pt x="2015319" y="1506941"/>
                        <a:pt x="1976650" y="1421642"/>
                        <a:pt x="1931158" y="1378424"/>
                      </a:cubicBezTo>
                      <a:cubicBezTo>
                        <a:pt x="1885666" y="1335206"/>
                        <a:pt x="1862919" y="1345442"/>
                        <a:pt x="1828800" y="1303361"/>
                      </a:cubicBezTo>
                      <a:cubicBezTo>
                        <a:pt x="1794681" y="1261280"/>
                        <a:pt x="1758287" y="1202140"/>
                        <a:pt x="1726442" y="1125940"/>
                      </a:cubicBezTo>
                      <a:cubicBezTo>
                        <a:pt x="1694597" y="1049740"/>
                        <a:pt x="1644555" y="938283"/>
                        <a:pt x="1637731" y="846161"/>
                      </a:cubicBezTo>
                      <a:cubicBezTo>
                        <a:pt x="1630907" y="754039"/>
                        <a:pt x="1659341" y="636895"/>
                        <a:pt x="1685499" y="573206"/>
                      </a:cubicBezTo>
                      <a:cubicBezTo>
                        <a:pt x="1711657" y="509517"/>
                        <a:pt x="1761699" y="481084"/>
                        <a:pt x="1794681" y="464024"/>
                      </a:cubicBezTo>
                      <a:cubicBezTo>
                        <a:pt x="1827663" y="446964"/>
                        <a:pt x="1856096" y="445827"/>
                        <a:pt x="1883391" y="470848"/>
                      </a:cubicBezTo>
                      <a:cubicBezTo>
                        <a:pt x="1910686" y="495869"/>
                        <a:pt x="1920923" y="567519"/>
                        <a:pt x="1958454" y="614149"/>
                      </a:cubicBezTo>
                      <a:cubicBezTo>
                        <a:pt x="1995985" y="660779"/>
                        <a:pt x="2058537" y="722194"/>
                        <a:pt x="2108579" y="750627"/>
                      </a:cubicBezTo>
                      <a:cubicBezTo>
                        <a:pt x="2158621" y="779060"/>
                        <a:pt x="2220036" y="798394"/>
                        <a:pt x="2258705" y="784746"/>
                      </a:cubicBezTo>
                      <a:cubicBezTo>
                        <a:pt x="2297374" y="771098"/>
                        <a:pt x="2333767" y="717644"/>
                        <a:pt x="2340591" y="668740"/>
                      </a:cubicBezTo>
                      <a:cubicBezTo>
                        <a:pt x="2347415" y="619836"/>
                        <a:pt x="2322394" y="537950"/>
                        <a:pt x="2299648" y="491320"/>
                      </a:cubicBezTo>
                      <a:cubicBezTo>
                        <a:pt x="2276902" y="444690"/>
                        <a:pt x="2232547" y="415119"/>
                        <a:pt x="2204114" y="388961"/>
                      </a:cubicBezTo>
                      <a:cubicBezTo>
                        <a:pt x="2175681" y="362803"/>
                        <a:pt x="2144973" y="349155"/>
                        <a:pt x="2129051" y="334370"/>
                      </a:cubicBezTo>
                      <a:cubicBezTo>
                        <a:pt x="2113129" y="319585"/>
                        <a:pt x="2109716" y="312761"/>
                        <a:pt x="2108579" y="300251"/>
                      </a:cubicBezTo>
                      <a:cubicBezTo>
                        <a:pt x="2107442" y="287741"/>
                        <a:pt x="2097206" y="255896"/>
                        <a:pt x="2122227" y="259308"/>
                      </a:cubicBezTo>
                      <a:cubicBezTo>
                        <a:pt x="2147248" y="262720"/>
                        <a:pt x="2209801" y="305937"/>
                        <a:pt x="2258705" y="320722"/>
                      </a:cubicBezTo>
                      <a:cubicBezTo>
                        <a:pt x="2307609" y="335507"/>
                        <a:pt x="2379260" y="349155"/>
                        <a:pt x="2415654" y="348018"/>
                      </a:cubicBezTo>
                      <a:cubicBezTo>
                        <a:pt x="2452048" y="346881"/>
                        <a:pt x="2472520" y="333233"/>
                        <a:pt x="2477069" y="313899"/>
                      </a:cubicBezTo>
                      <a:cubicBezTo>
                        <a:pt x="2481618" y="294565"/>
                        <a:pt x="2455460" y="268406"/>
                        <a:pt x="2442949" y="232012"/>
                      </a:cubicBezTo>
                      <a:cubicBezTo>
                        <a:pt x="2430439" y="195618"/>
                        <a:pt x="2409967" y="134203"/>
                        <a:pt x="2402006" y="95534"/>
                      </a:cubicBezTo>
                      <a:cubicBezTo>
                        <a:pt x="2394045" y="56865"/>
                        <a:pt x="2394613" y="28432"/>
                        <a:pt x="2395182" y="0"/>
                      </a:cubicBezTo>
                    </a:path>
                  </a:pathLst>
                </a:cu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олилиния 5">
                  <a:extLst>
                    <a:ext uri="{FF2B5EF4-FFF2-40B4-BE49-F238E27FC236}">
                      <a16:creationId xmlns:a16="http://schemas.microsoft.com/office/drawing/2014/main" id="{A6C647B6-72A8-4480-AE31-CCE3D000B602}"/>
                    </a:ext>
                  </a:extLst>
                </p:cNvPr>
                <p:cNvSpPr/>
                <p:nvPr/>
              </p:nvSpPr>
              <p:spPr>
                <a:xfrm>
                  <a:off x="2388358" y="1180531"/>
                  <a:ext cx="2306472" cy="1235720"/>
                </a:xfrm>
                <a:custGeom>
                  <a:avLst/>
                  <a:gdLst>
                    <a:gd name="connsiteX0" fmla="*/ 0 w 2306472"/>
                    <a:gd name="connsiteY0" fmla="*/ 873457 h 1235720"/>
                    <a:gd name="connsiteX1" fmla="*/ 150126 w 2306472"/>
                    <a:gd name="connsiteY1" fmla="*/ 764275 h 1235720"/>
                    <a:gd name="connsiteX2" fmla="*/ 382138 w 2306472"/>
                    <a:gd name="connsiteY2" fmla="*/ 661917 h 1235720"/>
                    <a:gd name="connsiteX3" fmla="*/ 614149 w 2306472"/>
                    <a:gd name="connsiteY3" fmla="*/ 655093 h 1235720"/>
                    <a:gd name="connsiteX4" fmla="*/ 750627 w 2306472"/>
                    <a:gd name="connsiteY4" fmla="*/ 723332 h 1235720"/>
                    <a:gd name="connsiteX5" fmla="*/ 982639 w 2306472"/>
                    <a:gd name="connsiteY5" fmla="*/ 730156 h 1235720"/>
                    <a:gd name="connsiteX6" fmla="*/ 1160060 w 2306472"/>
                    <a:gd name="connsiteY6" fmla="*/ 777923 h 1235720"/>
                    <a:gd name="connsiteX7" fmla="*/ 1405720 w 2306472"/>
                    <a:gd name="connsiteY7" fmla="*/ 1160060 h 1235720"/>
                    <a:gd name="connsiteX8" fmla="*/ 1487606 w 2306472"/>
                    <a:gd name="connsiteY8" fmla="*/ 1235123 h 1235720"/>
                    <a:gd name="connsiteX9" fmla="*/ 1535373 w 2306472"/>
                    <a:gd name="connsiteY9" fmla="*/ 1173708 h 1235720"/>
                    <a:gd name="connsiteX10" fmla="*/ 1419367 w 2306472"/>
                    <a:gd name="connsiteY10" fmla="*/ 859809 h 1235720"/>
                    <a:gd name="connsiteX11" fmla="*/ 1412543 w 2306472"/>
                    <a:gd name="connsiteY11" fmla="*/ 689212 h 1235720"/>
                    <a:gd name="connsiteX12" fmla="*/ 1549021 w 2306472"/>
                    <a:gd name="connsiteY12" fmla="*/ 423081 h 1235720"/>
                    <a:gd name="connsiteX13" fmla="*/ 1828800 w 2306472"/>
                    <a:gd name="connsiteY13" fmla="*/ 245660 h 1235720"/>
                    <a:gd name="connsiteX14" fmla="*/ 2047164 w 2306472"/>
                    <a:gd name="connsiteY14" fmla="*/ 177421 h 1235720"/>
                    <a:gd name="connsiteX15" fmla="*/ 2190466 w 2306472"/>
                    <a:gd name="connsiteY15" fmla="*/ 197893 h 1235720"/>
                    <a:gd name="connsiteX16" fmla="*/ 2299648 w 2306472"/>
                    <a:gd name="connsiteY16" fmla="*/ 184245 h 1235720"/>
                    <a:gd name="connsiteX17" fmla="*/ 2279176 w 2306472"/>
                    <a:gd name="connsiteY17" fmla="*/ 75063 h 1235720"/>
                    <a:gd name="connsiteX18" fmla="*/ 2306472 w 2306472"/>
                    <a:gd name="connsiteY18" fmla="*/ 0 h 123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06472" h="1235720">
                      <a:moveTo>
                        <a:pt x="0" y="873457"/>
                      </a:moveTo>
                      <a:cubicBezTo>
                        <a:pt x="43218" y="836494"/>
                        <a:pt x="86436" y="799532"/>
                        <a:pt x="150126" y="764275"/>
                      </a:cubicBezTo>
                      <a:cubicBezTo>
                        <a:pt x="213816" y="729018"/>
                        <a:pt x="304801" y="680114"/>
                        <a:pt x="382138" y="661917"/>
                      </a:cubicBezTo>
                      <a:cubicBezTo>
                        <a:pt x="459475" y="643720"/>
                        <a:pt x="552734" y="644857"/>
                        <a:pt x="614149" y="655093"/>
                      </a:cubicBezTo>
                      <a:cubicBezTo>
                        <a:pt x="675564" y="665329"/>
                        <a:pt x="689212" y="710822"/>
                        <a:pt x="750627" y="723332"/>
                      </a:cubicBezTo>
                      <a:cubicBezTo>
                        <a:pt x="812042" y="735842"/>
                        <a:pt x="914400" y="721058"/>
                        <a:pt x="982639" y="730156"/>
                      </a:cubicBezTo>
                      <a:cubicBezTo>
                        <a:pt x="1050878" y="739254"/>
                        <a:pt x="1089547" y="706272"/>
                        <a:pt x="1160060" y="777923"/>
                      </a:cubicBezTo>
                      <a:cubicBezTo>
                        <a:pt x="1230573" y="849574"/>
                        <a:pt x="1351129" y="1083860"/>
                        <a:pt x="1405720" y="1160060"/>
                      </a:cubicBezTo>
                      <a:cubicBezTo>
                        <a:pt x="1460311" y="1236260"/>
                        <a:pt x="1465997" y="1232848"/>
                        <a:pt x="1487606" y="1235123"/>
                      </a:cubicBezTo>
                      <a:cubicBezTo>
                        <a:pt x="1509215" y="1237398"/>
                        <a:pt x="1546746" y="1236260"/>
                        <a:pt x="1535373" y="1173708"/>
                      </a:cubicBezTo>
                      <a:cubicBezTo>
                        <a:pt x="1524000" y="1111156"/>
                        <a:pt x="1439839" y="940558"/>
                        <a:pt x="1419367" y="859809"/>
                      </a:cubicBezTo>
                      <a:cubicBezTo>
                        <a:pt x="1398895" y="779060"/>
                        <a:pt x="1390934" y="762000"/>
                        <a:pt x="1412543" y="689212"/>
                      </a:cubicBezTo>
                      <a:cubicBezTo>
                        <a:pt x="1434152" y="616424"/>
                        <a:pt x="1479645" y="497006"/>
                        <a:pt x="1549021" y="423081"/>
                      </a:cubicBezTo>
                      <a:cubicBezTo>
                        <a:pt x="1618397" y="349156"/>
                        <a:pt x="1745776" y="286603"/>
                        <a:pt x="1828800" y="245660"/>
                      </a:cubicBezTo>
                      <a:cubicBezTo>
                        <a:pt x="1911824" y="204717"/>
                        <a:pt x="1986886" y="185382"/>
                        <a:pt x="2047164" y="177421"/>
                      </a:cubicBezTo>
                      <a:cubicBezTo>
                        <a:pt x="2107442" y="169460"/>
                        <a:pt x="2148385" y="196756"/>
                        <a:pt x="2190466" y="197893"/>
                      </a:cubicBezTo>
                      <a:cubicBezTo>
                        <a:pt x="2232547" y="199030"/>
                        <a:pt x="2284863" y="204717"/>
                        <a:pt x="2299648" y="184245"/>
                      </a:cubicBezTo>
                      <a:cubicBezTo>
                        <a:pt x="2314433" y="163773"/>
                        <a:pt x="2278039" y="105770"/>
                        <a:pt x="2279176" y="75063"/>
                      </a:cubicBezTo>
                      <a:cubicBezTo>
                        <a:pt x="2280313" y="44356"/>
                        <a:pt x="2293392" y="22178"/>
                        <a:pt x="2306472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2" name="Прямая со стрелкой 7">
                  <a:extLst>
                    <a:ext uri="{FF2B5EF4-FFF2-40B4-BE49-F238E27FC236}">
                      <a16:creationId xmlns:a16="http://schemas.microsoft.com/office/drawing/2014/main" id="{A5F31750-8A05-4E51-B7C5-CBE30456B480}"/>
                    </a:ext>
                  </a:extLst>
                </p:cNvPr>
                <p:cNvCxnSpPr/>
                <p:nvPr/>
              </p:nvCxnSpPr>
              <p:spPr>
                <a:xfrm>
                  <a:off x="3575714" y="1784743"/>
                  <a:ext cx="742374" cy="14145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9">
                  <a:extLst>
                    <a:ext uri="{FF2B5EF4-FFF2-40B4-BE49-F238E27FC236}">
                      <a16:creationId xmlns:a16="http://schemas.microsoft.com/office/drawing/2014/main" id="{E4680699-33B0-4EBF-BB3D-A9F2C0309CB1}"/>
                    </a:ext>
                  </a:extLst>
                </p:cNvPr>
                <p:cNvCxnSpPr/>
                <p:nvPr/>
              </p:nvCxnSpPr>
              <p:spPr>
                <a:xfrm flipH="1">
                  <a:off x="2922640" y="3730680"/>
                  <a:ext cx="1066961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10">
                  <a:extLst>
                    <a:ext uri="{FF2B5EF4-FFF2-40B4-BE49-F238E27FC236}">
                      <a16:creationId xmlns:a16="http://schemas.microsoft.com/office/drawing/2014/main" id="{A9B8ECEC-F654-4B28-B78C-015B873B47E6}"/>
                    </a:ext>
                  </a:extLst>
                </p:cNvPr>
                <p:cNvCxnSpPr/>
                <p:nvPr/>
              </p:nvCxnSpPr>
              <p:spPr>
                <a:xfrm flipH="1">
                  <a:off x="5208839" y="3739776"/>
                  <a:ext cx="89060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11">
                  <a:extLst>
                    <a:ext uri="{FF2B5EF4-FFF2-40B4-BE49-F238E27FC236}">
                      <a16:creationId xmlns:a16="http://schemas.microsoft.com/office/drawing/2014/main" id="{3EC0B9B6-C1B9-4857-BAC1-47BD14570284}"/>
                    </a:ext>
                  </a:extLst>
                </p:cNvPr>
                <p:cNvCxnSpPr/>
                <p:nvPr/>
              </p:nvCxnSpPr>
              <p:spPr>
                <a:xfrm flipH="1">
                  <a:off x="5355770" y="5767376"/>
                  <a:ext cx="25502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13">
                  <a:extLst>
                    <a:ext uri="{FF2B5EF4-FFF2-40B4-BE49-F238E27FC236}">
                      <a16:creationId xmlns:a16="http://schemas.microsoft.com/office/drawing/2014/main" id="{4B7E08B6-D0BC-48CE-B235-C92168EBB528}"/>
                    </a:ext>
                  </a:extLst>
                </p:cNvPr>
                <p:cNvCxnSpPr/>
                <p:nvPr/>
              </p:nvCxnSpPr>
              <p:spPr>
                <a:xfrm flipH="1">
                  <a:off x="6667056" y="5767376"/>
                  <a:ext cx="22858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14">
                  <a:extLst>
                    <a:ext uri="{FF2B5EF4-FFF2-40B4-BE49-F238E27FC236}">
                      <a16:creationId xmlns:a16="http://schemas.microsoft.com/office/drawing/2014/main" id="{57343969-7A97-4DF8-A145-AFA90227A03E}"/>
                    </a:ext>
                  </a:extLst>
                </p:cNvPr>
                <p:cNvCxnSpPr/>
                <p:nvPr/>
              </p:nvCxnSpPr>
              <p:spPr>
                <a:xfrm>
                  <a:off x="2892058" y="3708562"/>
                  <a:ext cx="0" cy="125017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 стрелкой 17">
                  <a:extLst>
                    <a:ext uri="{FF2B5EF4-FFF2-40B4-BE49-F238E27FC236}">
                      <a16:creationId xmlns:a16="http://schemas.microsoft.com/office/drawing/2014/main" id="{0238308B-75D8-4CD7-B18C-CD17BCC0B7BA}"/>
                    </a:ext>
                  </a:extLst>
                </p:cNvPr>
                <p:cNvCxnSpPr/>
                <p:nvPr/>
              </p:nvCxnSpPr>
              <p:spPr>
                <a:xfrm>
                  <a:off x="6103928" y="3714943"/>
                  <a:ext cx="0" cy="121340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18">
                  <a:extLst>
                    <a:ext uri="{FF2B5EF4-FFF2-40B4-BE49-F238E27FC236}">
                      <a16:creationId xmlns:a16="http://schemas.microsoft.com/office/drawing/2014/main" id="{837CCADE-B77A-4D4F-AC04-22670C88AF5B}"/>
                    </a:ext>
                  </a:extLst>
                </p:cNvPr>
                <p:cNvCxnSpPr/>
                <p:nvPr/>
              </p:nvCxnSpPr>
              <p:spPr>
                <a:xfrm>
                  <a:off x="3350757" y="5356984"/>
                  <a:ext cx="483177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20">
                  <a:extLst>
                    <a:ext uri="{FF2B5EF4-FFF2-40B4-BE49-F238E27FC236}">
                      <a16:creationId xmlns:a16="http://schemas.microsoft.com/office/drawing/2014/main" id="{75FBB9A9-2D56-4A71-B068-67935129DFE4}"/>
                    </a:ext>
                  </a:extLst>
                </p:cNvPr>
                <p:cNvCxnSpPr/>
                <p:nvPr/>
              </p:nvCxnSpPr>
              <p:spPr>
                <a:xfrm>
                  <a:off x="4907056" y="5348976"/>
                  <a:ext cx="601048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22">
                  <a:extLst>
                    <a:ext uri="{FF2B5EF4-FFF2-40B4-BE49-F238E27FC236}">
                      <a16:creationId xmlns:a16="http://schemas.microsoft.com/office/drawing/2014/main" id="{90A843B9-2929-4586-9512-FECB367262C2}"/>
                    </a:ext>
                  </a:extLst>
                </p:cNvPr>
                <p:cNvCxnSpPr/>
                <p:nvPr/>
              </p:nvCxnSpPr>
              <p:spPr>
                <a:xfrm flipV="1">
                  <a:off x="6566892" y="4522768"/>
                  <a:ext cx="401844" cy="4714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25">
                  <a:extLst>
                    <a:ext uri="{FF2B5EF4-FFF2-40B4-BE49-F238E27FC236}">
                      <a16:creationId xmlns:a16="http://schemas.microsoft.com/office/drawing/2014/main" id="{43DC8C5C-EF1F-467F-BFF9-A32E71D34DF6}"/>
                    </a:ext>
                  </a:extLst>
                </p:cNvPr>
                <p:cNvCxnSpPr/>
                <p:nvPr/>
              </p:nvCxnSpPr>
              <p:spPr>
                <a:xfrm>
                  <a:off x="5364502" y="574224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28">
                  <a:extLst>
                    <a:ext uri="{FF2B5EF4-FFF2-40B4-BE49-F238E27FC236}">
                      <a16:creationId xmlns:a16="http://schemas.microsoft.com/office/drawing/2014/main" id="{B1D09448-B856-449E-B19F-68FB1A3512F7}"/>
                    </a:ext>
                  </a:extLst>
                </p:cNvPr>
                <p:cNvCxnSpPr/>
                <p:nvPr/>
              </p:nvCxnSpPr>
              <p:spPr>
                <a:xfrm>
                  <a:off x="6897722" y="574008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31">
                <a:extLst>
                  <a:ext uri="{FF2B5EF4-FFF2-40B4-BE49-F238E27FC236}">
                    <a16:creationId xmlns:a16="http://schemas.microsoft.com/office/drawing/2014/main" id="{9F3A63A1-472D-442F-9ED8-F32103BD0001}"/>
                  </a:ext>
                </a:extLst>
              </p:cNvPr>
              <p:cNvCxnSpPr/>
              <p:nvPr/>
            </p:nvCxnSpPr>
            <p:spPr>
              <a:xfrm>
                <a:off x="1201272" y="1615152"/>
                <a:ext cx="0" cy="504056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32">
                <a:extLst>
                  <a:ext uri="{FF2B5EF4-FFF2-40B4-BE49-F238E27FC236}">
                    <a16:creationId xmlns:a16="http://schemas.microsoft.com/office/drawing/2014/main" id="{BA3D656D-5952-4D84-A278-6957512FD6DC}"/>
                  </a:ext>
                </a:extLst>
              </p:cNvPr>
              <p:cNvCxnSpPr/>
              <p:nvPr/>
            </p:nvCxnSpPr>
            <p:spPr>
              <a:xfrm>
                <a:off x="6992976" y="1654283"/>
                <a:ext cx="0" cy="25356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33">
                <a:extLst>
                  <a:ext uri="{FF2B5EF4-FFF2-40B4-BE49-F238E27FC236}">
                    <a16:creationId xmlns:a16="http://schemas.microsoft.com/office/drawing/2014/main" id="{CD40AD66-4849-41F6-820D-F1BB946B9793}"/>
                  </a:ext>
                </a:extLst>
              </p:cNvPr>
              <p:cNvCxnSpPr/>
              <p:nvPr/>
            </p:nvCxnSpPr>
            <p:spPr>
              <a:xfrm>
                <a:off x="8059448" y="3564106"/>
                <a:ext cx="0" cy="309880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34">
                <a:extLst>
                  <a:ext uri="{FF2B5EF4-FFF2-40B4-BE49-F238E27FC236}">
                    <a16:creationId xmlns:a16="http://schemas.microsoft.com/office/drawing/2014/main" id="{9C2E95D5-867F-4128-89B5-FDC20E252CC2}"/>
                  </a:ext>
                </a:extLst>
              </p:cNvPr>
              <p:cNvCxnSpPr/>
              <p:nvPr/>
            </p:nvCxnSpPr>
            <p:spPr>
              <a:xfrm>
                <a:off x="6889904" y="6454479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35">
                <a:extLst>
                  <a:ext uri="{FF2B5EF4-FFF2-40B4-BE49-F238E27FC236}">
                    <a16:creationId xmlns:a16="http://schemas.microsoft.com/office/drawing/2014/main" id="{DFE0C614-3993-4E1C-A38A-A465809A9B6C}"/>
                  </a:ext>
                </a:extLst>
              </p:cNvPr>
              <p:cNvCxnSpPr/>
              <p:nvPr/>
            </p:nvCxnSpPr>
            <p:spPr>
              <a:xfrm>
                <a:off x="5364088" y="6480632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id="{9CD7F7D7-CEAF-496C-BD6F-44CADBC92AE5}"/>
                  </a:ext>
                </a:extLst>
              </p:cNvPr>
              <p:cNvCxnSpPr/>
              <p:nvPr/>
            </p:nvCxnSpPr>
            <p:spPr>
              <a:xfrm>
                <a:off x="1169547" y="6683008"/>
                <a:ext cx="69104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39">
                <a:extLst>
                  <a:ext uri="{FF2B5EF4-FFF2-40B4-BE49-F238E27FC236}">
                    <a16:creationId xmlns:a16="http://schemas.microsoft.com/office/drawing/2014/main" id="{7CF5D735-F5EE-4D0D-8039-864E68E35C69}"/>
                  </a:ext>
                </a:extLst>
              </p:cNvPr>
              <p:cNvCxnSpPr/>
              <p:nvPr/>
            </p:nvCxnSpPr>
            <p:spPr>
              <a:xfrm>
                <a:off x="1201272" y="3550458"/>
                <a:ext cx="274562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40">
                <a:extLst>
                  <a:ext uri="{FF2B5EF4-FFF2-40B4-BE49-F238E27FC236}">
                    <a16:creationId xmlns:a16="http://schemas.microsoft.com/office/drawing/2014/main" id="{1F6002D3-4157-4FA6-96E8-553BA2D6025A}"/>
                  </a:ext>
                </a:extLst>
              </p:cNvPr>
              <p:cNvCxnSpPr/>
              <p:nvPr/>
            </p:nvCxnSpPr>
            <p:spPr>
              <a:xfrm>
                <a:off x="1187624" y="1642448"/>
                <a:ext cx="140894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41">
                <a:extLst>
                  <a:ext uri="{FF2B5EF4-FFF2-40B4-BE49-F238E27FC236}">
                    <a16:creationId xmlns:a16="http://schemas.microsoft.com/office/drawing/2014/main" id="{2777C2CB-400F-41F0-B52A-41A7ECF8384B}"/>
                  </a:ext>
                </a:extLst>
              </p:cNvPr>
              <p:cNvCxnSpPr/>
              <p:nvPr/>
            </p:nvCxnSpPr>
            <p:spPr>
              <a:xfrm flipH="1" flipV="1">
                <a:off x="3779912" y="1669744"/>
                <a:ext cx="3191186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43">
                <a:extLst>
                  <a:ext uri="{FF2B5EF4-FFF2-40B4-BE49-F238E27FC236}">
                    <a16:creationId xmlns:a16="http://schemas.microsoft.com/office/drawing/2014/main" id="{074A343B-4FBF-4934-8BBA-04F945378AEE}"/>
                  </a:ext>
                </a:extLst>
              </p:cNvPr>
              <p:cNvCxnSpPr/>
              <p:nvPr/>
            </p:nvCxnSpPr>
            <p:spPr>
              <a:xfrm flipH="1" flipV="1">
                <a:off x="5148069" y="3332265"/>
                <a:ext cx="1855923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44">
                <a:extLst>
                  <a:ext uri="{FF2B5EF4-FFF2-40B4-BE49-F238E27FC236}">
                    <a16:creationId xmlns:a16="http://schemas.microsoft.com/office/drawing/2014/main" id="{C4001357-5276-4DE7-A5A9-A3B32CABFEED}"/>
                  </a:ext>
                </a:extLst>
              </p:cNvPr>
              <p:cNvCxnSpPr/>
              <p:nvPr/>
            </p:nvCxnSpPr>
            <p:spPr>
              <a:xfrm flipH="1" flipV="1">
                <a:off x="5103256" y="3552082"/>
                <a:ext cx="2988983" cy="51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6">
              <a:extLst>
                <a:ext uri="{FF2B5EF4-FFF2-40B4-BE49-F238E27FC236}">
                  <a16:creationId xmlns:a16="http://schemas.microsoft.com/office/drawing/2014/main" id="{A85DBD55-7DC1-4943-8FC5-73EDDF51A493}"/>
                </a:ext>
              </a:extLst>
            </p:cNvPr>
            <p:cNvSpPr txBox="1"/>
            <p:nvPr/>
          </p:nvSpPr>
          <p:spPr>
            <a:xfrm>
              <a:off x="2505034" y="113537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HYPOTHALAMUS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C0E2D362-1B79-4344-A46A-49486F97B89E}"/>
                </a:ext>
              </a:extLst>
            </p:cNvPr>
            <p:cNvSpPr txBox="1"/>
            <p:nvPr/>
          </p:nvSpPr>
          <p:spPr>
            <a:xfrm>
              <a:off x="2858476" y="1516683"/>
              <a:ext cx="79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GnRH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3438ADD0-85B8-4D6F-97BA-DBDB4FB18BC8}"/>
                </a:ext>
              </a:extLst>
            </p:cNvPr>
            <p:cNvSpPr txBox="1"/>
            <p:nvPr/>
          </p:nvSpPr>
          <p:spPr>
            <a:xfrm>
              <a:off x="3956498" y="3471532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49">
              <a:extLst>
                <a:ext uri="{FF2B5EF4-FFF2-40B4-BE49-F238E27FC236}">
                  <a16:creationId xmlns:a16="http://schemas.microsoft.com/office/drawing/2014/main" id="{D46ED8DC-1B39-4FFD-9881-AEC0CA383994}"/>
                </a:ext>
              </a:extLst>
            </p:cNvPr>
            <p:cNvSpPr txBox="1"/>
            <p:nvPr/>
          </p:nvSpPr>
          <p:spPr>
            <a:xfrm>
              <a:off x="2888154" y="3985319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64055FB-0CD9-45C8-8E97-284E9E6E51A4}"/>
                </a:ext>
              </a:extLst>
            </p:cNvPr>
            <p:cNvSpPr txBox="1"/>
            <p:nvPr/>
          </p:nvSpPr>
          <p:spPr>
            <a:xfrm>
              <a:off x="4659317" y="3470898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1F42BE5B-AF9D-4544-AAC8-26F900B331CA}"/>
                </a:ext>
              </a:extLst>
            </p:cNvPr>
            <p:cNvSpPr txBox="1"/>
            <p:nvPr/>
          </p:nvSpPr>
          <p:spPr>
            <a:xfrm>
              <a:off x="5624458" y="4005064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52">
              <a:extLst>
                <a:ext uri="{FF2B5EF4-FFF2-40B4-BE49-F238E27FC236}">
                  <a16:creationId xmlns:a16="http://schemas.microsoft.com/office/drawing/2014/main" id="{4B2E88B5-F179-4C03-B944-0445C2C4AF3A}"/>
                </a:ext>
              </a:extLst>
            </p:cNvPr>
            <p:cNvSpPr txBox="1"/>
            <p:nvPr/>
          </p:nvSpPr>
          <p:spPr>
            <a:xfrm>
              <a:off x="6588224" y="4201343"/>
              <a:ext cx="1007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INHIBIN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53">
              <a:extLst>
                <a:ext uri="{FF2B5EF4-FFF2-40B4-BE49-F238E27FC236}">
                  <a16:creationId xmlns:a16="http://schemas.microsoft.com/office/drawing/2014/main" id="{477F9C5F-7E50-402A-B9D3-2ED53B5B6A9D}"/>
                </a:ext>
              </a:extLst>
            </p:cNvPr>
            <p:cNvSpPr txBox="1"/>
            <p:nvPr/>
          </p:nvSpPr>
          <p:spPr>
            <a:xfrm>
              <a:off x="4104876" y="3163755"/>
              <a:ext cx="1141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HYPOFÝZA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565AB6A2-1033-4FF8-A417-D0243AA928B4}"/>
                </a:ext>
              </a:extLst>
            </p:cNvPr>
            <p:cNvSpPr txBox="1"/>
            <p:nvPr/>
          </p:nvSpPr>
          <p:spPr>
            <a:xfrm>
              <a:off x="4732639" y="6176216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PROGESTINY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5">
              <a:extLst>
                <a:ext uri="{FF2B5EF4-FFF2-40B4-BE49-F238E27FC236}">
                  <a16:creationId xmlns:a16="http://schemas.microsoft.com/office/drawing/2014/main" id="{22C134CC-265D-46A4-ADA9-5A3A8ADBA59D}"/>
                </a:ext>
              </a:extLst>
            </p:cNvPr>
            <p:cNvSpPr txBox="1"/>
            <p:nvPr/>
          </p:nvSpPr>
          <p:spPr>
            <a:xfrm>
              <a:off x="6256754" y="6177458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ESTROGENY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35D57D74-7ED3-4DB9-943B-EF2EBA5E4D23}"/>
                </a:ext>
              </a:extLst>
            </p:cNvPr>
            <p:cNvSpPr txBox="1"/>
            <p:nvPr/>
          </p:nvSpPr>
          <p:spPr>
            <a:xfrm>
              <a:off x="3721832" y="5186668"/>
              <a:ext cx="1438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ANDROGENY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6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CB0E-D9BA-4D4B-AAD1-403B7D6C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zpětná vazba</a:t>
            </a:r>
          </a:p>
        </p:txBody>
      </p:sp>
      <p:grpSp>
        <p:nvGrpSpPr>
          <p:cNvPr id="4" name="Группа 38">
            <a:extLst>
              <a:ext uri="{FF2B5EF4-FFF2-40B4-BE49-F238E27FC236}">
                <a16:creationId xmlns:a16="http://schemas.microsoft.com/office/drawing/2014/main" id="{8BAAE198-D1B7-4B3C-858F-51A7B824ED03}"/>
              </a:ext>
            </a:extLst>
          </p:cNvPr>
          <p:cNvGrpSpPr/>
          <p:nvPr/>
        </p:nvGrpSpPr>
        <p:grpSpPr>
          <a:xfrm>
            <a:off x="2559928" y="1232068"/>
            <a:ext cx="7083543" cy="5619466"/>
            <a:chOff x="1043608" y="1124744"/>
            <a:chExt cx="7083543" cy="5619466"/>
          </a:xfrm>
        </p:grpSpPr>
        <p:grpSp>
          <p:nvGrpSpPr>
            <p:cNvPr id="5" name="Группа 26">
              <a:extLst>
                <a:ext uri="{FF2B5EF4-FFF2-40B4-BE49-F238E27FC236}">
                  <a16:creationId xmlns:a16="http://schemas.microsoft.com/office/drawing/2014/main" id="{976A8E5C-F8E0-40A7-BD1A-7A784B3BB6CC}"/>
                </a:ext>
              </a:extLst>
            </p:cNvPr>
            <p:cNvGrpSpPr/>
            <p:nvPr/>
          </p:nvGrpSpPr>
          <p:grpSpPr>
            <a:xfrm>
              <a:off x="1043608" y="1124744"/>
              <a:ext cx="7083543" cy="5619466"/>
              <a:chOff x="1043608" y="1124744"/>
              <a:chExt cx="7083543" cy="5619466"/>
            </a:xfrm>
          </p:grpSpPr>
          <p:pic>
            <p:nvPicPr>
              <p:cNvPr id="13" name="Рисунок 4">
                <a:extLst>
                  <a:ext uri="{FF2B5EF4-FFF2-40B4-BE49-F238E27FC236}">
                    <a16:creationId xmlns:a16="http://schemas.microsoft.com/office/drawing/2014/main" id="{89431D0D-1680-445A-BB76-A678F0B37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124744"/>
                <a:ext cx="7083543" cy="5619466"/>
              </a:xfrm>
              <a:prstGeom prst="rect">
                <a:avLst/>
              </a:prstGeom>
            </p:spPr>
          </p:pic>
          <p:sp>
            <p:nvSpPr>
              <p:cNvPr id="14" name="Полилиния 5">
                <a:extLst>
                  <a:ext uri="{FF2B5EF4-FFF2-40B4-BE49-F238E27FC236}">
                    <a16:creationId xmlns:a16="http://schemas.microsoft.com/office/drawing/2014/main" id="{789EF322-18FE-4DD7-A130-A331CEF0065A}"/>
                  </a:ext>
                </a:extLst>
              </p:cNvPr>
              <p:cNvSpPr/>
              <p:nvPr/>
            </p:nvSpPr>
            <p:spPr>
              <a:xfrm>
                <a:off x="2387867" y="1179549"/>
                <a:ext cx="3175191" cy="3146337"/>
              </a:xfrm>
              <a:custGeom>
                <a:avLst/>
                <a:gdLst>
                  <a:gd name="connsiteX0" fmla="*/ 0 w 3175191"/>
                  <a:gd name="connsiteY0" fmla="*/ 1050878 h 3146337"/>
                  <a:gd name="connsiteX1" fmla="*/ 211540 w 3175191"/>
                  <a:gd name="connsiteY1" fmla="*/ 880281 h 3146337"/>
                  <a:gd name="connsiteX2" fmla="*/ 552734 w 3175191"/>
                  <a:gd name="connsiteY2" fmla="*/ 832514 h 3146337"/>
                  <a:gd name="connsiteX3" fmla="*/ 784746 w 3175191"/>
                  <a:gd name="connsiteY3" fmla="*/ 893928 h 3146337"/>
                  <a:gd name="connsiteX4" fmla="*/ 975815 w 3175191"/>
                  <a:gd name="connsiteY4" fmla="*/ 934872 h 3146337"/>
                  <a:gd name="connsiteX5" fmla="*/ 1153236 w 3175191"/>
                  <a:gd name="connsiteY5" fmla="*/ 1078173 h 3146337"/>
                  <a:gd name="connsiteX6" fmla="*/ 1269242 w 3175191"/>
                  <a:gd name="connsiteY6" fmla="*/ 1351128 h 3146337"/>
                  <a:gd name="connsiteX7" fmla="*/ 1357952 w 3175191"/>
                  <a:gd name="connsiteY7" fmla="*/ 1596788 h 3146337"/>
                  <a:gd name="connsiteX8" fmla="*/ 1310185 w 3175191"/>
                  <a:gd name="connsiteY8" fmla="*/ 1876567 h 3146337"/>
                  <a:gd name="connsiteX9" fmla="*/ 1221475 w 3175191"/>
                  <a:gd name="connsiteY9" fmla="*/ 2081284 h 3146337"/>
                  <a:gd name="connsiteX10" fmla="*/ 1139588 w 3175191"/>
                  <a:gd name="connsiteY10" fmla="*/ 2286000 h 3146337"/>
                  <a:gd name="connsiteX11" fmla="*/ 1139588 w 3175191"/>
                  <a:gd name="connsiteY11" fmla="*/ 2442949 h 3146337"/>
                  <a:gd name="connsiteX12" fmla="*/ 1194179 w 3175191"/>
                  <a:gd name="connsiteY12" fmla="*/ 2620370 h 3146337"/>
                  <a:gd name="connsiteX13" fmla="*/ 1378424 w 3175191"/>
                  <a:gd name="connsiteY13" fmla="*/ 2818263 h 3146337"/>
                  <a:gd name="connsiteX14" fmla="*/ 1678675 w 3175191"/>
                  <a:gd name="connsiteY14" fmla="*/ 2838734 h 3146337"/>
                  <a:gd name="connsiteX15" fmla="*/ 1821976 w 3175191"/>
                  <a:gd name="connsiteY15" fmla="*/ 2790967 h 3146337"/>
                  <a:gd name="connsiteX16" fmla="*/ 1897039 w 3175191"/>
                  <a:gd name="connsiteY16" fmla="*/ 2920621 h 3146337"/>
                  <a:gd name="connsiteX17" fmla="*/ 2108579 w 3175191"/>
                  <a:gd name="connsiteY17" fmla="*/ 3050275 h 3146337"/>
                  <a:gd name="connsiteX18" fmla="*/ 2415654 w 3175191"/>
                  <a:gd name="connsiteY18" fmla="*/ 3145809 h 3146337"/>
                  <a:gd name="connsiteX19" fmla="*/ 2784143 w 3175191"/>
                  <a:gd name="connsiteY19" fmla="*/ 3077570 h 3146337"/>
                  <a:gd name="connsiteX20" fmla="*/ 3063922 w 3175191"/>
                  <a:gd name="connsiteY20" fmla="*/ 2859206 h 3146337"/>
                  <a:gd name="connsiteX21" fmla="*/ 3173105 w 3175191"/>
                  <a:gd name="connsiteY21" fmla="*/ 2538484 h 3146337"/>
                  <a:gd name="connsiteX22" fmla="*/ 3111690 w 3175191"/>
                  <a:gd name="connsiteY22" fmla="*/ 2169994 h 3146337"/>
                  <a:gd name="connsiteX23" fmla="*/ 2838734 w 3175191"/>
                  <a:gd name="connsiteY23" fmla="*/ 1890215 h 3146337"/>
                  <a:gd name="connsiteX24" fmla="*/ 2449773 w 3175191"/>
                  <a:gd name="connsiteY24" fmla="*/ 1712794 h 3146337"/>
                  <a:gd name="connsiteX25" fmla="*/ 2101755 w 3175191"/>
                  <a:gd name="connsiteY25" fmla="*/ 1562669 h 3146337"/>
                  <a:gd name="connsiteX26" fmla="*/ 1931158 w 3175191"/>
                  <a:gd name="connsiteY26" fmla="*/ 1378424 h 3146337"/>
                  <a:gd name="connsiteX27" fmla="*/ 1828800 w 3175191"/>
                  <a:gd name="connsiteY27" fmla="*/ 1303361 h 3146337"/>
                  <a:gd name="connsiteX28" fmla="*/ 1726442 w 3175191"/>
                  <a:gd name="connsiteY28" fmla="*/ 1125940 h 3146337"/>
                  <a:gd name="connsiteX29" fmla="*/ 1637731 w 3175191"/>
                  <a:gd name="connsiteY29" fmla="*/ 846161 h 3146337"/>
                  <a:gd name="connsiteX30" fmla="*/ 1685499 w 3175191"/>
                  <a:gd name="connsiteY30" fmla="*/ 573206 h 3146337"/>
                  <a:gd name="connsiteX31" fmla="*/ 1794681 w 3175191"/>
                  <a:gd name="connsiteY31" fmla="*/ 464024 h 3146337"/>
                  <a:gd name="connsiteX32" fmla="*/ 1883391 w 3175191"/>
                  <a:gd name="connsiteY32" fmla="*/ 470848 h 3146337"/>
                  <a:gd name="connsiteX33" fmla="*/ 1958454 w 3175191"/>
                  <a:gd name="connsiteY33" fmla="*/ 614149 h 3146337"/>
                  <a:gd name="connsiteX34" fmla="*/ 2108579 w 3175191"/>
                  <a:gd name="connsiteY34" fmla="*/ 750627 h 3146337"/>
                  <a:gd name="connsiteX35" fmla="*/ 2258705 w 3175191"/>
                  <a:gd name="connsiteY35" fmla="*/ 784746 h 3146337"/>
                  <a:gd name="connsiteX36" fmla="*/ 2340591 w 3175191"/>
                  <a:gd name="connsiteY36" fmla="*/ 668740 h 3146337"/>
                  <a:gd name="connsiteX37" fmla="*/ 2299648 w 3175191"/>
                  <a:gd name="connsiteY37" fmla="*/ 491320 h 3146337"/>
                  <a:gd name="connsiteX38" fmla="*/ 2204114 w 3175191"/>
                  <a:gd name="connsiteY38" fmla="*/ 388961 h 3146337"/>
                  <a:gd name="connsiteX39" fmla="*/ 2129051 w 3175191"/>
                  <a:gd name="connsiteY39" fmla="*/ 334370 h 3146337"/>
                  <a:gd name="connsiteX40" fmla="*/ 2108579 w 3175191"/>
                  <a:gd name="connsiteY40" fmla="*/ 300251 h 3146337"/>
                  <a:gd name="connsiteX41" fmla="*/ 2122227 w 3175191"/>
                  <a:gd name="connsiteY41" fmla="*/ 259308 h 3146337"/>
                  <a:gd name="connsiteX42" fmla="*/ 2258705 w 3175191"/>
                  <a:gd name="connsiteY42" fmla="*/ 320722 h 3146337"/>
                  <a:gd name="connsiteX43" fmla="*/ 2415654 w 3175191"/>
                  <a:gd name="connsiteY43" fmla="*/ 348018 h 3146337"/>
                  <a:gd name="connsiteX44" fmla="*/ 2477069 w 3175191"/>
                  <a:gd name="connsiteY44" fmla="*/ 313899 h 3146337"/>
                  <a:gd name="connsiteX45" fmla="*/ 2442949 w 3175191"/>
                  <a:gd name="connsiteY45" fmla="*/ 232012 h 3146337"/>
                  <a:gd name="connsiteX46" fmla="*/ 2402006 w 3175191"/>
                  <a:gd name="connsiteY46" fmla="*/ 95534 h 3146337"/>
                  <a:gd name="connsiteX47" fmla="*/ 2395182 w 3175191"/>
                  <a:gd name="connsiteY47" fmla="*/ 0 h 314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175191" h="3146337">
                    <a:moveTo>
                      <a:pt x="0" y="1050878"/>
                    </a:moveTo>
                    <a:cubicBezTo>
                      <a:pt x="59709" y="983776"/>
                      <a:pt x="119418" y="916675"/>
                      <a:pt x="211540" y="880281"/>
                    </a:cubicBezTo>
                    <a:cubicBezTo>
                      <a:pt x="303662" y="843887"/>
                      <a:pt x="457200" y="830239"/>
                      <a:pt x="552734" y="832514"/>
                    </a:cubicBezTo>
                    <a:cubicBezTo>
                      <a:pt x="648268" y="834788"/>
                      <a:pt x="714233" y="876868"/>
                      <a:pt x="784746" y="893928"/>
                    </a:cubicBezTo>
                    <a:cubicBezTo>
                      <a:pt x="855260" y="910988"/>
                      <a:pt x="914400" y="904165"/>
                      <a:pt x="975815" y="934872"/>
                    </a:cubicBezTo>
                    <a:cubicBezTo>
                      <a:pt x="1037230" y="965579"/>
                      <a:pt x="1104332" y="1008797"/>
                      <a:pt x="1153236" y="1078173"/>
                    </a:cubicBezTo>
                    <a:cubicBezTo>
                      <a:pt x="1202140" y="1147549"/>
                      <a:pt x="1235123" y="1264692"/>
                      <a:pt x="1269242" y="1351128"/>
                    </a:cubicBezTo>
                    <a:cubicBezTo>
                      <a:pt x="1303361" y="1437564"/>
                      <a:pt x="1351128" y="1509215"/>
                      <a:pt x="1357952" y="1596788"/>
                    </a:cubicBezTo>
                    <a:cubicBezTo>
                      <a:pt x="1364776" y="1684361"/>
                      <a:pt x="1332931" y="1795818"/>
                      <a:pt x="1310185" y="1876567"/>
                    </a:cubicBezTo>
                    <a:cubicBezTo>
                      <a:pt x="1287439" y="1957316"/>
                      <a:pt x="1249908" y="2013045"/>
                      <a:pt x="1221475" y="2081284"/>
                    </a:cubicBezTo>
                    <a:cubicBezTo>
                      <a:pt x="1193042" y="2149523"/>
                      <a:pt x="1153236" y="2225723"/>
                      <a:pt x="1139588" y="2286000"/>
                    </a:cubicBezTo>
                    <a:cubicBezTo>
                      <a:pt x="1125940" y="2346278"/>
                      <a:pt x="1130489" y="2387221"/>
                      <a:pt x="1139588" y="2442949"/>
                    </a:cubicBezTo>
                    <a:cubicBezTo>
                      <a:pt x="1148687" y="2498677"/>
                      <a:pt x="1154373" y="2557818"/>
                      <a:pt x="1194179" y="2620370"/>
                    </a:cubicBezTo>
                    <a:cubicBezTo>
                      <a:pt x="1233985" y="2682922"/>
                      <a:pt x="1297675" y="2781869"/>
                      <a:pt x="1378424" y="2818263"/>
                    </a:cubicBezTo>
                    <a:cubicBezTo>
                      <a:pt x="1459173" y="2854657"/>
                      <a:pt x="1604750" y="2843283"/>
                      <a:pt x="1678675" y="2838734"/>
                    </a:cubicBezTo>
                    <a:cubicBezTo>
                      <a:pt x="1752600" y="2834185"/>
                      <a:pt x="1785582" y="2777319"/>
                      <a:pt x="1821976" y="2790967"/>
                    </a:cubicBezTo>
                    <a:cubicBezTo>
                      <a:pt x="1858370" y="2804615"/>
                      <a:pt x="1849272" y="2877403"/>
                      <a:pt x="1897039" y="2920621"/>
                    </a:cubicBezTo>
                    <a:cubicBezTo>
                      <a:pt x="1944806" y="2963839"/>
                      <a:pt x="2022143" y="3012744"/>
                      <a:pt x="2108579" y="3050275"/>
                    </a:cubicBezTo>
                    <a:cubicBezTo>
                      <a:pt x="2195015" y="3087806"/>
                      <a:pt x="2303060" y="3141260"/>
                      <a:pt x="2415654" y="3145809"/>
                    </a:cubicBezTo>
                    <a:cubicBezTo>
                      <a:pt x="2528248" y="3150358"/>
                      <a:pt x="2676098" y="3125337"/>
                      <a:pt x="2784143" y="3077570"/>
                    </a:cubicBezTo>
                    <a:cubicBezTo>
                      <a:pt x="2892188" y="3029803"/>
                      <a:pt x="2999095" y="2949054"/>
                      <a:pt x="3063922" y="2859206"/>
                    </a:cubicBezTo>
                    <a:cubicBezTo>
                      <a:pt x="3128749" y="2769358"/>
                      <a:pt x="3165144" y="2653352"/>
                      <a:pt x="3173105" y="2538484"/>
                    </a:cubicBezTo>
                    <a:cubicBezTo>
                      <a:pt x="3181066" y="2423616"/>
                      <a:pt x="3167419" y="2278039"/>
                      <a:pt x="3111690" y="2169994"/>
                    </a:cubicBezTo>
                    <a:cubicBezTo>
                      <a:pt x="3055961" y="2061949"/>
                      <a:pt x="2949053" y="1966415"/>
                      <a:pt x="2838734" y="1890215"/>
                    </a:cubicBezTo>
                    <a:cubicBezTo>
                      <a:pt x="2728415" y="1814015"/>
                      <a:pt x="2572603" y="1767385"/>
                      <a:pt x="2449773" y="1712794"/>
                    </a:cubicBezTo>
                    <a:cubicBezTo>
                      <a:pt x="2326943" y="1658203"/>
                      <a:pt x="2188191" y="1618397"/>
                      <a:pt x="2101755" y="1562669"/>
                    </a:cubicBezTo>
                    <a:cubicBezTo>
                      <a:pt x="2015319" y="1506941"/>
                      <a:pt x="1976650" y="1421642"/>
                      <a:pt x="1931158" y="1378424"/>
                    </a:cubicBezTo>
                    <a:cubicBezTo>
                      <a:pt x="1885666" y="1335206"/>
                      <a:pt x="1862919" y="1345442"/>
                      <a:pt x="1828800" y="1303361"/>
                    </a:cubicBezTo>
                    <a:cubicBezTo>
                      <a:pt x="1794681" y="1261280"/>
                      <a:pt x="1758287" y="1202140"/>
                      <a:pt x="1726442" y="1125940"/>
                    </a:cubicBezTo>
                    <a:cubicBezTo>
                      <a:pt x="1694597" y="1049740"/>
                      <a:pt x="1644555" y="938283"/>
                      <a:pt x="1637731" y="846161"/>
                    </a:cubicBezTo>
                    <a:cubicBezTo>
                      <a:pt x="1630907" y="754039"/>
                      <a:pt x="1659341" y="636895"/>
                      <a:pt x="1685499" y="573206"/>
                    </a:cubicBezTo>
                    <a:cubicBezTo>
                      <a:pt x="1711657" y="509517"/>
                      <a:pt x="1761699" y="481084"/>
                      <a:pt x="1794681" y="464024"/>
                    </a:cubicBezTo>
                    <a:cubicBezTo>
                      <a:pt x="1827663" y="446964"/>
                      <a:pt x="1856096" y="445827"/>
                      <a:pt x="1883391" y="470848"/>
                    </a:cubicBezTo>
                    <a:cubicBezTo>
                      <a:pt x="1910686" y="495869"/>
                      <a:pt x="1920923" y="567519"/>
                      <a:pt x="1958454" y="614149"/>
                    </a:cubicBezTo>
                    <a:cubicBezTo>
                      <a:pt x="1995985" y="660779"/>
                      <a:pt x="2058537" y="722194"/>
                      <a:pt x="2108579" y="750627"/>
                    </a:cubicBezTo>
                    <a:cubicBezTo>
                      <a:pt x="2158621" y="779060"/>
                      <a:pt x="2220036" y="798394"/>
                      <a:pt x="2258705" y="784746"/>
                    </a:cubicBezTo>
                    <a:cubicBezTo>
                      <a:pt x="2297374" y="771098"/>
                      <a:pt x="2333767" y="717644"/>
                      <a:pt x="2340591" y="668740"/>
                    </a:cubicBezTo>
                    <a:cubicBezTo>
                      <a:pt x="2347415" y="619836"/>
                      <a:pt x="2322394" y="537950"/>
                      <a:pt x="2299648" y="491320"/>
                    </a:cubicBezTo>
                    <a:cubicBezTo>
                      <a:pt x="2276902" y="444690"/>
                      <a:pt x="2232547" y="415119"/>
                      <a:pt x="2204114" y="388961"/>
                    </a:cubicBezTo>
                    <a:cubicBezTo>
                      <a:pt x="2175681" y="362803"/>
                      <a:pt x="2144973" y="349155"/>
                      <a:pt x="2129051" y="334370"/>
                    </a:cubicBezTo>
                    <a:cubicBezTo>
                      <a:pt x="2113129" y="319585"/>
                      <a:pt x="2109716" y="312761"/>
                      <a:pt x="2108579" y="300251"/>
                    </a:cubicBezTo>
                    <a:cubicBezTo>
                      <a:pt x="2107442" y="287741"/>
                      <a:pt x="2097206" y="255896"/>
                      <a:pt x="2122227" y="259308"/>
                    </a:cubicBezTo>
                    <a:cubicBezTo>
                      <a:pt x="2147248" y="262720"/>
                      <a:pt x="2209801" y="305937"/>
                      <a:pt x="2258705" y="320722"/>
                    </a:cubicBezTo>
                    <a:cubicBezTo>
                      <a:pt x="2307609" y="335507"/>
                      <a:pt x="2379260" y="349155"/>
                      <a:pt x="2415654" y="348018"/>
                    </a:cubicBezTo>
                    <a:cubicBezTo>
                      <a:pt x="2452048" y="346881"/>
                      <a:pt x="2472520" y="333233"/>
                      <a:pt x="2477069" y="313899"/>
                    </a:cubicBezTo>
                    <a:cubicBezTo>
                      <a:pt x="2481618" y="294565"/>
                      <a:pt x="2455460" y="268406"/>
                      <a:pt x="2442949" y="232012"/>
                    </a:cubicBezTo>
                    <a:cubicBezTo>
                      <a:pt x="2430439" y="195618"/>
                      <a:pt x="2409967" y="134203"/>
                      <a:pt x="2402006" y="95534"/>
                    </a:cubicBezTo>
                    <a:cubicBezTo>
                      <a:pt x="2394045" y="56865"/>
                      <a:pt x="2394613" y="28432"/>
                      <a:pt x="2395182" y="0"/>
                    </a:cubicBezTo>
                  </a:path>
                </a:pathLst>
              </a:cu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олилиния 6">
                <a:extLst>
                  <a:ext uri="{FF2B5EF4-FFF2-40B4-BE49-F238E27FC236}">
                    <a16:creationId xmlns:a16="http://schemas.microsoft.com/office/drawing/2014/main" id="{1531B1CE-FDF9-4411-BE84-F34BA489576B}"/>
                  </a:ext>
                </a:extLst>
              </p:cNvPr>
              <p:cNvSpPr/>
              <p:nvPr/>
            </p:nvSpPr>
            <p:spPr>
              <a:xfrm>
                <a:off x="2388358" y="1180531"/>
                <a:ext cx="2306472" cy="1235720"/>
              </a:xfrm>
              <a:custGeom>
                <a:avLst/>
                <a:gdLst>
                  <a:gd name="connsiteX0" fmla="*/ 0 w 2306472"/>
                  <a:gd name="connsiteY0" fmla="*/ 873457 h 1235720"/>
                  <a:gd name="connsiteX1" fmla="*/ 150126 w 2306472"/>
                  <a:gd name="connsiteY1" fmla="*/ 764275 h 1235720"/>
                  <a:gd name="connsiteX2" fmla="*/ 382138 w 2306472"/>
                  <a:gd name="connsiteY2" fmla="*/ 661917 h 1235720"/>
                  <a:gd name="connsiteX3" fmla="*/ 614149 w 2306472"/>
                  <a:gd name="connsiteY3" fmla="*/ 655093 h 1235720"/>
                  <a:gd name="connsiteX4" fmla="*/ 750627 w 2306472"/>
                  <a:gd name="connsiteY4" fmla="*/ 723332 h 1235720"/>
                  <a:gd name="connsiteX5" fmla="*/ 982639 w 2306472"/>
                  <a:gd name="connsiteY5" fmla="*/ 730156 h 1235720"/>
                  <a:gd name="connsiteX6" fmla="*/ 1160060 w 2306472"/>
                  <a:gd name="connsiteY6" fmla="*/ 777923 h 1235720"/>
                  <a:gd name="connsiteX7" fmla="*/ 1405720 w 2306472"/>
                  <a:gd name="connsiteY7" fmla="*/ 1160060 h 1235720"/>
                  <a:gd name="connsiteX8" fmla="*/ 1487606 w 2306472"/>
                  <a:gd name="connsiteY8" fmla="*/ 1235123 h 1235720"/>
                  <a:gd name="connsiteX9" fmla="*/ 1535373 w 2306472"/>
                  <a:gd name="connsiteY9" fmla="*/ 1173708 h 1235720"/>
                  <a:gd name="connsiteX10" fmla="*/ 1419367 w 2306472"/>
                  <a:gd name="connsiteY10" fmla="*/ 859809 h 1235720"/>
                  <a:gd name="connsiteX11" fmla="*/ 1412543 w 2306472"/>
                  <a:gd name="connsiteY11" fmla="*/ 689212 h 1235720"/>
                  <a:gd name="connsiteX12" fmla="*/ 1549021 w 2306472"/>
                  <a:gd name="connsiteY12" fmla="*/ 423081 h 1235720"/>
                  <a:gd name="connsiteX13" fmla="*/ 1828800 w 2306472"/>
                  <a:gd name="connsiteY13" fmla="*/ 245660 h 1235720"/>
                  <a:gd name="connsiteX14" fmla="*/ 2047164 w 2306472"/>
                  <a:gd name="connsiteY14" fmla="*/ 177421 h 1235720"/>
                  <a:gd name="connsiteX15" fmla="*/ 2190466 w 2306472"/>
                  <a:gd name="connsiteY15" fmla="*/ 197893 h 1235720"/>
                  <a:gd name="connsiteX16" fmla="*/ 2299648 w 2306472"/>
                  <a:gd name="connsiteY16" fmla="*/ 184245 h 1235720"/>
                  <a:gd name="connsiteX17" fmla="*/ 2279176 w 2306472"/>
                  <a:gd name="connsiteY17" fmla="*/ 75063 h 1235720"/>
                  <a:gd name="connsiteX18" fmla="*/ 2306472 w 2306472"/>
                  <a:gd name="connsiteY18" fmla="*/ 0 h 123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6472" h="1235720">
                    <a:moveTo>
                      <a:pt x="0" y="873457"/>
                    </a:moveTo>
                    <a:cubicBezTo>
                      <a:pt x="43218" y="836494"/>
                      <a:pt x="86436" y="799532"/>
                      <a:pt x="150126" y="764275"/>
                    </a:cubicBezTo>
                    <a:cubicBezTo>
                      <a:pt x="213816" y="729018"/>
                      <a:pt x="304801" y="680114"/>
                      <a:pt x="382138" y="661917"/>
                    </a:cubicBezTo>
                    <a:cubicBezTo>
                      <a:pt x="459475" y="643720"/>
                      <a:pt x="552734" y="644857"/>
                      <a:pt x="614149" y="655093"/>
                    </a:cubicBezTo>
                    <a:cubicBezTo>
                      <a:pt x="675564" y="665329"/>
                      <a:pt x="689212" y="710822"/>
                      <a:pt x="750627" y="723332"/>
                    </a:cubicBezTo>
                    <a:cubicBezTo>
                      <a:pt x="812042" y="735842"/>
                      <a:pt x="914400" y="721058"/>
                      <a:pt x="982639" y="730156"/>
                    </a:cubicBezTo>
                    <a:cubicBezTo>
                      <a:pt x="1050878" y="739254"/>
                      <a:pt x="1089547" y="706272"/>
                      <a:pt x="1160060" y="777923"/>
                    </a:cubicBezTo>
                    <a:cubicBezTo>
                      <a:pt x="1230573" y="849574"/>
                      <a:pt x="1351129" y="1083860"/>
                      <a:pt x="1405720" y="1160060"/>
                    </a:cubicBezTo>
                    <a:cubicBezTo>
                      <a:pt x="1460311" y="1236260"/>
                      <a:pt x="1465997" y="1232848"/>
                      <a:pt x="1487606" y="1235123"/>
                    </a:cubicBezTo>
                    <a:cubicBezTo>
                      <a:pt x="1509215" y="1237398"/>
                      <a:pt x="1546746" y="1236260"/>
                      <a:pt x="1535373" y="1173708"/>
                    </a:cubicBezTo>
                    <a:cubicBezTo>
                      <a:pt x="1524000" y="1111156"/>
                      <a:pt x="1439839" y="940558"/>
                      <a:pt x="1419367" y="859809"/>
                    </a:cubicBezTo>
                    <a:cubicBezTo>
                      <a:pt x="1398895" y="779060"/>
                      <a:pt x="1390934" y="762000"/>
                      <a:pt x="1412543" y="689212"/>
                    </a:cubicBezTo>
                    <a:cubicBezTo>
                      <a:pt x="1434152" y="616424"/>
                      <a:pt x="1479645" y="497006"/>
                      <a:pt x="1549021" y="423081"/>
                    </a:cubicBezTo>
                    <a:cubicBezTo>
                      <a:pt x="1618397" y="349156"/>
                      <a:pt x="1745776" y="286603"/>
                      <a:pt x="1828800" y="245660"/>
                    </a:cubicBezTo>
                    <a:cubicBezTo>
                      <a:pt x="1911824" y="204717"/>
                      <a:pt x="1986886" y="185382"/>
                      <a:pt x="2047164" y="177421"/>
                    </a:cubicBezTo>
                    <a:cubicBezTo>
                      <a:pt x="2107442" y="169460"/>
                      <a:pt x="2148385" y="196756"/>
                      <a:pt x="2190466" y="197893"/>
                    </a:cubicBezTo>
                    <a:cubicBezTo>
                      <a:pt x="2232547" y="199030"/>
                      <a:pt x="2284863" y="204717"/>
                      <a:pt x="2299648" y="184245"/>
                    </a:cubicBezTo>
                    <a:cubicBezTo>
                      <a:pt x="2314433" y="163773"/>
                      <a:pt x="2278039" y="105770"/>
                      <a:pt x="2279176" y="75063"/>
                    </a:cubicBezTo>
                    <a:cubicBezTo>
                      <a:pt x="2280313" y="44356"/>
                      <a:pt x="2293392" y="22178"/>
                      <a:pt x="2306472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 стрелкой 7">
                <a:extLst>
                  <a:ext uri="{FF2B5EF4-FFF2-40B4-BE49-F238E27FC236}">
                    <a16:creationId xmlns:a16="http://schemas.microsoft.com/office/drawing/2014/main" id="{C27E2636-C41C-4C9C-9FD2-2BF526743E83}"/>
                  </a:ext>
                </a:extLst>
              </p:cNvPr>
              <p:cNvCxnSpPr/>
              <p:nvPr/>
            </p:nvCxnSpPr>
            <p:spPr>
              <a:xfrm>
                <a:off x="3575714" y="1784743"/>
                <a:ext cx="742374" cy="141458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8">
                <a:extLst>
                  <a:ext uri="{FF2B5EF4-FFF2-40B4-BE49-F238E27FC236}">
                    <a16:creationId xmlns:a16="http://schemas.microsoft.com/office/drawing/2014/main" id="{C9546DCE-FAE3-410A-A434-855DD41B4179}"/>
                  </a:ext>
                </a:extLst>
              </p:cNvPr>
              <p:cNvCxnSpPr/>
              <p:nvPr/>
            </p:nvCxnSpPr>
            <p:spPr>
              <a:xfrm flipH="1">
                <a:off x="2922640" y="3714914"/>
                <a:ext cx="106696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9">
                <a:extLst>
                  <a:ext uri="{FF2B5EF4-FFF2-40B4-BE49-F238E27FC236}">
                    <a16:creationId xmlns:a16="http://schemas.microsoft.com/office/drawing/2014/main" id="{9310C2FD-D2F0-49F5-9D0D-E61AC0FB9020}"/>
                  </a:ext>
                </a:extLst>
              </p:cNvPr>
              <p:cNvCxnSpPr/>
              <p:nvPr/>
            </p:nvCxnSpPr>
            <p:spPr>
              <a:xfrm flipH="1">
                <a:off x="5208839" y="3707216"/>
                <a:ext cx="89060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0">
                <a:extLst>
                  <a:ext uri="{FF2B5EF4-FFF2-40B4-BE49-F238E27FC236}">
                    <a16:creationId xmlns:a16="http://schemas.microsoft.com/office/drawing/2014/main" id="{26B979B9-9C87-49C3-B15B-EB68B4132973}"/>
                  </a:ext>
                </a:extLst>
              </p:cNvPr>
              <p:cNvCxnSpPr/>
              <p:nvPr/>
            </p:nvCxnSpPr>
            <p:spPr>
              <a:xfrm flipH="1">
                <a:off x="6618969" y="5725941"/>
                <a:ext cx="24024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1">
                <a:extLst>
                  <a:ext uri="{FF2B5EF4-FFF2-40B4-BE49-F238E27FC236}">
                    <a16:creationId xmlns:a16="http://schemas.microsoft.com/office/drawing/2014/main" id="{400ABF69-E2C3-46A2-86B7-B24234DFB040}"/>
                  </a:ext>
                </a:extLst>
              </p:cNvPr>
              <p:cNvCxnSpPr/>
              <p:nvPr/>
            </p:nvCxnSpPr>
            <p:spPr>
              <a:xfrm>
                <a:off x="2916307" y="3686617"/>
                <a:ext cx="0" cy="125017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12">
                <a:extLst>
                  <a:ext uri="{FF2B5EF4-FFF2-40B4-BE49-F238E27FC236}">
                    <a16:creationId xmlns:a16="http://schemas.microsoft.com/office/drawing/2014/main" id="{CB408DBD-D290-45C7-B778-44B37EF44B3C}"/>
                  </a:ext>
                </a:extLst>
              </p:cNvPr>
              <p:cNvCxnSpPr/>
              <p:nvPr/>
            </p:nvCxnSpPr>
            <p:spPr>
              <a:xfrm>
                <a:off x="6081983" y="3692998"/>
                <a:ext cx="0" cy="121340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13">
                <a:extLst>
                  <a:ext uri="{FF2B5EF4-FFF2-40B4-BE49-F238E27FC236}">
                    <a16:creationId xmlns:a16="http://schemas.microsoft.com/office/drawing/2014/main" id="{B6C166E7-82B4-4AC3-B9AD-7443FA9A270F}"/>
                  </a:ext>
                </a:extLst>
              </p:cNvPr>
              <p:cNvCxnSpPr/>
              <p:nvPr/>
            </p:nvCxnSpPr>
            <p:spPr>
              <a:xfrm>
                <a:off x="3359722" y="5296814"/>
                <a:ext cx="48317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14">
                <a:extLst>
                  <a:ext uri="{FF2B5EF4-FFF2-40B4-BE49-F238E27FC236}">
                    <a16:creationId xmlns:a16="http://schemas.microsoft.com/office/drawing/2014/main" id="{4EE23DE3-3D4A-4519-A13D-BEBD187545FE}"/>
                  </a:ext>
                </a:extLst>
              </p:cNvPr>
              <p:cNvCxnSpPr/>
              <p:nvPr/>
            </p:nvCxnSpPr>
            <p:spPr>
              <a:xfrm>
                <a:off x="4970926" y="5301208"/>
                <a:ext cx="465170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15">
                <a:extLst>
                  <a:ext uri="{FF2B5EF4-FFF2-40B4-BE49-F238E27FC236}">
                    <a16:creationId xmlns:a16="http://schemas.microsoft.com/office/drawing/2014/main" id="{90840045-B91D-4A2D-8DB3-609E65EB06C4}"/>
                  </a:ext>
                </a:extLst>
              </p:cNvPr>
              <p:cNvCxnSpPr/>
              <p:nvPr/>
            </p:nvCxnSpPr>
            <p:spPr>
              <a:xfrm>
                <a:off x="6849684" y="5697823"/>
                <a:ext cx="11942" cy="43397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9052154B-4362-4F66-934B-1DCB45778621}"/>
                  </a:ext>
                </a:extLst>
              </p:cNvPr>
              <p:cNvSpPr txBox="1"/>
              <p:nvPr/>
            </p:nvSpPr>
            <p:spPr>
              <a:xfrm>
                <a:off x="2505034" y="1135377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HYPOTHALAMUS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7052970-2FEA-4A03-98AF-AC10E77DE124}"/>
                  </a:ext>
                </a:extLst>
              </p:cNvPr>
              <p:cNvSpPr txBox="1"/>
              <p:nvPr/>
            </p:nvSpPr>
            <p:spPr>
              <a:xfrm>
                <a:off x="2858476" y="1516683"/>
                <a:ext cx="798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GnRH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526C6790-4FD2-4D73-808D-433E23925B37}"/>
                  </a:ext>
                </a:extLst>
              </p:cNvPr>
              <p:cNvSpPr txBox="1"/>
              <p:nvPr/>
            </p:nvSpPr>
            <p:spPr>
              <a:xfrm>
                <a:off x="3956498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2F76D5A9-D37A-434C-ACAE-C8F33041CD07}"/>
                  </a:ext>
                </a:extLst>
              </p:cNvPr>
              <p:cNvSpPr txBox="1"/>
              <p:nvPr/>
            </p:nvSpPr>
            <p:spPr>
              <a:xfrm>
                <a:off x="2888154" y="398531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BEEB2CA2-3249-4D70-987B-6D768A55267B}"/>
                  </a:ext>
                </a:extLst>
              </p:cNvPr>
              <p:cNvSpPr txBox="1"/>
              <p:nvPr/>
            </p:nvSpPr>
            <p:spPr>
              <a:xfrm>
                <a:off x="4760362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1">
                <a:extLst>
                  <a:ext uri="{FF2B5EF4-FFF2-40B4-BE49-F238E27FC236}">
                    <a16:creationId xmlns:a16="http://schemas.microsoft.com/office/drawing/2014/main" id="{F07C8561-1D33-48E3-9F76-92B3AB1A4F1F}"/>
                  </a:ext>
                </a:extLst>
              </p:cNvPr>
              <p:cNvSpPr txBox="1"/>
              <p:nvPr/>
            </p:nvSpPr>
            <p:spPr>
              <a:xfrm>
                <a:off x="5624458" y="4005064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79AA25BF-F3E7-4563-BAE6-BEAAFA75A4E5}"/>
                  </a:ext>
                </a:extLst>
              </p:cNvPr>
              <p:cNvSpPr txBox="1"/>
              <p:nvPr/>
            </p:nvSpPr>
            <p:spPr>
              <a:xfrm>
                <a:off x="4104876" y="3163755"/>
                <a:ext cx="11413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HYPOFÝZA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3CD4C3C7-858F-4449-8D9E-FDD10CB7C7D3}"/>
                  </a:ext>
                </a:extLst>
              </p:cNvPr>
              <p:cNvSpPr txBox="1"/>
              <p:nvPr/>
            </p:nvSpPr>
            <p:spPr>
              <a:xfrm>
                <a:off x="6256754" y="6177458"/>
                <a:ext cx="1307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ESTROGENY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24">
                <a:extLst>
                  <a:ext uri="{FF2B5EF4-FFF2-40B4-BE49-F238E27FC236}">
                    <a16:creationId xmlns:a16="http://schemas.microsoft.com/office/drawing/2014/main" id="{1DE82D25-DBD4-42A2-8E55-6EA39C8BE894}"/>
                  </a:ext>
                </a:extLst>
              </p:cNvPr>
              <p:cNvSpPr txBox="1"/>
              <p:nvPr/>
            </p:nvSpPr>
            <p:spPr>
              <a:xfrm>
                <a:off x="3770222" y="5146854"/>
                <a:ext cx="1341670" cy="3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ANDROGENY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Прямая со стрелкой 28">
              <a:extLst>
                <a:ext uri="{FF2B5EF4-FFF2-40B4-BE49-F238E27FC236}">
                  <a16:creationId xmlns:a16="http://schemas.microsoft.com/office/drawing/2014/main" id="{D08E12D7-3711-4738-99FA-7C05CF514AE6}"/>
                </a:ext>
              </a:extLst>
            </p:cNvPr>
            <p:cNvCxnSpPr/>
            <p:nvPr/>
          </p:nvCxnSpPr>
          <p:spPr>
            <a:xfrm>
              <a:off x="1235882" y="1652876"/>
              <a:ext cx="1245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29">
              <a:extLst>
                <a:ext uri="{FF2B5EF4-FFF2-40B4-BE49-F238E27FC236}">
                  <a16:creationId xmlns:a16="http://schemas.microsoft.com/office/drawing/2014/main" id="{818554DE-516F-430E-AA67-5FC102407F72}"/>
                </a:ext>
              </a:extLst>
            </p:cNvPr>
            <p:cNvCxnSpPr/>
            <p:nvPr/>
          </p:nvCxnSpPr>
          <p:spPr>
            <a:xfrm>
              <a:off x="1217988" y="3524000"/>
              <a:ext cx="255073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30">
              <a:extLst>
                <a:ext uri="{FF2B5EF4-FFF2-40B4-BE49-F238E27FC236}">
                  <a16:creationId xmlns:a16="http://schemas.microsoft.com/office/drawing/2014/main" id="{C04A2C34-E04D-4D51-A2CB-A14371A8185A}"/>
                </a:ext>
              </a:extLst>
            </p:cNvPr>
            <p:cNvCxnSpPr/>
            <p:nvPr/>
          </p:nvCxnSpPr>
          <p:spPr>
            <a:xfrm flipH="1">
              <a:off x="5103988" y="3522025"/>
              <a:ext cx="293056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33">
              <a:extLst>
                <a:ext uri="{FF2B5EF4-FFF2-40B4-BE49-F238E27FC236}">
                  <a16:creationId xmlns:a16="http://schemas.microsoft.com/office/drawing/2014/main" id="{7ED30ED5-79A3-4837-9BEB-90CC721E8017}"/>
                </a:ext>
              </a:extLst>
            </p:cNvPr>
            <p:cNvCxnSpPr/>
            <p:nvPr/>
          </p:nvCxnSpPr>
          <p:spPr>
            <a:xfrm>
              <a:off x="1235918" y="1634946"/>
              <a:ext cx="0" cy="4962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34">
              <a:extLst>
                <a:ext uri="{FF2B5EF4-FFF2-40B4-BE49-F238E27FC236}">
                  <a16:creationId xmlns:a16="http://schemas.microsoft.com/office/drawing/2014/main" id="{39166B44-67CF-4166-8503-AD1639B8F2F9}"/>
                </a:ext>
              </a:extLst>
            </p:cNvPr>
            <p:cNvCxnSpPr/>
            <p:nvPr/>
          </p:nvCxnSpPr>
          <p:spPr>
            <a:xfrm>
              <a:off x="8022564" y="3515253"/>
              <a:ext cx="0" cy="31120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35">
              <a:extLst>
                <a:ext uri="{FF2B5EF4-FFF2-40B4-BE49-F238E27FC236}">
                  <a16:creationId xmlns:a16="http://schemas.microsoft.com/office/drawing/2014/main" id="{8D9C61C0-7333-4BE2-A0F9-F3BE62771DA4}"/>
                </a:ext>
              </a:extLst>
            </p:cNvPr>
            <p:cNvCxnSpPr/>
            <p:nvPr/>
          </p:nvCxnSpPr>
          <p:spPr>
            <a:xfrm>
              <a:off x="1221178" y="6621337"/>
              <a:ext cx="6808060" cy="355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37">
              <a:extLst>
                <a:ext uri="{FF2B5EF4-FFF2-40B4-BE49-F238E27FC236}">
                  <a16:creationId xmlns:a16="http://schemas.microsoft.com/office/drawing/2014/main" id="{304F61A4-4D84-4B76-AEF4-96A7D5CB2E0A}"/>
                </a:ext>
              </a:extLst>
            </p:cNvPr>
            <p:cNvCxnSpPr/>
            <p:nvPr/>
          </p:nvCxnSpPr>
          <p:spPr>
            <a:xfrm>
              <a:off x="6876256" y="6453336"/>
              <a:ext cx="0" cy="1605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71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C2F0D00-A5B6-445F-8BDA-52721DD8BC28}"/>
              </a:ext>
            </a:extLst>
          </p:cNvPr>
          <p:cNvGrpSpPr/>
          <p:nvPr/>
        </p:nvGrpSpPr>
        <p:grpSpPr>
          <a:xfrm>
            <a:off x="1765746" y="1325036"/>
            <a:ext cx="8660507" cy="5538918"/>
            <a:chOff x="1765746" y="1325036"/>
            <a:chExt cx="8660507" cy="553891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0015560-7906-4854-9DAD-E835DFF08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746" y="1325036"/>
              <a:ext cx="8660507" cy="5538918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0130349-7881-4373-B200-C8D9A792DDCE}"/>
                </a:ext>
              </a:extLst>
            </p:cNvPr>
            <p:cNvSpPr/>
            <p:nvPr/>
          </p:nvSpPr>
          <p:spPr>
            <a:xfrm>
              <a:off x="4445930" y="3322895"/>
              <a:ext cx="679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>
                  <a:latin typeface="+mn-lt"/>
                </a:rPr>
                <a:t>Stroma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7D52877-ED57-4F3B-8D46-43037D9D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cyklus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71645A2-F169-467F-B8CC-A95661DC7178}"/>
              </a:ext>
            </a:extLst>
          </p:cNvPr>
          <p:cNvSpPr/>
          <p:nvPr/>
        </p:nvSpPr>
        <p:spPr>
          <a:xfrm>
            <a:off x="3665981" y="1521768"/>
            <a:ext cx="9687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Zárodečný epitel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2FD7D57-89CB-48AD-9AF2-DA09CB5799A1}"/>
              </a:ext>
            </a:extLst>
          </p:cNvPr>
          <p:cNvSpPr/>
          <p:nvPr/>
        </p:nvSpPr>
        <p:spPr>
          <a:xfrm>
            <a:off x="4513482" y="1900106"/>
            <a:ext cx="9370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Vyvíjející se folikul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AEF96C-44E6-408A-95F0-CAB1ED5C171C}"/>
              </a:ext>
            </a:extLst>
          </p:cNvPr>
          <p:cNvSpPr/>
          <p:nvPr/>
        </p:nvSpPr>
        <p:spPr>
          <a:xfrm>
            <a:off x="5450542" y="1669273"/>
            <a:ext cx="815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 err="1">
                <a:latin typeface="+mn-lt"/>
              </a:rPr>
              <a:t>Atretický</a:t>
            </a:r>
            <a:r>
              <a:rPr lang="cs-CZ" sz="1200" dirty="0">
                <a:latin typeface="+mn-lt"/>
              </a:rPr>
              <a:t> folikul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5F29EF1-B359-432B-8EE8-CDC21D86EEB4}"/>
              </a:ext>
            </a:extLst>
          </p:cNvPr>
          <p:cNvSpPr/>
          <p:nvPr/>
        </p:nvSpPr>
        <p:spPr>
          <a:xfrm>
            <a:off x="5655955" y="2148868"/>
            <a:ext cx="7316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Graafův folikul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FACB245-75F6-4EC2-BE76-E6919EE75383}"/>
              </a:ext>
            </a:extLst>
          </p:cNvPr>
          <p:cNvSpPr/>
          <p:nvPr/>
        </p:nvSpPr>
        <p:spPr>
          <a:xfrm>
            <a:off x="2679825" y="2010368"/>
            <a:ext cx="121982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Primární folikul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1AF9C74-66F3-4976-8A65-8AA238A5DE75}"/>
              </a:ext>
            </a:extLst>
          </p:cNvPr>
          <p:cNvSpPr/>
          <p:nvPr/>
        </p:nvSpPr>
        <p:spPr>
          <a:xfrm>
            <a:off x="3092126" y="4322579"/>
            <a:ext cx="101341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Žluté tělísko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E7E7B4-7037-4F34-B746-84A8ADA4ED22}"/>
              </a:ext>
            </a:extLst>
          </p:cNvPr>
          <p:cNvSpPr/>
          <p:nvPr/>
        </p:nvSpPr>
        <p:spPr>
          <a:xfrm>
            <a:off x="2623888" y="3722054"/>
            <a:ext cx="93647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Bílé tělísko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E27930C-D111-47D5-AC28-05B1E506589D}"/>
              </a:ext>
            </a:extLst>
          </p:cNvPr>
          <p:cNvSpPr/>
          <p:nvPr/>
        </p:nvSpPr>
        <p:spPr bwMode="auto">
          <a:xfrm>
            <a:off x="2247370" y="3479156"/>
            <a:ext cx="376518" cy="762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4E2AE14-DE36-4EA7-9CA6-C37D33539E41}"/>
              </a:ext>
            </a:extLst>
          </p:cNvPr>
          <p:cNvSpPr/>
          <p:nvPr/>
        </p:nvSpPr>
        <p:spPr>
          <a:xfrm>
            <a:off x="2779819" y="2314302"/>
            <a:ext cx="10198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Mesovarium</a:t>
            </a:r>
            <a:endParaRPr lang="cs-CZ" sz="1200" dirty="0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28E5811-BE03-4570-A110-76E4EA967CDC}"/>
              </a:ext>
            </a:extLst>
          </p:cNvPr>
          <p:cNvSpPr/>
          <p:nvPr/>
        </p:nvSpPr>
        <p:spPr>
          <a:xfrm>
            <a:off x="2717064" y="3014506"/>
            <a:ext cx="58373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Hilum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3752C35-956F-45BE-B123-51EBA9809C49}"/>
              </a:ext>
            </a:extLst>
          </p:cNvPr>
          <p:cNvSpPr/>
          <p:nvPr/>
        </p:nvSpPr>
        <p:spPr>
          <a:xfrm>
            <a:off x="3799650" y="6577656"/>
            <a:ext cx="111761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b="1" dirty="0" err="1">
                <a:latin typeface="+mn-lt"/>
              </a:rPr>
              <a:t>Luteální</a:t>
            </a:r>
            <a:r>
              <a:rPr lang="cs-CZ" sz="1200" b="1" dirty="0">
                <a:latin typeface="+mn-lt"/>
              </a:rPr>
              <a:t> fáze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E7DF69-C4E8-4F0E-8DDF-D6E954A775F9}"/>
              </a:ext>
            </a:extLst>
          </p:cNvPr>
          <p:cNvSpPr/>
          <p:nvPr/>
        </p:nvSpPr>
        <p:spPr>
          <a:xfrm>
            <a:off x="7523253" y="2241200"/>
            <a:ext cx="13500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latin typeface="+mn-lt"/>
              </a:rPr>
              <a:t>Folikulární fáze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B04C2E9-DE9B-48F4-8575-AEA1BDDF8697}"/>
              </a:ext>
            </a:extLst>
          </p:cNvPr>
          <p:cNvSpPr/>
          <p:nvPr/>
        </p:nvSpPr>
        <p:spPr>
          <a:xfrm>
            <a:off x="8966385" y="2518199"/>
            <a:ext cx="89159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Granulosa</a:t>
            </a:r>
            <a:endParaRPr lang="cs-CZ" sz="1200" dirty="0"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FBEF91-D2C5-43C6-B923-78B1B3B1EB2D}"/>
              </a:ext>
            </a:extLst>
          </p:cNvPr>
          <p:cNvSpPr/>
          <p:nvPr/>
        </p:nvSpPr>
        <p:spPr>
          <a:xfrm>
            <a:off x="8930492" y="2948658"/>
            <a:ext cx="9274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Bazální membrána </a:t>
            </a:r>
          </a:p>
        </p:txBody>
      </p:sp>
    </p:spTree>
    <p:extLst>
      <p:ext uri="{BB962C8B-B14F-4D97-AF65-F5344CB8AC3E}">
        <p14:creationId xmlns:p14="http://schemas.microsoft.com/office/powerpoint/2010/main" val="29685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46835-C3F2-4794-898D-E29AAE45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Děložní (</a:t>
            </a:r>
            <a:r>
              <a:rPr lang="cs-CZ" dirty="0" err="1"/>
              <a:t>endometriální</a:t>
            </a:r>
            <a:r>
              <a:rPr lang="cs-CZ" dirty="0"/>
              <a:t>) cyklus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6A57C6-B142-4C8D-A07C-E60B2E72E54E}"/>
              </a:ext>
            </a:extLst>
          </p:cNvPr>
          <p:cNvGrpSpPr/>
          <p:nvPr/>
        </p:nvGrpSpPr>
        <p:grpSpPr>
          <a:xfrm>
            <a:off x="331695" y="1530167"/>
            <a:ext cx="11510680" cy="4664900"/>
            <a:chOff x="484095" y="759198"/>
            <a:chExt cx="11510680" cy="46649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4CD566C3-68C4-4FA0-B979-55D004E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33092" r="2941"/>
            <a:stretch/>
          </p:blipFill>
          <p:spPr>
            <a:xfrm>
              <a:off x="555810" y="1326774"/>
              <a:ext cx="11438965" cy="4097324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84595C4-BED7-4FF9-A317-C568AC948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" t="3914" r="2868" b="86525"/>
            <a:stretch/>
          </p:blipFill>
          <p:spPr>
            <a:xfrm>
              <a:off x="484095" y="759198"/>
              <a:ext cx="11510680" cy="585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16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109C8B-B073-47C0-95F2-0357573E6EB7}"/>
              </a:ext>
            </a:extLst>
          </p:cNvPr>
          <p:cNvSpPr txBox="1">
            <a:spLocks/>
          </p:cNvSpPr>
          <p:nvPr/>
        </p:nvSpPr>
        <p:spPr>
          <a:xfrm>
            <a:off x="5408537" y="1243757"/>
            <a:ext cx="6422053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Metody založené na jistém způsobu chování:</a:t>
            </a:r>
          </a:p>
          <a:p>
            <a:pPr lvl="1"/>
            <a:r>
              <a:rPr lang="cs-CZ" kern="0" dirty="0"/>
              <a:t>přirozené plánování rodičovství;</a:t>
            </a:r>
          </a:p>
          <a:p>
            <a:pPr lvl="1"/>
            <a:r>
              <a:rPr lang="cs-CZ" kern="0" dirty="0"/>
              <a:t>přerušovaná soulož;</a:t>
            </a:r>
          </a:p>
          <a:p>
            <a:pPr lvl="1"/>
            <a:r>
              <a:rPr lang="cs-CZ" kern="0" dirty="0"/>
              <a:t>laktace.</a:t>
            </a:r>
          </a:p>
          <a:p>
            <a:r>
              <a:rPr lang="cs-CZ" sz="2400" dirty="0"/>
              <a:t>Sterilizace:</a:t>
            </a:r>
          </a:p>
          <a:p>
            <a:pPr lvl="1"/>
            <a:r>
              <a:rPr lang="cs-CZ" dirty="0"/>
              <a:t>podvázání vejcovodů;</a:t>
            </a:r>
          </a:p>
          <a:p>
            <a:pPr lvl="1"/>
            <a:r>
              <a:rPr lang="cs-CZ" dirty="0"/>
              <a:t>vasektomie.</a:t>
            </a:r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endParaRPr lang="cs-CZ" kern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E802F-FBF7-46FF-B8B5-B42AB6C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Antikoncepce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30737-100F-4E2A-9012-1C3E1748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10" y="1243757"/>
            <a:ext cx="10753200" cy="4139998"/>
          </a:xfrm>
        </p:spPr>
        <p:txBody>
          <a:bodyPr/>
          <a:lstStyle/>
          <a:p>
            <a:r>
              <a:rPr lang="cs-CZ" sz="2400" dirty="0"/>
              <a:t>Bariérové metody:</a:t>
            </a:r>
          </a:p>
          <a:p>
            <a:pPr lvl="1"/>
            <a:r>
              <a:rPr lang="cs-CZ" dirty="0"/>
              <a:t>mužský kondom;</a:t>
            </a:r>
          </a:p>
          <a:p>
            <a:pPr lvl="1"/>
            <a:r>
              <a:rPr lang="cs-CZ" dirty="0"/>
              <a:t>ženský kondom;</a:t>
            </a:r>
          </a:p>
          <a:p>
            <a:pPr lvl="1"/>
            <a:r>
              <a:rPr lang="cs-CZ" dirty="0"/>
              <a:t>cervikální klobouček.</a:t>
            </a:r>
          </a:p>
          <a:p>
            <a:r>
              <a:rPr lang="cs-CZ" sz="2400" dirty="0"/>
              <a:t>Hormonální antikoncepce:</a:t>
            </a:r>
          </a:p>
          <a:p>
            <a:pPr lvl="1"/>
            <a:r>
              <a:rPr lang="cs-CZ" dirty="0"/>
              <a:t>tablety užívané per os;</a:t>
            </a:r>
          </a:p>
          <a:p>
            <a:pPr lvl="1"/>
            <a:r>
              <a:rPr lang="cs-CZ" dirty="0"/>
              <a:t>podkožní implantáty;</a:t>
            </a:r>
          </a:p>
          <a:p>
            <a:pPr lvl="1"/>
            <a:r>
              <a:rPr lang="cs-CZ" dirty="0"/>
              <a:t>náplasti;</a:t>
            </a:r>
          </a:p>
          <a:p>
            <a:pPr lvl="1"/>
            <a:r>
              <a:rPr lang="cs-CZ" dirty="0"/>
              <a:t>nitroděložní tělíska;</a:t>
            </a:r>
          </a:p>
          <a:p>
            <a:pPr lvl="1"/>
            <a:r>
              <a:rPr lang="cs-CZ" dirty="0"/>
              <a:t>vaginální kroužky.</a:t>
            </a:r>
          </a:p>
          <a:p>
            <a:r>
              <a:rPr lang="cs-CZ" sz="2400" dirty="0"/>
              <a:t>Nitroděložní tělíska:</a:t>
            </a:r>
          </a:p>
          <a:p>
            <a:pPr lvl="1"/>
            <a:r>
              <a:rPr lang="cs-CZ" dirty="0"/>
              <a:t>měděná nitroděložní tělíska;</a:t>
            </a:r>
          </a:p>
          <a:p>
            <a:pPr lvl="1"/>
            <a:r>
              <a:rPr lang="cs-CZ" dirty="0"/>
              <a:t>nitroděložní tělíska s </a:t>
            </a:r>
            <a:r>
              <a:rPr lang="cs-CZ" dirty="0" err="1"/>
              <a:t>levonorgestrelem</a:t>
            </a:r>
            <a:r>
              <a:rPr lang="cs-CZ" dirty="0"/>
              <a:t>.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Рисунок 16">
            <a:extLst>
              <a:ext uri="{FF2B5EF4-FFF2-40B4-BE49-F238E27FC236}">
                <a16:creationId xmlns:a16="http://schemas.microsoft.com/office/drawing/2014/main" id="{5F1FC49D-C6A5-4631-8FD4-4CC17C98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0" y="3905752"/>
            <a:ext cx="35300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BCEDB-1656-490A-8658-D462A367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 HA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F0D9A2-9583-44E2-A670-70ECA406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Progesteronní</a:t>
            </a:r>
            <a:r>
              <a:rPr lang="cs-CZ" dirty="0"/>
              <a:t> účinky:</a:t>
            </a:r>
          </a:p>
          <a:p>
            <a:pPr lvl="1"/>
            <a:r>
              <a:rPr lang="cs-CZ" dirty="0"/>
              <a:t>Inhibice ovulace potlačením LH;</a:t>
            </a:r>
          </a:p>
          <a:p>
            <a:pPr lvl="1"/>
            <a:r>
              <a:rPr lang="cs-CZ" dirty="0"/>
              <a:t>Zahušťování cervikálního hlenu - transport spermií;</a:t>
            </a:r>
          </a:p>
          <a:p>
            <a:pPr lvl="1"/>
            <a:r>
              <a:rPr lang="cs-CZ" dirty="0"/>
              <a:t>Možná inhibice kapacitace spermií;</a:t>
            </a:r>
          </a:p>
          <a:p>
            <a:pPr lvl="1"/>
            <a:r>
              <a:rPr lang="cs-CZ" dirty="0"/>
              <a:t>Omezení implantace - atrofie </a:t>
            </a:r>
            <a:r>
              <a:rPr lang="cs-CZ" dirty="0" err="1"/>
              <a:t>endometriálních</a:t>
            </a:r>
            <a:r>
              <a:rPr lang="cs-CZ" dirty="0"/>
              <a:t> žláz.</a:t>
            </a:r>
          </a:p>
          <a:p>
            <a:r>
              <a:rPr lang="cs-CZ" dirty="0"/>
              <a:t>Estrogenní účinky zahrnují :</a:t>
            </a:r>
          </a:p>
          <a:p>
            <a:pPr lvl="1"/>
            <a:r>
              <a:rPr lang="cs-CZ" dirty="0"/>
              <a:t>Částečná inhibice ovulace - potlačení FSH a LH, v závislosti na dávce;</a:t>
            </a:r>
          </a:p>
          <a:p>
            <a:pPr lvl="1"/>
            <a:r>
              <a:rPr lang="cs-CZ" dirty="0"/>
              <a:t>Změna sekrecí a buněčných struktur endometria</a:t>
            </a:r>
          </a:p>
        </p:txBody>
      </p:sp>
    </p:spTree>
    <p:extLst>
      <p:ext uri="{BB962C8B-B14F-4D97-AF65-F5344CB8AC3E}">
        <p14:creationId xmlns:p14="http://schemas.microsoft.com/office/powerpoint/2010/main" val="408321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F36CB-4A16-461C-B7F8-82DA5360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a rizika HA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6F1AD5-6A5D-4010-A2B5-B04D3F88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7" y="2679231"/>
            <a:ext cx="8640960" cy="381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FA83E2-E110-4AB7-9BFC-3839A2767235}"/>
              </a:ext>
            </a:extLst>
          </p:cNvPr>
          <p:cNvSpPr/>
          <p:nvPr/>
        </p:nvSpPr>
        <p:spPr>
          <a:xfrm>
            <a:off x="1183337" y="6438022"/>
            <a:ext cx="9843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+mn-lt"/>
              </a:rPr>
              <a:t>HA je léčivo, které se nesmí užívat navzdory kontraindikacím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FB0BCF-1B11-4AA9-8D02-0DF017D5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041" y="1544197"/>
            <a:ext cx="4515388" cy="4139998"/>
          </a:xfrm>
        </p:spPr>
        <p:txBody>
          <a:bodyPr/>
          <a:lstStyle/>
          <a:p>
            <a:r>
              <a:rPr lang="cs-CZ" sz="2000" dirty="0"/>
              <a:t>Snížení rizika vzniku rakoviny o 12%:</a:t>
            </a:r>
          </a:p>
          <a:p>
            <a:pPr lvl="1"/>
            <a:r>
              <a:rPr lang="cs-CZ" sz="1600" dirty="0"/>
              <a:t>ca ovaria</a:t>
            </a:r>
          </a:p>
          <a:p>
            <a:pPr lvl="1"/>
            <a:r>
              <a:rPr lang="cs-CZ" sz="1600" dirty="0"/>
              <a:t>ca endometria</a:t>
            </a:r>
          </a:p>
          <a:p>
            <a:pPr lvl="1"/>
            <a:r>
              <a:rPr lang="cs-CZ" sz="1600" dirty="0"/>
              <a:t>ca </a:t>
            </a:r>
            <a:r>
              <a:rPr lang="cs-CZ" sz="1600" dirty="0" err="1"/>
              <a:t>kolorektra</a:t>
            </a:r>
            <a:endParaRPr lang="cs-CZ" sz="1600" dirty="0"/>
          </a:p>
          <a:p>
            <a:pPr lvl="1"/>
            <a:r>
              <a:rPr lang="cs-CZ" sz="1600" dirty="0" err="1"/>
              <a:t>ovarialní</a:t>
            </a:r>
            <a:r>
              <a:rPr lang="cs-CZ" sz="1600" dirty="0"/>
              <a:t> cysty</a:t>
            </a:r>
          </a:p>
          <a:p>
            <a:r>
              <a:rPr lang="cs-CZ" sz="2000" dirty="0" err="1"/>
              <a:t>Akne</a:t>
            </a:r>
            <a:r>
              <a:rPr lang="cs-CZ" sz="2000" dirty="0"/>
              <a:t> a androgenní projevy</a:t>
            </a:r>
          </a:p>
          <a:p>
            <a:r>
              <a:rPr lang="cs-CZ" sz="2000" dirty="0"/>
              <a:t>Úprava poruch </a:t>
            </a:r>
            <a:r>
              <a:rPr lang="cs-CZ" sz="2000" dirty="0" err="1"/>
              <a:t>menstr</a:t>
            </a:r>
            <a:r>
              <a:rPr lang="cs-CZ" sz="2000" dirty="0"/>
              <a:t>. cyklu</a:t>
            </a:r>
          </a:p>
          <a:p>
            <a:r>
              <a:rPr lang="cs-CZ" sz="2000" dirty="0"/>
              <a:t>↓ výskyt zánětlivé pánevní nemoci</a:t>
            </a:r>
          </a:p>
          <a:p>
            <a:r>
              <a:rPr lang="cs-CZ" sz="2000" dirty="0"/>
              <a:t>Socioekonomické benefity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3F1D403-A69C-4463-AE9D-80842FCB9EC8}"/>
              </a:ext>
            </a:extLst>
          </p:cNvPr>
          <p:cNvSpPr txBox="1">
            <a:spLocks/>
          </p:cNvSpPr>
          <p:nvPr/>
        </p:nvSpPr>
        <p:spPr>
          <a:xfrm>
            <a:off x="7138574" y="1544197"/>
            <a:ext cx="5851129" cy="3166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/>
              <a:t>Trombotická nemoc</a:t>
            </a:r>
          </a:p>
          <a:p>
            <a:pPr lvl="1"/>
            <a:r>
              <a:rPr lang="cs-CZ" sz="1200" kern="0"/>
              <a:t>1-2/100t/rok vs. 2-4/100t/rok</a:t>
            </a:r>
          </a:p>
          <a:p>
            <a:pPr lvl="1"/>
            <a:r>
              <a:rPr lang="cs-CZ" sz="1200" kern="0"/>
              <a:t>!vrozené poruchy koagulace!</a:t>
            </a:r>
          </a:p>
          <a:p>
            <a:r>
              <a:rPr lang="cs-CZ" sz="2000" kern="0"/>
              <a:t>Rakovina prsů ? </a:t>
            </a:r>
          </a:p>
          <a:p>
            <a:pPr lvl="1"/>
            <a:r>
              <a:rPr lang="cs-CZ" sz="1200" kern="0"/>
              <a:t>nejspíše nepatrně po dobu užívání</a:t>
            </a:r>
          </a:p>
          <a:p>
            <a:r>
              <a:rPr lang="cs-CZ" sz="2000" kern="0"/>
              <a:t>Nemoci asociované s VTE a AT </a:t>
            </a:r>
          </a:p>
          <a:p>
            <a:pPr lvl="1"/>
            <a:r>
              <a:rPr lang="cs-CZ" sz="1200" kern="0"/>
              <a:t>infarkt myokardu, CMP</a:t>
            </a:r>
          </a:p>
          <a:p>
            <a:r>
              <a:rPr lang="cs-CZ" sz="2000" kern="0"/>
              <a:t>Vzácně spouštěč migrén </a:t>
            </a:r>
          </a:p>
          <a:p>
            <a:r>
              <a:rPr lang="cs-CZ" sz="2000" kern="0"/>
              <a:t>Lékové interakce (CYP450)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348148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A881-B2AC-40CE-AB46-18B32B4A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FERTILIZACE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5B8F6-E72A-4B52-8537-39E821AE2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Chemoatrakce</a:t>
            </a:r>
            <a:endParaRPr lang="cs-CZ" dirty="0"/>
          </a:p>
          <a:p>
            <a:r>
              <a:rPr lang="cs-CZ" dirty="0"/>
              <a:t>Ulpění spermie na </a:t>
            </a:r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pellucida</a:t>
            </a:r>
            <a:endParaRPr lang="cs-CZ" dirty="0"/>
          </a:p>
          <a:p>
            <a:r>
              <a:rPr lang="cs-CZ" dirty="0"/>
              <a:t>Penetrace a </a:t>
            </a:r>
            <a:r>
              <a:rPr lang="cs-CZ" dirty="0" err="1"/>
              <a:t>akrosomové</a:t>
            </a:r>
            <a:r>
              <a:rPr lang="cs-CZ" dirty="0"/>
              <a:t> reakce</a:t>
            </a:r>
          </a:p>
          <a:p>
            <a:r>
              <a:rPr lang="cs-CZ" dirty="0"/>
              <a:t>Fúze </a:t>
            </a:r>
            <a:r>
              <a:rPr lang="en-US" dirty="0"/>
              <a:t>(</a:t>
            </a:r>
            <a:r>
              <a:rPr lang="cs-CZ" dirty="0" err="1"/>
              <a:t>fertilin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39F8E5FF-6473-4F93-B14F-ED6B3EC80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 b="3798"/>
          <a:stretch/>
        </p:blipFill>
        <p:spPr>
          <a:xfrm>
            <a:off x="6506764" y="1542230"/>
            <a:ext cx="5318176" cy="349522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6CCAF2A-210D-42FF-AB2B-841A0F7A0F03}"/>
              </a:ext>
            </a:extLst>
          </p:cNvPr>
          <p:cNvSpPr txBox="1"/>
          <p:nvPr/>
        </p:nvSpPr>
        <p:spPr>
          <a:xfrm>
            <a:off x="6434756" y="4016923"/>
            <a:ext cx="158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zona pellucida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0DB4366-A455-416A-8F75-3A4AC144560C}"/>
              </a:ext>
            </a:extLst>
          </p:cNvPr>
          <p:cNvSpPr txBox="1"/>
          <p:nvPr/>
        </p:nvSpPr>
        <p:spPr>
          <a:xfrm>
            <a:off x="7658892" y="4422549"/>
            <a:ext cx="158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membrána vajíčka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385818B-F204-4726-BEF1-DD4F4E6DD4DA}"/>
              </a:ext>
            </a:extLst>
          </p:cNvPr>
          <p:cNvSpPr txBox="1"/>
          <p:nvPr/>
        </p:nvSpPr>
        <p:spPr>
          <a:xfrm>
            <a:off x="9603108" y="4405133"/>
            <a:ext cx="194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cytoplazma vajíčka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9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C0446-6DFE-4F25-8481-DE3F1D8E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oplodnění</a:t>
            </a:r>
            <a:br>
              <a:rPr lang="cs-CZ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B46B853-88CF-47A6-BE7E-16DB92BBA2D8}"/>
              </a:ext>
            </a:extLst>
          </p:cNvPr>
          <p:cNvGrpSpPr/>
          <p:nvPr/>
        </p:nvGrpSpPr>
        <p:grpSpPr>
          <a:xfrm>
            <a:off x="1523344" y="1383555"/>
            <a:ext cx="9173590" cy="5373216"/>
            <a:chOff x="-36512" y="836712"/>
            <a:chExt cx="9173590" cy="537321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AA31D3D-CB49-4B74-86E9-541406760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04F8136C-BECA-4019-8F29-73876CE0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46C0589-ABF8-4F6F-A6DA-E22838807A7D}"/>
                </a:ext>
              </a:extLst>
            </p:cNvPr>
            <p:cNvSpPr/>
            <p:nvPr/>
          </p:nvSpPr>
          <p:spPr>
            <a:xfrm>
              <a:off x="705385" y="980728"/>
              <a:ext cx="112402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BE43C0A1-BE3E-4519-93DD-2BDDD65B8FF5}"/>
                </a:ext>
              </a:extLst>
            </p:cNvPr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15442D8-D6AB-4045-A0A1-E386DD244DA2}"/>
                </a:ext>
              </a:extLst>
            </p:cNvPr>
            <p:cNvSpPr/>
            <p:nvPr/>
          </p:nvSpPr>
          <p:spPr>
            <a:xfrm>
              <a:off x="155605" y="1988840"/>
              <a:ext cx="6896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E9E0C6E-54A1-4F6D-BB71-DA260565125C}"/>
                </a:ext>
              </a:extLst>
            </p:cNvPr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6CD5A5A5-DDEE-411B-A10B-2FF69CC830D6}"/>
                </a:ext>
              </a:extLst>
            </p:cNvPr>
            <p:cNvSpPr/>
            <p:nvPr/>
          </p:nvSpPr>
          <p:spPr>
            <a:xfrm>
              <a:off x="1230372" y="2176746"/>
              <a:ext cx="84830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51882F4-A4C6-4DCF-B7C3-6A1775F41170}"/>
                </a:ext>
              </a:extLst>
            </p:cNvPr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618257D7-1ECF-4041-89C5-6C1009D60387}"/>
                </a:ext>
              </a:extLst>
            </p:cNvPr>
            <p:cNvSpPr/>
            <p:nvPr/>
          </p:nvSpPr>
          <p:spPr>
            <a:xfrm>
              <a:off x="1606412" y="3607431"/>
              <a:ext cx="6110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A3EE20F3-22B8-4CBB-AA1A-E4983C03732C}"/>
                </a:ext>
              </a:extLst>
            </p:cNvPr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2E75F62-4708-4FCE-B493-46300C6329E7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1234537" y="3792097"/>
              <a:ext cx="677408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D37F60ED-0F7B-48AD-8F9E-B2212E42F3CB}"/>
                </a:ext>
              </a:extLst>
            </p:cNvPr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</a:p>
          </p:txBody>
        </p: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205F3171-3972-4C20-8E3B-EB036BFC2E45}"/>
                </a:ext>
              </a:extLst>
            </p:cNvPr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2320FE2-36ED-43A3-B7A8-BA9F2AB37097}"/>
                </a:ext>
              </a:extLst>
            </p:cNvPr>
            <p:cNvSpPr/>
            <p:nvPr/>
          </p:nvSpPr>
          <p:spPr>
            <a:xfrm>
              <a:off x="1982278" y="5041751"/>
              <a:ext cx="8194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63337DDD-C292-4780-9FBB-5F789D052E4E}"/>
                </a:ext>
              </a:extLst>
            </p:cNvPr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CF86A29-40B9-41E0-8312-16C5BD87A2B1}"/>
                </a:ext>
              </a:extLst>
            </p:cNvPr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973D3D45-9644-4EA4-AC61-056E65ED2186}"/>
                </a:ext>
              </a:extLst>
            </p:cNvPr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FDFB5DA9-8C2A-4604-9AA3-0DB08BE3B924}"/>
                </a:ext>
              </a:extLst>
            </p:cNvPr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33B0533F-F168-42A4-B7FC-367DDEFDB836}"/>
                </a:ext>
              </a:extLst>
            </p:cNvPr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070DAFD1-A8C0-4E52-83F4-413313E168C9}"/>
                </a:ext>
              </a:extLst>
            </p:cNvPr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C88547A-80EC-49E4-9FB5-CEFF7E4CE08A}"/>
                </a:ext>
              </a:extLst>
            </p:cNvPr>
            <p:cNvCxnSpPr>
              <a:stCxn id="24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F8E10D95-01DA-4B49-8E58-A38AB5B1BA55}"/>
                </a:ext>
              </a:extLst>
            </p:cNvPr>
            <p:cNvSpPr/>
            <p:nvPr/>
          </p:nvSpPr>
          <p:spPr>
            <a:xfrm>
              <a:off x="6372200" y="5157192"/>
              <a:ext cx="49564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5CCEEED7-4103-4EEC-A163-EA42AC887F4E}"/>
                </a:ext>
              </a:extLst>
            </p:cNvPr>
            <p:cNvSpPr/>
            <p:nvPr/>
          </p:nvSpPr>
          <p:spPr>
            <a:xfrm>
              <a:off x="3988346" y="5341858"/>
              <a:ext cx="63831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2C1DC057-0831-4C47-8925-15A10136BF37}"/>
                </a:ext>
              </a:extLst>
            </p:cNvPr>
            <p:cNvSpPr/>
            <p:nvPr/>
          </p:nvSpPr>
          <p:spPr>
            <a:xfrm>
              <a:off x="3815189" y="3857930"/>
              <a:ext cx="72006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64E536C1-CD49-4977-8CB0-768DED8A8293}"/>
                </a:ext>
              </a:extLst>
            </p:cNvPr>
            <p:cNvSpPr/>
            <p:nvPr/>
          </p:nvSpPr>
          <p:spPr>
            <a:xfrm>
              <a:off x="6300192" y="3604374"/>
              <a:ext cx="51488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848D0F99-0798-4F04-806F-25E27FA70CBF}"/>
                </a:ext>
              </a:extLst>
            </p:cNvPr>
            <p:cNvSpPr/>
            <p:nvPr/>
          </p:nvSpPr>
          <p:spPr>
            <a:xfrm>
              <a:off x="7020272" y="898451"/>
              <a:ext cx="74411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6BC22F16-1AA8-4949-AC29-406FF8FEAEDA}"/>
                </a:ext>
              </a:extLst>
            </p:cNvPr>
            <p:cNvSpPr/>
            <p:nvPr/>
          </p:nvSpPr>
          <p:spPr>
            <a:xfrm>
              <a:off x="7365879" y="4523270"/>
              <a:ext cx="67678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50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placenty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8258"/>
            <a:ext cx="10753200" cy="4139998"/>
          </a:xfrm>
        </p:spPr>
        <p:txBody>
          <a:bodyPr/>
          <a:lstStyle/>
          <a:p>
            <a:r>
              <a:rPr lang="cs-CZ" b="1" dirty="0"/>
              <a:t>Transportní funkce:</a:t>
            </a:r>
          </a:p>
          <a:p>
            <a:pPr lvl="1"/>
            <a:r>
              <a:rPr lang="cs-CZ" dirty="0"/>
              <a:t>Transport respiračních plynů;</a:t>
            </a:r>
          </a:p>
          <a:p>
            <a:pPr lvl="1"/>
            <a:r>
              <a:rPr lang="cs-CZ" dirty="0"/>
              <a:t>Transport a metabolismus sacharidů;</a:t>
            </a:r>
          </a:p>
          <a:p>
            <a:pPr lvl="1"/>
            <a:r>
              <a:rPr lang="cs-CZ" dirty="0"/>
              <a:t>Transport a metabolismus aminokyselin;</a:t>
            </a:r>
          </a:p>
          <a:p>
            <a:pPr lvl="1"/>
            <a:r>
              <a:rPr lang="cs-CZ" dirty="0"/>
              <a:t>Transport a metabolismus lipidů;</a:t>
            </a:r>
          </a:p>
          <a:p>
            <a:pPr lvl="1"/>
            <a:r>
              <a:rPr lang="cs-CZ" dirty="0"/>
              <a:t>Transport vody, minerálů a vitaminů.</a:t>
            </a:r>
          </a:p>
          <a:p>
            <a:r>
              <a:rPr lang="cs-CZ" b="1" dirty="0"/>
              <a:t>Endokrinní funkce:</a:t>
            </a:r>
          </a:p>
          <a:p>
            <a:pPr lvl="1"/>
            <a:r>
              <a:rPr lang="cs-CZ" dirty="0"/>
              <a:t>Estrogeny;</a:t>
            </a:r>
          </a:p>
          <a:p>
            <a:pPr lvl="1"/>
            <a:r>
              <a:rPr lang="cs-CZ" dirty="0"/>
              <a:t>Progesteron;</a:t>
            </a:r>
          </a:p>
          <a:p>
            <a:pPr lvl="1"/>
            <a:r>
              <a:rPr lang="cs-CZ" dirty="0"/>
              <a:t>Lidský </a:t>
            </a:r>
            <a:r>
              <a:rPr lang="cs-CZ" dirty="0" err="1"/>
              <a:t>choriongonadotropin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Lidsky placentární </a:t>
            </a:r>
            <a:r>
              <a:rPr lang="cs-CZ" dirty="0" err="1"/>
              <a:t>laktogen</a:t>
            </a:r>
            <a:r>
              <a:rPr lang="cs-CZ" dirty="0"/>
              <a:t>.</a:t>
            </a:r>
          </a:p>
          <a:p>
            <a:r>
              <a:rPr lang="cs-CZ" b="1" dirty="0"/>
              <a:t>Protektivní funkce:</a:t>
            </a:r>
          </a:p>
          <a:p>
            <a:pPr lvl="1"/>
            <a:r>
              <a:rPr lang="cs-CZ" dirty="0"/>
              <a:t>Cytochrom P450 (</a:t>
            </a:r>
            <a:r>
              <a:rPr lang="cs-CZ" dirty="0" err="1"/>
              <a:t>xenobiotiky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Pinocytóza (</a:t>
            </a:r>
            <a:r>
              <a:rPr lang="cs-CZ" dirty="0" err="1"/>
              <a:t>IgG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Bariera proti přenosu bakterií, virů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56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CE3DA-F003-47F6-BDF5-99E5FE40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1374346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</a:t>
            </a:r>
            <a:r>
              <a:rPr lang="cs-CZ" dirty="0" err="1"/>
              <a:t>Choriogonadotropin</a:t>
            </a:r>
            <a:r>
              <a:rPr lang="cs-CZ" dirty="0"/>
              <a:t>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5EA48C6-D211-47E9-A216-1F2C40DA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1" b="41386"/>
          <a:stretch/>
        </p:blipFill>
        <p:spPr>
          <a:xfrm>
            <a:off x="7510132" y="1653875"/>
            <a:ext cx="3776432" cy="2610731"/>
          </a:xfrm>
        </p:spPr>
      </p:pic>
      <p:sp>
        <p:nvSpPr>
          <p:cNvPr id="44" name="Zástupný symbol pro obsah 2">
            <a:extLst>
              <a:ext uri="{FF2B5EF4-FFF2-40B4-BE49-F238E27FC236}">
                <a16:creationId xmlns:a16="http://schemas.microsoft.com/office/drawing/2014/main" id="{0728AB07-6CA7-4FCF-B9F6-F65594587BE9}"/>
              </a:ext>
            </a:extLst>
          </p:cNvPr>
          <p:cNvSpPr txBox="1">
            <a:spLocks/>
          </p:cNvSpPr>
          <p:nvPr/>
        </p:nvSpPr>
        <p:spPr>
          <a:xfrm>
            <a:off x="349976" y="1653875"/>
            <a:ext cx="9266682" cy="3166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Glykoproteinový hormon</a:t>
            </a:r>
          </a:p>
          <a:p>
            <a:r>
              <a:rPr lang="cs-CZ" sz="2000" kern="0" dirty="0"/>
              <a:t>Vzniká v </a:t>
            </a:r>
            <a:r>
              <a:rPr lang="cs-CZ" sz="2000" kern="0" dirty="0" err="1"/>
              <a:t>syncytiotrofoblastu</a:t>
            </a:r>
            <a:endParaRPr lang="cs-CZ" sz="2000" kern="0" dirty="0"/>
          </a:p>
          <a:p>
            <a:r>
              <a:rPr lang="cs-CZ" sz="2000" kern="0" dirty="0"/>
              <a:t>Může být určen v krvi již 6. den po početí</a:t>
            </a:r>
          </a:p>
          <a:p>
            <a:r>
              <a:rPr lang="cs-CZ" sz="2000" kern="0" dirty="0"/>
              <a:t>Není absolutně specifický pro těhotenství</a:t>
            </a:r>
          </a:p>
          <a:p>
            <a:r>
              <a:rPr lang="cs-CZ" sz="2000" kern="0" dirty="0"/>
              <a:t>Účinek na varlata plodu</a:t>
            </a:r>
          </a:p>
          <a:p>
            <a:r>
              <a:rPr lang="cs-CZ" sz="2000" kern="0" dirty="0"/>
              <a:t>↓ - mimoděložní těhotenství, mrtvý plod</a:t>
            </a:r>
          </a:p>
          <a:p>
            <a:r>
              <a:rPr lang="cs-CZ" sz="2000" kern="0" dirty="0"/>
              <a:t>↑ - mnohočetné těhotenství a diagnostika </a:t>
            </a:r>
            <a:r>
              <a:rPr lang="cs-CZ" sz="2000" kern="0" dirty="0" err="1"/>
              <a:t>trisomie</a:t>
            </a:r>
            <a:r>
              <a:rPr lang="cs-CZ" sz="2000" kern="0" dirty="0"/>
              <a:t> 21 - Downův syndrom</a:t>
            </a:r>
          </a:p>
        </p:txBody>
      </p:sp>
    </p:spTree>
    <p:extLst>
      <p:ext uri="{BB962C8B-B14F-4D97-AF65-F5344CB8AC3E}">
        <p14:creationId xmlns:p14="http://schemas.microsoft.com/office/powerpoint/2010/main" val="394666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</a:t>
            </a:r>
            <a:r>
              <a:rPr lang="cs-CZ" dirty="0" err="1"/>
              <a:t>Choriogonadotropin</a:t>
            </a:r>
            <a:r>
              <a:rPr lang="cs-CZ" dirty="0"/>
              <a:t>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F2BE01A-C8AC-4D94-8FA9-9CD868EC735A}"/>
              </a:ext>
            </a:extLst>
          </p:cNvPr>
          <p:cNvGrpSpPr/>
          <p:nvPr/>
        </p:nvGrpSpPr>
        <p:grpSpPr>
          <a:xfrm>
            <a:off x="1054318" y="1734475"/>
            <a:ext cx="2024913" cy="1008112"/>
            <a:chOff x="179512" y="1412776"/>
            <a:chExt cx="2024913" cy="1008112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3FA28971-AB5B-48BC-9B12-8E045B5B488C}"/>
                </a:ext>
              </a:extLst>
            </p:cNvPr>
            <p:cNvSpPr/>
            <p:nvPr/>
          </p:nvSpPr>
          <p:spPr>
            <a:xfrm>
              <a:off x="179512" y="1412776"/>
              <a:ext cx="2016224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DF3CEA8-B229-42DC-B606-07EFE36C5033}"/>
                </a:ext>
              </a:extLst>
            </p:cNvPr>
            <p:cNvSpPr/>
            <p:nvPr/>
          </p:nvSpPr>
          <p:spPr>
            <a:xfrm>
              <a:off x="179512" y="1772816"/>
              <a:ext cx="20249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SYNCYTIOTROFOBLAST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DBC5AA-8D2C-4251-91B2-DC28C2DE591B}"/>
              </a:ext>
            </a:extLst>
          </p:cNvPr>
          <p:cNvGrpSpPr/>
          <p:nvPr/>
        </p:nvGrpSpPr>
        <p:grpSpPr>
          <a:xfrm>
            <a:off x="6712649" y="1765563"/>
            <a:ext cx="2292478" cy="987495"/>
            <a:chOff x="5580112" y="4673752"/>
            <a:chExt cx="2063233" cy="987495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9F3D1D5-B75E-4B6B-8450-3E87F93C9BD8}"/>
                </a:ext>
              </a:extLst>
            </p:cNvPr>
            <p:cNvGrpSpPr/>
            <p:nvPr/>
          </p:nvGrpSpPr>
          <p:grpSpPr>
            <a:xfrm>
              <a:off x="5580112" y="4673752"/>
              <a:ext cx="1708689" cy="987495"/>
              <a:chOff x="4644007" y="1585792"/>
              <a:chExt cx="2501544" cy="987495"/>
            </a:xfrm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0171A00B-56FB-4C31-A1B6-859DB27007F7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33118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1E79758B-910D-4CC1-A60B-DC83F95C05C4}"/>
                  </a:ext>
                </a:extLst>
              </p:cNvPr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12" name="Dvojitá šipka 60">
                  <a:extLst>
                    <a:ext uri="{FF2B5EF4-FFF2-40B4-BE49-F238E27FC236}">
                      <a16:creationId xmlns:a16="http://schemas.microsoft.com/office/drawing/2014/main" id="{1CEEF4E6-2D52-40BA-B08A-7F7B7D709E35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D69BB8B7-15EA-4677-BD62-C004FC88FB5F}"/>
                    </a:ext>
                  </a:extLst>
                </p:cNvPr>
                <p:cNvSpPr txBox="1"/>
                <p:nvPr/>
              </p:nvSpPr>
              <p:spPr>
                <a:xfrm rot="5400000">
                  <a:off x="439923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365853CC-551D-44E6-AD9C-6A6E077D2720}"/>
                </a:ext>
              </a:extLst>
            </p:cNvPr>
            <p:cNvSpPr/>
            <p:nvPr/>
          </p:nvSpPr>
          <p:spPr>
            <a:xfrm>
              <a:off x="5871684" y="5034575"/>
              <a:ext cx="17716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ŽLUTÉ TĚLÍSKO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BEF625C-A8BB-427C-B6F3-B7A2FE1580C7}"/>
              </a:ext>
            </a:extLst>
          </p:cNvPr>
          <p:cNvGrpSpPr/>
          <p:nvPr/>
        </p:nvGrpSpPr>
        <p:grpSpPr>
          <a:xfrm>
            <a:off x="6755436" y="3183749"/>
            <a:ext cx="1945039" cy="987495"/>
            <a:chOff x="5580112" y="4673752"/>
            <a:chExt cx="1750536" cy="987495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CAF6ACD4-2FB6-4AAE-A1CF-BADB8956BADA}"/>
                </a:ext>
              </a:extLst>
            </p:cNvPr>
            <p:cNvGrpSpPr/>
            <p:nvPr/>
          </p:nvGrpSpPr>
          <p:grpSpPr>
            <a:xfrm>
              <a:off x="5580112" y="4673752"/>
              <a:ext cx="1704819" cy="987495"/>
              <a:chOff x="4644007" y="1585792"/>
              <a:chExt cx="2495878" cy="987495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B1422807-03B8-4B19-9D9F-8325528515C9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27452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D3210329-2EFA-4E2C-A511-9258730836BF}"/>
                  </a:ext>
                </a:extLst>
              </p:cNvPr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19" name="Dvojitá šipka 67">
                  <a:extLst>
                    <a:ext uri="{FF2B5EF4-FFF2-40B4-BE49-F238E27FC236}">
                      <a16:creationId xmlns:a16="http://schemas.microsoft.com/office/drawing/2014/main" id="{CB6C907A-60C3-4663-8142-F3940700263C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DDD5AD1C-51DD-4DE5-AF88-B0E0C005352A}"/>
                    </a:ext>
                  </a:extLst>
                </p:cNvPr>
                <p:cNvSpPr txBox="1"/>
                <p:nvPr/>
              </p:nvSpPr>
              <p:spPr>
                <a:xfrm rot="5400000">
                  <a:off x="443287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2E0FD72-0E82-4F56-BF03-967352E68658}"/>
                </a:ext>
              </a:extLst>
            </p:cNvPr>
            <p:cNvSpPr/>
            <p:nvPr/>
          </p:nvSpPr>
          <p:spPr>
            <a:xfrm>
              <a:off x="6154555" y="5026191"/>
              <a:ext cx="11760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LEIOMYOCYTY</a:t>
              </a:r>
            </a:p>
          </p:txBody>
        </p:sp>
      </p:grp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4D6FE82-782B-4CF9-8E30-046499185246}"/>
              </a:ext>
            </a:extLst>
          </p:cNvPr>
          <p:cNvCxnSpPr>
            <a:stCxn id="5" idx="6"/>
          </p:cNvCxnSpPr>
          <p:nvPr/>
        </p:nvCxnSpPr>
        <p:spPr>
          <a:xfrm>
            <a:off x="3070542" y="223853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04FEC1EF-E05F-4EB3-997D-FF1A314DDCD0}"/>
              </a:ext>
            </a:extLst>
          </p:cNvPr>
          <p:cNvSpPr/>
          <p:nvPr/>
        </p:nvSpPr>
        <p:spPr>
          <a:xfrm>
            <a:off x="8661138" y="2045420"/>
            <a:ext cx="2371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PRODUKCE PROGESTERONU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C5B7B4A-F2BE-4078-8D37-6D6463109198}"/>
              </a:ext>
            </a:extLst>
          </p:cNvPr>
          <p:cNvSpPr txBox="1"/>
          <p:nvPr/>
        </p:nvSpPr>
        <p:spPr>
          <a:xfrm>
            <a:off x="4708937" y="2007698"/>
            <a:ext cx="9091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hCG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Dvojitá šipka 83">
            <a:extLst>
              <a:ext uri="{FF2B5EF4-FFF2-40B4-BE49-F238E27FC236}">
                <a16:creationId xmlns:a16="http://schemas.microsoft.com/office/drawing/2014/main" id="{5CA32EA4-2EF7-4A5A-B23F-8899A08D8BD0}"/>
              </a:ext>
            </a:extLst>
          </p:cNvPr>
          <p:cNvSpPr/>
          <p:nvPr/>
        </p:nvSpPr>
        <p:spPr>
          <a:xfrm rot="16200000">
            <a:off x="1731920" y="2462486"/>
            <a:ext cx="648072" cy="550912"/>
          </a:xfrm>
          <a:prstGeom prst="chevron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DFC75E5-99C0-4BA5-9365-A9983405BAF1}"/>
              </a:ext>
            </a:extLst>
          </p:cNvPr>
          <p:cNvSpPr txBox="1"/>
          <p:nvPr/>
        </p:nvSpPr>
        <p:spPr>
          <a:xfrm>
            <a:off x="1751974" y="2586497"/>
            <a:ext cx="62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LHCGR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1AEAE510-BD45-497F-B1C2-0D2947471E9A}"/>
              </a:ext>
            </a:extLst>
          </p:cNvPr>
          <p:cNvCxnSpPr/>
          <p:nvPr/>
        </p:nvCxnSpPr>
        <p:spPr>
          <a:xfrm>
            <a:off x="3646606" y="2238531"/>
            <a:ext cx="0" cy="1364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B316E757-AF0C-485F-8556-E4F16BBDA56D}"/>
              </a:ext>
            </a:extLst>
          </p:cNvPr>
          <p:cNvCxnSpPr/>
          <p:nvPr/>
        </p:nvCxnSpPr>
        <p:spPr>
          <a:xfrm>
            <a:off x="2066198" y="3584333"/>
            <a:ext cx="15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B4A86945-7B58-4200-99A3-724FF88B430F}"/>
              </a:ext>
            </a:extLst>
          </p:cNvPr>
          <p:cNvCxnSpPr/>
          <p:nvPr/>
        </p:nvCxnSpPr>
        <p:spPr>
          <a:xfrm flipV="1">
            <a:off x="2069299" y="2878512"/>
            <a:ext cx="0" cy="70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>
            <a:extLst>
              <a:ext uri="{FF2B5EF4-FFF2-40B4-BE49-F238E27FC236}">
                <a16:creationId xmlns:a16="http://schemas.microsoft.com/office/drawing/2014/main" id="{53554184-2AD7-45B1-920C-A04CD2A2A0C7}"/>
              </a:ext>
            </a:extLst>
          </p:cNvPr>
          <p:cNvSpPr/>
          <p:nvPr/>
        </p:nvSpPr>
        <p:spPr>
          <a:xfrm>
            <a:off x="1119308" y="3746924"/>
            <a:ext cx="267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INVAZE TROFOBLASTU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INHIBICE APOPTOZY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0564FA9F-949A-45C7-8F94-C2B44BC4DA39}"/>
              </a:ext>
            </a:extLst>
          </p:cNvPr>
          <p:cNvSpPr/>
          <p:nvPr/>
        </p:nvSpPr>
        <p:spPr>
          <a:xfrm>
            <a:off x="8699623" y="3451164"/>
            <a:ext cx="17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UDRŽENÍ BUNĚK V KLIDOVÉM STAVU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D19768B-7643-49FE-8A4F-F5DA63B00EDE}"/>
              </a:ext>
            </a:extLst>
          </p:cNvPr>
          <p:cNvGrpSpPr/>
          <p:nvPr/>
        </p:nvGrpSpPr>
        <p:grpSpPr>
          <a:xfrm>
            <a:off x="5811262" y="2238531"/>
            <a:ext cx="576064" cy="2695654"/>
            <a:chOff x="4283968" y="1691282"/>
            <a:chExt cx="576064" cy="2695654"/>
          </a:xfrm>
        </p:grpSpPr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9F61F0F3-C312-4E8A-9521-E304CC4037DF}"/>
                </a:ext>
              </a:extLst>
            </p:cNvPr>
            <p:cNvCxnSpPr/>
            <p:nvPr/>
          </p:nvCxnSpPr>
          <p:spPr>
            <a:xfrm>
              <a:off x="4283968" y="1691283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BE6A5ECF-FDF5-4D89-A8D6-B0808402C4FA}"/>
                </a:ext>
              </a:extLst>
            </p:cNvPr>
            <p:cNvCxnSpPr/>
            <p:nvPr/>
          </p:nvCxnSpPr>
          <p:spPr>
            <a:xfrm>
              <a:off x="4283968" y="1691283"/>
              <a:ext cx="576064" cy="1308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D6B047E8-AADB-4C8C-936A-589440DAADEA}"/>
                </a:ext>
              </a:extLst>
            </p:cNvPr>
            <p:cNvCxnSpPr/>
            <p:nvPr/>
          </p:nvCxnSpPr>
          <p:spPr>
            <a:xfrm>
              <a:off x="4291329" y="1691282"/>
              <a:ext cx="568703" cy="2695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AE29501F-819B-4661-A66E-AC1BBC4038EA}"/>
              </a:ext>
            </a:extLst>
          </p:cNvPr>
          <p:cNvGrpSpPr/>
          <p:nvPr/>
        </p:nvGrpSpPr>
        <p:grpSpPr>
          <a:xfrm>
            <a:off x="6772156" y="4621835"/>
            <a:ext cx="1894245" cy="987495"/>
            <a:chOff x="5580113" y="4673752"/>
            <a:chExt cx="1704821" cy="987495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8B602D9D-C799-431E-BC2B-CC30D3850E34}"/>
                </a:ext>
              </a:extLst>
            </p:cNvPr>
            <p:cNvGrpSpPr/>
            <p:nvPr/>
          </p:nvGrpSpPr>
          <p:grpSpPr>
            <a:xfrm>
              <a:off x="5580113" y="4673752"/>
              <a:ext cx="1704821" cy="987495"/>
              <a:chOff x="4644007" y="1585792"/>
              <a:chExt cx="2495880" cy="987495"/>
            </a:xfrm>
          </p:grpSpPr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90F09ECC-5EF4-46BA-8149-CF402D8F1850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27454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40FDB184-D5E0-4BAC-AB5E-5038DA3A9CC3}"/>
                  </a:ext>
                </a:extLst>
              </p:cNvPr>
              <p:cNvGrpSpPr/>
              <p:nvPr/>
            </p:nvGrpSpPr>
            <p:grpSpPr>
              <a:xfrm>
                <a:off x="4644007" y="1792356"/>
                <a:ext cx="975135" cy="628448"/>
                <a:chOff x="4211959" y="3059250"/>
                <a:chExt cx="975135" cy="628448"/>
              </a:xfrm>
            </p:grpSpPr>
            <p:sp>
              <p:nvSpPr>
                <p:cNvPr id="40" name="Dvojitá šipka 74">
                  <a:extLst>
                    <a:ext uri="{FF2B5EF4-FFF2-40B4-BE49-F238E27FC236}">
                      <a16:creationId xmlns:a16="http://schemas.microsoft.com/office/drawing/2014/main" id="{E4AC334C-11D2-4128-86EE-EAD39AEDD3F7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D4701F3D-5764-4755-9B7B-8DA8DB10DE0E}"/>
                    </a:ext>
                  </a:extLst>
                </p:cNvPr>
                <p:cNvSpPr txBox="1"/>
                <p:nvPr/>
              </p:nvSpPr>
              <p:spPr>
                <a:xfrm rot="5400000">
                  <a:off x="4483075" y="3258058"/>
                  <a:ext cx="62844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7CA45AD5-F73B-486E-ACF0-D1C08216396B}"/>
                </a:ext>
              </a:extLst>
            </p:cNvPr>
            <p:cNvSpPr/>
            <p:nvPr/>
          </p:nvSpPr>
          <p:spPr>
            <a:xfrm>
              <a:off x="6138830" y="4935933"/>
              <a:ext cx="11212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ENDOTELOVÉ</a:t>
              </a:r>
            </a:p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</p:grpSp>
      <p:sp>
        <p:nvSpPr>
          <p:cNvPr id="42" name="Obdélník 41">
            <a:extLst>
              <a:ext uri="{FF2B5EF4-FFF2-40B4-BE49-F238E27FC236}">
                <a16:creationId xmlns:a16="http://schemas.microsoft.com/office/drawing/2014/main" id="{3BF43E3E-949A-4433-8AB1-17882CF83069}"/>
              </a:ext>
            </a:extLst>
          </p:cNvPr>
          <p:cNvSpPr/>
          <p:nvPr/>
        </p:nvSpPr>
        <p:spPr>
          <a:xfrm>
            <a:off x="8699623" y="4828399"/>
            <a:ext cx="242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PLACENTÁRNÍ/DĚLOŽNÍ ANGIOGENEZE </a:t>
            </a:r>
          </a:p>
        </p:txBody>
      </p:sp>
    </p:spTree>
    <p:extLst>
      <p:ext uri="{BB962C8B-B14F-4D97-AF65-F5344CB8AC3E}">
        <p14:creationId xmlns:p14="http://schemas.microsoft.com/office/powerpoint/2010/main" val="352817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808BD-F633-4021-B88A-02174CAD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1F5DC0-FE7D-488F-888E-1AD03053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Proteinový hormon</a:t>
            </a:r>
          </a:p>
          <a:p>
            <a:r>
              <a:rPr lang="cs-CZ" sz="2000" dirty="0"/>
              <a:t>RLX1 a RLX2 – organy reprodukce a můžou být detekovány v systémovém oběhu</a:t>
            </a:r>
          </a:p>
          <a:p>
            <a:r>
              <a:rPr lang="cs-CZ" sz="2000" dirty="0"/>
              <a:t>RLX3 – v mozkové tkáni a není cirkulujícím hormonem (regulace stresu a chuti k jídlu)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2BF819-73D7-4666-B0F5-160E2332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49" y="3149369"/>
            <a:ext cx="5166701" cy="35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placentární </a:t>
            </a:r>
            <a:r>
              <a:rPr lang="cs-CZ" dirty="0" err="1"/>
              <a:t>laktogen</a:t>
            </a:r>
            <a:r>
              <a:rPr lang="cs-CZ" dirty="0"/>
              <a:t> (</a:t>
            </a:r>
            <a:r>
              <a:rPr lang="cs-CZ" dirty="0" err="1"/>
              <a:t>hPL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2" y="1460593"/>
            <a:ext cx="7375129" cy="4139998"/>
          </a:xfrm>
        </p:spPr>
        <p:txBody>
          <a:bodyPr/>
          <a:lstStyle/>
          <a:p>
            <a:r>
              <a:rPr lang="cs-CZ" sz="2000" dirty="0"/>
              <a:t>Polypeptidový hormon odvozený od genu kódujícího 5 proteinů</a:t>
            </a:r>
          </a:p>
          <a:p>
            <a:r>
              <a:rPr lang="cs-CZ" sz="2000" dirty="0"/>
              <a:t>Vzniká v </a:t>
            </a:r>
            <a:r>
              <a:rPr lang="cs-CZ" sz="2000" dirty="0" err="1"/>
              <a:t>syncytiotrofoblastu</a:t>
            </a:r>
            <a:endParaRPr lang="cs-CZ" sz="2000" dirty="0"/>
          </a:p>
          <a:p>
            <a:r>
              <a:rPr lang="cs-CZ" sz="2000" dirty="0"/>
              <a:t>Na 85% je podobny GH-N ale má nízkou afinitu k GH-N R</a:t>
            </a:r>
          </a:p>
          <a:p>
            <a:r>
              <a:rPr lang="cs-CZ" sz="2000" dirty="0"/>
              <a:t>Na 17% je podobny PRL, ale má vyšší afinitu k PRL R</a:t>
            </a:r>
          </a:p>
          <a:p>
            <a:r>
              <a:rPr lang="cs-CZ" sz="2000" dirty="0"/>
              <a:t>Množství produkovaného </a:t>
            </a:r>
            <a:r>
              <a:rPr lang="cs-CZ" sz="2000" dirty="0" err="1"/>
              <a:t>hPL</a:t>
            </a:r>
            <a:r>
              <a:rPr lang="cs-CZ" sz="2000" dirty="0"/>
              <a:t> je úměrné velikosti placenty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1321C4-2B09-46C9-A3CB-66F186A5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3"/>
          <a:stretch/>
        </p:blipFill>
        <p:spPr>
          <a:xfrm>
            <a:off x="7252448" y="1257409"/>
            <a:ext cx="4814047" cy="32277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2800688-DC5B-4E23-850D-9062896C30E3}"/>
              </a:ext>
            </a:extLst>
          </p:cNvPr>
          <p:cNvSpPr txBox="1">
            <a:spLocks/>
          </p:cNvSpPr>
          <p:nvPr/>
        </p:nvSpPr>
        <p:spPr>
          <a:xfrm>
            <a:off x="191082" y="3742096"/>
            <a:ext cx="7957836" cy="2395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V počátku těhotenství: přispívá k nárůstu hmotnosti a k akumulaci zásob tuku</a:t>
            </a:r>
          </a:p>
          <a:p>
            <a:r>
              <a:rPr lang="cs-CZ" sz="2000" kern="0" dirty="0"/>
              <a:t>V třetím trimestru: způsobuje zvýšenou lipolýzu a mobilizaci tuku</a:t>
            </a:r>
          </a:p>
          <a:p>
            <a:r>
              <a:rPr lang="cs-CZ" sz="2000" kern="0" dirty="0"/>
              <a:t>Snižuje citlivost na inzulín</a:t>
            </a:r>
          </a:p>
          <a:p>
            <a:r>
              <a:rPr lang="cs-CZ" sz="2000" kern="0" dirty="0"/>
              <a:t>Podporuje vývoj prsu</a:t>
            </a:r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701851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Prolaktin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Peptidický hormon </a:t>
            </a:r>
          </a:p>
          <a:p>
            <a:r>
              <a:rPr lang="cs-CZ" sz="2000" dirty="0"/>
              <a:t>Produkován </a:t>
            </a:r>
            <a:r>
              <a:rPr lang="cs-CZ" sz="2000" dirty="0" err="1"/>
              <a:t>mammotropními</a:t>
            </a:r>
            <a:r>
              <a:rPr lang="cs-CZ" sz="2000" dirty="0"/>
              <a:t> buňkami adenohypofýzy</a:t>
            </a:r>
          </a:p>
          <a:p>
            <a:r>
              <a:rPr lang="cs-CZ" sz="2000" dirty="0"/>
              <a:t>Stimuluje rozvoj mléčné žlázy během gravidity </a:t>
            </a:r>
          </a:p>
          <a:p>
            <a:r>
              <a:rPr lang="cs-CZ" sz="2000" dirty="0"/>
              <a:t>Stimuluje mléčné žlázy k produkci mléka (laktace)</a:t>
            </a:r>
          </a:p>
          <a:p>
            <a:r>
              <a:rPr lang="cs-CZ" sz="2000" dirty="0"/>
              <a:t>Tlumí vyzrávání vajíčka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871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Oxytocin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47" y="1279625"/>
            <a:ext cx="7697859" cy="4139998"/>
          </a:xfrm>
        </p:spPr>
        <p:txBody>
          <a:bodyPr/>
          <a:lstStyle/>
          <a:p>
            <a:r>
              <a:rPr lang="cs-CZ" sz="2000" dirty="0"/>
              <a:t>Peptidický hormon</a:t>
            </a:r>
          </a:p>
          <a:p>
            <a:r>
              <a:rPr lang="cs-CZ" sz="2000" dirty="0"/>
              <a:t>Syntetizuje se  v hypotalamu, uvolňován do krve z neurohypofýzy</a:t>
            </a:r>
          </a:p>
          <a:p>
            <a:r>
              <a:rPr lang="cs-CZ" sz="2000" dirty="0"/>
              <a:t>Ovlivňuje stah hladkého svalstva dělohy a její tonus</a:t>
            </a:r>
          </a:p>
          <a:p>
            <a:r>
              <a:rPr lang="cs-CZ" sz="2000" dirty="0"/>
              <a:t>Zprostředkovává let-</a:t>
            </a:r>
            <a:r>
              <a:rPr lang="cs-CZ" sz="2000" dirty="0" err="1"/>
              <a:t>down</a:t>
            </a:r>
            <a:r>
              <a:rPr lang="cs-CZ" sz="2000" dirty="0"/>
              <a:t> reflex</a:t>
            </a:r>
          </a:p>
          <a:p>
            <a:r>
              <a:rPr lang="cs-CZ" sz="2000" dirty="0"/>
              <a:t>Uvolňován během orgasmu</a:t>
            </a:r>
          </a:p>
          <a:p>
            <a:r>
              <a:rPr lang="cs-CZ" sz="2000" dirty="0"/>
              <a:t>Pečovatelské a ochranitelské chování u mužů i u žen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634B18-D69D-425A-99F3-17EE0566E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0" y="2357265"/>
            <a:ext cx="5292080" cy="28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3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50397-6DA7-47B6-A476-96D4D82D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laktace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DD499C-5DA8-4EF2-A2F7-CC8AAFE87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28446"/>
            <a:ext cx="8208912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35A7B-CAA5-4029-A41F-56EE4EAE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Estrogen a Progesteron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4DC5A2-1C8D-4170-885A-1D3069FB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2048"/>
            <a:ext cx="5376000" cy="4139998"/>
          </a:xfrm>
        </p:spPr>
        <p:txBody>
          <a:bodyPr/>
          <a:lstStyle/>
          <a:p>
            <a:r>
              <a:rPr lang="cs-CZ" sz="2000" dirty="0"/>
              <a:t>Estrogen</a:t>
            </a:r>
          </a:p>
          <a:p>
            <a:r>
              <a:rPr lang="cs-CZ" sz="2000" dirty="0"/>
              <a:t>Estrogeny ovlivňují růst dělohy v těhotenství</a:t>
            </a:r>
          </a:p>
          <a:p>
            <a:r>
              <a:rPr lang="cs-CZ" sz="2000" dirty="0"/>
              <a:t>Růst mléčné žlázy</a:t>
            </a:r>
          </a:p>
          <a:p>
            <a:r>
              <a:rPr lang="cs-CZ" sz="2000" dirty="0"/>
              <a:t>Uvolňují pánevní vazy </a:t>
            </a:r>
          </a:p>
          <a:p>
            <a:r>
              <a:rPr lang="cs-CZ" sz="2000" dirty="0"/>
              <a:t>Tlumí tvorbu hypofyzárních gonadotropinů</a:t>
            </a:r>
          </a:p>
          <a:p>
            <a:endParaRPr lang="cs-CZ" sz="20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160E9B2-826B-4561-967B-48B3E6D01843}"/>
              </a:ext>
            </a:extLst>
          </p:cNvPr>
          <p:cNvSpPr txBox="1">
            <a:spLocks/>
          </p:cNvSpPr>
          <p:nvPr/>
        </p:nvSpPr>
        <p:spPr>
          <a:xfrm>
            <a:off x="6358798" y="1172047"/>
            <a:ext cx="53760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/>
              <a:t>Progesteron</a:t>
            </a:r>
          </a:p>
          <a:p>
            <a:r>
              <a:rPr lang="cs-CZ" sz="2000" kern="0"/>
              <a:t>Snižuje tonus děložního svalu a reaktivitu</a:t>
            </a:r>
          </a:p>
          <a:p>
            <a:r>
              <a:rPr lang="cs-CZ" sz="2000" kern="0"/>
              <a:t>Přispívá k vývoji embrya před implantací</a:t>
            </a:r>
          </a:p>
          <a:p>
            <a:r>
              <a:rPr lang="cs-CZ" sz="2000" kern="0"/>
              <a:t>Růst mléčné žlázy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sz="2000" kern="0" dirty="0"/>
          </a:p>
        </p:txBody>
      </p:sp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FB968D00-8DC3-433B-886D-AB188CEEFD2F}"/>
              </a:ext>
            </a:extLst>
          </p:cNvPr>
          <p:cNvGrpSpPr/>
          <p:nvPr/>
        </p:nvGrpSpPr>
        <p:grpSpPr>
          <a:xfrm>
            <a:off x="3043800" y="3275870"/>
            <a:ext cx="5578806" cy="3582130"/>
            <a:chOff x="1609440" y="1352439"/>
            <a:chExt cx="5578806" cy="3582130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59DF0321-093B-4052-812E-9DC2B48A27A8}"/>
                </a:ext>
              </a:extLst>
            </p:cNvPr>
            <p:cNvGrpSpPr/>
            <p:nvPr/>
          </p:nvGrpSpPr>
          <p:grpSpPr>
            <a:xfrm>
              <a:off x="1609440" y="1352439"/>
              <a:ext cx="5578806" cy="3433322"/>
              <a:chOff x="1609440" y="1352439"/>
              <a:chExt cx="5578806" cy="3433322"/>
            </a:xfrm>
          </p:grpSpPr>
          <p:sp>
            <p:nvSpPr>
              <p:cNvPr id="133" name="Ovál 132">
                <a:extLst>
                  <a:ext uri="{FF2B5EF4-FFF2-40B4-BE49-F238E27FC236}">
                    <a16:creationId xmlns:a16="http://schemas.microsoft.com/office/drawing/2014/main" id="{5BA1FB0D-6AB5-437A-B6B6-208844328B62}"/>
                  </a:ext>
                </a:extLst>
              </p:cNvPr>
              <p:cNvSpPr/>
              <p:nvPr/>
            </p:nvSpPr>
            <p:spPr>
              <a:xfrm>
                <a:off x="3474565" y="1529789"/>
                <a:ext cx="1810623" cy="7020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/>
              </a:p>
            </p:txBody>
          </p:sp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26189BE2-E7D5-4465-93D8-8A581FC0987F}"/>
                  </a:ext>
                </a:extLst>
              </p:cNvPr>
              <p:cNvSpPr/>
              <p:nvPr/>
            </p:nvSpPr>
            <p:spPr>
              <a:xfrm>
                <a:off x="1660336" y="2523477"/>
                <a:ext cx="1065883" cy="487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dirty="0">
                    <a:solidFill>
                      <a:schemeClr val="tx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DĚLOŽNÍ</a:t>
                </a:r>
              </a:p>
              <a:p>
                <a:pPr algn="ctr"/>
                <a:r>
                  <a:rPr lang="cs-CZ" sz="1200" dirty="0">
                    <a:solidFill>
                      <a:schemeClr val="tx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KLID</a:t>
                </a:r>
              </a:p>
            </p:txBody>
          </p:sp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FF5DB7B5-8FAB-41EF-ACEB-E602C0B28427}"/>
                  </a:ext>
                </a:extLst>
              </p:cNvPr>
              <p:cNvSpPr txBox="1"/>
              <p:nvPr/>
            </p:nvSpPr>
            <p:spPr>
              <a:xfrm>
                <a:off x="3661860" y="1691516"/>
                <a:ext cx="1812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PROGESTERON</a:t>
                </a:r>
              </a:p>
            </p:txBody>
          </p:sp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017509D5-5DBF-4647-AC08-E5CC504395C8}"/>
                  </a:ext>
                </a:extLst>
              </p:cNvPr>
              <p:cNvSpPr txBox="1"/>
              <p:nvPr/>
            </p:nvSpPr>
            <p:spPr>
              <a:xfrm>
                <a:off x="3893979" y="4333242"/>
                <a:ext cx="1348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</a:t>
                </a:r>
              </a:p>
            </p:txBody>
          </p:sp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1314AF09-7A46-4BF2-89DC-B257F5946196}"/>
                  </a:ext>
                </a:extLst>
              </p:cNvPr>
              <p:cNvSpPr txBox="1"/>
              <p:nvPr/>
            </p:nvSpPr>
            <p:spPr>
              <a:xfrm>
                <a:off x="3503745" y="2915441"/>
                <a:ext cx="6414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CRH</a:t>
                </a:r>
              </a:p>
            </p:txBody>
          </p:sp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FA8420D7-A42B-4B94-8C49-BB36B27599E2}"/>
                  </a:ext>
                </a:extLst>
              </p:cNvPr>
              <p:cNvSpPr txBox="1"/>
              <p:nvPr/>
            </p:nvSpPr>
            <p:spPr>
              <a:xfrm>
                <a:off x="4667400" y="2906130"/>
                <a:ext cx="6414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PGs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39" name="Skupina 138">
                <a:extLst>
                  <a:ext uri="{FF2B5EF4-FFF2-40B4-BE49-F238E27FC236}">
                    <a16:creationId xmlns:a16="http://schemas.microsoft.com/office/drawing/2014/main" id="{D5B8E492-1AD3-4C27-A1EF-D54B6EEA55C5}"/>
                  </a:ext>
                </a:extLst>
              </p:cNvPr>
              <p:cNvGrpSpPr/>
              <p:nvPr/>
            </p:nvGrpSpPr>
            <p:grpSpPr>
              <a:xfrm>
                <a:off x="6127360" y="1352439"/>
                <a:ext cx="607715" cy="574614"/>
                <a:chOff x="5431037" y="2179390"/>
                <a:chExt cx="607715" cy="574614"/>
              </a:xfrm>
            </p:grpSpPr>
            <p:sp>
              <p:nvSpPr>
                <p:cNvPr id="163" name="Ovál 162">
                  <a:extLst>
                    <a:ext uri="{FF2B5EF4-FFF2-40B4-BE49-F238E27FC236}">
                      <a16:creationId xmlns:a16="http://schemas.microsoft.com/office/drawing/2014/main" id="{BEA866FD-B471-4E0C-86F1-19448C389483}"/>
                    </a:ext>
                  </a:extLst>
                </p:cNvPr>
                <p:cNvSpPr/>
                <p:nvPr/>
              </p:nvSpPr>
              <p:spPr>
                <a:xfrm>
                  <a:off x="5431037" y="2179390"/>
                  <a:ext cx="607715" cy="57461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sp>
              <p:nvSpPr>
                <p:cNvPr id="164" name="TextovéPole 163">
                  <a:extLst>
                    <a:ext uri="{FF2B5EF4-FFF2-40B4-BE49-F238E27FC236}">
                      <a16:creationId xmlns:a16="http://schemas.microsoft.com/office/drawing/2014/main" id="{CF4C5FD8-38B1-4C50-A24D-CE6352DD34DB}"/>
                    </a:ext>
                  </a:extLst>
                </p:cNvPr>
                <p:cNvSpPr txBox="1"/>
                <p:nvPr/>
              </p:nvSpPr>
              <p:spPr>
                <a:xfrm>
                  <a:off x="5525168" y="2309336"/>
                  <a:ext cx="4819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OT</a:t>
                  </a:r>
                </a:p>
              </p:txBody>
            </p:sp>
          </p:grpSp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D14164D7-EC23-4E40-B39A-80D83E1577F9}"/>
                  </a:ext>
                </a:extLst>
              </p:cNvPr>
              <p:cNvSpPr txBox="1"/>
              <p:nvPr/>
            </p:nvSpPr>
            <p:spPr>
              <a:xfrm>
                <a:off x="6162151" y="4508762"/>
                <a:ext cx="5831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RLX</a:t>
                </a:r>
              </a:p>
            </p:txBody>
          </p:sp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474CE0A1-BB42-46F9-BA08-419EA13BDAE3}"/>
                  </a:ext>
                </a:extLst>
              </p:cNvPr>
              <p:cNvSpPr txBox="1"/>
              <p:nvPr/>
            </p:nvSpPr>
            <p:spPr>
              <a:xfrm>
                <a:off x="5695424" y="2542186"/>
                <a:ext cx="1492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KONTRAKCE DĚLOHY</a:t>
                </a:r>
              </a:p>
            </p:txBody>
          </p:sp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0389E3E7-3C53-477D-8702-B3F1A6BD0A6D}"/>
                  </a:ext>
                </a:extLst>
              </p:cNvPr>
              <p:cNvSpPr txBox="1"/>
              <p:nvPr/>
            </p:nvSpPr>
            <p:spPr>
              <a:xfrm>
                <a:off x="5678385" y="3299139"/>
                <a:ext cx="1492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 ZRÁNÍ</a:t>
                </a:r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77C4805A-8D66-42F2-87EA-31F410A38C39}"/>
                  </a:ext>
                </a:extLst>
              </p:cNvPr>
              <p:cNvSpPr/>
              <p:nvPr/>
            </p:nvSpPr>
            <p:spPr>
              <a:xfrm>
                <a:off x="1609440" y="3315349"/>
                <a:ext cx="1095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</a:t>
                </a:r>
              </a:p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RIGIDITA</a:t>
                </a:r>
              </a:p>
            </p:txBody>
          </p:sp>
          <p:cxnSp>
            <p:nvCxnSpPr>
              <p:cNvPr id="144" name="Přímá spojnice se šipkou 143">
                <a:extLst>
                  <a:ext uri="{FF2B5EF4-FFF2-40B4-BE49-F238E27FC236}">
                    <a16:creationId xmlns:a16="http://schemas.microsoft.com/office/drawing/2014/main" id="{851C8561-96E8-46B7-83F8-B7EA4B6F70FB}"/>
                  </a:ext>
                </a:extLst>
              </p:cNvPr>
              <p:cNvCxnSpPr>
                <a:cxnSpLocks/>
                <a:stCxn id="133" idx="2"/>
                <a:endCxn id="134" idx="0"/>
              </p:cNvCxnSpPr>
              <p:nvPr/>
            </p:nvCxnSpPr>
            <p:spPr>
              <a:xfrm flipH="1">
                <a:off x="2193278" y="1880828"/>
                <a:ext cx="1281287" cy="6426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Přímá spojnice se šipkou 144">
                <a:extLst>
                  <a:ext uri="{FF2B5EF4-FFF2-40B4-BE49-F238E27FC236}">
                    <a16:creationId xmlns:a16="http://schemas.microsoft.com/office/drawing/2014/main" id="{B0382D88-1883-4DD1-9812-BF4DC75CA299}"/>
                  </a:ext>
                </a:extLst>
              </p:cNvPr>
              <p:cNvCxnSpPr>
                <a:cxnSpLocks/>
                <a:stCxn id="133" idx="3"/>
                <a:endCxn id="129" idx="3"/>
              </p:cNvCxnSpPr>
              <p:nvPr/>
            </p:nvCxnSpPr>
            <p:spPr>
              <a:xfrm flipH="1">
                <a:off x="2694330" y="2129050"/>
                <a:ext cx="1045395" cy="139556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se šipkou 145">
                <a:extLst>
                  <a:ext uri="{FF2B5EF4-FFF2-40B4-BE49-F238E27FC236}">
                    <a16:creationId xmlns:a16="http://schemas.microsoft.com/office/drawing/2014/main" id="{EF8EDB19-B2FC-4F16-8372-F3E6A814A89B}"/>
                  </a:ext>
                </a:extLst>
              </p:cNvPr>
              <p:cNvCxnSpPr>
                <a:cxnSpLocks/>
                <a:stCxn id="133" idx="4"/>
                <a:endCxn id="131" idx="0"/>
              </p:cNvCxnSpPr>
              <p:nvPr/>
            </p:nvCxnSpPr>
            <p:spPr>
              <a:xfrm flipH="1">
                <a:off x="3750512" y="2231867"/>
                <a:ext cx="629365" cy="538750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se šipkou 146">
                <a:extLst>
                  <a:ext uri="{FF2B5EF4-FFF2-40B4-BE49-F238E27FC236}">
                    <a16:creationId xmlns:a16="http://schemas.microsoft.com/office/drawing/2014/main" id="{4A98C5FD-3F0B-417F-B75E-D36D1E55C5A6}"/>
                  </a:ext>
                </a:extLst>
              </p:cNvPr>
              <p:cNvCxnSpPr>
                <a:cxnSpLocks/>
                <a:stCxn id="133" idx="4"/>
                <a:endCxn id="132" idx="0"/>
              </p:cNvCxnSpPr>
              <p:nvPr/>
            </p:nvCxnSpPr>
            <p:spPr>
              <a:xfrm>
                <a:off x="4379877" y="2231867"/>
                <a:ext cx="506662" cy="535149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Přímá spojnice se šipkou 147">
                <a:extLst>
                  <a:ext uri="{FF2B5EF4-FFF2-40B4-BE49-F238E27FC236}">
                    <a16:creationId xmlns:a16="http://schemas.microsoft.com/office/drawing/2014/main" id="{395F5D4A-F9B8-4166-A418-1C430FCEEEB6}"/>
                  </a:ext>
                </a:extLst>
              </p:cNvPr>
              <p:cNvCxnSpPr>
                <a:cxnSpLocks/>
                <a:stCxn id="133" idx="5"/>
                <a:endCxn id="128" idx="1"/>
              </p:cNvCxnSpPr>
              <p:nvPr/>
            </p:nvCxnSpPr>
            <p:spPr>
              <a:xfrm>
                <a:off x="5020028" y="2129050"/>
                <a:ext cx="888450" cy="1399218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Přímá spojnice se šipkou 148">
                <a:extLst>
                  <a:ext uri="{FF2B5EF4-FFF2-40B4-BE49-F238E27FC236}">
                    <a16:creationId xmlns:a16="http://schemas.microsoft.com/office/drawing/2014/main" id="{E3BC590F-817B-48C8-BAC1-C324BC1DE033}"/>
                  </a:ext>
                </a:extLst>
              </p:cNvPr>
              <p:cNvCxnSpPr>
                <a:cxnSpLocks/>
                <a:endCxn id="130" idx="0"/>
              </p:cNvCxnSpPr>
              <p:nvPr/>
            </p:nvCxnSpPr>
            <p:spPr>
              <a:xfrm>
                <a:off x="5285188" y="1873027"/>
                <a:ext cx="1159264" cy="642073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Přímá spojnice se šipkou 149">
                <a:extLst>
                  <a:ext uri="{FF2B5EF4-FFF2-40B4-BE49-F238E27FC236}">
                    <a16:creationId xmlns:a16="http://schemas.microsoft.com/office/drawing/2014/main" id="{7634A3BA-C7B4-413B-9A11-5D367B16B5F5}"/>
                  </a:ext>
                </a:extLst>
              </p:cNvPr>
              <p:cNvCxnSpPr>
                <a:cxnSpLocks/>
                <a:stCxn id="131" idx="4"/>
                <a:endCxn id="127" idx="0"/>
              </p:cNvCxnSpPr>
              <p:nvPr/>
            </p:nvCxnSpPr>
            <p:spPr>
              <a:xfrm>
                <a:off x="3750512" y="3345231"/>
                <a:ext cx="653013" cy="7754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se šipkou 150">
                <a:extLst>
                  <a:ext uri="{FF2B5EF4-FFF2-40B4-BE49-F238E27FC236}">
                    <a16:creationId xmlns:a16="http://schemas.microsoft.com/office/drawing/2014/main" id="{326445BD-EB5A-4AD5-BE66-B287D05B93BC}"/>
                  </a:ext>
                </a:extLst>
              </p:cNvPr>
              <p:cNvCxnSpPr>
                <a:cxnSpLocks/>
                <a:stCxn id="127" idx="2"/>
                <a:endCxn id="129" idx="2"/>
              </p:cNvCxnSpPr>
              <p:nvPr/>
            </p:nvCxnSpPr>
            <p:spPr>
              <a:xfrm flipH="1" flipV="1">
                <a:off x="2161389" y="3768498"/>
                <a:ext cx="1336824" cy="703244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Přímá spojnice se šipkou 151">
                <a:extLst>
                  <a:ext uri="{FF2B5EF4-FFF2-40B4-BE49-F238E27FC236}">
                    <a16:creationId xmlns:a16="http://schemas.microsoft.com/office/drawing/2014/main" id="{C57334DF-F4FE-4DC5-AB86-6461B932FAF4}"/>
                  </a:ext>
                </a:extLst>
              </p:cNvPr>
              <p:cNvCxnSpPr>
                <a:cxnSpLocks/>
                <a:stCxn id="127" idx="1"/>
                <a:endCxn id="134" idx="3"/>
              </p:cNvCxnSpPr>
              <p:nvPr/>
            </p:nvCxnSpPr>
            <p:spPr>
              <a:xfrm flipH="1" flipV="1">
                <a:off x="2726219" y="2767357"/>
                <a:ext cx="1037154" cy="1456163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Přímá spojnice se šipkou 152">
                <a:extLst>
                  <a:ext uri="{FF2B5EF4-FFF2-40B4-BE49-F238E27FC236}">
                    <a16:creationId xmlns:a16="http://schemas.microsoft.com/office/drawing/2014/main" id="{8B8BFCD8-12E5-416C-A10E-53D67EDDD608}"/>
                  </a:ext>
                </a:extLst>
              </p:cNvPr>
              <p:cNvCxnSpPr>
                <a:cxnSpLocks/>
                <a:stCxn id="127" idx="0"/>
                <a:endCxn id="132" idx="4"/>
              </p:cNvCxnSpPr>
              <p:nvPr/>
            </p:nvCxnSpPr>
            <p:spPr>
              <a:xfrm flipV="1">
                <a:off x="4403525" y="3341630"/>
                <a:ext cx="483014" cy="7790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se šipkou 153">
                <a:extLst>
                  <a:ext uri="{FF2B5EF4-FFF2-40B4-BE49-F238E27FC236}">
                    <a16:creationId xmlns:a16="http://schemas.microsoft.com/office/drawing/2014/main" id="{3CB32CE6-7378-48FB-9A67-253E6905F52E}"/>
                  </a:ext>
                </a:extLst>
              </p:cNvPr>
              <p:cNvCxnSpPr>
                <a:cxnSpLocks/>
                <a:stCxn id="127" idx="7"/>
                <a:endCxn id="130" idx="1"/>
              </p:cNvCxnSpPr>
              <p:nvPr/>
            </p:nvCxnSpPr>
            <p:spPr>
              <a:xfrm flipV="1">
                <a:off x="5043676" y="2758980"/>
                <a:ext cx="867834" cy="14645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Přímá spojnice se šipkou 154">
                <a:extLst>
                  <a:ext uri="{FF2B5EF4-FFF2-40B4-BE49-F238E27FC236}">
                    <a16:creationId xmlns:a16="http://schemas.microsoft.com/office/drawing/2014/main" id="{9C650C31-B7C6-4370-BF09-554105364C23}"/>
                  </a:ext>
                </a:extLst>
              </p:cNvPr>
              <p:cNvCxnSpPr>
                <a:cxnSpLocks/>
                <a:stCxn id="127" idx="6"/>
                <a:endCxn id="128" idx="2"/>
              </p:cNvCxnSpPr>
              <p:nvPr/>
            </p:nvCxnSpPr>
            <p:spPr>
              <a:xfrm flipV="1">
                <a:off x="5308836" y="3772147"/>
                <a:ext cx="1132584" cy="6995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Přímá spojnice se šipkou 155">
                <a:extLst>
                  <a:ext uri="{FF2B5EF4-FFF2-40B4-BE49-F238E27FC236}">
                    <a16:creationId xmlns:a16="http://schemas.microsoft.com/office/drawing/2014/main" id="{A8688CF5-0A76-409D-ABF5-D59CE0FDA375}"/>
                  </a:ext>
                </a:extLst>
              </p:cNvPr>
              <p:cNvCxnSpPr/>
              <p:nvPr/>
            </p:nvCxnSpPr>
            <p:spPr>
              <a:xfrm flipV="1">
                <a:off x="6424796" y="3921329"/>
                <a:ext cx="0" cy="3975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Přímá spojnice se šipkou 156">
                <a:extLst>
                  <a:ext uri="{FF2B5EF4-FFF2-40B4-BE49-F238E27FC236}">
                    <a16:creationId xmlns:a16="http://schemas.microsoft.com/office/drawing/2014/main" id="{7B655DBA-4E19-48D7-8DA8-DFA247690314}"/>
                  </a:ext>
                </a:extLst>
              </p:cNvPr>
              <p:cNvCxnSpPr/>
              <p:nvPr/>
            </p:nvCxnSpPr>
            <p:spPr>
              <a:xfrm>
                <a:off x="6431217" y="1996754"/>
                <a:ext cx="1" cy="4167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se šipkou 157">
                <a:extLst>
                  <a:ext uri="{FF2B5EF4-FFF2-40B4-BE49-F238E27FC236}">
                    <a16:creationId xmlns:a16="http://schemas.microsoft.com/office/drawing/2014/main" id="{9E772D9B-44CB-4DDE-AC67-B21A251F6127}"/>
                  </a:ext>
                </a:extLst>
              </p:cNvPr>
              <p:cNvCxnSpPr/>
              <p:nvPr/>
            </p:nvCxnSpPr>
            <p:spPr>
              <a:xfrm>
                <a:off x="4093099" y="3056813"/>
                <a:ext cx="47503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nice se šipkou 158">
                <a:extLst>
                  <a:ext uri="{FF2B5EF4-FFF2-40B4-BE49-F238E27FC236}">
                    <a16:creationId xmlns:a16="http://schemas.microsoft.com/office/drawing/2014/main" id="{1A0D1E7E-0415-49D4-9D65-5DFA3A92EAC5}"/>
                  </a:ext>
                </a:extLst>
              </p:cNvPr>
              <p:cNvCxnSpPr>
                <a:cxnSpLocks/>
                <a:stCxn id="132" idx="6"/>
              </p:cNvCxnSpPr>
              <p:nvPr/>
            </p:nvCxnSpPr>
            <p:spPr>
              <a:xfrm flipV="1">
                <a:off x="5190396" y="2779395"/>
                <a:ext cx="674424" cy="27492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nice se šipkou 159">
                <a:extLst>
                  <a:ext uri="{FF2B5EF4-FFF2-40B4-BE49-F238E27FC236}">
                    <a16:creationId xmlns:a16="http://schemas.microsoft.com/office/drawing/2014/main" id="{B8370131-0CAD-41D8-B500-6385DD774DA2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>
              <a:xfrm>
                <a:off x="5204186" y="3106465"/>
                <a:ext cx="704292" cy="4218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E22F1F56-98F1-40DC-938C-91E9F09C8227}"/>
                  </a:ext>
                </a:extLst>
              </p:cNvPr>
              <p:cNvSpPr txBox="1"/>
              <p:nvPr/>
            </p:nvSpPr>
            <p:spPr>
              <a:xfrm>
                <a:off x="1743219" y="1657787"/>
                <a:ext cx="948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rgbClr val="FF000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(+)</a:t>
                </a:r>
              </a:p>
            </p:txBody>
          </p:sp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D68428CE-743C-49C9-A989-58412184B7B5}"/>
                  </a:ext>
                </a:extLst>
              </p:cNvPr>
              <p:cNvSpPr txBox="1"/>
              <p:nvPr/>
            </p:nvSpPr>
            <p:spPr>
              <a:xfrm>
                <a:off x="1743219" y="1969041"/>
                <a:ext cx="68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rgbClr val="0033CC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(-)</a:t>
                </a:r>
              </a:p>
            </p:txBody>
          </p:sp>
        </p:grp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BA098C7D-3C77-475B-A905-8DD0F205BBF6}"/>
                </a:ext>
              </a:extLst>
            </p:cNvPr>
            <p:cNvSpPr/>
            <p:nvPr/>
          </p:nvSpPr>
          <p:spPr>
            <a:xfrm>
              <a:off x="6137561" y="4359955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EA3396EA-F07A-477A-BCC5-57273B332FB5}"/>
                </a:ext>
              </a:extLst>
            </p:cNvPr>
            <p:cNvSpPr/>
            <p:nvPr/>
          </p:nvSpPr>
          <p:spPr>
            <a:xfrm>
              <a:off x="3498213" y="4120703"/>
              <a:ext cx="1810623" cy="7020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/>
            </a:p>
          </p:txBody>
        </p:sp>
        <p:sp>
          <p:nvSpPr>
            <p:cNvPr id="128" name="Obdélník 127">
              <a:extLst>
                <a:ext uri="{FF2B5EF4-FFF2-40B4-BE49-F238E27FC236}">
                  <a16:creationId xmlns:a16="http://schemas.microsoft.com/office/drawing/2014/main" id="{58AB7EF4-531F-4390-A12A-9A4D469B0DCF}"/>
                </a:ext>
              </a:extLst>
            </p:cNvPr>
            <p:cNvSpPr/>
            <p:nvPr/>
          </p:nvSpPr>
          <p:spPr>
            <a:xfrm>
              <a:off x="5908478" y="3284388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Obdélník 128">
              <a:extLst>
                <a:ext uri="{FF2B5EF4-FFF2-40B4-BE49-F238E27FC236}">
                  <a16:creationId xmlns:a16="http://schemas.microsoft.com/office/drawing/2014/main" id="{4A9EA2BB-0B61-4FEA-8200-52491B417EBD}"/>
                </a:ext>
              </a:extLst>
            </p:cNvPr>
            <p:cNvSpPr/>
            <p:nvPr/>
          </p:nvSpPr>
          <p:spPr>
            <a:xfrm>
              <a:off x="1628447" y="3280739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Obdélník 129">
              <a:extLst>
                <a:ext uri="{FF2B5EF4-FFF2-40B4-BE49-F238E27FC236}">
                  <a16:creationId xmlns:a16="http://schemas.microsoft.com/office/drawing/2014/main" id="{BC675FBF-36C7-4D5B-A286-60814D4B5834}"/>
                </a:ext>
              </a:extLst>
            </p:cNvPr>
            <p:cNvSpPr/>
            <p:nvPr/>
          </p:nvSpPr>
          <p:spPr>
            <a:xfrm>
              <a:off x="5911510" y="2515100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AE5151BB-5BFB-4059-BECB-3C934CE7D68C}"/>
                </a:ext>
              </a:extLst>
            </p:cNvPr>
            <p:cNvSpPr/>
            <p:nvPr/>
          </p:nvSpPr>
          <p:spPr>
            <a:xfrm>
              <a:off x="3446654" y="2770617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CE9B9B0F-0D5A-4456-9C9E-79E30F8706BD}"/>
                </a:ext>
              </a:extLst>
            </p:cNvPr>
            <p:cNvSpPr/>
            <p:nvPr/>
          </p:nvSpPr>
          <p:spPr>
            <a:xfrm>
              <a:off x="4582681" y="2767016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</p:grpSp>
    </p:spTree>
    <p:extLst>
      <p:ext uri="{BB962C8B-B14F-4D97-AF65-F5344CB8AC3E}">
        <p14:creationId xmlns:p14="http://schemas.microsoft.com/office/powerpoint/2010/main" val="263506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22209-B7F5-4DA3-B1CB-190C704F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Fetoplacentární</a:t>
            </a:r>
            <a:r>
              <a:rPr lang="cs-CZ" dirty="0"/>
              <a:t> jednotka</a:t>
            </a:r>
            <a:br>
              <a:rPr lang="cs-CZ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C3CD141-D8E6-4AEC-9854-F698FCFC05CC}"/>
              </a:ext>
            </a:extLst>
          </p:cNvPr>
          <p:cNvGrpSpPr/>
          <p:nvPr/>
        </p:nvGrpSpPr>
        <p:grpSpPr>
          <a:xfrm>
            <a:off x="2564501" y="1394847"/>
            <a:ext cx="7062997" cy="4940806"/>
            <a:chOff x="513898" y="1696616"/>
            <a:chExt cx="7062997" cy="494080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EF6BFDC-6E32-4D80-89B6-20D8591473C7}"/>
                </a:ext>
              </a:extLst>
            </p:cNvPr>
            <p:cNvSpPr/>
            <p:nvPr/>
          </p:nvSpPr>
          <p:spPr>
            <a:xfrm>
              <a:off x="1187624" y="1700808"/>
              <a:ext cx="10983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FÉTUS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0E26A93-7F8C-4D1C-9143-0CDF2D988C3C}"/>
                </a:ext>
              </a:extLst>
            </p:cNvPr>
            <p:cNvSpPr/>
            <p:nvPr/>
          </p:nvSpPr>
          <p:spPr>
            <a:xfrm>
              <a:off x="3262535" y="1700808"/>
              <a:ext cx="12811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HPA osa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FA25401-9EA5-4639-88FF-FB0B8C4DA875}"/>
                </a:ext>
              </a:extLst>
            </p:cNvPr>
            <p:cNvSpPr/>
            <p:nvPr/>
          </p:nvSpPr>
          <p:spPr>
            <a:xfrm>
              <a:off x="5595071" y="1696616"/>
              <a:ext cx="15664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FCFDCC9-FAAA-4F58-87F6-AC8B49908F90}"/>
                </a:ext>
              </a:extLst>
            </p:cNvPr>
            <p:cNvSpPr/>
            <p:nvPr/>
          </p:nvSpPr>
          <p:spPr>
            <a:xfrm>
              <a:off x="5131994" y="2905780"/>
              <a:ext cx="24449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PLACENTÁLNÍ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ENDOKRINNÍ OSA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7EE7EDD-49B2-49BF-B75A-9F5408034EAC}"/>
                </a:ext>
              </a:extLst>
            </p:cNvPr>
            <p:cNvSpPr/>
            <p:nvPr/>
          </p:nvSpPr>
          <p:spPr>
            <a:xfrm>
              <a:off x="513898" y="2768084"/>
              <a:ext cx="18549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RŮST PLODU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228F2BC-D08E-4B2C-A3B7-86B1914718A0}"/>
                </a:ext>
              </a:extLst>
            </p:cNvPr>
            <p:cNvSpPr/>
            <p:nvPr/>
          </p:nvSpPr>
          <p:spPr>
            <a:xfrm>
              <a:off x="2975884" y="3356992"/>
              <a:ext cx="1255472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RŮST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D8F10AC-6572-4438-9195-9B703EE65C3D}"/>
                </a:ext>
              </a:extLst>
            </p:cNvPr>
            <p:cNvSpPr/>
            <p:nvPr/>
          </p:nvSpPr>
          <p:spPr>
            <a:xfrm>
              <a:off x="2875965" y="4926310"/>
              <a:ext cx="1480085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AKTIVACE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B514D57-53D3-4894-B83D-AA817A30C731}"/>
                </a:ext>
              </a:extLst>
            </p:cNvPr>
            <p:cNvSpPr/>
            <p:nvPr/>
          </p:nvSpPr>
          <p:spPr>
            <a:xfrm>
              <a:off x="5509792" y="4924013"/>
              <a:ext cx="1683474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STIMULACE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79428001-D9E8-4DC1-AF9C-E5546C573806}"/>
                </a:ext>
              </a:extLst>
            </p:cNvPr>
            <p:cNvSpPr/>
            <p:nvPr/>
          </p:nvSpPr>
          <p:spPr>
            <a:xfrm>
              <a:off x="554323" y="4171066"/>
              <a:ext cx="17061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ROZTAŽENÍ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5E6B525E-9DD0-4AC2-BF55-7FE2B00915BD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286002" y="1900863"/>
              <a:ext cx="976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8EFD0473-3ABA-4871-A369-C1F6F54B30E0}"/>
                </a:ext>
              </a:extLst>
            </p:cNvPr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163A417E-6D16-48B8-9879-BC5C9A9494CE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 flipH="1">
              <a:off x="6354445" y="2096726"/>
              <a:ext cx="23853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317CA126-1F2E-45AC-815D-37BC2947C5FF}"/>
                </a:ext>
              </a:extLst>
            </p:cNvPr>
            <p:cNvGrpSpPr/>
            <p:nvPr/>
          </p:nvGrpSpPr>
          <p:grpSpPr>
            <a:xfrm>
              <a:off x="5612818" y="4253026"/>
              <a:ext cx="1508316" cy="400110"/>
              <a:chOff x="5508104" y="4005064"/>
              <a:chExt cx="1508316" cy="400110"/>
            </a:xfrm>
          </p:grpSpPr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CD517C0B-F1E8-44B9-A009-39DC29792882}"/>
                  </a:ext>
                </a:extLst>
              </p:cNvPr>
              <p:cNvSpPr/>
              <p:nvPr/>
            </p:nvSpPr>
            <p:spPr>
              <a:xfrm>
                <a:off x="5508104" y="4005064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26A2F623-0164-4F94-98F1-B0F7C692B49D}"/>
                  </a:ext>
                </a:extLst>
              </p:cNvPr>
              <p:cNvSpPr/>
              <p:nvPr/>
            </p:nvSpPr>
            <p:spPr>
              <a:xfrm>
                <a:off x="6660232" y="4005064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5" name="Přímá spojnice se šipkou 34">
                <a:extLst>
                  <a:ext uri="{FF2B5EF4-FFF2-40B4-BE49-F238E27FC236}">
                    <a16:creationId xmlns:a16="http://schemas.microsoft.com/office/drawing/2014/main" id="{6E7480C2-B235-4691-B99E-DEB11ADD02C5}"/>
                  </a:ext>
                </a:extLst>
              </p:cNvPr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796AFB24-7ADC-4309-9C0F-F35659CA4DB3}"/>
                </a:ext>
              </a:extLst>
            </p:cNvPr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6E82012E-67F1-4227-ABA0-B8254C50C331}"/>
                </a:ext>
              </a:extLst>
            </p:cNvPr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06D09730-C8FA-4437-AFFA-4C4064FE32C7}"/>
                </a:ext>
              </a:extLst>
            </p:cNvPr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E80A73D7-6ACF-4E76-A312-888CCA39CD22}"/>
                </a:ext>
              </a:extLst>
            </p:cNvPr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4BD3A013-7A7F-48CA-8CA6-A1251025BAFD}"/>
                </a:ext>
              </a:extLst>
            </p:cNvPr>
            <p:cNvCxnSpPr>
              <a:stCxn id="13" idx="3"/>
              <a:endCxn id="10" idx="1"/>
            </p:cNvCxnSpPr>
            <p:nvPr/>
          </p:nvCxnSpPr>
          <p:spPr>
            <a:xfrm flipV="1">
              <a:off x="2260432" y="3710935"/>
              <a:ext cx="715452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4870C099-AA12-463B-97E8-725584D3479C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2260432" y="4525009"/>
              <a:ext cx="615533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998888D0-3EEC-43A3-A190-69F48DD6974C}"/>
                </a:ext>
              </a:extLst>
            </p:cNvPr>
            <p:cNvCxnSpPr>
              <a:stCxn id="33" idx="1"/>
            </p:cNvCxnSpPr>
            <p:nvPr/>
          </p:nvCxnSpPr>
          <p:spPr>
            <a:xfrm flipH="1" flipV="1">
              <a:off x="2735796" y="4175739"/>
              <a:ext cx="2877022" cy="277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895EE75E-A9A8-4AA8-918F-2648C7B76950}"/>
                </a:ext>
              </a:extLst>
            </p:cNvPr>
            <p:cNvCxnSpPr>
              <a:stCxn id="33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68DBBB28-BE40-494C-8222-A9799CFF9DBB}"/>
                </a:ext>
              </a:extLst>
            </p:cNvPr>
            <p:cNvSpPr txBox="1"/>
            <p:nvPr/>
          </p:nvSpPr>
          <p:spPr>
            <a:xfrm>
              <a:off x="2742416" y="4158605"/>
              <a:ext cx="431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073803B-2CEF-4B99-8FE4-B0B779CCE7DC}"/>
                </a:ext>
              </a:extLst>
            </p:cNvPr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FE4734E-3276-4D42-B083-B5D179DBBAD5}"/>
                </a:ext>
              </a:extLst>
            </p:cNvPr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1E427DB8-8E12-4BED-AD64-19844C5842D6}"/>
                </a:ext>
              </a:extLst>
            </p:cNvPr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168BE502-6BE5-4E39-822D-C596907415F0}"/>
                </a:ext>
              </a:extLst>
            </p:cNvPr>
            <p:cNvCxnSpPr>
              <a:stCxn id="11" idx="3"/>
              <a:endCxn id="31" idx="0"/>
            </p:cNvCxnSpPr>
            <p:nvPr/>
          </p:nvCxnSpPr>
          <p:spPr>
            <a:xfrm>
              <a:off x="4356050" y="5126365"/>
              <a:ext cx="620409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263267BD-86C2-4717-9DA4-8191A4C77AA6}"/>
                </a:ext>
              </a:extLst>
            </p:cNvPr>
            <p:cNvSpPr txBox="1"/>
            <p:nvPr/>
          </p:nvSpPr>
          <p:spPr>
            <a:xfrm>
              <a:off x="4417243" y="6237312"/>
              <a:ext cx="111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D39F1BBE-7B1E-4717-BCDE-84F46A123EE4}"/>
                </a:ext>
              </a:extLst>
            </p:cNvPr>
            <p:cNvCxnSpPr>
              <a:stCxn id="12" idx="1"/>
              <a:endCxn id="31" idx="0"/>
            </p:cNvCxnSpPr>
            <p:nvPr/>
          </p:nvCxnSpPr>
          <p:spPr>
            <a:xfrm flipH="1">
              <a:off x="4976459" y="5124068"/>
              <a:ext cx="533333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05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5A538-81BA-4CF0-B719-02297937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Fetoplacentární</a:t>
            </a:r>
            <a:r>
              <a:rPr lang="cs-CZ" dirty="0"/>
              <a:t> jednotka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823F4D8-65D9-42DD-8FF4-E64C51A9BA24}"/>
              </a:ext>
            </a:extLst>
          </p:cNvPr>
          <p:cNvGrpSpPr/>
          <p:nvPr/>
        </p:nvGrpSpPr>
        <p:grpSpPr>
          <a:xfrm>
            <a:off x="1795931" y="1687157"/>
            <a:ext cx="9039980" cy="4401960"/>
            <a:chOff x="212540" y="1285458"/>
            <a:chExt cx="9039980" cy="4401960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3D216F3-E51D-41F3-901D-9683454ED527}"/>
                </a:ext>
              </a:extLst>
            </p:cNvPr>
            <p:cNvGrpSpPr/>
            <p:nvPr/>
          </p:nvGrpSpPr>
          <p:grpSpPr>
            <a:xfrm>
              <a:off x="2676460" y="1305294"/>
              <a:ext cx="3563676" cy="4320569"/>
              <a:chOff x="2685199" y="1305294"/>
              <a:chExt cx="2228888" cy="4320569"/>
            </a:xfrm>
          </p:grpSpPr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36001BA-CC83-4781-A710-EFAA9D02FA7E}"/>
                  </a:ext>
                </a:extLst>
              </p:cNvPr>
              <p:cNvSpPr txBox="1"/>
              <p:nvPr/>
            </p:nvSpPr>
            <p:spPr>
              <a:xfrm>
                <a:off x="2685199" y="1305294"/>
                <a:ext cx="222888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FETOPLACENTÁRNÍ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JEDNOTKA</a:t>
                </a:r>
              </a:p>
            </p:txBody>
          </p:sp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3E51BCEF-F9AC-44D5-B6AA-C1E746A5DEF9}"/>
                  </a:ext>
                </a:extLst>
              </p:cNvPr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BDE12511-F84D-41C8-9C27-38DEC1E7026B}"/>
                </a:ext>
              </a:extLst>
            </p:cNvPr>
            <p:cNvGrpSpPr/>
            <p:nvPr/>
          </p:nvGrpSpPr>
          <p:grpSpPr>
            <a:xfrm>
              <a:off x="6322736" y="1285458"/>
              <a:ext cx="2673750" cy="4340405"/>
              <a:chOff x="6722786" y="1304508"/>
              <a:chExt cx="1909839" cy="4340405"/>
            </a:xfrm>
          </p:grpSpPr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39F735E7-FF91-444A-83D2-C03ED835AFD9}"/>
                  </a:ext>
                </a:extLst>
              </p:cNvPr>
              <p:cNvSpPr txBox="1"/>
              <p:nvPr/>
            </p:nvSpPr>
            <p:spPr>
              <a:xfrm>
                <a:off x="6722786" y="1304508"/>
                <a:ext cx="1909839" cy="8309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MATEŘSKÝ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KOMPARTMENT</a:t>
                </a:r>
              </a:p>
            </p:txBody>
          </p:sp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B93CEA17-CA20-40F3-BA97-871CD62CA025}"/>
                  </a:ext>
                </a:extLst>
              </p:cNvPr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1912B07-0BF6-48E7-88F8-21F41C038845}"/>
                </a:ext>
              </a:extLst>
            </p:cNvPr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AA3F551-F2D5-4CFC-AAF2-A015C75377A0}"/>
                </a:ext>
              </a:extLst>
            </p:cNvPr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neurohypofýza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0F4AF4B-B9E8-4849-8887-08D67556B642}"/>
                </a:ext>
              </a:extLst>
            </p:cNvPr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3BB8368-2CFD-452E-8FB0-AFBF8FC0BCC8}"/>
                </a:ext>
              </a:extLst>
            </p:cNvPr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B526071-D98E-476C-BB02-CE742BC21CD1}"/>
                </a:ext>
              </a:extLst>
            </p:cNvPr>
            <p:cNvGrpSpPr/>
            <p:nvPr/>
          </p:nvGrpSpPr>
          <p:grpSpPr>
            <a:xfrm>
              <a:off x="223209" y="1738932"/>
              <a:ext cx="2352644" cy="3886931"/>
              <a:chOff x="243330" y="1844584"/>
              <a:chExt cx="1298540" cy="3886931"/>
            </a:xfrm>
          </p:grpSpPr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57517BB5-3032-425F-8533-F5BAA778E112}"/>
                  </a:ext>
                </a:extLst>
              </p:cNvPr>
              <p:cNvSpPr/>
              <p:nvPr/>
            </p:nvSpPr>
            <p:spPr>
              <a:xfrm>
                <a:off x="247438" y="1844824"/>
                <a:ext cx="1291449" cy="3886691"/>
              </a:xfrm>
              <a:prstGeom prst="rect">
                <a:avLst/>
              </a:prstGeom>
              <a:solidFill>
                <a:srgbClr val="EBE7F2">
                  <a:alpha val="50196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28A036FE-6420-43B1-B75D-65BC5D0B9CD8}"/>
                  </a:ext>
                </a:extLst>
              </p:cNvPr>
              <p:cNvSpPr txBox="1"/>
              <p:nvPr/>
            </p:nvSpPr>
            <p:spPr>
              <a:xfrm>
                <a:off x="243330" y="1844584"/>
                <a:ext cx="12985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FÉTUS</a:t>
                </a:r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64C63346-0EA3-4C07-9A66-5A2099746654}"/>
                </a:ext>
              </a:extLst>
            </p:cNvPr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D9EBA4C7-93BD-4E3F-BF71-BBC61BC8C657}"/>
                </a:ext>
              </a:extLst>
            </p:cNvPr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5C04759-B3FE-4E99-BB40-E6D1D4C72A4F}"/>
                  </a:ext>
                </a:extLst>
              </p:cNvPr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1F3B036D-4091-4667-A4AE-EECD7C7B76C3}"/>
                  </a:ext>
                </a:extLst>
              </p:cNvPr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adenohypofýza</a:t>
                </a:r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C30A30E6-16E9-47A9-9F2B-8DC7F8566778}"/>
                  </a:ext>
                </a:extLst>
              </p:cNvPr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nadledviny</a:t>
                </a:r>
              </a:p>
            </p:txBody>
          </p:sp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0337BAC9-C850-49A2-830F-062EAAAED136}"/>
                  </a:ext>
                </a:extLst>
              </p:cNvPr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kortizol</a:t>
                </a:r>
              </a:p>
            </p:txBody>
          </p:sp>
          <p:cxnSp>
            <p:nvCxnSpPr>
              <p:cNvPr id="49" name="Přímá spojnice se šipkou 48">
                <a:extLst>
                  <a:ext uri="{FF2B5EF4-FFF2-40B4-BE49-F238E27FC236}">
                    <a16:creationId xmlns:a16="http://schemas.microsoft.com/office/drawing/2014/main" id="{43FD9C47-3D0F-40C5-888E-26709D9AE949}"/>
                  </a:ext>
                </a:extLst>
              </p:cNvPr>
              <p:cNvCxnSpPr>
                <a:cxnSpLocks/>
                <a:stCxn id="45" idx="2"/>
                <a:endCxn id="46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>
                <a:extLst>
                  <a:ext uri="{FF2B5EF4-FFF2-40B4-BE49-F238E27FC236}">
                    <a16:creationId xmlns:a16="http://schemas.microsoft.com/office/drawing/2014/main" id="{D34CC68B-4D39-4CBC-A4C0-EED73E2287D3}"/>
                  </a:ext>
                </a:extLst>
              </p:cNvPr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>
                <a:extLst>
                  <a:ext uri="{FF2B5EF4-FFF2-40B4-BE49-F238E27FC236}">
                    <a16:creationId xmlns:a16="http://schemas.microsoft.com/office/drawing/2014/main" id="{CA3AF19F-37F7-4004-B8FF-CAD46D72D231}"/>
                  </a:ext>
                </a:extLst>
              </p:cNvPr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31494EC-E94D-46C4-8C30-770851059A0B}"/>
                </a:ext>
              </a:extLst>
            </p:cNvPr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FE5591F4-2140-469F-928F-89EAD7303EEC}"/>
                </a:ext>
              </a:extLst>
            </p:cNvPr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2A1D878-54F6-48B8-B9B9-094075315665}"/>
                </a:ext>
              </a:extLst>
            </p:cNvPr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(příprava orgánů plodu k porodu)</a:t>
              </a:r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BAECF1F4-8071-4480-A74A-E0ACDC60DECE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5231029A-26FA-4D43-B3CF-577F374A2723}"/>
                </a:ext>
              </a:extLst>
            </p:cNvPr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BB9E2F8D-9CE8-4A20-AC57-04070B7BE500}"/>
                </a:ext>
              </a:extLst>
            </p:cNvPr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DA2E5EB-6A90-45C7-A030-3092DD8B9B36}"/>
                </a:ext>
              </a:extLst>
            </p:cNvPr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děloha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2ABF7F4-BD68-460D-8760-922D5D98ED97}"/>
                </a:ext>
              </a:extLst>
            </p:cNvPr>
            <p:cNvSpPr txBox="1"/>
            <p:nvPr/>
          </p:nvSpPr>
          <p:spPr>
            <a:xfrm>
              <a:off x="5349230" y="4365104"/>
              <a:ext cx="460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967C8030-9A6A-40F2-B7EF-0093CD18FB24}"/>
                </a:ext>
              </a:extLst>
            </p:cNvPr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placentární OT</a:t>
              </a:r>
            </a:p>
          </p:txBody>
        </p: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3846BE39-99E9-499A-98A8-5842BA6A3E01}"/>
                </a:ext>
              </a:extLst>
            </p:cNvPr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62BFF76A-1986-47F4-8289-94954F991913}"/>
                  </a:ext>
                </a:extLst>
              </p:cNvPr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estrogeny</a:t>
                </a:r>
              </a:p>
            </p:txBody>
          </p: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66CD0EF-3839-49EB-842F-95F295E91375}"/>
                  </a:ext>
                </a:extLst>
              </p:cNvPr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4" name="Přímá spojnice se šipkou 43">
                <a:extLst>
                  <a:ext uri="{FF2B5EF4-FFF2-40B4-BE49-F238E27FC236}">
                    <a16:creationId xmlns:a16="http://schemas.microsoft.com/office/drawing/2014/main" id="{BD8E0AC1-D91E-4C47-8489-4475DF7E3AA5}"/>
                  </a:ext>
                </a:extLst>
              </p:cNvPr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DAEAD2F6-BF16-4015-ABAE-C5912D7D20FF}"/>
                </a:ext>
              </a:extLst>
            </p:cNvPr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66D1B11D-2F63-49A1-88DC-EA42681D9CE5}"/>
                </a:ext>
              </a:extLst>
            </p:cNvPr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665E6A27-734E-4592-95FA-543B22D03F00}"/>
                </a:ext>
              </a:extLst>
            </p:cNvPr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506C34D-8AE5-4007-9708-2B663660BEA0}"/>
                </a:ext>
              </a:extLst>
            </p:cNvPr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placentární CRH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F8A5BD8C-13D6-4F73-912C-DE8D95499010}"/>
                </a:ext>
              </a:extLst>
            </p:cNvPr>
            <p:cNvSpPr/>
            <p:nvPr/>
          </p:nvSpPr>
          <p:spPr>
            <a:xfrm>
              <a:off x="3637480" y="5066134"/>
              <a:ext cx="1529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(vazodilatace placenty)</a:t>
              </a:r>
            </a:p>
          </p:txBody>
        </p: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A313E909-40BB-4B58-BCE3-F9029EED4027}"/>
                </a:ext>
              </a:extLst>
            </p:cNvPr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EFDA9C4-FFCF-49C1-91B7-F4E033384DF8}"/>
                </a:ext>
              </a:extLst>
            </p:cNvPr>
            <p:cNvSpPr txBox="1"/>
            <p:nvPr/>
          </p:nvSpPr>
          <p:spPr>
            <a:xfrm>
              <a:off x="6944399" y="5348864"/>
              <a:ext cx="1324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042C0D43-0FDB-4EEC-AA4E-B466B65C542B}"/>
                </a:ext>
              </a:extLst>
            </p:cNvPr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44973E0A-41F1-49BC-B255-86B5E247F10C}"/>
                </a:ext>
              </a:extLst>
            </p:cNvPr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15F3A7BC-2C75-4447-BFFB-7112C674D621}"/>
                </a:ext>
              </a:extLst>
            </p:cNvPr>
            <p:cNvSpPr/>
            <p:nvPr/>
          </p:nvSpPr>
          <p:spPr>
            <a:xfrm>
              <a:off x="6327181" y="1285458"/>
              <a:ext cx="2647277" cy="4340405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09E9175B-5D48-4A6E-AE9B-45A6B8EF6784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35306DFC-5B0B-4A89-8730-93D5689DCF65}"/>
                </a:ext>
              </a:extLst>
            </p:cNvPr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E0C8B077-84A6-4C9F-86EE-09901906078D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8265C4D0-91E1-423D-B2DE-39EC73E4A327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0AD7A0CD-85F1-46C7-AAC0-9A89B8BD0B33}"/>
                </a:ext>
              </a:extLst>
            </p:cNvPr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EA212150-5323-4D4A-9CC6-C6AACBA93B73}"/>
                </a:ext>
              </a:extLst>
            </p:cNvPr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bdélník 60">
            <a:extLst>
              <a:ext uri="{FF2B5EF4-FFF2-40B4-BE49-F238E27FC236}">
                <a16:creationId xmlns:a16="http://schemas.microsoft.com/office/drawing/2014/main" id="{A5EE5309-425A-4380-A68C-CDEE197DA7D7}"/>
              </a:ext>
            </a:extLst>
          </p:cNvPr>
          <p:cNvSpPr/>
          <p:nvPr/>
        </p:nvSpPr>
        <p:spPr>
          <a:xfrm>
            <a:off x="4260495" y="1706994"/>
            <a:ext cx="3534097" cy="431667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579A8C0-7BB7-4D29-A162-228097CE628A}"/>
              </a:ext>
            </a:extLst>
          </p:cNvPr>
          <p:cNvSpPr txBox="1"/>
          <p:nvPr/>
        </p:nvSpPr>
        <p:spPr>
          <a:xfrm>
            <a:off x="1806092" y="1689578"/>
            <a:ext cx="235264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cs-CZ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DEEBB-3120-4CAD-849C-4F3A3CF4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CE0A92-6950-4DA5-BC28-D2B970C4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2991"/>
            <a:ext cx="9144000" cy="4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</a:t>
            </a:r>
            <a:r>
              <a:rPr lang="cs-CZ" dirty="0" err="1"/>
              <a:t>screening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08639CF-0688-4EF4-8AAE-7A07F5475EF3}"/>
              </a:ext>
            </a:extLst>
          </p:cNvPr>
          <p:cNvGrpSpPr/>
          <p:nvPr/>
        </p:nvGrpSpPr>
        <p:grpSpPr>
          <a:xfrm>
            <a:off x="570092" y="2048497"/>
            <a:ext cx="9742682" cy="969952"/>
            <a:chOff x="107504" y="3284984"/>
            <a:chExt cx="8856984" cy="96995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80D0FA39-75B3-4E10-AFE8-AFC012ED4DF1}"/>
                </a:ext>
              </a:extLst>
            </p:cNvPr>
            <p:cNvGrpSpPr/>
            <p:nvPr/>
          </p:nvGrpSpPr>
          <p:grpSpPr>
            <a:xfrm>
              <a:off x="249300" y="3284984"/>
              <a:ext cx="8643180" cy="288032"/>
              <a:chOff x="249300" y="3284984"/>
              <a:chExt cx="8643180" cy="288032"/>
            </a:xfrm>
          </p:grpSpPr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C7FC4F7D-7D34-45FD-9FF5-9E83E9FC9945}"/>
                  </a:ext>
                </a:extLst>
              </p:cNvPr>
              <p:cNvCxnSpPr/>
              <p:nvPr/>
            </p:nvCxnSpPr>
            <p:spPr>
              <a:xfrm>
                <a:off x="249300" y="3429000"/>
                <a:ext cx="864096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9906D403-0B80-484F-B150-DE01221B2677}"/>
                  </a:ext>
                </a:extLst>
              </p:cNvPr>
              <p:cNvCxnSpPr/>
              <p:nvPr/>
            </p:nvCxnSpPr>
            <p:spPr>
              <a:xfrm>
                <a:off x="4675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DC5889ED-D4B0-4FED-BC66-A237AFB1B0EE}"/>
                  </a:ext>
                </a:extLst>
              </p:cNvPr>
              <p:cNvCxnSpPr/>
              <p:nvPr/>
            </p:nvCxnSpPr>
            <p:spPr>
              <a:xfrm>
                <a:off x="6835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43486F30-5179-43FC-B762-0899580B37DA}"/>
                  </a:ext>
                </a:extLst>
              </p:cNvPr>
              <p:cNvCxnSpPr/>
              <p:nvPr/>
            </p:nvCxnSpPr>
            <p:spPr>
              <a:xfrm>
                <a:off x="8995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1FD7E702-95FF-4287-8094-CE7BFC911ECD}"/>
                  </a:ext>
                </a:extLst>
              </p:cNvPr>
              <p:cNvCxnSpPr/>
              <p:nvPr/>
            </p:nvCxnSpPr>
            <p:spPr>
              <a:xfrm>
                <a:off x="11156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858F0B85-3DA7-4BAD-85A9-26F50E3DA628}"/>
                  </a:ext>
                </a:extLst>
              </p:cNvPr>
              <p:cNvCxnSpPr/>
              <p:nvPr/>
            </p:nvCxnSpPr>
            <p:spPr>
              <a:xfrm>
                <a:off x="13316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E28F41FD-CD80-4CE7-9B9B-DA73E153039F}"/>
                  </a:ext>
                </a:extLst>
              </p:cNvPr>
              <p:cNvCxnSpPr/>
              <p:nvPr/>
            </p:nvCxnSpPr>
            <p:spPr>
              <a:xfrm>
                <a:off x="15476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2C5A4FAC-B8C1-4A33-B581-FB1443297CB0}"/>
                  </a:ext>
                </a:extLst>
              </p:cNvPr>
              <p:cNvCxnSpPr/>
              <p:nvPr/>
            </p:nvCxnSpPr>
            <p:spPr>
              <a:xfrm>
                <a:off x="17636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67305006-4A27-42D9-82BC-1484275BBF9B}"/>
                  </a:ext>
                </a:extLst>
              </p:cNvPr>
              <p:cNvCxnSpPr/>
              <p:nvPr/>
            </p:nvCxnSpPr>
            <p:spPr>
              <a:xfrm>
                <a:off x="19797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EB786D78-B95A-47B7-9551-182B26E7D208}"/>
                  </a:ext>
                </a:extLst>
              </p:cNvPr>
              <p:cNvCxnSpPr/>
              <p:nvPr/>
            </p:nvCxnSpPr>
            <p:spPr>
              <a:xfrm>
                <a:off x="21957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DAFD48D2-0C93-44F2-ADAB-44F2199FB041}"/>
                  </a:ext>
                </a:extLst>
              </p:cNvPr>
              <p:cNvCxnSpPr/>
              <p:nvPr/>
            </p:nvCxnSpPr>
            <p:spPr>
              <a:xfrm>
                <a:off x="24117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6359E855-8B53-4B50-B0FB-F2F0B4D7342D}"/>
                  </a:ext>
                </a:extLst>
              </p:cNvPr>
              <p:cNvCxnSpPr/>
              <p:nvPr/>
            </p:nvCxnSpPr>
            <p:spPr>
              <a:xfrm>
                <a:off x="26277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>
                <a:extLst>
                  <a:ext uri="{FF2B5EF4-FFF2-40B4-BE49-F238E27FC236}">
                    <a16:creationId xmlns:a16="http://schemas.microsoft.com/office/drawing/2014/main" id="{2B093A90-8C6D-4F41-ACD8-618752052E43}"/>
                  </a:ext>
                </a:extLst>
              </p:cNvPr>
              <p:cNvCxnSpPr/>
              <p:nvPr/>
            </p:nvCxnSpPr>
            <p:spPr>
              <a:xfrm>
                <a:off x="28438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E60B9ACF-1D38-4879-A3DE-E335C2C07157}"/>
                  </a:ext>
                </a:extLst>
              </p:cNvPr>
              <p:cNvCxnSpPr/>
              <p:nvPr/>
            </p:nvCxnSpPr>
            <p:spPr>
              <a:xfrm>
                <a:off x="30598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0A5D0B14-D48D-4B85-B9F2-9E2C3D6771FE}"/>
                  </a:ext>
                </a:extLst>
              </p:cNvPr>
              <p:cNvCxnSpPr/>
              <p:nvPr/>
            </p:nvCxnSpPr>
            <p:spPr>
              <a:xfrm>
                <a:off x="32758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29F685A9-E572-4C19-A595-D75604E78E0D}"/>
                  </a:ext>
                </a:extLst>
              </p:cNvPr>
              <p:cNvCxnSpPr/>
              <p:nvPr/>
            </p:nvCxnSpPr>
            <p:spPr>
              <a:xfrm>
                <a:off x="34918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4D1DB494-A1AB-4566-9933-71A87ADCF741}"/>
                  </a:ext>
                </a:extLst>
              </p:cNvPr>
              <p:cNvCxnSpPr/>
              <p:nvPr/>
            </p:nvCxnSpPr>
            <p:spPr>
              <a:xfrm>
                <a:off x="370790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>
                <a:extLst>
                  <a:ext uri="{FF2B5EF4-FFF2-40B4-BE49-F238E27FC236}">
                    <a16:creationId xmlns:a16="http://schemas.microsoft.com/office/drawing/2014/main" id="{BB4C4E50-8020-42DE-A314-FEF7E85755BC}"/>
                  </a:ext>
                </a:extLst>
              </p:cNvPr>
              <p:cNvCxnSpPr/>
              <p:nvPr/>
            </p:nvCxnSpPr>
            <p:spPr>
              <a:xfrm>
                <a:off x="392392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16437645-7493-4758-A6C6-0AEC6F7F363C}"/>
                  </a:ext>
                </a:extLst>
              </p:cNvPr>
              <p:cNvCxnSpPr/>
              <p:nvPr/>
            </p:nvCxnSpPr>
            <p:spPr>
              <a:xfrm>
                <a:off x="413995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D1DA7303-6FE9-43D8-8E73-4CC4968FA44F}"/>
                  </a:ext>
                </a:extLst>
              </p:cNvPr>
              <p:cNvCxnSpPr/>
              <p:nvPr/>
            </p:nvCxnSpPr>
            <p:spPr>
              <a:xfrm>
                <a:off x="435597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1330EF94-1220-484C-B228-96622EB12DC8}"/>
                  </a:ext>
                </a:extLst>
              </p:cNvPr>
              <p:cNvCxnSpPr/>
              <p:nvPr/>
            </p:nvCxnSpPr>
            <p:spPr>
              <a:xfrm>
                <a:off x="457200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>
                <a:extLst>
                  <a:ext uri="{FF2B5EF4-FFF2-40B4-BE49-F238E27FC236}">
                    <a16:creationId xmlns:a16="http://schemas.microsoft.com/office/drawing/2014/main" id="{2AF7C074-4826-479A-8D37-4C72A83C8F33}"/>
                  </a:ext>
                </a:extLst>
              </p:cNvPr>
              <p:cNvCxnSpPr/>
              <p:nvPr/>
            </p:nvCxnSpPr>
            <p:spPr>
              <a:xfrm>
                <a:off x="478802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>
                <a:extLst>
                  <a:ext uri="{FF2B5EF4-FFF2-40B4-BE49-F238E27FC236}">
                    <a16:creationId xmlns:a16="http://schemas.microsoft.com/office/drawing/2014/main" id="{1C43F812-CC8A-4E9E-9349-00B993069EB6}"/>
                  </a:ext>
                </a:extLst>
              </p:cNvPr>
              <p:cNvCxnSpPr/>
              <p:nvPr/>
            </p:nvCxnSpPr>
            <p:spPr>
              <a:xfrm>
                <a:off x="500404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>
                <a:extLst>
                  <a:ext uri="{FF2B5EF4-FFF2-40B4-BE49-F238E27FC236}">
                    <a16:creationId xmlns:a16="http://schemas.microsoft.com/office/drawing/2014/main" id="{CE5636D2-6D32-4F53-89C8-A72716AC9AD9}"/>
                  </a:ext>
                </a:extLst>
              </p:cNvPr>
              <p:cNvCxnSpPr/>
              <p:nvPr/>
            </p:nvCxnSpPr>
            <p:spPr>
              <a:xfrm>
                <a:off x="522007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>
                <a:extLst>
                  <a:ext uri="{FF2B5EF4-FFF2-40B4-BE49-F238E27FC236}">
                    <a16:creationId xmlns:a16="http://schemas.microsoft.com/office/drawing/2014/main" id="{FA04C807-72FB-41F1-ADD0-1DE270448C52}"/>
                  </a:ext>
                </a:extLst>
              </p:cNvPr>
              <p:cNvCxnSpPr/>
              <p:nvPr/>
            </p:nvCxnSpPr>
            <p:spPr>
              <a:xfrm>
                <a:off x="543609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>
                <a:extLst>
                  <a:ext uri="{FF2B5EF4-FFF2-40B4-BE49-F238E27FC236}">
                    <a16:creationId xmlns:a16="http://schemas.microsoft.com/office/drawing/2014/main" id="{09CF1C36-AA1A-412A-A772-1836E3404B9C}"/>
                  </a:ext>
                </a:extLst>
              </p:cNvPr>
              <p:cNvCxnSpPr/>
              <p:nvPr/>
            </p:nvCxnSpPr>
            <p:spPr>
              <a:xfrm>
                <a:off x="565212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>
                <a:extLst>
                  <a:ext uri="{FF2B5EF4-FFF2-40B4-BE49-F238E27FC236}">
                    <a16:creationId xmlns:a16="http://schemas.microsoft.com/office/drawing/2014/main" id="{025DB352-5675-4FB9-B9C5-167505C94E59}"/>
                  </a:ext>
                </a:extLst>
              </p:cNvPr>
              <p:cNvCxnSpPr/>
              <p:nvPr/>
            </p:nvCxnSpPr>
            <p:spPr>
              <a:xfrm>
                <a:off x="58681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>
                <a:extLst>
                  <a:ext uri="{FF2B5EF4-FFF2-40B4-BE49-F238E27FC236}">
                    <a16:creationId xmlns:a16="http://schemas.microsoft.com/office/drawing/2014/main" id="{459F0F4D-BCFE-4BAC-A089-C9FC4EBB0E91}"/>
                  </a:ext>
                </a:extLst>
              </p:cNvPr>
              <p:cNvCxnSpPr/>
              <p:nvPr/>
            </p:nvCxnSpPr>
            <p:spPr>
              <a:xfrm>
                <a:off x="60841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>
                <a:extLst>
                  <a:ext uri="{FF2B5EF4-FFF2-40B4-BE49-F238E27FC236}">
                    <a16:creationId xmlns:a16="http://schemas.microsoft.com/office/drawing/2014/main" id="{F8696095-D219-4F8B-80CB-7E4C373AF606}"/>
                  </a:ext>
                </a:extLst>
              </p:cNvPr>
              <p:cNvCxnSpPr/>
              <p:nvPr/>
            </p:nvCxnSpPr>
            <p:spPr>
              <a:xfrm>
                <a:off x="63001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EF46A506-361D-4CF8-9051-A9004E290A8A}"/>
                  </a:ext>
                </a:extLst>
              </p:cNvPr>
              <p:cNvCxnSpPr/>
              <p:nvPr/>
            </p:nvCxnSpPr>
            <p:spPr>
              <a:xfrm>
                <a:off x="65162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84F9AAF-0EF2-4B22-B2EC-076DDCAEDDF2}"/>
                  </a:ext>
                </a:extLst>
              </p:cNvPr>
              <p:cNvCxnSpPr/>
              <p:nvPr/>
            </p:nvCxnSpPr>
            <p:spPr>
              <a:xfrm>
                <a:off x="67322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9E744337-61CA-4D70-A9BA-98192F75815B}"/>
                  </a:ext>
                </a:extLst>
              </p:cNvPr>
              <p:cNvCxnSpPr/>
              <p:nvPr/>
            </p:nvCxnSpPr>
            <p:spPr>
              <a:xfrm>
                <a:off x="69482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F13837CE-6D37-4E60-8C7B-99F6372DC518}"/>
                  </a:ext>
                </a:extLst>
              </p:cNvPr>
              <p:cNvCxnSpPr/>
              <p:nvPr/>
            </p:nvCxnSpPr>
            <p:spPr>
              <a:xfrm>
                <a:off x="71642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D44CA746-1ADE-402F-8447-9C8ED638E216}"/>
                  </a:ext>
                </a:extLst>
              </p:cNvPr>
              <p:cNvCxnSpPr/>
              <p:nvPr/>
            </p:nvCxnSpPr>
            <p:spPr>
              <a:xfrm>
                <a:off x="73803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6F5A1FCC-E6D4-48B6-A4AA-4C15D6937D28}"/>
                  </a:ext>
                </a:extLst>
              </p:cNvPr>
              <p:cNvCxnSpPr/>
              <p:nvPr/>
            </p:nvCxnSpPr>
            <p:spPr>
              <a:xfrm>
                <a:off x="75963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>
                <a:extLst>
                  <a:ext uri="{FF2B5EF4-FFF2-40B4-BE49-F238E27FC236}">
                    <a16:creationId xmlns:a16="http://schemas.microsoft.com/office/drawing/2014/main" id="{05A739D5-675B-4E87-A7A9-AA6DB7EC50F6}"/>
                  </a:ext>
                </a:extLst>
              </p:cNvPr>
              <p:cNvCxnSpPr/>
              <p:nvPr/>
            </p:nvCxnSpPr>
            <p:spPr>
              <a:xfrm>
                <a:off x="78123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0848DC47-B6E7-40F6-B252-F18C070273FE}"/>
                  </a:ext>
                </a:extLst>
              </p:cNvPr>
              <p:cNvCxnSpPr/>
              <p:nvPr/>
            </p:nvCxnSpPr>
            <p:spPr>
              <a:xfrm>
                <a:off x="80283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81C50A90-850A-445F-88B5-2B6957676513}"/>
                  </a:ext>
                </a:extLst>
              </p:cNvPr>
              <p:cNvCxnSpPr/>
              <p:nvPr/>
            </p:nvCxnSpPr>
            <p:spPr>
              <a:xfrm>
                <a:off x="82444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8DF665B7-ED5F-43E2-A0EB-B31FB66FFA33}"/>
                  </a:ext>
                </a:extLst>
              </p:cNvPr>
              <p:cNvCxnSpPr/>
              <p:nvPr/>
            </p:nvCxnSpPr>
            <p:spPr>
              <a:xfrm>
                <a:off x="84604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1CD95D45-493F-4A95-B37E-586E725C305D}"/>
                  </a:ext>
                </a:extLst>
              </p:cNvPr>
              <p:cNvCxnSpPr/>
              <p:nvPr/>
            </p:nvCxnSpPr>
            <p:spPr>
              <a:xfrm>
                <a:off x="86764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43B9290E-997A-4939-BD48-DFECF2FA6D05}"/>
                  </a:ext>
                </a:extLst>
              </p:cNvPr>
              <p:cNvCxnSpPr/>
              <p:nvPr/>
            </p:nvCxnSpPr>
            <p:spPr>
              <a:xfrm>
                <a:off x="88924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E039D6F-4D2D-4FE5-B085-FB0C794F296D}"/>
                </a:ext>
              </a:extLst>
            </p:cNvPr>
            <p:cNvSpPr txBox="1"/>
            <p:nvPr/>
          </p:nvSpPr>
          <p:spPr>
            <a:xfrm>
              <a:off x="107504" y="3429000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579331F-D1CE-46BD-9C43-91E0D2D28F3F}"/>
                </a:ext>
              </a:extLst>
            </p:cNvPr>
            <p:cNvSpPr txBox="1"/>
            <p:nvPr/>
          </p:nvSpPr>
          <p:spPr>
            <a:xfrm>
              <a:off x="5002686" y="3429000"/>
              <a:ext cx="316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A2165A-B212-4774-A174-E1CA327504E1}"/>
                </a:ext>
              </a:extLst>
            </p:cNvPr>
            <p:cNvSpPr txBox="1"/>
            <p:nvPr/>
          </p:nvSpPr>
          <p:spPr>
            <a:xfrm>
              <a:off x="5220942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EE6855D-035C-4DAE-B26C-095CD622BB88}"/>
                </a:ext>
              </a:extLst>
            </p:cNvPr>
            <p:cNvSpPr txBox="1"/>
            <p:nvPr/>
          </p:nvSpPr>
          <p:spPr>
            <a:xfrm>
              <a:off x="6935838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3CBC136-4854-4E7F-8507-A129523FA2C5}"/>
                </a:ext>
              </a:extLst>
            </p:cNvPr>
            <p:cNvSpPr txBox="1"/>
            <p:nvPr/>
          </p:nvSpPr>
          <p:spPr>
            <a:xfrm>
              <a:off x="7151862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B391A6-07D4-4115-8DE4-828A35E1BAB7}"/>
                </a:ext>
              </a:extLst>
            </p:cNvPr>
            <p:cNvSpPr txBox="1"/>
            <p:nvPr/>
          </p:nvSpPr>
          <p:spPr>
            <a:xfrm>
              <a:off x="7799934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C5EFA5-915E-44CE-BBC9-DEC75DC595B3}"/>
                </a:ext>
              </a:extLst>
            </p:cNvPr>
            <p:cNvSpPr txBox="1"/>
            <p:nvPr/>
          </p:nvSpPr>
          <p:spPr>
            <a:xfrm>
              <a:off x="8015958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37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0005C10-EE7E-4214-AD84-8C327FCAAF7B}"/>
                </a:ext>
              </a:extLst>
            </p:cNvPr>
            <p:cNvSpPr txBox="1"/>
            <p:nvPr/>
          </p:nvSpPr>
          <p:spPr>
            <a:xfrm>
              <a:off x="8664030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</a:p>
          </p:txBody>
        </p:sp>
        <p:sp>
          <p:nvSpPr>
            <p:cNvPr id="14" name="Pravá složená závorka 13">
              <a:extLst>
                <a:ext uri="{FF2B5EF4-FFF2-40B4-BE49-F238E27FC236}">
                  <a16:creationId xmlns:a16="http://schemas.microsoft.com/office/drawing/2014/main" id="{FDD0163F-930B-4010-95EF-142FDF91A292}"/>
                </a:ext>
              </a:extLst>
            </p:cNvPr>
            <p:cNvSpPr/>
            <p:nvPr/>
          </p:nvSpPr>
          <p:spPr>
            <a:xfrm rot="5400000">
              <a:off x="2559982" y="1262498"/>
              <a:ext cx="350577" cy="4971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5" name="Pravá složená závorka 14">
              <a:extLst>
                <a:ext uri="{FF2B5EF4-FFF2-40B4-BE49-F238E27FC236}">
                  <a16:creationId xmlns:a16="http://schemas.microsoft.com/office/drawing/2014/main" id="{ABC516AD-3F2C-41FE-A27E-E3509026AD49}"/>
                </a:ext>
              </a:extLst>
            </p:cNvPr>
            <p:cNvSpPr/>
            <p:nvPr/>
          </p:nvSpPr>
          <p:spPr>
            <a:xfrm rot="5400000">
              <a:off x="5999628" y="2767553"/>
              <a:ext cx="381817" cy="19358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6" name="Pravá složená závorka 15">
              <a:extLst>
                <a:ext uri="{FF2B5EF4-FFF2-40B4-BE49-F238E27FC236}">
                  <a16:creationId xmlns:a16="http://schemas.microsoft.com/office/drawing/2014/main" id="{A6967652-2222-4D88-B026-6C8C16C23B12}"/>
                </a:ext>
              </a:extLst>
            </p:cNvPr>
            <p:cNvSpPr/>
            <p:nvPr/>
          </p:nvSpPr>
          <p:spPr>
            <a:xfrm rot="5400000">
              <a:off x="7405520" y="3297034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7" name="Pravá složená závorka 16">
              <a:extLst>
                <a:ext uri="{FF2B5EF4-FFF2-40B4-BE49-F238E27FC236}">
                  <a16:creationId xmlns:a16="http://schemas.microsoft.com/office/drawing/2014/main" id="{DD3E283E-818F-4D8D-A771-0E60FE65C489}"/>
                </a:ext>
              </a:extLst>
            </p:cNvPr>
            <p:cNvSpPr/>
            <p:nvPr/>
          </p:nvSpPr>
          <p:spPr>
            <a:xfrm rot="5400000">
              <a:off x="8268992" y="3292948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5AA0343-1C87-439C-AE51-144287469E48}"/>
                </a:ext>
              </a:extLst>
            </p:cNvPr>
            <p:cNvSpPr txBox="1"/>
            <p:nvPr/>
          </p:nvSpPr>
          <p:spPr>
            <a:xfrm>
              <a:off x="2051720" y="3867526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4 TÝDNY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18E4BADA-60AE-4761-BBFB-7E4F0E42006C}"/>
                </a:ext>
              </a:extLst>
            </p:cNvPr>
            <p:cNvSpPr txBox="1"/>
            <p:nvPr/>
          </p:nvSpPr>
          <p:spPr>
            <a:xfrm>
              <a:off x="5508104" y="385901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3 TÝDNY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BB6DA85E-8961-4308-93B5-230CCB729D2E}"/>
                </a:ext>
              </a:extLst>
            </p:cNvPr>
            <p:cNvSpPr txBox="1"/>
            <p:nvPr/>
          </p:nvSpPr>
          <p:spPr>
            <a:xfrm>
              <a:off x="6916514" y="385901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2 TÝDNY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1414B06-512A-4F6D-A0AB-8E0115BBB2F7}"/>
                </a:ext>
              </a:extLst>
            </p:cNvPr>
            <p:cNvSpPr txBox="1"/>
            <p:nvPr/>
          </p:nvSpPr>
          <p:spPr>
            <a:xfrm>
              <a:off x="8117346" y="3854826"/>
              <a:ext cx="684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KAŽDÝ</a:t>
              </a:r>
            </a:p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</a:p>
          </p:txBody>
        </p:sp>
      </p:grp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20F883DF-0DFE-41DD-A94E-A571F1D9CD50}"/>
              </a:ext>
            </a:extLst>
          </p:cNvPr>
          <p:cNvSpPr txBox="1"/>
          <p:nvPr/>
        </p:nvSpPr>
        <p:spPr>
          <a:xfrm>
            <a:off x="149269" y="2956977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Při každé návštěvě:</a:t>
            </a:r>
          </a:p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měření TK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měření pulsu (P)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kontrola váhových přírůstků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vyšetření moči na přítomnost cukru a bílkovin</a:t>
            </a: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D2C79A81-5FA2-4EE1-A272-781EEE649076}"/>
              </a:ext>
            </a:extLst>
          </p:cNvPr>
          <p:cNvGrpSpPr/>
          <p:nvPr/>
        </p:nvGrpSpPr>
        <p:grpSpPr>
          <a:xfrm>
            <a:off x="143515" y="1607080"/>
            <a:ext cx="9787820" cy="4571750"/>
            <a:chOff x="143515" y="2071006"/>
            <a:chExt cx="9787820" cy="4571750"/>
          </a:xfrm>
        </p:grpSpPr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56686C07-5502-4F4D-8DC1-E8C5A662900D}"/>
                </a:ext>
              </a:extLst>
            </p:cNvPr>
            <p:cNvSpPr/>
            <p:nvPr/>
          </p:nvSpPr>
          <p:spPr>
            <a:xfrm>
              <a:off x="143515" y="6242646"/>
              <a:ext cx="844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dirty="0" err="1">
                  <a:solidFill>
                    <a:srgbClr val="C0000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Screening</a:t>
              </a:r>
              <a:r>
                <a:rPr lang="cs-CZ" sz="1000" b="1" dirty="0">
                  <a:solidFill>
                    <a:srgbClr val="C0000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mapování protilátek proti krevní skupině plodu</a:t>
              </a:r>
            </a:p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Rh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– žen: 12., 20., 28. a 36. týden</a:t>
              </a:r>
            </a:p>
          </p:txBody>
        </p: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18965861-999C-42B2-B2EF-F548B734D880}"/>
                </a:ext>
              </a:extLst>
            </p:cNvPr>
            <p:cNvGrpSpPr/>
            <p:nvPr/>
          </p:nvGrpSpPr>
          <p:grpSpPr>
            <a:xfrm>
              <a:off x="3720719" y="2071006"/>
              <a:ext cx="584095" cy="584891"/>
              <a:chOff x="5008827" y="6502293"/>
              <a:chExt cx="584095" cy="584891"/>
            </a:xfrm>
          </p:grpSpPr>
          <p:sp>
            <p:nvSpPr>
              <p:cNvPr id="76" name="Šipka dolů 132">
                <a:extLst>
                  <a:ext uri="{FF2B5EF4-FFF2-40B4-BE49-F238E27FC236}">
                    <a16:creationId xmlns:a16="http://schemas.microsoft.com/office/drawing/2014/main" id="{9DED2888-8240-4D18-8698-81381AF8388C}"/>
                  </a:ext>
                </a:extLst>
              </p:cNvPr>
              <p:cNvSpPr/>
              <p:nvPr/>
            </p:nvSpPr>
            <p:spPr>
              <a:xfrm rot="2528403">
                <a:off x="5008827" y="6660287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55C3C055-D419-4443-AB4E-58FC440BF670}"/>
                  </a:ext>
                </a:extLst>
              </p:cNvPr>
              <p:cNvSpPr txBox="1"/>
              <p:nvPr/>
            </p:nvSpPr>
            <p:spPr>
              <a:xfrm>
                <a:off x="5144202" y="6502293"/>
                <a:ext cx="4487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12.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BFAC803-FE83-4D8D-AFB7-DB9270B3B0EF}"/>
                </a:ext>
              </a:extLst>
            </p:cNvPr>
            <p:cNvGrpSpPr/>
            <p:nvPr/>
          </p:nvGrpSpPr>
          <p:grpSpPr>
            <a:xfrm>
              <a:off x="5643196" y="2127539"/>
              <a:ext cx="574334" cy="521743"/>
              <a:chOff x="5206112" y="6558826"/>
              <a:chExt cx="574334" cy="521743"/>
            </a:xfrm>
          </p:grpSpPr>
          <p:sp>
            <p:nvSpPr>
              <p:cNvPr id="74" name="Šipka dolů 130">
                <a:extLst>
                  <a:ext uri="{FF2B5EF4-FFF2-40B4-BE49-F238E27FC236}">
                    <a16:creationId xmlns:a16="http://schemas.microsoft.com/office/drawing/2014/main" id="{EAABE84B-5B39-4EDC-BF14-094167E19FB5}"/>
                  </a:ext>
                </a:extLst>
              </p:cNvPr>
              <p:cNvSpPr/>
              <p:nvPr/>
            </p:nvSpPr>
            <p:spPr>
              <a:xfrm rot="2528403">
                <a:off x="5206112" y="6653672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A1F91439-269F-414F-8DD3-BB45E26D8236}"/>
                  </a:ext>
                </a:extLst>
              </p:cNvPr>
              <p:cNvSpPr txBox="1"/>
              <p:nvPr/>
            </p:nvSpPr>
            <p:spPr>
              <a:xfrm>
                <a:off x="5314627" y="6558826"/>
                <a:ext cx="465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20.</a:t>
                </a:r>
              </a:p>
            </p:txBody>
          </p:sp>
        </p:grpSp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C8824758-1658-4537-A5CF-C5E7D49103F7}"/>
                </a:ext>
              </a:extLst>
            </p:cNvPr>
            <p:cNvGrpSpPr/>
            <p:nvPr/>
          </p:nvGrpSpPr>
          <p:grpSpPr>
            <a:xfrm>
              <a:off x="7526284" y="2134898"/>
              <a:ext cx="574336" cy="521743"/>
              <a:chOff x="5358008" y="6566185"/>
              <a:chExt cx="574336" cy="521743"/>
            </a:xfrm>
          </p:grpSpPr>
          <p:sp>
            <p:nvSpPr>
              <p:cNvPr id="72" name="Šipka dolů 128">
                <a:extLst>
                  <a:ext uri="{FF2B5EF4-FFF2-40B4-BE49-F238E27FC236}">
                    <a16:creationId xmlns:a16="http://schemas.microsoft.com/office/drawing/2014/main" id="{493AB54D-DBD1-482E-A932-B0247BA16224}"/>
                  </a:ext>
                </a:extLst>
              </p:cNvPr>
              <p:cNvSpPr/>
              <p:nvPr/>
            </p:nvSpPr>
            <p:spPr>
              <a:xfrm rot="2528403">
                <a:off x="5358008" y="6661031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1FC9AB0-0EC0-4563-A1C8-977CD8DB97EF}"/>
                  </a:ext>
                </a:extLst>
              </p:cNvPr>
              <p:cNvSpPr txBox="1"/>
              <p:nvPr/>
            </p:nvSpPr>
            <p:spPr>
              <a:xfrm>
                <a:off x="5466524" y="6566185"/>
                <a:ext cx="4658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28.</a:t>
                </a:r>
              </a:p>
            </p:txBody>
          </p:sp>
        </p:grp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40BF91D1-D97F-409B-94A5-A69B6BB4F9DF}"/>
                </a:ext>
              </a:extLst>
            </p:cNvPr>
            <p:cNvGrpSpPr/>
            <p:nvPr/>
          </p:nvGrpSpPr>
          <p:grpSpPr>
            <a:xfrm>
              <a:off x="9437103" y="2140417"/>
              <a:ext cx="494232" cy="521743"/>
              <a:chOff x="5538041" y="6566078"/>
              <a:chExt cx="494232" cy="521743"/>
            </a:xfrm>
          </p:grpSpPr>
          <p:sp>
            <p:nvSpPr>
              <p:cNvPr id="70" name="Šipka dolů 126">
                <a:extLst>
                  <a:ext uri="{FF2B5EF4-FFF2-40B4-BE49-F238E27FC236}">
                    <a16:creationId xmlns:a16="http://schemas.microsoft.com/office/drawing/2014/main" id="{28A8FDCF-A29B-48EB-946F-1040B88D746B}"/>
                  </a:ext>
                </a:extLst>
              </p:cNvPr>
              <p:cNvSpPr/>
              <p:nvPr/>
            </p:nvSpPr>
            <p:spPr>
              <a:xfrm rot="2528403">
                <a:off x="5538041" y="6660924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D77A185-0A88-47DC-9505-FA18AC5A422D}"/>
                  </a:ext>
                </a:extLst>
              </p:cNvPr>
              <p:cNvSpPr txBox="1"/>
              <p:nvPr/>
            </p:nvSpPr>
            <p:spPr>
              <a:xfrm>
                <a:off x="5646556" y="6566078"/>
                <a:ext cx="3857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36.</a:t>
                </a:r>
              </a:p>
            </p:txBody>
          </p:sp>
        </p:grp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F410EDEC-6769-4903-8F04-BA3CEE696359}"/>
              </a:ext>
            </a:extLst>
          </p:cNvPr>
          <p:cNvGrpSpPr/>
          <p:nvPr/>
        </p:nvGrpSpPr>
        <p:grpSpPr>
          <a:xfrm>
            <a:off x="141866" y="1353367"/>
            <a:ext cx="7812360" cy="5227303"/>
            <a:chOff x="141866" y="1822919"/>
            <a:chExt cx="7812360" cy="5227303"/>
          </a:xfrm>
        </p:grpSpPr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1F3FF58B-8B17-4018-AB38-D5A94405895F}"/>
                </a:ext>
              </a:extLst>
            </p:cNvPr>
            <p:cNvSpPr/>
            <p:nvPr/>
          </p:nvSpPr>
          <p:spPr>
            <a:xfrm>
              <a:off x="141866" y="6650112"/>
              <a:ext cx="78123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dirty="0" err="1">
                  <a:solidFill>
                    <a:srgbClr val="00B050"/>
                  </a:solidFill>
                  <a:latin typeface="+mn-lt"/>
                </a:rPr>
                <a:t>Tripple</a:t>
              </a:r>
              <a:r>
                <a:rPr lang="cs-CZ" sz="1000" b="1" dirty="0">
                  <a:solidFill>
                    <a:srgbClr val="00B050"/>
                  </a:solidFill>
                  <a:latin typeface="+mn-lt"/>
                </a:rPr>
                <a:t> test</a:t>
              </a:r>
            </a:p>
            <a:p>
              <a:r>
                <a:rPr lang="cs-CZ" sz="1000" dirty="0">
                  <a:latin typeface="+mn-lt"/>
                </a:rPr>
                <a:t>Pokud nebyl proveden kombinovaný test, provádí se v 16. týdnu</a:t>
              </a:r>
            </a:p>
          </p:txBody>
        </p:sp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F1040BC6-A2EA-4B86-BDF5-B31BD4522165}"/>
                </a:ext>
              </a:extLst>
            </p:cNvPr>
            <p:cNvGrpSpPr/>
            <p:nvPr/>
          </p:nvGrpSpPr>
          <p:grpSpPr>
            <a:xfrm>
              <a:off x="4364751" y="1822919"/>
              <a:ext cx="364485" cy="642357"/>
              <a:chOff x="8045785" y="4124775"/>
              <a:chExt cx="364485" cy="642357"/>
            </a:xfrm>
          </p:grpSpPr>
          <p:sp>
            <p:nvSpPr>
              <p:cNvPr id="81" name="Šipka dolů 137">
                <a:extLst>
                  <a:ext uri="{FF2B5EF4-FFF2-40B4-BE49-F238E27FC236}">
                    <a16:creationId xmlns:a16="http://schemas.microsoft.com/office/drawing/2014/main" id="{73A0F371-3890-4ABD-8BAF-DD5B6234E61C}"/>
                  </a:ext>
                </a:extLst>
              </p:cNvPr>
              <p:cNvSpPr/>
              <p:nvPr/>
            </p:nvSpPr>
            <p:spPr>
              <a:xfrm>
                <a:off x="8173744" y="4340235"/>
                <a:ext cx="73572" cy="426897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0DF7184B-8235-435C-B69D-05BFD7DA9E57}"/>
                  </a:ext>
                </a:extLst>
              </p:cNvPr>
              <p:cNvSpPr txBox="1"/>
              <p:nvPr/>
            </p:nvSpPr>
            <p:spPr>
              <a:xfrm>
                <a:off x="8045785" y="4124775"/>
                <a:ext cx="36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16.</a:t>
                </a:r>
              </a:p>
            </p:txBody>
          </p:sp>
        </p:grp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4E2AAA4F-851D-4540-8713-C6E58ED680A5}"/>
              </a:ext>
            </a:extLst>
          </p:cNvPr>
          <p:cNvGrpSpPr/>
          <p:nvPr/>
        </p:nvGrpSpPr>
        <p:grpSpPr>
          <a:xfrm>
            <a:off x="93552" y="1163047"/>
            <a:ext cx="9164221" cy="4613745"/>
            <a:chOff x="-1031003" y="791622"/>
            <a:chExt cx="9164221" cy="4613745"/>
          </a:xfrm>
        </p:grpSpPr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A38D7E5A-76A1-42CE-9808-42BF81A2F722}"/>
                </a:ext>
              </a:extLst>
            </p:cNvPr>
            <p:cNvGrpSpPr/>
            <p:nvPr/>
          </p:nvGrpSpPr>
          <p:grpSpPr>
            <a:xfrm>
              <a:off x="-975286" y="791622"/>
              <a:ext cx="9108504" cy="3471057"/>
              <a:chOff x="-975286" y="1261174"/>
              <a:chExt cx="9108504" cy="3471057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95246B7-2F08-4203-A810-ECA1B100E787}"/>
                  </a:ext>
                </a:extLst>
              </p:cNvPr>
              <p:cNvSpPr/>
              <p:nvPr/>
            </p:nvSpPr>
            <p:spPr>
              <a:xfrm>
                <a:off x="-975286" y="4085900"/>
                <a:ext cx="91085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200" b="1" dirty="0">
                    <a:solidFill>
                      <a:srgbClr val="0033CC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Ultrazvukové vyšetření</a:t>
                </a:r>
              </a:p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4x: na začátku k ověření gravidity, 11.-13. týden, 20.- 22. týden a 30.-32. týden.</a:t>
                </a:r>
              </a:p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Od 28. týdne by se měly poslouchat UZ ozvy miminka vždy! </a:t>
                </a:r>
              </a:p>
            </p:txBody>
          </p:sp>
          <p:grpSp>
            <p:nvGrpSpPr>
              <p:cNvPr id="87" name="Skupina 86">
                <a:extLst>
                  <a:ext uri="{FF2B5EF4-FFF2-40B4-BE49-F238E27FC236}">
                    <a16:creationId xmlns:a16="http://schemas.microsoft.com/office/drawing/2014/main" id="{718E109F-18CF-4E07-8AD9-F625B3A92927}"/>
                  </a:ext>
                </a:extLst>
              </p:cNvPr>
              <p:cNvGrpSpPr/>
              <p:nvPr/>
            </p:nvGrpSpPr>
            <p:grpSpPr>
              <a:xfrm>
                <a:off x="1863164" y="1261174"/>
                <a:ext cx="863683" cy="856866"/>
                <a:chOff x="1863164" y="1261174"/>
                <a:chExt cx="863683" cy="856866"/>
              </a:xfrm>
            </p:grpSpPr>
            <p:sp>
              <p:nvSpPr>
                <p:cNvPr id="96" name="Šipka dolů 152">
                  <a:extLst>
                    <a:ext uri="{FF2B5EF4-FFF2-40B4-BE49-F238E27FC236}">
                      <a16:creationId xmlns:a16="http://schemas.microsoft.com/office/drawing/2014/main" id="{AEA55959-14D0-48A5-A6B1-E5DDB4D7E389}"/>
                    </a:ext>
                  </a:extLst>
                </p:cNvPr>
                <p:cNvSpPr/>
                <p:nvPr/>
              </p:nvSpPr>
              <p:spPr>
                <a:xfrm rot="19517567">
                  <a:off x="2309180" y="1449302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7" name="Pravá složená závorka 96">
                  <a:extLst>
                    <a:ext uri="{FF2B5EF4-FFF2-40B4-BE49-F238E27FC236}">
                      <a16:creationId xmlns:a16="http://schemas.microsoft.com/office/drawing/2014/main" id="{2C643B32-E179-44A7-98CF-789EDC5654F7}"/>
                    </a:ext>
                  </a:extLst>
                </p:cNvPr>
                <p:cNvSpPr/>
                <p:nvPr/>
              </p:nvSpPr>
              <p:spPr>
                <a:xfrm rot="16200000">
                  <a:off x="2332742" y="1764069"/>
                  <a:ext cx="239074" cy="468868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8" name="TextovéPole 97">
                  <a:extLst>
                    <a:ext uri="{FF2B5EF4-FFF2-40B4-BE49-F238E27FC236}">
                      <a16:creationId xmlns:a16="http://schemas.microsoft.com/office/drawing/2014/main" id="{59803B2A-0245-43DA-99A4-BEF6A48087A0}"/>
                    </a:ext>
                  </a:extLst>
                </p:cNvPr>
                <p:cNvSpPr txBox="1"/>
                <p:nvPr/>
              </p:nvSpPr>
              <p:spPr>
                <a:xfrm>
                  <a:off x="1863164" y="1261174"/>
                  <a:ext cx="8636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11. – 13.</a:t>
                  </a:r>
                </a:p>
              </p:txBody>
            </p:sp>
          </p:grpSp>
          <p:grpSp>
            <p:nvGrpSpPr>
              <p:cNvPr id="88" name="Skupina 87">
                <a:extLst>
                  <a:ext uri="{FF2B5EF4-FFF2-40B4-BE49-F238E27FC236}">
                    <a16:creationId xmlns:a16="http://schemas.microsoft.com/office/drawing/2014/main" id="{50BF4ED2-9204-477F-91BD-2BCA2301C16F}"/>
                  </a:ext>
                </a:extLst>
              </p:cNvPr>
              <p:cNvGrpSpPr/>
              <p:nvPr/>
            </p:nvGrpSpPr>
            <p:grpSpPr>
              <a:xfrm>
                <a:off x="3970034" y="1306264"/>
                <a:ext cx="868198" cy="820619"/>
                <a:chOff x="2025407" y="1306264"/>
                <a:chExt cx="868198" cy="820619"/>
              </a:xfrm>
            </p:grpSpPr>
            <p:sp>
              <p:nvSpPr>
                <p:cNvPr id="93" name="Šipka dolů 149">
                  <a:extLst>
                    <a:ext uri="{FF2B5EF4-FFF2-40B4-BE49-F238E27FC236}">
                      <a16:creationId xmlns:a16="http://schemas.microsoft.com/office/drawing/2014/main" id="{02069328-A631-496A-A8CC-348F1D839CFD}"/>
                    </a:ext>
                  </a:extLst>
                </p:cNvPr>
                <p:cNvSpPr/>
                <p:nvPr/>
              </p:nvSpPr>
              <p:spPr>
                <a:xfrm rot="19517567">
                  <a:off x="2507456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4" name="Pravá složená závorka 93">
                  <a:extLst>
                    <a:ext uri="{FF2B5EF4-FFF2-40B4-BE49-F238E27FC236}">
                      <a16:creationId xmlns:a16="http://schemas.microsoft.com/office/drawing/2014/main" id="{3B2D547A-7DC6-4AA4-8DD4-6C24760E25A0}"/>
                    </a:ext>
                  </a:extLst>
                </p:cNvPr>
                <p:cNvSpPr/>
                <p:nvPr/>
              </p:nvSpPr>
              <p:spPr>
                <a:xfrm rot="16200000">
                  <a:off x="2537332" y="1770610"/>
                  <a:ext cx="239074" cy="47347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5" name="TextovéPole 94">
                  <a:extLst>
                    <a:ext uri="{FF2B5EF4-FFF2-40B4-BE49-F238E27FC236}">
                      <a16:creationId xmlns:a16="http://schemas.microsoft.com/office/drawing/2014/main" id="{4BEE618C-898F-4659-A57C-2E8A31DAF91E}"/>
                    </a:ext>
                  </a:extLst>
                </p:cNvPr>
                <p:cNvSpPr txBox="1"/>
                <p:nvPr/>
              </p:nvSpPr>
              <p:spPr>
                <a:xfrm>
                  <a:off x="2025407" y="1306264"/>
                  <a:ext cx="7883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20. – 22.</a:t>
                  </a:r>
                </a:p>
              </p:txBody>
            </p:sp>
          </p:grp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CC3E1B34-9ED3-4056-8FF4-B377E0507C0E}"/>
                  </a:ext>
                </a:extLst>
              </p:cNvPr>
              <p:cNvGrpSpPr/>
              <p:nvPr/>
            </p:nvGrpSpPr>
            <p:grpSpPr>
              <a:xfrm>
                <a:off x="6300603" y="1311890"/>
                <a:ext cx="907395" cy="820620"/>
                <a:chOff x="2195736" y="1306264"/>
                <a:chExt cx="907395" cy="820620"/>
              </a:xfrm>
            </p:grpSpPr>
            <p:sp>
              <p:nvSpPr>
                <p:cNvPr id="90" name="Šipka dolů 146">
                  <a:extLst>
                    <a:ext uri="{FF2B5EF4-FFF2-40B4-BE49-F238E27FC236}">
                      <a16:creationId xmlns:a16="http://schemas.microsoft.com/office/drawing/2014/main" id="{ACBCEC99-4157-4F79-8129-F9CEEB67F5C8}"/>
                    </a:ext>
                  </a:extLst>
                </p:cNvPr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1" name="Pravá složená závorka 90">
                  <a:extLst>
                    <a:ext uri="{FF2B5EF4-FFF2-40B4-BE49-F238E27FC236}">
                      <a16:creationId xmlns:a16="http://schemas.microsoft.com/office/drawing/2014/main" id="{4A7688AB-208F-48AA-84B3-E0E0AB05007F}"/>
                    </a:ext>
                  </a:extLst>
                </p:cNvPr>
                <p:cNvSpPr/>
                <p:nvPr/>
              </p:nvSpPr>
              <p:spPr>
                <a:xfrm rot="16200000">
                  <a:off x="2746858" y="1770611"/>
                  <a:ext cx="239074" cy="47347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2" name="TextovéPole 91">
                  <a:extLst>
                    <a:ext uri="{FF2B5EF4-FFF2-40B4-BE49-F238E27FC236}">
                      <a16:creationId xmlns:a16="http://schemas.microsoft.com/office/drawing/2014/main" id="{2F20ADE1-A0CE-4B76-A036-C018BFAFB80F}"/>
                    </a:ext>
                  </a:extLst>
                </p:cNvPr>
                <p:cNvSpPr txBox="1"/>
                <p:nvPr/>
              </p:nvSpPr>
              <p:spPr>
                <a:xfrm>
                  <a:off x="2195736" y="1306264"/>
                  <a:ext cx="86368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30. – 32.</a:t>
                  </a:r>
                </a:p>
              </p:txBody>
            </p:sp>
          </p:grpSp>
        </p:grp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FED667CE-5E82-4D19-8685-551E90C40A97}"/>
                </a:ext>
              </a:extLst>
            </p:cNvPr>
            <p:cNvSpPr/>
            <p:nvPr/>
          </p:nvSpPr>
          <p:spPr>
            <a:xfrm>
              <a:off x="-1031003" y="4205038"/>
              <a:ext cx="8780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b="1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18.-20. týden:</a:t>
              </a:r>
              <a:endParaRPr lang="cs-CZ" sz="1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cs-CZ" sz="1200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určení počtu plodů, přesné změření jednotlivých částí plodu a výpočet jeho stáří a hmotnosti, zjišťování vrozených vývojových vad plodu, sledování srdeční činnosti plodu, určení množství plodové vody, určení uložení placenty</a:t>
              </a:r>
            </a:p>
            <a:p>
              <a:r>
                <a:rPr lang="cs-CZ" sz="1200" b="1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30. - 32. týden: </a:t>
              </a:r>
            </a:p>
            <a:p>
              <a:r>
                <a:rPr lang="cs-CZ" sz="1200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určení polohy plodu, přesné změření jednotlivých částí plodu a srovnání s předchozím vyšetřením, určení množství plodové vody, pozorování pohybové aktivity plodu, posouzení stavu placenty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1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4A39F-2F9F-4F09-8737-DD9DF123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63123-EA56-41A1-A215-6D1C377A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34643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0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44675"/>
            <a:ext cx="10753200" cy="451576"/>
          </a:xfrm>
        </p:spPr>
        <p:txBody>
          <a:bodyPr/>
          <a:lstStyle/>
          <a:p>
            <a:pPr algn="ctr"/>
            <a:r>
              <a:rPr lang="cs-CZ" sz="5400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418FF5-ECF8-46B2-8FEF-4DAF508A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86" y="2465545"/>
            <a:ext cx="2278227" cy="3406694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43D1-68FC-4457-B71C-4FC1862E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testosteronu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66D5A8-30B9-47F7-967E-CB9039D1C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6"/>
          <a:stretch/>
        </p:blipFill>
        <p:spPr>
          <a:xfrm>
            <a:off x="1722099" y="1501405"/>
            <a:ext cx="7416824" cy="53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687E8-FECE-4C2C-8188-8C12868B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2695682" y="1426914"/>
            <a:ext cx="6800636" cy="54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DEEBB-3120-4CAD-849C-4F3A3CF4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86F604-D20E-4B78-B06F-8FBA388C3A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5272"/>
            <a:ext cx="9144000" cy="4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5183C-F73C-4763-9C10-980ABC2B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puberty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5BD6C7-3F13-4C3A-930B-FBC5CCBE1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/>
          <a:stretch/>
        </p:blipFill>
        <p:spPr>
          <a:xfrm>
            <a:off x="5638801" y="1263146"/>
            <a:ext cx="6508376" cy="55948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8DC0FB-83F8-42FB-BBC0-38A69BF6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4756" r="3161"/>
          <a:stretch/>
        </p:blipFill>
        <p:spPr>
          <a:xfrm>
            <a:off x="44823" y="2066365"/>
            <a:ext cx="5571270" cy="3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E9DF0-E771-4B3E-A383-CA27FED9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Menstruační  cyklus</a:t>
            </a:r>
          </a:p>
        </p:txBody>
      </p:sp>
    </p:spTree>
    <p:extLst>
      <p:ext uri="{BB962C8B-B14F-4D97-AF65-F5344CB8AC3E}">
        <p14:creationId xmlns:p14="http://schemas.microsoft.com/office/powerpoint/2010/main" val="387895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3B4A95-4AF4-407C-8EDE-DF1213C6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4052" r="6467" b="3137"/>
          <a:stretch/>
        </p:blipFill>
        <p:spPr>
          <a:xfrm>
            <a:off x="2534620" y="89647"/>
            <a:ext cx="7122759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51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27019</TotalTime>
  <Words>1025</Words>
  <Application>Microsoft Office PowerPoint</Application>
  <PresentationFormat>Širokoúhlá obrazovka</PresentationFormat>
  <Paragraphs>305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Open Sans</vt:lpstr>
      <vt:lpstr>Tahoma</vt:lpstr>
      <vt:lpstr>Times New Roman</vt:lpstr>
      <vt:lpstr>Wingdings</vt:lpstr>
      <vt:lpstr>Prezentace_MU_CZ</vt:lpstr>
      <vt:lpstr>Fyziologie reprodukčního systému.</vt:lpstr>
      <vt:lpstr>Hypotalamus – Hypofýza – Gonády </vt:lpstr>
      <vt:lpstr>Hypotalamus – Hypofýza – Gonády</vt:lpstr>
      <vt:lpstr>Funkce testosteronu</vt:lpstr>
      <vt:lpstr>Hypotalamus – Hypofýza – Gonády</vt:lpstr>
      <vt:lpstr>Hypotalamus – Hypofýza – Gonády</vt:lpstr>
      <vt:lpstr>Nástup puberty</vt:lpstr>
      <vt:lpstr>Menstruační  cyklus</vt:lpstr>
      <vt:lpstr>Prezentace aplikace PowerPoint</vt:lpstr>
      <vt:lpstr>Negativní zpětná vazba</vt:lpstr>
      <vt:lpstr>Pozitivní zpětná vazba</vt:lpstr>
      <vt:lpstr>Ovariální cyklus</vt:lpstr>
      <vt:lpstr>Děložní (endometriální) cyklus</vt:lpstr>
      <vt:lpstr>Antikoncepce </vt:lpstr>
      <vt:lpstr>Orální  HA </vt:lpstr>
      <vt:lpstr>Benefity a rizika HA</vt:lpstr>
      <vt:lpstr>FERTILIZACE</vt:lpstr>
      <vt:lpstr>Procesy oplodnění </vt:lpstr>
      <vt:lpstr>Funkce placenty </vt:lpstr>
      <vt:lpstr>Lidský Choriogonadotropin (hCG)</vt:lpstr>
      <vt:lpstr>Lidský Choriogonadotropin (hCG)</vt:lpstr>
      <vt:lpstr>Relaxin</vt:lpstr>
      <vt:lpstr>Lidský placentární laktogen (hPL) </vt:lpstr>
      <vt:lpstr>Prolaktin</vt:lpstr>
      <vt:lpstr>Oxytocin</vt:lpstr>
      <vt:lpstr>Fyziologie laktace </vt:lpstr>
      <vt:lpstr>Estrogen a Progesteron</vt:lpstr>
      <vt:lpstr>Fetoplacentární jednotka </vt:lpstr>
      <vt:lpstr>Fetoplacentární jednotka</vt:lpstr>
      <vt:lpstr>Prenatální screening</vt:lpstr>
      <vt:lpstr>Prezentace aplikace PowerPoint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189</cp:revision>
  <cp:lastPrinted>1601-01-01T00:00:00Z</cp:lastPrinted>
  <dcterms:created xsi:type="dcterms:W3CDTF">2019-10-07T09:26:17Z</dcterms:created>
  <dcterms:modified xsi:type="dcterms:W3CDTF">2021-11-22T09:13:28Z</dcterms:modified>
</cp:coreProperties>
</file>