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56" r:id="rId2"/>
    <p:sldId id="371" r:id="rId3"/>
    <p:sldId id="258" r:id="rId4"/>
    <p:sldId id="275" r:id="rId5"/>
    <p:sldId id="261" r:id="rId6"/>
    <p:sldId id="262" r:id="rId7"/>
    <p:sldId id="361" r:id="rId8"/>
    <p:sldId id="278" r:id="rId9"/>
    <p:sldId id="359" r:id="rId10"/>
    <p:sldId id="360" r:id="rId11"/>
    <p:sldId id="286" r:id="rId12"/>
    <p:sldId id="288" r:id="rId13"/>
    <p:sldId id="287" r:id="rId14"/>
    <p:sldId id="292" r:id="rId15"/>
    <p:sldId id="362" r:id="rId16"/>
    <p:sldId id="293" r:id="rId17"/>
    <p:sldId id="296" r:id="rId18"/>
    <p:sldId id="353" r:id="rId19"/>
    <p:sldId id="351" r:id="rId20"/>
    <p:sldId id="352" r:id="rId21"/>
    <p:sldId id="297" r:id="rId22"/>
    <p:sldId id="350" r:id="rId23"/>
    <p:sldId id="298" r:id="rId24"/>
    <p:sldId id="299" r:id="rId25"/>
    <p:sldId id="372" r:id="rId26"/>
    <p:sldId id="373" r:id="rId27"/>
    <p:sldId id="304" r:id="rId28"/>
    <p:sldId id="305" r:id="rId29"/>
    <p:sldId id="306" r:id="rId30"/>
    <p:sldId id="309" r:id="rId31"/>
    <p:sldId id="310" r:id="rId32"/>
    <p:sldId id="374" r:id="rId33"/>
    <p:sldId id="259" r:id="rId34"/>
    <p:sldId id="260" r:id="rId35"/>
    <p:sldId id="375" r:id="rId36"/>
    <p:sldId id="376" r:id="rId37"/>
    <p:sldId id="263" r:id="rId38"/>
    <p:sldId id="302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41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0BF35AF2-ABC0-4AF6-A7DB-46711F5CB6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4CB087F3-8FAC-47F5-93DD-A77BCE6CF7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29E452C6-15AE-4F8A-B288-5F2B01497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AA82CD-0C1A-47E5-9980-6604C62C5539}" type="slidenum">
              <a:rPr lang="cs-CZ" altLang="cs-CZ"/>
              <a:pPr eaLnBrk="1" hangingPunct="1"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>
            <a:extLst>
              <a:ext uri="{FF2B5EF4-FFF2-40B4-BE49-F238E27FC236}">
                <a16:creationId xmlns:a16="http://schemas.microsoft.com/office/drawing/2014/main" id="{CE4E5668-AB0E-4F9B-A387-73C43474DA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>
            <a:extLst>
              <a:ext uri="{FF2B5EF4-FFF2-40B4-BE49-F238E27FC236}">
                <a16:creationId xmlns:a16="http://schemas.microsoft.com/office/drawing/2014/main" id="{F4CD2771-0684-4EFC-94F6-407F2464F3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4036" name="Zástupný symbol pro číslo snímku 3">
            <a:extLst>
              <a:ext uri="{FF2B5EF4-FFF2-40B4-BE49-F238E27FC236}">
                <a16:creationId xmlns:a16="http://schemas.microsoft.com/office/drawing/2014/main" id="{D37E5BF9-0F86-4B7D-9698-09A56F7C8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2FFDE-2BF8-42AE-B189-42AC85124BD5}" type="slidenum">
              <a:rPr lang="cs-CZ" altLang="cs-CZ"/>
              <a:pPr eaLnBrk="1" hangingPunct="1"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5000" dirty="0"/>
              <a:t>Nemoci GIT I</a:t>
            </a:r>
            <a:br>
              <a:rPr lang="cs-CZ" altLang="cs-CZ" sz="5400" dirty="0"/>
            </a:br>
            <a:br>
              <a:rPr lang="cs-CZ" altLang="cs-CZ" sz="5400" dirty="0"/>
            </a:br>
            <a:r>
              <a:rPr lang="cs-CZ" altLang="cs-CZ" sz="3000" dirty="0"/>
              <a:t>Krvácení do GIT</a:t>
            </a:r>
            <a:br>
              <a:rPr lang="cs-CZ" altLang="cs-CZ" sz="3000" dirty="0"/>
            </a:br>
            <a:r>
              <a:rPr lang="cs-CZ" altLang="cs-CZ" sz="3000" dirty="0"/>
              <a:t>Nemoci jícnu, žaludku</a:t>
            </a:r>
            <a:br>
              <a:rPr lang="cs-CZ" altLang="cs-CZ" sz="3000" dirty="0"/>
            </a:br>
            <a:r>
              <a:rPr lang="cs-CZ" altLang="cs-CZ" sz="3000"/>
              <a:t>Choroby tenkého střeva</a:t>
            </a:r>
            <a:br>
              <a:rPr lang="cs-CZ" altLang="cs-CZ" sz="5400" dirty="0">
                <a:solidFill>
                  <a:srgbClr val="898989"/>
                </a:solidFill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3E3B2F-9224-4B7A-A514-47831DCD2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893C94-405F-40BB-B8CF-260D84104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1266" name="Nadpis 1">
            <a:extLst>
              <a:ext uri="{FF2B5EF4-FFF2-40B4-BE49-F238E27FC236}">
                <a16:creationId xmlns:a16="http://schemas.microsoft.com/office/drawing/2014/main" id="{5DD2AE9C-D520-42B0-8C8D-F7214FD5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GERD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BF729C10-E8B4-4064-A8D9-640C481E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- režimová opatření - redukce hmotnosti, poloha při spánku v polosedě, používání břišního lisu, kouření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dieta</a:t>
            </a:r>
            <a:r>
              <a:rPr lang="cs-CZ" altLang="cs-CZ" sz="2200" dirty="0"/>
              <a:t> - zákaz alkoholu, omezení tučných jídel, kávy, sladkého kynutého pečiva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medikamenty </a:t>
            </a:r>
            <a:r>
              <a:rPr lang="cs-CZ" altLang="cs-CZ" sz="2200" dirty="0"/>
              <a:t>- </a:t>
            </a:r>
            <a:r>
              <a:rPr lang="cs-CZ" altLang="cs-CZ" sz="2200" dirty="0" err="1"/>
              <a:t>antacida</a:t>
            </a:r>
            <a:r>
              <a:rPr lang="cs-CZ" altLang="cs-CZ" sz="2200" dirty="0"/>
              <a:t>, H2 blokátory, </a:t>
            </a:r>
            <a:r>
              <a:rPr lang="cs-CZ" altLang="cs-CZ" sz="2200" dirty="0" err="1"/>
              <a:t>omeprazol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metoclopramid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cisaprid</a:t>
            </a:r>
            <a:r>
              <a:rPr lang="cs-CZ" altLang="cs-CZ" sz="2200" dirty="0"/>
              <a:t>, anestetika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endoskopické</a:t>
            </a:r>
            <a:r>
              <a:rPr lang="cs-CZ" altLang="cs-CZ" sz="2200" dirty="0"/>
              <a:t> metody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chirurgická léčba </a:t>
            </a:r>
            <a:r>
              <a:rPr lang="cs-CZ" altLang="cs-CZ" sz="2200" dirty="0"/>
              <a:t>- plastika hiátu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11A5D2-1856-42F0-9BB5-9A2D8C464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D286E4-91AB-48FD-AB33-FD51EA992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655E194-94CA-4F25-BD8F-3F0230D2A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Hiátové hernie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70505F4-1B02-4AB2-BD6C-862644DF4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282376"/>
            <a:ext cx="9978209" cy="470573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DA788F-4747-4E0C-AC92-FF2A4DC917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BD8B37-DB77-44B1-AA4B-18CC5AE5D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EF459C5A-EAC5-4DC6-828C-5C7B02C78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Mykotická ezofagitida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E4DA3F-A604-40E8-AE42-A94EA1822E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oportunní infekce u nemocných s nádory, po </a:t>
            </a:r>
            <a:r>
              <a:rPr lang="cs-CZ" altLang="cs-CZ" sz="2200" dirty="0" err="1"/>
              <a:t>chemo</a:t>
            </a:r>
            <a:r>
              <a:rPr lang="cs-CZ" altLang="cs-CZ" sz="2200" dirty="0"/>
              <a:t>- nebo radioterapii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příznaky: palčivá </a:t>
            </a:r>
            <a:r>
              <a:rPr lang="cs-CZ" altLang="cs-CZ" sz="2200" dirty="0" err="1"/>
              <a:t>retrosternální</a:t>
            </a:r>
            <a:r>
              <a:rPr lang="cs-CZ" altLang="cs-CZ" sz="2200" dirty="0"/>
              <a:t> bolest zhoršující se při průchodu sousta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diagnostika: </a:t>
            </a:r>
            <a:r>
              <a:rPr lang="cs-CZ" altLang="cs-CZ" sz="2200" dirty="0" err="1"/>
              <a:t>ezofagoskopie</a:t>
            </a:r>
            <a:r>
              <a:rPr lang="cs-CZ" altLang="cs-CZ" sz="2200" dirty="0"/>
              <a:t> - lze-li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léčba: antimykotika, </a:t>
            </a:r>
            <a:r>
              <a:rPr lang="cs-CZ" altLang="cs-CZ" sz="2200" dirty="0" err="1"/>
              <a:t>antacida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omeprazol</a:t>
            </a:r>
            <a:r>
              <a:rPr lang="cs-CZ" altLang="cs-CZ" sz="2200" dirty="0"/>
              <a:t>, lokální anestetika</a:t>
            </a:r>
          </a:p>
          <a:p>
            <a:endParaRPr lang="cs-CZ" altLang="cs-CZ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A5634F-E4CA-45A4-90F3-FE34B07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4DC62A-4533-4C13-A14C-E917FA82E4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BBC785F-0490-40BC-A02F-3A6D2E7D7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Korozivní ezofagitida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3571302-AF3B-428C-A841-C51BF241CD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korozivní ezofagitida</a:t>
            </a:r>
            <a:r>
              <a:rPr lang="cs-CZ" altLang="cs-CZ" sz="2200" dirty="0"/>
              <a:t> - po vypití kyselin nebo louhů, nejvíce postižena místa přirozených zúžení, hojí se strikturou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- šetrná </a:t>
            </a:r>
            <a:r>
              <a:rPr lang="cs-CZ" altLang="cs-CZ" sz="2200" dirty="0" err="1"/>
              <a:t>ezofagoskopie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 </a:t>
            </a:r>
            <a:r>
              <a:rPr lang="cs-CZ" altLang="cs-CZ" sz="2200" dirty="0"/>
              <a:t>- akutně neutralizovat, lze mléko, steroidy k zabránění vzniku striktur, dlouhodobě dilatace jícnu</a:t>
            </a:r>
          </a:p>
          <a:p>
            <a:endParaRPr lang="cs-CZ" altLang="cs-CZ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C89266-A252-4B40-9CB5-9BB471EBC5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4AACF1-A3CE-428B-A5AD-A00781ADC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1D99962-49C8-4FF3-8FDE-AF7A1C455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Nádory jícnu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F22718C-2262-4A43-98BA-376996616C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benigní, maligní - častější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etiologie</a:t>
            </a:r>
            <a:r>
              <a:rPr lang="cs-CZ" altLang="cs-CZ" sz="2200" dirty="0"/>
              <a:t> - destiláty, kouření, horká jídla, deficitní strava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- dysfagie postupující od tuhých jídel k tekutým, úbytek hmotnosti, zápach z úst, zvracení stagnujícího obsahu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ezofagoskopie</a:t>
            </a:r>
            <a:r>
              <a:rPr lang="cs-CZ" altLang="cs-CZ" sz="2200" dirty="0"/>
              <a:t>, biopsie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- operativní - špatná prognóza, obvykle </a:t>
            </a:r>
            <a:r>
              <a:rPr lang="cs-CZ" altLang="cs-CZ" sz="2200" dirty="0" err="1"/>
              <a:t>chemo</a:t>
            </a:r>
            <a:r>
              <a:rPr lang="cs-CZ" altLang="cs-CZ" sz="2200" dirty="0"/>
              <a:t>- i </a:t>
            </a:r>
            <a:r>
              <a:rPr lang="cs-CZ" altLang="cs-CZ" sz="2200" dirty="0" err="1"/>
              <a:t>radiorezistentní</a:t>
            </a:r>
            <a:endParaRPr lang="cs-CZ" altLang="cs-CZ" sz="2200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70536C-D13F-4947-A7A9-1BD0FD52D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6BBE47-D1E1-4B49-AD01-4D78A6DCB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19458" name="Nadpis 1">
            <a:extLst>
              <a:ext uri="{FF2B5EF4-FFF2-40B4-BE49-F238E27FC236}">
                <a16:creationId xmlns:a16="http://schemas.microsoft.com/office/drawing/2014/main" id="{5B458B30-75E8-4338-8A23-89112A54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Choroby žaludku - souhrn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C2BE2715-D4B7-4992-958D-682A649CB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vředová choroba GD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nádory žaludku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stavy po operacích žaludku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gastropatie</a:t>
            </a:r>
            <a:endParaRPr lang="cs-CZ" altLang="cs-CZ" sz="2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75328A-AFF5-4237-8986-0A0499D2EF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3F54B3-7BC0-48F3-9FB0-646FAF1CF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EB22EE8-995B-4EFA-B159-9B33930E6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Choroby žaludku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1DFC84C-7E70-4DAD-9533-06B21B462B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anatomická stavba </a:t>
            </a:r>
            <a:r>
              <a:rPr lang="cs-CZ" altLang="cs-CZ" sz="2200" dirty="0"/>
              <a:t>- kardie, </a:t>
            </a:r>
            <a:r>
              <a:rPr lang="cs-CZ" altLang="cs-CZ" sz="2200" dirty="0" err="1"/>
              <a:t>fornix</a:t>
            </a:r>
            <a:r>
              <a:rPr lang="cs-CZ" altLang="cs-CZ" sz="2200" dirty="0"/>
              <a:t>, tělo (orální, střední, aborální), </a:t>
            </a:r>
            <a:r>
              <a:rPr lang="cs-CZ" altLang="cs-CZ" sz="2200" dirty="0" err="1"/>
              <a:t>angulus</a:t>
            </a:r>
            <a:r>
              <a:rPr lang="cs-CZ" altLang="cs-CZ" sz="2200" dirty="0"/>
              <a:t>, antrum, pylorus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dyspepsie</a:t>
            </a:r>
            <a:r>
              <a:rPr lang="cs-CZ" altLang="cs-CZ" sz="2200" dirty="0"/>
              <a:t> - organická (postižení žaludku)                  </a:t>
            </a:r>
          </a:p>
          <a:p>
            <a:pPr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                - sekundární (postižení GIT)</a:t>
            </a:r>
          </a:p>
          <a:p>
            <a:pPr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                - funkční (bez organické příčiny)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3CFCBC-4FF9-452D-9DCF-1D52DE284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E18056-8BFE-446B-815B-AB203E9CEB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B1878D4-0548-48C4-850C-4A5CBE269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Vředová choroba </a:t>
            </a:r>
            <a:r>
              <a:rPr lang="cs-CZ" altLang="cs-CZ" dirty="0" err="1"/>
              <a:t>gastroduodena</a:t>
            </a:r>
            <a:endParaRPr lang="cs-CZ" altLang="cs-CZ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E0DC65C-7336-4969-A55B-35BDB10E3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dirty="0"/>
              <a:t>Onemocnění charakterizované výskytem jednoho nebo více vředů ve stěně žaludku nebo duodena. 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</a:rPr>
              <a:t>vřed (</a:t>
            </a:r>
            <a:r>
              <a:rPr lang="cs-CZ" sz="2000" b="1" dirty="0" err="1">
                <a:solidFill>
                  <a:schemeClr val="tx2"/>
                </a:solidFill>
              </a:rPr>
              <a:t>ulcus</a:t>
            </a:r>
            <a:r>
              <a:rPr lang="cs-CZ" sz="2000" b="1" dirty="0">
                <a:solidFill>
                  <a:schemeClr val="tx2"/>
                </a:solidFill>
              </a:rPr>
              <a:t>)</a:t>
            </a:r>
            <a:r>
              <a:rPr lang="cs-CZ" sz="2000" dirty="0"/>
              <a:t> – slizniční defekt, přesahující do </a:t>
            </a:r>
            <a:r>
              <a:rPr lang="cs-CZ" sz="2000" dirty="0" err="1"/>
              <a:t>submukózy</a:t>
            </a:r>
            <a:r>
              <a:rPr lang="cs-CZ" sz="2000" dirty="0"/>
              <a:t> i hlouběji,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</a:rPr>
              <a:t>erose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– slizniční defekt omezený na </a:t>
            </a:r>
            <a:r>
              <a:rPr lang="cs-CZ" sz="2000" dirty="0" err="1"/>
              <a:t>mukózu</a:t>
            </a:r>
            <a:r>
              <a:rPr lang="cs-CZ" sz="2000" dirty="0"/>
              <a:t> (neproniká skrze </a:t>
            </a:r>
            <a:r>
              <a:rPr lang="cs-CZ" sz="2000" dirty="0" err="1"/>
              <a:t>muscularis</a:t>
            </a:r>
            <a:r>
              <a:rPr lang="cs-CZ" sz="2000" dirty="0"/>
              <a:t> interna do </a:t>
            </a:r>
            <a:r>
              <a:rPr lang="cs-CZ" sz="2000" dirty="0" err="1"/>
              <a:t>submukózy</a:t>
            </a:r>
            <a:endParaRPr lang="cs-CZ" sz="2000" dirty="0"/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endParaRPr lang="cs-CZ" sz="20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2000" b="1" dirty="0">
                <a:solidFill>
                  <a:schemeClr val="tx2"/>
                </a:solidFill>
              </a:rPr>
              <a:t>Lokalizace vředů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dirty="0"/>
              <a:t>Vřed přesahuje do </a:t>
            </a:r>
            <a:r>
              <a:rPr lang="cs-CZ" sz="2000" dirty="0" err="1"/>
              <a:t>submukózy</a:t>
            </a:r>
            <a:endParaRPr lang="cs-CZ" sz="2000" dirty="0"/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b="1" dirty="0"/>
              <a:t>typ I</a:t>
            </a:r>
            <a:r>
              <a:rPr lang="cs-CZ" sz="2000" dirty="0"/>
              <a:t> – malá </a:t>
            </a:r>
            <a:r>
              <a:rPr lang="cs-CZ" sz="2000" dirty="0" err="1"/>
              <a:t>kurvatura</a:t>
            </a:r>
            <a:r>
              <a:rPr lang="cs-CZ" sz="2000" dirty="0"/>
              <a:t> </a:t>
            </a:r>
            <a:r>
              <a:rPr lang="cs-CZ" sz="2000" dirty="0" err="1"/>
              <a:t>mediogastricky</a:t>
            </a:r>
            <a:r>
              <a:rPr lang="cs-CZ" sz="2000" dirty="0"/>
              <a:t>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b="1" dirty="0"/>
              <a:t>typ II</a:t>
            </a:r>
            <a:r>
              <a:rPr lang="cs-CZ" sz="2000" dirty="0"/>
              <a:t> – kombinovaný chronický duodenální a žaludeční vřed,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b="1" dirty="0"/>
              <a:t>typ III</a:t>
            </a:r>
            <a:r>
              <a:rPr lang="cs-CZ" sz="2000" dirty="0"/>
              <a:t> – </a:t>
            </a:r>
            <a:r>
              <a:rPr lang="cs-CZ" sz="2000" dirty="0" err="1"/>
              <a:t>prepylorický</a:t>
            </a:r>
            <a:r>
              <a:rPr lang="cs-CZ" sz="2000" dirty="0"/>
              <a:t> vřed do vzdálenosti 2 cm od pyloru,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b="1" dirty="0"/>
              <a:t>typ IV</a:t>
            </a:r>
            <a:r>
              <a:rPr lang="cs-CZ" sz="2000" dirty="0"/>
              <a:t> – vřed vysoko na malé </a:t>
            </a:r>
            <a:r>
              <a:rPr lang="cs-CZ" sz="2000" dirty="0" err="1"/>
              <a:t>kurvatuře</a:t>
            </a:r>
            <a:r>
              <a:rPr lang="cs-CZ" sz="2000" dirty="0"/>
              <a:t> v blízkosti GE </a:t>
            </a:r>
            <a:r>
              <a:rPr lang="cs-CZ" sz="2000" dirty="0" err="1"/>
              <a:t>junkce</a:t>
            </a:r>
            <a:r>
              <a:rPr lang="cs-CZ" sz="2000" dirty="0"/>
              <a:t>.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C80E4A-9B0D-4383-867E-CD2DC3F7B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74B719-FB87-45FD-859F-4B0EDD688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22530" name="Zástupný symbol pro obsah 3">
            <a:extLst>
              <a:ext uri="{FF2B5EF4-FFF2-40B4-BE49-F238E27FC236}">
                <a16:creationId xmlns:a16="http://schemas.microsoft.com/office/drawing/2014/main" id="{02B393EE-5338-40F8-99C5-6B847D69A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10766"/>
            <a:ext cx="7574075" cy="4461819"/>
          </a:xfrm>
        </p:spPr>
      </p:pic>
      <p:sp>
        <p:nvSpPr>
          <p:cNvPr id="22531" name="TextovéPole 3">
            <a:extLst>
              <a:ext uri="{FF2B5EF4-FFF2-40B4-BE49-F238E27FC236}">
                <a16:creationId xmlns:a16="http://schemas.microsoft.com/office/drawing/2014/main" id="{C15658D7-8006-4BF2-9764-FC126967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2133600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Mukóza</a:t>
            </a:r>
          </a:p>
        </p:txBody>
      </p:sp>
      <p:sp>
        <p:nvSpPr>
          <p:cNvPr id="22532" name="TextovéPole 4">
            <a:extLst>
              <a:ext uri="{FF2B5EF4-FFF2-40B4-BE49-F238E27FC236}">
                <a16:creationId xmlns:a16="http://schemas.microsoft.com/office/drawing/2014/main" id="{EDFEAE24-8C8B-4733-8DE7-EEBB9E44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213360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Submukóza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AF3A1FA-14B4-46B5-AE19-D74CB9A66453}"/>
              </a:ext>
            </a:extLst>
          </p:cNvPr>
          <p:cNvCxnSpPr/>
          <p:nvPr/>
        </p:nvCxnSpPr>
        <p:spPr>
          <a:xfrm>
            <a:off x="8472488" y="2501900"/>
            <a:ext cx="215900" cy="350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ovéPole 7">
            <a:extLst>
              <a:ext uri="{FF2B5EF4-FFF2-40B4-BE49-F238E27FC236}">
                <a16:creationId xmlns:a16="http://schemas.microsoft.com/office/drawing/2014/main" id="{6F620AD7-F037-43BB-8C94-90926ADBE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4005264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l.Muscularis externa</a:t>
            </a:r>
          </a:p>
        </p:txBody>
      </p:sp>
      <p:sp>
        <p:nvSpPr>
          <p:cNvPr id="22535" name="TextovéPole 8">
            <a:extLst>
              <a:ext uri="{FF2B5EF4-FFF2-40B4-BE49-F238E27FC236}">
                <a16:creationId xmlns:a16="http://schemas.microsoft.com/office/drawing/2014/main" id="{97778912-DDC2-4622-A5F9-64709630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852738"/>
            <a:ext cx="1871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l. Muscularis mucosae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FAF0B4-3995-4235-AD50-4DC1BC0568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A4A494-865C-4EFA-9EEB-DCBBF1DD1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23554" name="Nadpis 1">
            <a:extLst>
              <a:ext uri="{FF2B5EF4-FFF2-40B4-BE49-F238E27FC236}">
                <a16:creationId xmlns:a16="http://schemas.microsoft.com/office/drawing/2014/main" id="{B5FC7C0D-7872-4DC7-858D-7E4A84BB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Etiologie VCHGD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66A8BF64-9C1F-4A21-83A5-78462D5E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hlavním etiologickým agens je infekce </a:t>
            </a:r>
            <a:r>
              <a:rPr lang="cs-CZ" altLang="cs-CZ" sz="2200" b="1" i="1" dirty="0" err="1">
                <a:solidFill>
                  <a:schemeClr val="tx2"/>
                </a:solidFill>
              </a:rPr>
              <a:t>Helicobacter</a:t>
            </a:r>
            <a:r>
              <a:rPr lang="cs-CZ" altLang="cs-CZ" sz="2200" b="1" i="1" dirty="0">
                <a:solidFill>
                  <a:schemeClr val="tx2"/>
                </a:solidFill>
              </a:rPr>
              <a:t> </a:t>
            </a:r>
            <a:r>
              <a:rPr lang="cs-CZ" altLang="cs-CZ" sz="2200" b="1" i="1" dirty="0" err="1">
                <a:solidFill>
                  <a:schemeClr val="tx2"/>
                </a:solidFill>
              </a:rPr>
              <a:t>pylori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a abusus </a:t>
            </a:r>
            <a:r>
              <a:rPr lang="cs-CZ" altLang="cs-CZ" sz="2200" b="1" i="1" dirty="0">
                <a:solidFill>
                  <a:schemeClr val="tx2"/>
                </a:solidFill>
              </a:rPr>
              <a:t>NSAID</a:t>
            </a:r>
            <a:endParaRPr lang="cs-CZ" altLang="cs-CZ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i="1" dirty="0">
                <a:solidFill>
                  <a:schemeClr val="tx2"/>
                </a:solidFill>
              </a:rPr>
              <a:t>nerovnováha mezi protektivními a agresivními faktory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působícími na sliznici: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agresivní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HCl</a:t>
            </a:r>
            <a:r>
              <a:rPr lang="cs-CZ" altLang="cs-CZ" sz="2200" dirty="0"/>
              <a:t>, pepsin, NSA, alkohol, kouření, káva, kořeněná jídla, infekce </a:t>
            </a:r>
            <a:r>
              <a:rPr lang="cs-CZ" altLang="cs-CZ" sz="2200" i="1" dirty="0" err="1"/>
              <a:t>Helicobacter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pylori</a:t>
            </a:r>
            <a:endParaRPr lang="cs-CZ" alt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protektivní</a:t>
            </a:r>
            <a:r>
              <a:rPr lang="cs-CZ" altLang="cs-CZ" sz="2200" dirty="0"/>
              <a:t> – hlen, prostaglandiny, sekrece HCO</a:t>
            </a:r>
            <a:r>
              <a:rPr lang="cs-CZ" altLang="cs-CZ" sz="2200" baseline="-25000" dirty="0"/>
              <a:t>3</a:t>
            </a:r>
            <a:r>
              <a:rPr lang="cs-CZ" altLang="cs-CZ" sz="2200" dirty="0"/>
              <a:t>, potrava.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8D449D-EE92-41AC-8542-74F04CC22B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F228F0-23EF-42AF-8B65-2AB08B226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074" name="Nadpis 1">
            <a:extLst>
              <a:ext uri="{FF2B5EF4-FFF2-40B4-BE49-F238E27FC236}">
                <a16:creationId xmlns:a16="http://schemas.microsoft.com/office/drawing/2014/main" id="{C1D7E6F5-40FF-461D-8446-23409E66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Krvácení do GIT</a:t>
            </a:r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2B188F3A-21F5-4A2B-84C1-AA0857DEF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okultní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hemateméza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meléna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80% pochází z horní části GIT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EE5EDF-A0BB-4F3D-9C7A-7219F44BB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50355E-C584-4540-AACC-0456EB9D3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24579" name="Zástupný symbol pro obsah 3">
            <a:extLst>
              <a:ext uri="{FF2B5EF4-FFF2-40B4-BE49-F238E27FC236}">
                <a16:creationId xmlns:a16="http://schemas.microsoft.com/office/drawing/2014/main" id="{EC760E8D-3661-4AB4-9671-54EA4698F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69188"/>
            <a:ext cx="6439874" cy="482990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0E0D6-D6FF-455A-A307-EBF6DDE606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A25AC9-B596-4126-9A2D-4687C161C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EAEE9E8-2FBC-4575-AD2E-0BE1918EE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VCHGD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A46B888-132D-4432-A22D-B96D37EAE6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-  bolesti v epigastriu (G - po jídle, D- nalačno), sezónnost obtíží, pálení žáhy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- endoskopie, HP, kontrastní RTG, laboratorně - GMT, hladina gastrinu, sekrece </a:t>
            </a:r>
            <a:r>
              <a:rPr lang="cs-CZ" altLang="cs-CZ" sz="2200" dirty="0" err="1"/>
              <a:t>HCl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komplikace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   - krvácení - hemateméza, </a:t>
            </a:r>
            <a:r>
              <a:rPr lang="cs-CZ" altLang="cs-CZ" sz="2200" dirty="0" err="1"/>
              <a:t>meléna</a:t>
            </a:r>
            <a:endParaRPr lang="cs-CZ" altLang="cs-CZ" sz="22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   - penetrace - do okolních orgánů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   - perforace - do </a:t>
            </a:r>
            <a:r>
              <a:rPr lang="cs-CZ" altLang="cs-CZ" sz="2200" dirty="0" err="1"/>
              <a:t>perit</a:t>
            </a:r>
            <a:r>
              <a:rPr lang="cs-CZ" altLang="cs-CZ" sz="2200" dirty="0"/>
              <a:t>. dutiny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   - stenóza pyloru, dilatace žaludku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   - maligní zvrat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2632BE-B49A-4598-892B-E0F5C9CC6C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4E7B64-D7BA-42AD-B8AE-7E5FB0A32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26626" name="Nadpis 1">
            <a:extLst>
              <a:ext uri="{FF2B5EF4-FFF2-40B4-BE49-F238E27FC236}">
                <a16:creationId xmlns:a16="http://schemas.microsoft.com/office/drawing/2014/main" id="{3CD282C6-857F-40A6-B518-ACFBAA55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272396" cy="451576"/>
          </a:xfrm>
        </p:spPr>
        <p:txBody>
          <a:bodyPr/>
          <a:lstStyle/>
          <a:p>
            <a:r>
              <a:rPr lang="cs-CZ" altLang="cs-CZ" sz="3800" dirty="0"/>
              <a:t>Krvácení z vředu žaludku: </a:t>
            </a:r>
            <a:r>
              <a:rPr lang="cs-CZ" altLang="cs-CZ" sz="3800" dirty="0" err="1"/>
              <a:t>Forrestova</a:t>
            </a:r>
            <a:r>
              <a:rPr lang="cs-CZ" altLang="cs-CZ" sz="3800" dirty="0"/>
              <a:t> klasifikace</a:t>
            </a:r>
          </a:p>
        </p:txBody>
      </p:sp>
      <p:pic>
        <p:nvPicPr>
          <p:cNvPr id="26627" name="Zástupný symbol pro obsah 3">
            <a:extLst>
              <a:ext uri="{FF2B5EF4-FFF2-40B4-BE49-F238E27FC236}">
                <a16:creationId xmlns:a16="http://schemas.microsoft.com/office/drawing/2014/main" id="{0104AF6F-852A-4339-BA5E-BC788A87A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2" y="3855180"/>
            <a:ext cx="2132427" cy="2132427"/>
          </a:xfrm>
        </p:spPr>
      </p:pic>
      <p:pic>
        <p:nvPicPr>
          <p:cNvPr id="26628" name="Obrázek 4">
            <a:extLst>
              <a:ext uri="{FF2B5EF4-FFF2-40B4-BE49-F238E27FC236}">
                <a16:creationId xmlns:a16="http://schemas.microsoft.com/office/drawing/2014/main" id="{2D95F734-821B-43D6-984A-0526CDF1D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2" y="1653381"/>
            <a:ext cx="2132426" cy="21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B9031C9-2640-4FCD-BC28-413FE116A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349" y="1567815"/>
            <a:ext cx="6032991" cy="45701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BA7327-D712-4E40-AF43-DB21661F4E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C56FAB-F242-495A-8645-DD23013821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10AD4F9-740E-48BD-996B-6D6248404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Léčba VCHGD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6AED6AC-42D7-4198-84B1-3CDA5505E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režimová opatření - dostatek spánku, pravidelný režim, fyzický klid, duševní klid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NEKOUŘIT!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dieta - v akutní fázi kašovité jídlo po 2-3 hod, dále dieta šetřící č. 2, nutno poučit o pravidelnosti a složení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vyloučit ulcerogenní léky(ASA, NSAID, steroidy)</a:t>
            </a:r>
          </a:p>
          <a:p>
            <a:endParaRPr lang="cs-CZ" altLang="cs-CZ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DB5A2C-9E1B-4866-9E7D-8462EE5FE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494AEF-9E2E-4617-A952-5A9B7A1E4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BFD9DAE-2F7B-4F12-B3A2-E1A87E91A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Léčba VCHGD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A7AE2EC-ADA7-47FC-BBCC-D5FEEDBB3B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medikamentózní léčba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  - H2 blokátory (</a:t>
            </a:r>
            <a:r>
              <a:rPr lang="cs-CZ" altLang="cs-CZ" sz="2200" dirty="0" err="1"/>
              <a:t>ranitidin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famotidin</a:t>
            </a:r>
            <a:r>
              <a:rPr lang="cs-CZ" altLang="cs-CZ" sz="2200" dirty="0"/>
              <a:t>)   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  - blokátory protonové pumpy (</a:t>
            </a:r>
            <a:r>
              <a:rPr lang="cs-CZ" altLang="cs-CZ" sz="2200" dirty="0" err="1"/>
              <a:t>omeprazol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esomeprazol</a:t>
            </a:r>
            <a:r>
              <a:rPr lang="cs-CZ" altLang="cs-CZ" sz="2200" dirty="0"/>
              <a:t>)  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  - </a:t>
            </a:r>
            <a:r>
              <a:rPr lang="cs-CZ" altLang="cs-CZ" sz="2200" dirty="0" err="1"/>
              <a:t>anticholienrgika</a:t>
            </a:r>
            <a:r>
              <a:rPr lang="cs-CZ" altLang="cs-CZ" sz="2200" dirty="0"/>
              <a:t>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  - </a:t>
            </a:r>
            <a:r>
              <a:rPr lang="cs-CZ" altLang="cs-CZ" sz="2200" dirty="0" err="1"/>
              <a:t>antacida</a:t>
            </a:r>
            <a:r>
              <a:rPr lang="cs-CZ" altLang="cs-CZ" sz="2200" dirty="0"/>
              <a:t>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  - protektivní léky (</a:t>
            </a:r>
            <a:r>
              <a:rPr lang="cs-CZ" altLang="cs-CZ" sz="2200" dirty="0" err="1"/>
              <a:t>sucralfat</a:t>
            </a:r>
            <a:r>
              <a:rPr lang="cs-CZ" altLang="cs-CZ" sz="2200" dirty="0"/>
              <a:t>, bismut)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  - antibiotika při pozitivním HP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chirurgická léčba při komplikacích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lázeňská léčba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51AEEE-BC0C-4547-8273-060CAB520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A77AB1-AC1C-46F3-AECD-18FDF5D335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6E82783A-1B46-4A01-B789-1840362A8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Nádory žaludku - benigní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C6E8B16-C970-46C4-BC02-1BF7509795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většinou polypy (adenom, </a:t>
            </a:r>
            <a:r>
              <a:rPr lang="cs-CZ" altLang="cs-CZ" sz="2200" dirty="0" err="1"/>
              <a:t>hamartom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chron</a:t>
            </a:r>
            <a:r>
              <a:rPr lang="cs-CZ" altLang="cs-CZ" sz="2200" dirty="0"/>
              <a:t>. zánětlivé změny)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- necharakteristické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- endoskopicky, RTG kontrast, histologie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- endoskopické snesení, event. medikamentózní, resekce zřídka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7152C9-E5F1-432F-A43F-93358B8CD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E4143A-AF64-41FC-B961-01C584ABDB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2167B18-804F-419E-8D21-BB25F1F60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Nádory žaludku - maligní I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427F8AC-45A1-4FAF-8679-AAB796712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stále jeden z nejčastějších nádorů u nás, ale incidence klesá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etiologie</a:t>
            </a:r>
            <a:r>
              <a:rPr lang="cs-CZ" altLang="cs-CZ" sz="2200" dirty="0"/>
              <a:t> - silné kancerogeny v potravě - čím zpracovanější potrava, tím nižší výskyt Ca žaludku a vyšší výskyt Ca kolon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typy nádoru </a:t>
            </a:r>
            <a:r>
              <a:rPr lang="cs-CZ" altLang="cs-CZ" sz="2200" dirty="0"/>
              <a:t>- </a:t>
            </a:r>
            <a:r>
              <a:rPr lang="cs-CZ" altLang="cs-CZ" sz="2200" dirty="0" err="1"/>
              <a:t>polypózní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ulceriformní</a:t>
            </a:r>
            <a:r>
              <a:rPr lang="cs-CZ" altLang="cs-CZ" sz="2200" dirty="0"/>
              <a:t>, ulcerózně infiltrující, difúzní - </a:t>
            </a:r>
            <a:r>
              <a:rPr lang="cs-CZ" altLang="cs-CZ" sz="2200" dirty="0" err="1"/>
              <a:t>scirrhus</a:t>
            </a:r>
            <a:endParaRPr lang="cs-CZ" altLang="cs-CZ" sz="2200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99CC4E-6921-491F-8063-4AB8B3D6A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DE4703-57DE-4613-B1C0-AE2E52D6F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84518EEB-58A8-4CE8-AAD3-62D503771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Endoskpický</a:t>
            </a:r>
            <a:r>
              <a:rPr lang="cs-CZ" altLang="cs-CZ" dirty="0"/>
              <a:t> obraz nádoru žaludku</a:t>
            </a:r>
          </a:p>
        </p:txBody>
      </p:sp>
      <p:graphicFrame>
        <p:nvGraphicFramePr>
          <p:cNvPr id="33795" name="Object 5">
            <a:extLst>
              <a:ext uri="{FF2B5EF4-FFF2-40B4-BE49-F238E27FC236}">
                <a16:creationId xmlns:a16="http://schemas.microsoft.com/office/drawing/2014/main" id="{D898AE59-49F8-4399-B042-1ED73F6B72F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561148"/>
              </p:ext>
            </p:extLst>
          </p:nvPr>
        </p:nvGraphicFramePr>
        <p:xfrm>
          <a:off x="720000" y="1358900"/>
          <a:ext cx="4812085" cy="47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Fotografie" r:id="rId3" imgW="5458587" imgH="5420482" progId="MSPhotoEd.3">
                  <p:embed/>
                </p:oleObj>
              </mc:Choice>
              <mc:Fallback>
                <p:oleObj name="Fotografie" r:id="rId3" imgW="5458587" imgH="5420482" progId="MSPhotoEd.3">
                  <p:embed/>
                  <p:pic>
                    <p:nvPicPr>
                      <p:cNvPr id="33795" name="Object 5">
                        <a:extLst>
                          <a:ext uri="{FF2B5EF4-FFF2-40B4-BE49-F238E27FC236}">
                            <a16:creationId xmlns:a16="http://schemas.microsoft.com/office/drawing/2014/main" id="{D898AE59-49F8-4399-B042-1ED73F6B72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1358900"/>
                        <a:ext cx="4812085" cy="477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2465A7-60F2-4BFE-9A1D-202EE29344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010F6E-708C-496B-9568-4C91E6500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984A3D4-6BB7-41B4-BB39-2FA577EA5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Nádory žaludku- maligní II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373F353-65FA-40C8-A48B-942E98531F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syndrom malých příznaků - nevolnost, nadýmání, pocit plností, nechutenství, odpor k masu - příznaky nekonstantní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u nemocných s předchozí vředovou chorobou - obtíže zůstávají, není kyselina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u="sng" dirty="0"/>
              <a:t>kde není kyselina, není vřed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výjimka - </a:t>
            </a:r>
            <a:r>
              <a:rPr lang="cs-CZ" altLang="cs-CZ" sz="2200" dirty="0" err="1"/>
              <a:t>prepylorický</a:t>
            </a:r>
            <a:r>
              <a:rPr lang="cs-CZ" altLang="cs-CZ" sz="2200" dirty="0"/>
              <a:t> vřed</a:t>
            </a:r>
          </a:p>
          <a:p>
            <a:endParaRPr lang="cs-CZ" altLang="cs-CZ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387BBC-7EEA-4AD4-B233-247803F080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C5AA03-7910-4284-9189-1A5C72C8C0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62AAEF7-CD76-4BCE-9FCE-E8689E87C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Nádory žaludku - maligní III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AAF9A21-783E-45CD-A719-FD30FBFB92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- endoskopie, </a:t>
            </a:r>
            <a:r>
              <a:rPr lang="cs-CZ" altLang="cs-CZ" sz="2200" dirty="0" err="1"/>
              <a:t>endosonografie</a:t>
            </a:r>
            <a:r>
              <a:rPr lang="cs-CZ" altLang="cs-CZ" sz="2200" dirty="0"/>
              <a:t>, RTG kontrast, biopsie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laboratorně</a:t>
            </a:r>
            <a:r>
              <a:rPr lang="cs-CZ" altLang="cs-CZ" sz="2200" dirty="0"/>
              <a:t> - nespolehlivé, okultní krvácení, </a:t>
            </a:r>
            <a:r>
              <a:rPr lang="cs-CZ" altLang="cs-CZ" sz="2200" dirty="0" err="1"/>
              <a:t>anemizace</a:t>
            </a:r>
            <a:r>
              <a:rPr lang="cs-CZ" altLang="cs-CZ" sz="2200" dirty="0"/>
              <a:t>, nepřítomnost </a:t>
            </a:r>
            <a:r>
              <a:rPr lang="cs-CZ" altLang="cs-CZ" sz="2200" dirty="0" err="1"/>
              <a:t>HCl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- vždy operativní, kurativně možná jen v časných stadiích, proto systematické sledování rizikových skupin - chronická atrofická gastritida, polypy, perniciózní anemie, stavy po resekcích, hemoragie GIT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6F2C2C-85AE-497B-839F-DCAD28DB0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6C2967-57EA-425B-9223-C15ACD82F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098" name="Nadpis 1">
            <a:extLst>
              <a:ext uri="{FF2B5EF4-FFF2-40B4-BE49-F238E27FC236}">
                <a16:creationId xmlns:a16="http://schemas.microsoft.com/office/drawing/2014/main" id="{A30A2BDD-B473-48F2-B009-0D6EDA62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Zdroje krvácení do GIT</a:t>
            </a:r>
          </a:p>
        </p:txBody>
      </p:sp>
      <p:pic>
        <p:nvPicPr>
          <p:cNvPr id="4100" name="Zástupný symbol pro obsah 4">
            <a:extLst>
              <a:ext uri="{FF2B5EF4-FFF2-40B4-BE49-F238E27FC236}">
                <a16:creationId xmlns:a16="http://schemas.microsoft.com/office/drawing/2014/main" id="{F71ABC2F-EB5C-4FFA-9962-289969DC8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78" y="762344"/>
            <a:ext cx="4239162" cy="5195278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5A4F561-52BF-43C2-8713-3E3E2FBCE446}"/>
              </a:ext>
            </a:extLst>
          </p:cNvPr>
          <p:cNvSpPr txBox="1"/>
          <p:nvPr/>
        </p:nvSpPr>
        <p:spPr>
          <a:xfrm>
            <a:off x="720000" y="1882367"/>
            <a:ext cx="6514090" cy="363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  <a:latin typeface="Arial" charset="0"/>
                <a:cs typeface="Arial" charset="0"/>
              </a:rPr>
              <a:t>80% krvácení do GIT má zdroj v horním GIT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cs-CZ" sz="2200" b="1" dirty="0"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  <a:latin typeface="Arial" charset="0"/>
                <a:cs typeface="Arial" charset="0"/>
              </a:rPr>
              <a:t>Zdroje krvácení v horním GIT</a:t>
            </a:r>
          </a:p>
          <a:p>
            <a:pPr>
              <a:lnSpc>
                <a:spcPct val="110000"/>
              </a:lnSpc>
              <a:defRPr/>
            </a:pPr>
            <a:r>
              <a:rPr lang="cs-CZ" sz="2200" dirty="0">
                <a:latin typeface="Arial" charset="0"/>
                <a:cs typeface="Arial" charset="0"/>
              </a:rPr>
              <a:t>- jícen – varixy</a:t>
            </a:r>
          </a:p>
          <a:p>
            <a:pPr>
              <a:lnSpc>
                <a:spcPct val="110000"/>
              </a:lnSpc>
              <a:defRPr/>
            </a:pPr>
            <a:r>
              <a:rPr lang="cs-CZ" sz="2200" dirty="0">
                <a:latin typeface="Arial" charset="0"/>
                <a:cs typeface="Arial" charset="0"/>
              </a:rPr>
              <a:t>- žaludek – peptický vřed, aftózní </a:t>
            </a:r>
            <a:r>
              <a:rPr lang="cs-CZ" sz="2200" dirty="0" err="1">
                <a:latin typeface="Arial" charset="0"/>
                <a:cs typeface="Arial" charset="0"/>
              </a:rPr>
              <a:t>gastropatie</a:t>
            </a:r>
            <a:r>
              <a:rPr lang="cs-CZ" sz="2200" dirty="0">
                <a:latin typeface="Arial" charset="0"/>
                <a:cs typeface="Arial" charset="0"/>
              </a:rPr>
              <a:t>, Ca</a:t>
            </a:r>
          </a:p>
          <a:p>
            <a:pPr>
              <a:lnSpc>
                <a:spcPct val="110000"/>
              </a:lnSpc>
              <a:defRPr/>
            </a:pPr>
            <a:r>
              <a:rPr lang="cs-CZ" sz="2200" dirty="0">
                <a:latin typeface="Arial" charset="0"/>
                <a:cs typeface="Arial" charset="0"/>
              </a:rPr>
              <a:t>- duodenum – peptický vřed, hemangiomy, </a:t>
            </a:r>
            <a:r>
              <a:rPr lang="cs-CZ" sz="2200" dirty="0" err="1">
                <a:latin typeface="Arial" charset="0"/>
                <a:cs typeface="Arial" charset="0"/>
              </a:rPr>
              <a:t>dysplázie</a:t>
            </a:r>
            <a:r>
              <a:rPr lang="cs-CZ" sz="2200" dirty="0">
                <a:latin typeface="Arial" charset="0"/>
                <a:cs typeface="Arial" charset="0"/>
              </a:rPr>
              <a:t>, vaskulitidy, </a:t>
            </a:r>
            <a:r>
              <a:rPr lang="cs-CZ" sz="2200" dirty="0" err="1">
                <a:latin typeface="Arial" charset="0"/>
                <a:cs typeface="Arial" charset="0"/>
              </a:rPr>
              <a:t>koagulopatie</a:t>
            </a:r>
            <a:r>
              <a:rPr lang="cs-CZ" sz="2200" dirty="0">
                <a:latin typeface="Arial" charset="0"/>
                <a:cs typeface="Arial" charset="0"/>
              </a:rPr>
              <a:t>, </a:t>
            </a:r>
            <a:r>
              <a:rPr lang="cs-CZ" sz="2200" dirty="0" err="1">
                <a:latin typeface="Arial" charset="0"/>
                <a:cs typeface="Arial" charset="0"/>
              </a:rPr>
              <a:t>trombopenie</a:t>
            </a:r>
            <a:r>
              <a:rPr lang="cs-CZ" sz="2200" dirty="0">
                <a:latin typeface="Arial" charset="0"/>
                <a:cs typeface="Arial" charset="0"/>
              </a:rPr>
              <a:t>, aneuryzma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9ECA72-9825-4E87-986A-3D5211D4D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9DAE69-F519-41E5-B65B-62B9FB76F2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7193DCB-D359-482E-856E-7908CB833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Hemoragická </a:t>
            </a:r>
            <a:r>
              <a:rPr lang="cs-CZ" altLang="cs-CZ" dirty="0" err="1"/>
              <a:t>gastropatie</a:t>
            </a:r>
            <a:endParaRPr lang="cs-CZ" altLang="cs-CZ" dirty="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A23643C-D1B0-4446-A20E-D9B64D803F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po požití ulcerogenních léků - ASA, NSA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při závažných stavech - sepse, 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při portální hypertenzi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při stagnaci obsahu - sonda!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endoskopicky - plošné krvácení, obtížně stavitelné - elektro-, foto-, </a:t>
            </a:r>
            <a:r>
              <a:rPr lang="cs-CZ" altLang="cs-CZ" sz="2200" dirty="0" err="1"/>
              <a:t>termohydrosonda</a:t>
            </a:r>
            <a:endParaRPr lang="cs-CZ" altLang="cs-CZ" sz="2200"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277D6D-EE62-49F0-90F3-EEA13A5CE1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69DB7-3E4B-4886-8756-2DB9E1ACC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4505A2C-0866-4CB5-BB26-E3593B563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Aftózní </a:t>
            </a:r>
            <a:r>
              <a:rPr lang="cs-CZ" altLang="cs-CZ" dirty="0" err="1"/>
              <a:t>gastropatie</a:t>
            </a:r>
            <a:endParaRPr lang="cs-CZ" altLang="cs-CZ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1E15BE8-E69C-4578-AEF1-4A8F40ABD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jednotka objevená až po zavedení endoskopie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příčiny</a:t>
            </a:r>
            <a:r>
              <a:rPr lang="cs-CZ" altLang="cs-CZ" sz="2200" dirty="0"/>
              <a:t> - stejné jako při vředové chorobě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povrchové slizniční defekty, nezachytitelné RTG při kontrastu, podílí se i HP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- nauzea, říhání, nechutenství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protektiva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sucralfat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methoclopramid</a:t>
            </a:r>
            <a:r>
              <a:rPr lang="cs-CZ" altLang="cs-CZ" sz="2200" dirty="0"/>
              <a:t>, antibiotika</a:t>
            </a:r>
          </a:p>
          <a:p>
            <a:endParaRPr lang="cs-CZ" altLang="cs-CZ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Choroby tenkého střeva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anatomicko</a:t>
            </a:r>
            <a:r>
              <a:rPr lang="cs-CZ" altLang="cs-CZ" sz="2200" b="1" dirty="0">
                <a:solidFill>
                  <a:schemeClr val="tx2"/>
                </a:solidFill>
              </a:rPr>
              <a:t> – fyziologicky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místo vstřebávání živin (cukry, tuky, aminokyseliny, Ca, </a:t>
            </a:r>
            <a:r>
              <a:rPr lang="cs-CZ" altLang="cs-CZ" sz="2200" dirty="0" err="1"/>
              <a:t>Fe</a:t>
            </a:r>
            <a:r>
              <a:rPr lang="cs-CZ" altLang="cs-CZ" sz="2200" dirty="0"/>
              <a:t>, žlučové kyseliny, vit. B12)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způsoby </a:t>
            </a:r>
            <a:r>
              <a:rPr lang="cs-CZ" altLang="cs-CZ" sz="2200" b="1" dirty="0">
                <a:solidFill>
                  <a:schemeClr val="tx2"/>
                </a:solidFill>
              </a:rPr>
              <a:t>vstřebávání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aktivní transport, pasivní difúze, </a:t>
            </a:r>
            <a:r>
              <a:rPr lang="cs-CZ" altLang="cs-CZ" sz="2200" dirty="0" err="1"/>
              <a:t>facilitovaná</a:t>
            </a:r>
            <a:r>
              <a:rPr lang="cs-CZ" altLang="cs-CZ" sz="2200" dirty="0"/>
              <a:t> difúze, pinocytóza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motilita</a:t>
            </a:r>
            <a:r>
              <a:rPr lang="cs-CZ" altLang="cs-CZ" sz="2200" dirty="0"/>
              <a:t> tenkého střeva – peristaltická vlna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lymfatický aparát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střevní plaky – obdoba </a:t>
            </a:r>
            <a:r>
              <a:rPr lang="cs-CZ" altLang="cs-CZ" sz="2200" dirty="0" err="1"/>
              <a:t>bursy</a:t>
            </a:r>
            <a:r>
              <a:rPr lang="cs-CZ" altLang="cs-CZ" sz="2200" dirty="0"/>
              <a:t> Fabricii – B-lymfocyty, vliv </a:t>
            </a:r>
            <a:r>
              <a:rPr lang="cs-CZ" altLang="cs-CZ" sz="2200" dirty="0" err="1"/>
              <a:t>IgA</a:t>
            </a:r>
            <a:r>
              <a:rPr lang="cs-CZ" altLang="cs-CZ" sz="2200" dirty="0"/>
              <a:t> na funkci a odolnost střevní sliznice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EF5246-6BAE-461D-967A-85046E9A39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34BE87-344C-473F-8129-44F13D5CD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35283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Malabsorpční syndrom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porucha trávení (</a:t>
            </a:r>
            <a:r>
              <a:rPr lang="cs-CZ" altLang="cs-CZ" sz="2400" dirty="0" err="1"/>
              <a:t>maldigesce</a:t>
            </a:r>
            <a:r>
              <a:rPr lang="cs-CZ" altLang="cs-CZ" sz="2400" dirty="0"/>
              <a:t>) nebo vstřebávání (malabsorpce), vzniká sekundární porucha výživy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2"/>
                </a:solidFill>
              </a:rPr>
              <a:t>klinický obraz </a:t>
            </a:r>
            <a:r>
              <a:rPr lang="cs-CZ" altLang="cs-CZ" sz="2400" b="1" dirty="0"/>
              <a:t>- </a:t>
            </a:r>
            <a:r>
              <a:rPr lang="cs-CZ" altLang="cs-CZ" sz="2400" dirty="0"/>
              <a:t>slabost, úbytek hmotnosti, karenční syndromy, chronický průjem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2"/>
                </a:solidFill>
              </a:rPr>
              <a:t>diagnostika</a:t>
            </a:r>
            <a:r>
              <a:rPr lang="cs-CZ" altLang="cs-CZ" sz="2400" b="1" dirty="0"/>
              <a:t> </a:t>
            </a:r>
            <a:r>
              <a:rPr lang="cs-CZ" altLang="cs-CZ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laboratorně – anémie, </a:t>
            </a:r>
            <a:r>
              <a:rPr lang="cs-CZ" altLang="cs-CZ" sz="2400" dirty="0" err="1"/>
              <a:t>sideropenie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hypalbuminemie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hypoproteinemie</a:t>
            </a:r>
            <a:endParaRPr lang="cs-CZ" alt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toleranční testy – glykemická křivka, hladina vit. B12, křivka železa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 err="1"/>
              <a:t>enteroklýza</a:t>
            </a:r>
            <a:r>
              <a:rPr lang="cs-CZ" altLang="cs-CZ" sz="2400" dirty="0"/>
              <a:t>, biopsie sliznice tenkého střeva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D6C039-BE1A-4A19-9B43-D1B672552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2095B5-889F-4DB5-A056-21E0EE6EE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89926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Malabsorpční syndrom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intraluminální</a:t>
            </a:r>
            <a:r>
              <a:rPr lang="cs-CZ" altLang="cs-CZ" sz="2200" b="1" dirty="0">
                <a:solidFill>
                  <a:schemeClr val="tx2"/>
                </a:solidFill>
              </a:rPr>
              <a:t> příčiny </a:t>
            </a:r>
            <a:r>
              <a:rPr lang="cs-CZ" altLang="cs-CZ" sz="2200" dirty="0"/>
              <a:t>(cholestáza, </a:t>
            </a:r>
            <a:r>
              <a:rPr lang="cs-CZ" altLang="cs-CZ" sz="2200" dirty="0" err="1"/>
              <a:t>exo</a:t>
            </a:r>
            <a:r>
              <a:rPr lang="cs-CZ" altLang="cs-CZ" sz="2200" dirty="0"/>
              <a:t>. </a:t>
            </a:r>
            <a:r>
              <a:rPr lang="cs-CZ" altLang="cs-CZ" sz="2200" dirty="0" err="1"/>
              <a:t>Fuknce</a:t>
            </a:r>
            <a:r>
              <a:rPr lang="cs-CZ" altLang="cs-CZ" sz="2200" dirty="0"/>
              <a:t> pankreatu, žaludeční hypersekrece)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enterocytární</a:t>
            </a:r>
            <a:r>
              <a:rPr lang="cs-CZ" altLang="cs-CZ" sz="2200" b="1" dirty="0">
                <a:solidFill>
                  <a:schemeClr val="tx2"/>
                </a:solidFill>
              </a:rPr>
              <a:t> příčiny </a:t>
            </a:r>
            <a:r>
              <a:rPr lang="cs-CZ" altLang="cs-CZ" sz="2200" dirty="0"/>
              <a:t>(polékové, infekce, AI, </a:t>
            </a:r>
            <a:r>
              <a:rPr lang="cs-CZ" altLang="cs-CZ" sz="2200" dirty="0" err="1"/>
              <a:t>Celiakie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Whippleova</a:t>
            </a:r>
            <a:r>
              <a:rPr lang="cs-CZ" altLang="cs-CZ" sz="2200" dirty="0"/>
              <a:t> choroba)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postenterocytární</a:t>
            </a:r>
            <a:r>
              <a:rPr lang="cs-CZ" altLang="cs-CZ" sz="2200" b="1" dirty="0">
                <a:solidFill>
                  <a:schemeClr val="tx2"/>
                </a:solidFill>
              </a:rPr>
              <a:t> fáze </a:t>
            </a:r>
            <a:r>
              <a:rPr lang="cs-CZ" altLang="cs-CZ" sz="2200" dirty="0"/>
              <a:t>(m. </a:t>
            </a:r>
            <a:r>
              <a:rPr lang="cs-CZ" altLang="cs-CZ" sz="2200" dirty="0" err="1"/>
              <a:t>crohn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amyloidóza,T</a:t>
            </a:r>
            <a:r>
              <a:rPr lang="cs-CZ" altLang="cs-CZ" sz="2200" dirty="0"/>
              <a:t>-lymfom, střevní TBC)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komplexní příčiny </a:t>
            </a:r>
            <a:r>
              <a:rPr lang="cs-CZ" altLang="cs-CZ" sz="2200" dirty="0"/>
              <a:t>(syn. bakteriálního přerůstání, </a:t>
            </a:r>
            <a:r>
              <a:rPr lang="cs-CZ" altLang="cs-CZ" sz="2200" dirty="0" err="1"/>
              <a:t>sy</a:t>
            </a:r>
            <a:r>
              <a:rPr lang="cs-CZ" altLang="cs-CZ" sz="2200" dirty="0"/>
              <a:t>. krátkého střeva, </a:t>
            </a:r>
            <a:r>
              <a:rPr lang="cs-CZ" altLang="cs-CZ" sz="2200" dirty="0" err="1"/>
              <a:t>endokrynopatie</a:t>
            </a:r>
            <a:r>
              <a:rPr lang="cs-CZ" altLang="cs-CZ" sz="2200" dirty="0"/>
              <a:t>)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F91679-DC85-4593-8543-4F15F152F5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FB78D9-47E6-4C10-AB9D-5FBEB44649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31724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Malabsorpční syndrom - léčba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dieta, omezení až vyloučení kritických složek – gliadin, mléko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chemicky definovaná strava – enterální podání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parenterální výživa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substituce vitaminů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enzymatické preparáty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D9D478-1B0C-498A-9A98-FF9EA80CC6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36305A-AA6A-47CA-94D4-824F70750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49954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Deficit laktázy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neschopnost trávit mléčný cukr – laktózu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vznik v kterémkoli věku – po viróze?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příznaky – po požití syrového mléka křeče, nadýmání, průjem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postupně rozvoj karenčních příznaků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při nesnášenlivosti všech mléčných výrobků nutno </a:t>
            </a:r>
            <a:r>
              <a:rPr lang="cs-CZ" altLang="cs-CZ" sz="2200" dirty="0" err="1"/>
              <a:t>dohrazovat</a:t>
            </a:r>
            <a:r>
              <a:rPr lang="cs-CZ" altLang="cs-CZ" sz="2200" dirty="0"/>
              <a:t> Ca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C86DAA-1908-49DC-9819-7A96AC9699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F10F9A-B147-4658-AE96-60916A923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22376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Další choroby tenkého střeva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nádory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karcinoid</a:t>
            </a:r>
            <a:r>
              <a:rPr lang="cs-CZ" altLang="cs-CZ" sz="2200" dirty="0"/>
              <a:t>, velmi vzácné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akutní ischemie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infarzace</a:t>
            </a:r>
            <a:r>
              <a:rPr lang="cs-CZ" altLang="cs-CZ" sz="2200" dirty="0"/>
              <a:t> – z důvodu embolie, trombózy, chronické venostázy – stavy předchozí : </a:t>
            </a:r>
            <a:r>
              <a:rPr lang="cs-CZ" altLang="cs-CZ" sz="2200" dirty="0" err="1"/>
              <a:t>fi</a:t>
            </a:r>
            <a:r>
              <a:rPr lang="cs-CZ" altLang="cs-CZ" sz="2200" dirty="0"/>
              <a:t> síní, srdeční selhání, hypoxie, hypotenze, abdominální angina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vaskulitida</a:t>
            </a:r>
            <a:r>
              <a:rPr lang="cs-CZ" altLang="cs-CZ" sz="2200" dirty="0"/>
              <a:t> – bolesti v břiše, poruchy pasáže až </a:t>
            </a:r>
            <a:r>
              <a:rPr lang="cs-CZ" altLang="cs-CZ" sz="2200" dirty="0" err="1"/>
              <a:t>infarzace</a:t>
            </a:r>
            <a:r>
              <a:rPr lang="cs-CZ" altLang="cs-CZ" sz="2200" dirty="0"/>
              <a:t>, nebezpečí </a:t>
            </a:r>
            <a:r>
              <a:rPr lang="cs-CZ" altLang="cs-CZ" sz="2200" dirty="0" err="1"/>
              <a:t>detrakčního</a:t>
            </a:r>
            <a:r>
              <a:rPr lang="cs-CZ" altLang="cs-CZ" sz="2200" dirty="0"/>
              <a:t> syndromu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lymfadenitis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mesenterialis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může napodobit </a:t>
            </a:r>
            <a:r>
              <a:rPr lang="cs-CZ" altLang="cs-CZ" sz="2200" dirty="0" err="1"/>
              <a:t>appendicitidu</a:t>
            </a:r>
            <a:r>
              <a:rPr lang="cs-CZ" altLang="cs-CZ" sz="2200" dirty="0"/>
              <a:t>, léčba ATB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BE4E25-AB0F-4EA7-B8B4-640D2179A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FCA993-AF84-4600-8887-CAFCAEEFE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34025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b="1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820B8A-F887-4F59-BD0F-AA64780E6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EDB7DA-0B73-4689-8210-B84292AF45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C03B5E2-F655-45FC-B469-B4F6DF5B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Krvácení do GIT z hlediska rychlosti vzniku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97791B2-CCC1-4563-B1D3-FD13F1C66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akutní</a:t>
            </a:r>
            <a:r>
              <a:rPr lang="cs-CZ" altLang="cs-CZ" sz="2500" dirty="0"/>
              <a:t> – náhle vzniklá situace, pac. nemusí být </a:t>
            </a:r>
            <a:r>
              <a:rPr lang="cs-CZ" altLang="cs-CZ" sz="2500" dirty="0" err="1"/>
              <a:t>hemodyn</a:t>
            </a:r>
            <a:r>
              <a:rPr lang="cs-CZ" altLang="cs-CZ" sz="2500" dirty="0"/>
              <a:t>. stabilní, není adaptován na ztrátu krve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chronické</a:t>
            </a:r>
            <a:r>
              <a:rPr lang="cs-CZ" altLang="cs-CZ" sz="2500" dirty="0"/>
              <a:t> – pac. je adaptován i na velký pokles </a:t>
            </a:r>
            <a:r>
              <a:rPr lang="cs-CZ" altLang="cs-CZ" sz="2500" dirty="0" err="1"/>
              <a:t>Hb</a:t>
            </a:r>
            <a:r>
              <a:rPr lang="cs-CZ" altLang="cs-CZ" sz="2500" dirty="0"/>
              <a:t>, pac. často přichází do nemocnice pro jiné potíže – projevy chronického anemického syndromu (dušnost, slabost, únavnost, ale i bolesti na hrudi), anebo se jedná o náhodně zachycenou lehkou </a:t>
            </a:r>
            <a:r>
              <a:rPr lang="cs-CZ" altLang="cs-CZ" sz="2500" dirty="0" err="1"/>
              <a:t>mikrocytózu</a:t>
            </a:r>
            <a:r>
              <a:rPr lang="cs-CZ" altLang="cs-CZ" sz="2500" dirty="0"/>
              <a:t> či anémii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F200A2-26F0-478A-9A60-91D3310034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D96833-B88A-4305-99A7-4831496AC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146" name="Nadpis 1">
            <a:extLst>
              <a:ext uri="{FF2B5EF4-FFF2-40B4-BE49-F238E27FC236}">
                <a16:creationId xmlns:a16="http://schemas.microsoft.com/office/drawing/2014/main" id="{14E97B14-95F9-49C3-A24D-4084FD1D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97267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emergentní</a:t>
            </a:r>
            <a:r>
              <a:rPr lang="cs-CZ" altLang="cs-CZ" dirty="0"/>
              <a:t> terapie akutního krvácení do GIT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65F64A-594C-4F79-9DBD-E0EFFA39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dirty="0"/>
              <a:t>volumová resuscitace (krystaloidy, koloidy)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dirty="0"/>
              <a:t>krevní náhrady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dirty="0"/>
              <a:t>PPI bolus </a:t>
            </a:r>
            <a:r>
              <a:rPr lang="cs-CZ" altLang="cs-CZ" sz="2500" dirty="0" err="1"/>
              <a:t>Omeprazolu</a:t>
            </a:r>
            <a:r>
              <a:rPr lang="cs-CZ" altLang="cs-CZ" sz="2500" dirty="0"/>
              <a:t> 80mg </a:t>
            </a:r>
            <a:r>
              <a:rPr lang="cs-CZ" altLang="cs-CZ" sz="2500" dirty="0" err="1"/>
              <a:t>i.v</a:t>
            </a:r>
            <a:r>
              <a:rPr lang="cs-CZ" altLang="cs-CZ" sz="2500" dirty="0"/>
              <a:t>., </a:t>
            </a:r>
            <a:r>
              <a:rPr lang="cs-CZ" altLang="cs-CZ" sz="2500" dirty="0" err="1"/>
              <a:t>Dicynone</a:t>
            </a:r>
            <a:endParaRPr lang="cs-CZ" altLang="cs-CZ" sz="25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dirty="0" err="1"/>
              <a:t>terlipresin</a:t>
            </a:r>
            <a:endParaRPr lang="cs-CZ" altLang="cs-CZ" sz="25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dirty="0"/>
              <a:t>akutní GFS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dirty="0"/>
              <a:t>chirurgická intervence při nemožnosti zastavit krvácení endoskopicky či při NPB (perforace dutého orgánu)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C9ECBA-F825-49EE-8D83-3E8031F279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31C93A-1236-4D67-B55B-3DF3A51AAF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170" name="Nadpis 1">
            <a:extLst>
              <a:ext uri="{FF2B5EF4-FFF2-40B4-BE49-F238E27FC236}">
                <a16:creationId xmlns:a16="http://schemas.microsoft.com/office/drawing/2014/main" id="{D49CA719-C8B7-4A18-B8A2-6F6E07E6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Terapie krvácení do GIT - souhrn</a:t>
            </a:r>
          </a:p>
        </p:txBody>
      </p:sp>
      <p:sp>
        <p:nvSpPr>
          <p:cNvPr id="25602" name="Zástupný symbol pro obsah 2">
            <a:extLst>
              <a:ext uri="{FF2B5EF4-FFF2-40B4-BE49-F238E27FC236}">
                <a16:creationId xmlns:a16="http://schemas.microsoft.com/office/drawing/2014/main" id="{E3EAB893-A143-40F2-A58E-D443375CF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farmakoterapie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500" dirty="0" err="1">
                <a:solidFill>
                  <a:schemeClr val="tx2"/>
                </a:solidFill>
              </a:rPr>
              <a:t>nevarikozní</a:t>
            </a:r>
            <a:r>
              <a:rPr lang="cs-CZ" altLang="cs-CZ" sz="2500" dirty="0">
                <a:solidFill>
                  <a:schemeClr val="tx2"/>
                </a:solidFill>
              </a:rPr>
              <a:t> krvácení:</a:t>
            </a:r>
            <a:r>
              <a:rPr lang="cs-CZ" altLang="cs-CZ" sz="2500" dirty="0"/>
              <a:t> bolus PPI, poté plná </a:t>
            </a:r>
            <a:r>
              <a:rPr lang="cs-CZ" altLang="cs-CZ" sz="2500" dirty="0" err="1"/>
              <a:t>i.v</a:t>
            </a:r>
            <a:r>
              <a:rPr lang="cs-CZ" altLang="cs-CZ" sz="2500" dirty="0"/>
              <a:t>. PPI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500" dirty="0" err="1">
                <a:solidFill>
                  <a:schemeClr val="tx2"/>
                </a:solidFill>
              </a:rPr>
              <a:t>varikozní</a:t>
            </a:r>
            <a:r>
              <a:rPr lang="cs-CZ" altLang="cs-CZ" sz="2500" dirty="0">
                <a:solidFill>
                  <a:schemeClr val="tx2"/>
                </a:solidFill>
              </a:rPr>
              <a:t> krvácení:</a:t>
            </a:r>
            <a:r>
              <a:rPr lang="cs-CZ" altLang="cs-CZ" sz="2500" dirty="0"/>
              <a:t> BB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endoskopie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500" dirty="0">
                <a:solidFill>
                  <a:schemeClr val="tx2"/>
                </a:solidFill>
              </a:rPr>
              <a:t>GFS:</a:t>
            </a:r>
            <a:r>
              <a:rPr lang="cs-CZ" altLang="cs-CZ" sz="2500" dirty="0"/>
              <a:t> ošetření injekční, mechanické, koagulační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chirurgie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500" b="1" dirty="0">
                <a:solidFill>
                  <a:schemeClr val="tx2"/>
                </a:solidFill>
              </a:rPr>
              <a:t>!</a:t>
            </a:r>
            <a:r>
              <a:rPr lang="cs-CZ" altLang="cs-CZ" sz="2500" dirty="0"/>
              <a:t> masivní varikózní krvácení je endoskopicky neřešitelné</a:t>
            </a:r>
          </a:p>
          <a:p>
            <a:pPr lvl="1" eaLnBrk="1" hangingPunct="1"/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4221BF-D9A7-4A34-A1C4-D623B8CA2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648983-444F-4251-8390-05FF21F2A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8194" name="Nadpis 1">
            <a:extLst>
              <a:ext uri="{FF2B5EF4-FFF2-40B4-BE49-F238E27FC236}">
                <a16:creationId xmlns:a16="http://schemas.microsoft.com/office/drawing/2014/main" id="{D595D17F-0358-47B3-85D5-FC125A27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Nemoci jícnu 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AFFF1792-2D4A-45A7-9112-013FCDA3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dysfagie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GERD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hiatová</a:t>
            </a:r>
            <a:r>
              <a:rPr lang="cs-CZ" altLang="cs-CZ" sz="2200" b="1" dirty="0">
                <a:solidFill>
                  <a:schemeClr val="tx2"/>
                </a:solidFill>
              </a:rPr>
              <a:t> hernie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ezofagitis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achalázie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divertikly jícnu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nádory jícnu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3E9C7E-5403-4CDD-8B29-FE6557562D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B2AC21-5984-4B04-A1AD-679354602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9218" name="Nadpis 1">
            <a:extLst>
              <a:ext uri="{FF2B5EF4-FFF2-40B4-BE49-F238E27FC236}">
                <a16:creationId xmlns:a16="http://schemas.microsoft.com/office/drawing/2014/main" id="{01D1C64F-5F48-48AE-82B4-1287C7BD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Dysfagie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BCB07E23-96EC-48F7-A3BB-E8CCB0AE3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horní dysfagie </a:t>
            </a:r>
            <a:r>
              <a:rPr lang="cs-CZ" altLang="cs-CZ" sz="2200" dirty="0"/>
              <a:t>- váznutí sousta při polykání, regurgitace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dolní dysfagie </a:t>
            </a:r>
            <a:r>
              <a:rPr lang="cs-CZ" altLang="cs-CZ" sz="2200" dirty="0"/>
              <a:t>- nádor, stenózy, neuromuskulární - </a:t>
            </a:r>
            <a:r>
              <a:rPr lang="cs-CZ" altLang="cs-CZ" sz="2200" dirty="0" err="1"/>
              <a:t>achalázie</a:t>
            </a:r>
            <a:r>
              <a:rPr lang="cs-CZ" altLang="cs-CZ" sz="2200" dirty="0"/>
              <a:t>, spazmus, </a:t>
            </a:r>
            <a:r>
              <a:rPr lang="cs-CZ" altLang="cs-CZ" sz="2200" dirty="0" err="1"/>
              <a:t>extraezofageální</a:t>
            </a:r>
            <a:r>
              <a:rPr lang="cs-CZ" altLang="cs-CZ" sz="2200" dirty="0"/>
              <a:t> vlivy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paradoxní dysfagie </a:t>
            </a:r>
            <a:r>
              <a:rPr lang="cs-CZ" altLang="cs-CZ" sz="2200" dirty="0"/>
              <a:t>- váznou tekutiny, tuhá sousta prochází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9FFBDF-9FC1-43A6-BE00-090E58BAE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B9F8B6-FD39-4025-A37E-A72171167A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242" name="Nadpis 1">
            <a:extLst>
              <a:ext uri="{FF2B5EF4-FFF2-40B4-BE49-F238E27FC236}">
                <a16:creationId xmlns:a16="http://schemas.microsoft.com/office/drawing/2014/main" id="{505D368F-7E8A-4ADE-A2E7-6655A137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GERD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9F759D3B-136A-4FAC-81FB-30A71EF1D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je proniknutí žaludečního obsahu do jícnu. K epizodám krátkodobého GER dochází běžně. Patologickým se stává, pokud vyvolává obtíže a/nebo zánětlivé změny sliznice jícnu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sy</a:t>
            </a:r>
            <a:r>
              <a:rPr lang="cs-CZ" altLang="cs-CZ" sz="2200" b="1" dirty="0">
                <a:solidFill>
                  <a:schemeClr val="tx2"/>
                </a:solidFill>
              </a:rPr>
              <a:t>. jícnová: </a:t>
            </a:r>
            <a:r>
              <a:rPr lang="cs-CZ" altLang="cs-CZ" sz="2200" dirty="0"/>
              <a:t>Pyróza, regurgitace, dysfagie, odynofagie, záchvatovité slinění, globus, bolest na hrudníku.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sy</a:t>
            </a:r>
            <a:r>
              <a:rPr lang="cs-CZ" altLang="cs-CZ" sz="2200" b="1" dirty="0">
                <a:solidFill>
                  <a:schemeClr val="tx2"/>
                </a:solidFill>
              </a:rPr>
              <a:t>. </a:t>
            </a:r>
            <a:r>
              <a:rPr lang="cs-CZ" altLang="cs-CZ" sz="2200" b="1" dirty="0" err="1">
                <a:solidFill>
                  <a:schemeClr val="tx2"/>
                </a:solidFill>
              </a:rPr>
              <a:t>mimojícnová</a:t>
            </a:r>
            <a:r>
              <a:rPr lang="cs-CZ" altLang="cs-CZ" sz="2200" b="1" dirty="0">
                <a:solidFill>
                  <a:schemeClr val="tx2"/>
                </a:solidFill>
              </a:rPr>
              <a:t>: </a:t>
            </a:r>
            <a:r>
              <a:rPr lang="cs-CZ" altLang="cs-CZ" sz="2200" dirty="0"/>
              <a:t>Sucho v krku, bolest v uších, zápach z úst, chrapot, laryngitidy, opakované plicní infekce, dráždění vagu - bradykardie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1941</TotalTime>
  <Words>2136</Words>
  <Application>Microsoft Office PowerPoint</Application>
  <PresentationFormat>Širokoúhlá obrazovka</PresentationFormat>
  <Paragraphs>268</Paragraphs>
  <Slides>38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Tahoma</vt:lpstr>
      <vt:lpstr>Wingdings</vt:lpstr>
      <vt:lpstr>Prezentace_MU_CZ</vt:lpstr>
      <vt:lpstr>Fotografie</vt:lpstr>
      <vt:lpstr>Nemoci GIT I  Krvácení do GIT Nemoci jícnu, žaludku Choroby tenkého střeva   </vt:lpstr>
      <vt:lpstr>Krvácení do GIT</vt:lpstr>
      <vt:lpstr>Zdroje krvácení do GIT</vt:lpstr>
      <vt:lpstr>Krvácení do GIT z hlediska rychlosti vzniku</vt:lpstr>
      <vt:lpstr>emergentní terapie akutního krvácení do GIT</vt:lpstr>
      <vt:lpstr>Terapie krvácení do GIT - souhrn</vt:lpstr>
      <vt:lpstr>Nemoci jícnu </vt:lpstr>
      <vt:lpstr>Dysfagie</vt:lpstr>
      <vt:lpstr>GERD</vt:lpstr>
      <vt:lpstr>GERD</vt:lpstr>
      <vt:lpstr>Hiátové hernie</vt:lpstr>
      <vt:lpstr>Mykotická ezofagitida</vt:lpstr>
      <vt:lpstr>Korozivní ezofagitida</vt:lpstr>
      <vt:lpstr>Nádory jícnu</vt:lpstr>
      <vt:lpstr>Choroby žaludku - souhrn</vt:lpstr>
      <vt:lpstr>Choroby žaludku</vt:lpstr>
      <vt:lpstr>Vředová choroba gastroduodena</vt:lpstr>
      <vt:lpstr>Prezentace aplikace PowerPoint</vt:lpstr>
      <vt:lpstr>Etiologie VCHGD</vt:lpstr>
      <vt:lpstr>Prezentace aplikace PowerPoint</vt:lpstr>
      <vt:lpstr>VCHGD</vt:lpstr>
      <vt:lpstr>Krvácení z vředu žaludku: Forrestova klasifikace</vt:lpstr>
      <vt:lpstr>Léčba VCHGD</vt:lpstr>
      <vt:lpstr>Léčba VCHGD</vt:lpstr>
      <vt:lpstr>Nádory žaludku - benigní</vt:lpstr>
      <vt:lpstr>Nádory žaludku - maligní I </vt:lpstr>
      <vt:lpstr>Endoskpický obraz nádoru žaludku</vt:lpstr>
      <vt:lpstr>Nádory žaludku- maligní II</vt:lpstr>
      <vt:lpstr>Nádory žaludku - maligní III</vt:lpstr>
      <vt:lpstr>Hemoragická gastropatie</vt:lpstr>
      <vt:lpstr>Aftózní gastropatie</vt:lpstr>
      <vt:lpstr>Choroby tenkého střeva</vt:lpstr>
      <vt:lpstr>Malabsorpční syndrom </vt:lpstr>
      <vt:lpstr>Malabsorpční syndrom</vt:lpstr>
      <vt:lpstr>Malabsorpční syndrom - léčba</vt:lpstr>
      <vt:lpstr>Deficit laktázy</vt:lpstr>
      <vt:lpstr>Další choroby tenkého střeva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146</cp:revision>
  <cp:lastPrinted>1601-01-01T00:00:00Z</cp:lastPrinted>
  <dcterms:created xsi:type="dcterms:W3CDTF">2021-04-27T07:29:37Z</dcterms:created>
  <dcterms:modified xsi:type="dcterms:W3CDTF">2021-09-01T07:11:40Z</dcterms:modified>
</cp:coreProperties>
</file>