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9" r:id="rId15"/>
    <p:sldId id="298" r:id="rId16"/>
    <p:sldId id="300" r:id="rId17"/>
    <p:sldId id="303" r:id="rId18"/>
    <p:sldId id="301" r:id="rId19"/>
    <p:sldId id="302" r:id="rId20"/>
    <p:sldId id="304" r:id="rId21"/>
    <p:sldId id="305" r:id="rId22"/>
    <p:sldId id="306" r:id="rId23"/>
    <p:sldId id="307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6270" autoAdjust="0"/>
  </p:normalViewPr>
  <p:slideViewPr>
    <p:cSldViewPr snapToGrid="0">
      <p:cViewPr varScale="1">
        <p:scale>
          <a:sx n="81" d="100"/>
          <a:sy n="81" d="100"/>
        </p:scale>
        <p:origin x="114" y="2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000" dirty="0" smtClean="0"/>
              <a:t>Respirační  nákazy</a:t>
            </a:r>
            <a:endParaRPr lang="cs-CZ" altLang="cs-CZ" sz="5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MUDr. Markéta Petrovová, Ph.D.</a:t>
            </a: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ÚPL  LF MU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8648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5686"/>
            <a:ext cx="10753200" cy="459890"/>
          </a:xfrm>
        </p:spPr>
        <p:txBody>
          <a:bodyPr/>
          <a:lstStyle/>
          <a:p>
            <a:r>
              <a:rPr lang="cs-CZ" dirty="0" smtClean="0"/>
              <a:t>Sezonní chřipka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pPr marL="72000" indent="0">
              <a:buNone/>
            </a:pPr>
            <a:r>
              <a:rPr lang="pt-BR" dirty="0" smtClean="0"/>
              <a:t>Původce</a:t>
            </a:r>
            <a:r>
              <a:rPr lang="pt-BR" dirty="0"/>
              <a:t>: v posledních letech zejména typ A H1N1, A H3N2</a:t>
            </a:r>
          </a:p>
          <a:p>
            <a:pPr marL="72000" indent="0">
              <a:buNone/>
            </a:pPr>
            <a:r>
              <a:rPr lang="cs-CZ" dirty="0" smtClean="0"/>
              <a:t>Inkubační </a:t>
            </a:r>
            <a:r>
              <a:rPr lang="cs-CZ" dirty="0"/>
              <a:t>doba: 18 –24 hodin (i kratší)</a:t>
            </a:r>
          </a:p>
          <a:p>
            <a:pPr marL="72000" indent="0">
              <a:buNone/>
            </a:pPr>
            <a:r>
              <a:rPr lang="cs-CZ" dirty="0" smtClean="0"/>
              <a:t>Období </a:t>
            </a:r>
            <a:r>
              <a:rPr lang="cs-CZ" dirty="0"/>
              <a:t>nakažlivosti: 12 –24 hod. před začátkem </a:t>
            </a:r>
            <a:r>
              <a:rPr lang="cs-CZ" dirty="0" smtClean="0"/>
              <a:t>obtíží, + dalších 5 dnů</a:t>
            </a:r>
            <a:endParaRPr lang="pl-PL" dirty="0" smtClean="0"/>
          </a:p>
          <a:p>
            <a:pPr marL="72000" indent="0">
              <a:buNone/>
            </a:pPr>
            <a:endParaRPr lang="pl-PL" dirty="0"/>
          </a:p>
          <a:p>
            <a:pPr marL="72000" indent="0">
              <a:buNone/>
            </a:pPr>
            <a:r>
              <a:rPr lang="cs-CZ" dirty="0"/>
              <a:t>•Zdroj nákazy: většinou člověk, i s asymptomatickým průběhem!</a:t>
            </a:r>
          </a:p>
          <a:p>
            <a:pPr marL="72000" indent="0">
              <a:buNone/>
            </a:pPr>
            <a:r>
              <a:rPr lang="cs-CZ" dirty="0" smtClean="0"/>
              <a:t>(</a:t>
            </a:r>
            <a:r>
              <a:rPr lang="cs-CZ" dirty="0"/>
              <a:t>děti jsou nakažlivější!), vzácně </a:t>
            </a:r>
            <a:r>
              <a:rPr lang="cs-CZ" dirty="0" smtClean="0"/>
              <a:t>zvířata (prase</a:t>
            </a:r>
            <a:r>
              <a:rPr lang="cs-CZ" dirty="0"/>
              <a:t>, </a:t>
            </a:r>
            <a:r>
              <a:rPr lang="cs-CZ" dirty="0" smtClean="0"/>
              <a:t>ptáci)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•Přenos: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přímý </a:t>
            </a:r>
            <a:r>
              <a:rPr lang="cs-CZ" dirty="0"/>
              <a:t>kapénkami</a:t>
            </a:r>
          </a:p>
          <a:p>
            <a:pPr marL="72000" indent="0">
              <a:buNone/>
            </a:pPr>
            <a:r>
              <a:rPr lang="cs-CZ" dirty="0" smtClean="0"/>
              <a:t>nepřímý - kontaminovanými předměty</a:t>
            </a:r>
          </a:p>
          <a:p>
            <a:pPr marL="72000" indent="0">
              <a:buNone/>
            </a:pPr>
            <a:r>
              <a:rPr lang="cs-CZ" dirty="0" smtClean="0"/>
              <a:t>Vnímavé </a:t>
            </a:r>
            <a:r>
              <a:rPr lang="cs-CZ" dirty="0"/>
              <a:t>jsou zejména děti (0 –5 let) a staří dospělí (nad 60 let).</a:t>
            </a:r>
          </a:p>
          <a:p>
            <a:pPr marL="72000" indent="0">
              <a:buNone/>
            </a:pPr>
            <a:r>
              <a:rPr lang="cs-CZ" dirty="0" smtClean="0"/>
              <a:t>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567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Sezonní chřipka - příznaky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3402"/>
            <a:ext cx="1106923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Náhlý začátek z plného zdraví!</a:t>
            </a:r>
          </a:p>
          <a:p>
            <a:pPr marL="72000" indent="0">
              <a:buNone/>
            </a:pPr>
            <a:r>
              <a:rPr lang="pl-PL" sz="2400" dirty="0"/>
              <a:t>zimnice a nástup horečky na 38 –39 °C,</a:t>
            </a:r>
          </a:p>
          <a:p>
            <a:pPr marL="72000" indent="0">
              <a:buNone/>
            </a:pPr>
            <a:r>
              <a:rPr lang="cs-CZ" sz="2400" dirty="0" smtClean="0"/>
              <a:t>vyčerpanost</a:t>
            </a:r>
            <a:r>
              <a:rPr lang="cs-CZ" sz="2400" dirty="0"/>
              <a:t>, </a:t>
            </a:r>
          </a:p>
          <a:p>
            <a:pPr marL="72000" indent="0">
              <a:buNone/>
            </a:pPr>
            <a:r>
              <a:rPr lang="cs-CZ" sz="2400" dirty="0"/>
              <a:t>bolesti svalů, kloubů, zad,</a:t>
            </a:r>
          </a:p>
          <a:p>
            <a:pPr marL="72000" indent="0">
              <a:buNone/>
            </a:pPr>
            <a:r>
              <a:rPr lang="cs-CZ" sz="2400" dirty="0"/>
              <a:t>velké bolesti hlavy,</a:t>
            </a:r>
          </a:p>
          <a:p>
            <a:pPr marL="72000" indent="0">
              <a:buNone/>
            </a:pPr>
            <a:r>
              <a:rPr lang="cs-CZ" sz="2400" dirty="0"/>
              <a:t>nejprve mírné příznaky postižení horních dýchacích cest (ucpaný nos,…), později výraznější (dráždivý kašel s vykašláváním sputa, zarudnutí patrových oblouků</a:t>
            </a:r>
            <a:r>
              <a:rPr lang="cs-CZ" sz="2400" dirty="0" smtClean="0"/>
              <a:t>), u </a:t>
            </a:r>
            <a:r>
              <a:rPr lang="pt-BR" sz="2400" dirty="0" smtClean="0"/>
              <a:t>dětí </a:t>
            </a:r>
            <a:r>
              <a:rPr lang="pt-BR" sz="2400" dirty="0"/>
              <a:t>i nauzea a zvracení.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 smtClean="0"/>
              <a:t>Trvání onemocnění </a:t>
            </a:r>
            <a:r>
              <a:rPr lang="cs-CZ" sz="2400" dirty="0" err="1" smtClean="0"/>
              <a:t>obv</a:t>
            </a:r>
            <a:r>
              <a:rPr lang="cs-CZ" sz="2400" dirty="0" smtClean="0"/>
              <a:t>. týden. </a:t>
            </a:r>
            <a:r>
              <a:rPr lang="cs-CZ" sz="2400" dirty="0"/>
              <a:t>Slabost, únava, pocení mohou přetrvávat i týdny.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8999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a léčba chřipky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6286"/>
            <a:ext cx="10753200" cy="4525714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ýrazně </a:t>
            </a:r>
            <a:r>
              <a:rPr lang="cs-CZ" sz="2400" dirty="0">
                <a:solidFill>
                  <a:schemeClr val="tx2"/>
                </a:solidFill>
              </a:rPr>
              <a:t>závažnější </a:t>
            </a:r>
            <a:r>
              <a:rPr lang="cs-CZ" sz="2400" dirty="0" smtClean="0">
                <a:solidFill>
                  <a:schemeClr val="tx2"/>
                </a:solidFill>
              </a:rPr>
              <a:t>průběh: </a:t>
            </a:r>
            <a:r>
              <a:rPr lang="cs-CZ" sz="2400" dirty="0" smtClean="0"/>
              <a:t>děti </a:t>
            </a:r>
            <a:r>
              <a:rPr lang="cs-CZ" sz="2400" dirty="0"/>
              <a:t>(horečky), starších </a:t>
            </a:r>
            <a:r>
              <a:rPr lang="cs-CZ" sz="2400" dirty="0" smtClean="0"/>
              <a:t>lidé </a:t>
            </a:r>
            <a:r>
              <a:rPr lang="cs-CZ" sz="2400" dirty="0"/>
              <a:t>(riziko komplikací</a:t>
            </a:r>
            <a:r>
              <a:rPr lang="cs-CZ" sz="2400" dirty="0" smtClean="0"/>
              <a:t>), těhotné ženy </a:t>
            </a:r>
            <a:r>
              <a:rPr lang="cs-CZ" sz="2400" dirty="0"/>
              <a:t>(úmrtí)!</a:t>
            </a:r>
          </a:p>
          <a:p>
            <a:pPr marL="72000" indent="0">
              <a:buNone/>
            </a:pPr>
            <a:r>
              <a:rPr lang="cs-CZ" sz="2400" dirty="0" smtClean="0"/>
              <a:t>Komplikace způsobuje: 1) </a:t>
            </a:r>
            <a:r>
              <a:rPr lang="cs-CZ" sz="2400" dirty="0"/>
              <a:t>samotný virus chřipky (virová </a:t>
            </a:r>
            <a:endParaRPr lang="cs-CZ" sz="2400" dirty="0" smtClean="0"/>
          </a:p>
          <a:p>
            <a:pPr marL="7200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pneumonie</a:t>
            </a:r>
            <a:r>
              <a:rPr lang="cs-CZ" sz="2400" dirty="0"/>
              <a:t>) </a:t>
            </a:r>
            <a:endParaRPr lang="cs-CZ" sz="2400" dirty="0" smtClean="0"/>
          </a:p>
          <a:p>
            <a:pPr marL="7200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2) bakterie</a:t>
            </a:r>
            <a:r>
              <a:rPr lang="cs-CZ" sz="2400" dirty="0"/>
              <a:t>, které napadnou oslabeného jedince </a:t>
            </a:r>
            <a:r>
              <a:rPr lang="cs-CZ" sz="2400" dirty="0" smtClean="0"/>
              <a:t>  </a:t>
            </a:r>
          </a:p>
          <a:p>
            <a:pPr marL="7200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(bakteriální superinfekce </a:t>
            </a:r>
            <a:r>
              <a:rPr lang="cs-CZ" sz="2400" dirty="0"/>
              <a:t>–</a:t>
            </a:r>
            <a:r>
              <a:rPr lang="cs-CZ" sz="2400" dirty="0" smtClean="0"/>
              <a:t>stafylokok., streptokok.)</a:t>
            </a:r>
            <a:endParaRPr lang="cs-CZ" sz="2400" dirty="0"/>
          </a:p>
          <a:p>
            <a:pPr marL="72000" indent="0"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Léčba</a:t>
            </a:r>
          </a:p>
          <a:p>
            <a:r>
              <a:rPr lang="cs-CZ" sz="2400" dirty="0" smtClean="0"/>
              <a:t>Nespecifická </a:t>
            </a:r>
            <a:r>
              <a:rPr lang="cs-CZ" sz="2400" dirty="0"/>
              <a:t>(dle symptomů) –analgetika, antipyretika, </a:t>
            </a:r>
            <a:r>
              <a:rPr lang="cs-CZ" sz="2400" dirty="0" err="1"/>
              <a:t>vit.C</a:t>
            </a:r>
            <a:r>
              <a:rPr lang="cs-CZ" sz="2400" dirty="0"/>
              <a:t>, antitusika, klid na lůžku,…</a:t>
            </a:r>
          </a:p>
          <a:p>
            <a:r>
              <a:rPr lang="cs-CZ" sz="2400" dirty="0" smtClean="0"/>
              <a:t>2.Specifická–</a:t>
            </a:r>
            <a:r>
              <a:rPr lang="cs-CZ" sz="2400" dirty="0" err="1" smtClean="0"/>
              <a:t>antivirotika</a:t>
            </a:r>
            <a:r>
              <a:rPr lang="cs-CZ" sz="2400" dirty="0" smtClean="0"/>
              <a:t> (</a:t>
            </a:r>
            <a:r>
              <a:rPr lang="cs-CZ" sz="2400" dirty="0"/>
              <a:t>u závažného průběhu, i profylakticky a preventivně, není-li možné očkovat)</a:t>
            </a:r>
          </a:p>
          <a:p>
            <a:pPr marL="7200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12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chřipky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45771"/>
            <a:ext cx="10753200" cy="4286229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Každoroční </a:t>
            </a:r>
            <a:r>
              <a:rPr lang="cs-CZ" dirty="0"/>
              <a:t>očkování (proti aktuálním kmenům chřipky (A, B</a:t>
            </a:r>
            <a:r>
              <a:rPr lang="cs-CZ" dirty="0" smtClean="0"/>
              <a:t>) -</a:t>
            </a:r>
            <a:r>
              <a:rPr lang="cs-CZ" dirty="0" err="1" smtClean="0"/>
              <a:t>tetravakcíny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U zdravých osob </a:t>
            </a:r>
            <a:r>
              <a:rPr lang="cs-CZ" dirty="0"/>
              <a:t>zabrání onemocnění, u </a:t>
            </a:r>
            <a:r>
              <a:rPr lang="cs-CZ" dirty="0" smtClean="0"/>
              <a:t>starších a chroniků sníží </a:t>
            </a:r>
            <a:r>
              <a:rPr lang="cs-CZ" dirty="0"/>
              <a:t>riziko komplikací a úmrtí.</a:t>
            </a:r>
          </a:p>
          <a:p>
            <a:r>
              <a:rPr lang="cs-CZ" dirty="0" smtClean="0"/>
              <a:t>Doporučené </a:t>
            </a:r>
            <a:r>
              <a:rPr lang="cs-CZ" dirty="0"/>
              <a:t>očkování u osob v riziku (chronická onemocnění, věk nad 50 let, v domovech důchodců,…)                    </a:t>
            </a:r>
          </a:p>
          <a:p>
            <a:r>
              <a:rPr lang="cs-CZ" dirty="0"/>
              <a:t>u vybraných skupin hrazeno pojišťovnou.</a:t>
            </a:r>
          </a:p>
          <a:p>
            <a:r>
              <a:rPr lang="cs-CZ" dirty="0" smtClean="0"/>
              <a:t>Doporučeno </a:t>
            </a:r>
            <a:r>
              <a:rPr lang="cs-CZ" dirty="0"/>
              <a:t>je také ženám při plánování těhotenství v chřipkové sezóně!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398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45234" cy="1171576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42114" y="720000"/>
            <a:ext cx="6531086" cy="451576"/>
          </a:xfrm>
        </p:spPr>
        <p:txBody>
          <a:bodyPr/>
          <a:lstStyle/>
          <a:p>
            <a:r>
              <a:rPr lang="cs-CZ" sz="3600" b="0" dirty="0"/>
              <a:t>dostupné na www.gihsn.org</a:t>
            </a:r>
            <a:endParaRPr lang="cs-CZ" sz="36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47057" y="1600200"/>
            <a:ext cx="9285513" cy="462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15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PTAČÍ CHŘIPKA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5400"/>
            <a:ext cx="10753200" cy="4536600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 smtClean="0"/>
              <a:t>Zdroj: divoké </a:t>
            </a:r>
            <a:r>
              <a:rPr lang="cs-CZ" sz="2400" dirty="0"/>
              <a:t>ptactvo (zejména kachny)  </a:t>
            </a:r>
            <a:r>
              <a:rPr lang="cs-CZ" sz="2400" dirty="0" smtClean="0"/>
              <a:t>- rezervoár </a:t>
            </a:r>
            <a:r>
              <a:rPr lang="cs-CZ" sz="2400" dirty="0"/>
              <a:t>chřipky A v přírodě.</a:t>
            </a:r>
          </a:p>
          <a:p>
            <a:pPr marL="72000" indent="0">
              <a:buNone/>
            </a:pPr>
            <a:r>
              <a:rPr lang="cs-CZ" sz="2400" dirty="0" smtClean="0"/>
              <a:t>Původce: dva </a:t>
            </a:r>
            <a:r>
              <a:rPr lang="cs-CZ" sz="2400" dirty="0"/>
              <a:t>typy </a:t>
            </a:r>
            <a:r>
              <a:rPr lang="cs-CZ" sz="2400" dirty="0" smtClean="0"/>
              <a:t>viru ptačí </a:t>
            </a:r>
            <a:r>
              <a:rPr lang="cs-CZ" sz="2400" dirty="0"/>
              <a:t>chřipky: </a:t>
            </a:r>
          </a:p>
          <a:p>
            <a:pPr marL="72000" indent="0">
              <a:buNone/>
            </a:pPr>
            <a:r>
              <a:rPr lang="cs-CZ" sz="2400" dirty="0"/>
              <a:t>1. vysoce patogenní (H5N1) </a:t>
            </a:r>
            <a:r>
              <a:rPr lang="cs-CZ" sz="2400" dirty="0" smtClean="0"/>
              <a:t>– u </a:t>
            </a:r>
            <a:r>
              <a:rPr lang="cs-CZ" sz="2400" dirty="0"/>
              <a:t>člověka </a:t>
            </a:r>
            <a:r>
              <a:rPr lang="cs-CZ" sz="2400" dirty="0" smtClean="0"/>
              <a:t>typické </a:t>
            </a:r>
            <a:r>
              <a:rPr lang="cs-CZ" sz="2400" dirty="0"/>
              <a:t>příznaky</a:t>
            </a:r>
          </a:p>
          <a:p>
            <a:pPr marL="72000" indent="0">
              <a:buNone/>
            </a:pPr>
            <a:r>
              <a:rPr lang="cs-CZ" sz="2400" dirty="0"/>
              <a:t>chřipky, často těžký </a:t>
            </a:r>
            <a:r>
              <a:rPr lang="cs-CZ" sz="2400" dirty="0" smtClean="0"/>
              <a:t>průběh i GIT potíže</a:t>
            </a:r>
          </a:p>
          <a:p>
            <a:pPr marL="72000" indent="0">
              <a:buNone/>
            </a:pPr>
            <a:r>
              <a:rPr lang="cs-CZ" sz="2400" dirty="0"/>
              <a:t>2</a:t>
            </a:r>
            <a:r>
              <a:rPr lang="cs-CZ" sz="2400" dirty="0" smtClean="0"/>
              <a:t>. </a:t>
            </a:r>
            <a:r>
              <a:rPr lang="cs-CZ" sz="2400" dirty="0"/>
              <a:t>nízko patogenní.                                                </a:t>
            </a:r>
          </a:p>
          <a:p>
            <a:pPr marL="72000" indent="0">
              <a:buNone/>
            </a:pPr>
            <a:r>
              <a:rPr lang="cs-CZ" sz="2400" dirty="0" smtClean="0"/>
              <a:t>Přenos</a:t>
            </a:r>
            <a:r>
              <a:rPr lang="cs-CZ" sz="2400" dirty="0"/>
              <a:t>:</a:t>
            </a:r>
          </a:p>
          <a:p>
            <a:pPr marL="72000" indent="0">
              <a:buNone/>
            </a:pPr>
            <a:r>
              <a:rPr lang="cs-CZ" sz="2400" dirty="0" smtClean="0"/>
              <a:t>- na </a:t>
            </a:r>
            <a:r>
              <a:rPr lang="cs-CZ" sz="2400" dirty="0"/>
              <a:t>člověka ojediněle (nutný dlouhodobý a blízký kontakt),</a:t>
            </a:r>
          </a:p>
          <a:p>
            <a:pPr marL="72000" indent="0">
              <a:buNone/>
            </a:pPr>
            <a:r>
              <a:rPr lang="cs-CZ" sz="2400" dirty="0" smtClean="0"/>
              <a:t>- vzduchem</a:t>
            </a:r>
            <a:r>
              <a:rPr lang="cs-CZ" sz="2400" dirty="0"/>
              <a:t>, výkaly, </a:t>
            </a:r>
            <a:r>
              <a:rPr lang="cs-CZ" sz="2400" dirty="0" smtClean="0"/>
              <a:t>konzumací tepelně </a:t>
            </a:r>
            <a:r>
              <a:rPr lang="cs-CZ" sz="2400" dirty="0"/>
              <a:t>neošetřené </a:t>
            </a:r>
            <a:r>
              <a:rPr lang="cs-CZ" sz="2400" dirty="0" smtClean="0"/>
              <a:t>masa, jater</a:t>
            </a:r>
            <a:endParaRPr lang="cs-CZ" sz="2400" dirty="0"/>
          </a:p>
          <a:p>
            <a:pPr marL="72000" indent="0">
              <a:buNone/>
            </a:pPr>
            <a:r>
              <a:rPr lang="cs-CZ" sz="2400" dirty="0" smtClean="0"/>
              <a:t>- mezilidský </a:t>
            </a:r>
            <a:r>
              <a:rPr lang="cs-CZ" sz="2400" dirty="0"/>
              <a:t>přenos nebyl </a:t>
            </a:r>
            <a:r>
              <a:rPr lang="cs-CZ" sz="2400" dirty="0" smtClean="0"/>
              <a:t>prokázán (zatím). Riziko: přeměna </a:t>
            </a:r>
            <a:r>
              <a:rPr lang="cs-CZ" sz="2400" dirty="0"/>
              <a:t>zvířecího viru na lidský patogen!</a:t>
            </a:r>
          </a:p>
          <a:p>
            <a:pPr marL="72000" indent="0">
              <a:buNone/>
            </a:pPr>
            <a:r>
              <a:rPr lang="cs-CZ" sz="2400" dirty="0" smtClean="0"/>
              <a:t>Vnímavost všeobecná      Prevence</a:t>
            </a:r>
            <a:r>
              <a:rPr lang="cs-CZ" sz="2400" dirty="0"/>
              <a:t>: vybití napadaných chovů.</a:t>
            </a:r>
          </a:p>
        </p:txBody>
      </p:sp>
    </p:spTree>
    <p:extLst>
      <p:ext uri="{BB962C8B-B14F-4D97-AF65-F5344CB8AC3E}">
        <p14:creationId xmlns:p14="http://schemas.microsoft.com/office/powerpoint/2010/main" val="396023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ARI – akutní respirační infekce (virové)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066839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 smtClean="0"/>
              <a:t>Původce: minimálně </a:t>
            </a:r>
            <a:r>
              <a:rPr lang="cs-CZ" sz="2400" dirty="0"/>
              <a:t>200 virů (adenoviry, </a:t>
            </a:r>
            <a:r>
              <a:rPr lang="cs-CZ" sz="2400" dirty="0" err="1"/>
              <a:t>rhinoviry</a:t>
            </a:r>
            <a:r>
              <a:rPr lang="cs-CZ" sz="2400" dirty="0"/>
              <a:t>, </a:t>
            </a:r>
            <a:r>
              <a:rPr lang="cs-CZ" sz="2400" dirty="0" err="1"/>
              <a:t>parachřipka</a:t>
            </a:r>
            <a:r>
              <a:rPr lang="cs-CZ" sz="2400" dirty="0"/>
              <a:t>,…)</a:t>
            </a:r>
          </a:p>
          <a:p>
            <a:pPr marL="72000" indent="0">
              <a:buNone/>
            </a:pPr>
            <a:r>
              <a:rPr lang="cs-CZ" sz="2400" dirty="0"/>
              <a:t>Přenos</a:t>
            </a:r>
            <a:r>
              <a:rPr lang="cs-CZ" sz="2400" dirty="0" smtClean="0"/>
              <a:t>: přímý - kapénkami</a:t>
            </a:r>
            <a:r>
              <a:rPr lang="cs-CZ" sz="2400" dirty="0"/>
              <a:t>, vzácně nepřímý </a:t>
            </a:r>
            <a:r>
              <a:rPr lang="cs-CZ" sz="2400" dirty="0" smtClean="0"/>
              <a:t>- kontaminované </a:t>
            </a:r>
            <a:r>
              <a:rPr lang="cs-CZ" sz="2400" dirty="0"/>
              <a:t>předměty, </a:t>
            </a:r>
            <a:r>
              <a:rPr lang="cs-CZ" sz="2400" dirty="0" smtClean="0"/>
              <a:t> ruce </a:t>
            </a:r>
          </a:p>
          <a:p>
            <a:pPr marL="72000" indent="0">
              <a:buNone/>
            </a:pPr>
            <a:r>
              <a:rPr lang="cs-CZ" sz="2400" dirty="0"/>
              <a:t>Vnímavost nejvyšší u malých dětí a starších lidí</a:t>
            </a:r>
            <a:r>
              <a:rPr lang="cs-CZ" sz="2400" dirty="0" smtClean="0"/>
              <a:t>.                                                                      </a:t>
            </a:r>
            <a:endParaRPr lang="cs-CZ" sz="2400" dirty="0"/>
          </a:p>
          <a:p>
            <a:pPr marL="72000" indent="0">
              <a:buNone/>
            </a:pPr>
            <a:r>
              <a:rPr lang="cs-CZ" sz="2400" dirty="0" smtClean="0"/>
              <a:t>Klinický obraz: </a:t>
            </a: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-nejčastěji </a:t>
            </a:r>
            <a:r>
              <a:rPr lang="cs-CZ" sz="2400" dirty="0" smtClean="0"/>
              <a:t>onemocnění </a:t>
            </a:r>
            <a:r>
              <a:rPr lang="cs-CZ" sz="2400" dirty="0"/>
              <a:t>horních cest dýchacích (rýma</a:t>
            </a:r>
            <a:r>
              <a:rPr lang="cs-CZ" sz="2400" dirty="0" smtClean="0"/>
              <a:t>, faryngitidy</a:t>
            </a:r>
            <a:r>
              <a:rPr lang="cs-CZ" sz="2400" dirty="0"/>
              <a:t>, tonzilitida)    </a:t>
            </a:r>
          </a:p>
          <a:p>
            <a:pPr marL="72000" indent="0">
              <a:buNone/>
            </a:pPr>
            <a:r>
              <a:rPr lang="cs-CZ" sz="2400" dirty="0"/>
              <a:t>-někdy i záněty dolních cest dýchacích (laryngitidy, bronchitidy</a:t>
            </a:r>
            <a:r>
              <a:rPr lang="cs-CZ" sz="2400" dirty="0" smtClean="0"/>
              <a:t>, pneumonie</a:t>
            </a:r>
            <a:r>
              <a:rPr lang="cs-CZ" sz="2400" dirty="0"/>
              <a:t>).</a:t>
            </a:r>
          </a:p>
          <a:p>
            <a:pPr marL="72000" indent="0">
              <a:buNone/>
            </a:pPr>
            <a:r>
              <a:rPr lang="cs-CZ" sz="2400" dirty="0" smtClean="0"/>
              <a:t>Komplikace</a:t>
            </a:r>
            <a:r>
              <a:rPr lang="cs-CZ" sz="2400" dirty="0"/>
              <a:t>: u oslabených jedinců těžší příznaky, superinfekce</a:t>
            </a:r>
          </a:p>
          <a:p>
            <a:pPr marL="72000" indent="0">
              <a:buNone/>
            </a:pPr>
            <a:r>
              <a:rPr lang="cs-CZ" sz="2400" dirty="0" smtClean="0"/>
              <a:t>Léčba</a:t>
            </a:r>
            <a:r>
              <a:rPr lang="cs-CZ" sz="2400" dirty="0"/>
              <a:t>: symptomatická, příp. </a:t>
            </a:r>
            <a:r>
              <a:rPr lang="cs-CZ" sz="2400" dirty="0" err="1" smtClean="0"/>
              <a:t>antivirotika</a:t>
            </a:r>
            <a:r>
              <a:rPr lang="cs-CZ" sz="2400" dirty="0" smtClean="0"/>
              <a:t> (</a:t>
            </a:r>
            <a:r>
              <a:rPr lang="cs-CZ" sz="2400" dirty="0" err="1"/>
              <a:t>ribavirin</a:t>
            </a:r>
            <a:r>
              <a:rPr lang="cs-CZ" sz="2400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083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err="1" smtClean="0"/>
              <a:t>Koronavirové</a:t>
            </a:r>
            <a:r>
              <a:rPr lang="cs-CZ" b="0" dirty="0" smtClean="0"/>
              <a:t> infekce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Typický vzhled všech druhů koronavirů  - uspořádání povrchu </a:t>
            </a:r>
            <a:endParaRPr lang="cs-CZ" sz="2400" dirty="0" smtClean="0"/>
          </a:p>
          <a:p>
            <a:pPr marL="7200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do </a:t>
            </a:r>
            <a:r>
              <a:rPr lang="cs-CZ" sz="2400" dirty="0"/>
              <a:t>tvaru sluneční korony</a:t>
            </a:r>
            <a:r>
              <a:rPr lang="cs-CZ" sz="2400" dirty="0" smtClean="0"/>
              <a:t>. </a:t>
            </a:r>
            <a:r>
              <a:rPr lang="cs-CZ" sz="2400" dirty="0" err="1" smtClean="0"/>
              <a:t>Spike</a:t>
            </a:r>
            <a:r>
              <a:rPr lang="cs-CZ" sz="2400" dirty="0" smtClean="0"/>
              <a:t> protein viru – interakce s receptory v buněčné </a:t>
            </a:r>
          </a:p>
          <a:p>
            <a:pPr marL="7200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membráně lidských buněk. </a:t>
            </a:r>
            <a:endParaRPr lang="cs-CZ" sz="2400" dirty="0"/>
          </a:p>
          <a:p>
            <a:r>
              <a:rPr lang="cs-CZ" sz="2400" dirty="0"/>
              <a:t>Původci zoonóz (drůbež, skot a také domácí zvířata). </a:t>
            </a:r>
          </a:p>
          <a:p>
            <a:r>
              <a:rPr lang="cs-CZ" sz="2400" dirty="0"/>
              <a:t>Až do roku 2002 nebyly známy žádné </a:t>
            </a:r>
            <a:r>
              <a:rPr lang="cs-CZ" sz="2400" dirty="0" smtClean="0"/>
              <a:t>případy přenosu choroby </a:t>
            </a:r>
            <a:r>
              <a:rPr lang="cs-CZ" sz="2400" dirty="0"/>
              <a:t>na člověka. </a:t>
            </a:r>
          </a:p>
          <a:p>
            <a:pPr marL="72000" indent="0">
              <a:buNone/>
            </a:pPr>
            <a:r>
              <a:rPr lang="cs-CZ" sz="2400" dirty="0" smtClean="0"/>
              <a:t>V </a:t>
            </a:r>
            <a:r>
              <a:rPr lang="cs-CZ" sz="2400" dirty="0"/>
              <a:t>poměrně krátkém časovém úseku </a:t>
            </a:r>
            <a:r>
              <a:rPr lang="cs-CZ" sz="2400" dirty="0" smtClean="0"/>
              <a:t>svět zneklidnily a změnily tři </a:t>
            </a:r>
          </a:p>
          <a:p>
            <a:pPr marL="7200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velké </a:t>
            </a:r>
            <a:r>
              <a:rPr lang="cs-CZ" sz="2400" dirty="0"/>
              <a:t>zdravotnické hrozby. Stály za nimi </a:t>
            </a:r>
            <a:r>
              <a:rPr lang="cs-CZ" sz="2400" dirty="0" err="1" smtClean="0"/>
              <a:t>koronaviry</a:t>
            </a:r>
            <a:r>
              <a:rPr lang="cs-CZ" sz="2400" dirty="0" smtClean="0"/>
              <a:t>: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SARS-</a:t>
            </a:r>
            <a:r>
              <a:rPr lang="cs-CZ" sz="2400" dirty="0" err="1" smtClean="0">
                <a:solidFill>
                  <a:srgbClr val="FF0000"/>
                </a:solidFill>
              </a:rPr>
              <a:t>CoV</a:t>
            </a:r>
            <a:r>
              <a:rPr lang="cs-CZ" sz="2400" dirty="0" smtClean="0"/>
              <a:t>          2002                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MERS-</a:t>
            </a:r>
            <a:r>
              <a:rPr lang="cs-CZ" sz="2400" dirty="0" err="1" smtClean="0">
                <a:solidFill>
                  <a:srgbClr val="FF0000"/>
                </a:solidFill>
              </a:rPr>
              <a:t>CoV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        2012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SARS </a:t>
            </a:r>
            <a:r>
              <a:rPr lang="cs-CZ" sz="2400" dirty="0" err="1" smtClean="0">
                <a:solidFill>
                  <a:srgbClr val="FF0000"/>
                </a:solidFill>
              </a:rPr>
              <a:t>CoV</a:t>
            </a:r>
            <a:r>
              <a:rPr lang="cs-CZ" sz="2400" dirty="0" smtClean="0">
                <a:solidFill>
                  <a:srgbClr val="FF0000"/>
                </a:solidFill>
              </a:rPr>
              <a:t> 2       </a:t>
            </a:r>
            <a:r>
              <a:rPr lang="cs-CZ" sz="2400" dirty="0" smtClean="0"/>
              <a:t>2019   (covid 19)</a:t>
            </a:r>
          </a:p>
          <a:p>
            <a:pPr marL="72000" indent="0">
              <a:buNone/>
            </a:pPr>
            <a:r>
              <a:rPr lang="cs-CZ" sz="2400" dirty="0" smtClean="0"/>
              <a:t>Méně virulentní příbuzné </a:t>
            </a:r>
            <a:r>
              <a:rPr lang="cs-CZ" sz="2400" dirty="0" err="1"/>
              <a:t>koronaviry</a:t>
            </a:r>
            <a:r>
              <a:rPr lang="cs-CZ" sz="2400" dirty="0"/>
              <a:t> </a:t>
            </a:r>
            <a:r>
              <a:rPr lang="cs-CZ" sz="2400" dirty="0" smtClean="0"/>
              <a:t>229E, OC43, </a:t>
            </a:r>
            <a:r>
              <a:rPr lang="cs-CZ" sz="2400" dirty="0"/>
              <a:t>NL63 a </a:t>
            </a:r>
            <a:r>
              <a:rPr lang="cs-CZ" sz="2400" dirty="0" smtClean="0"/>
              <a:t>HKU1- nachlazení</a:t>
            </a:r>
            <a:r>
              <a:rPr lang="cs-CZ" sz="2400" dirty="0"/>
              <a:t>, </a:t>
            </a:r>
            <a:endParaRPr lang="cs-CZ" sz="2400" dirty="0" smtClean="0"/>
          </a:p>
          <a:p>
            <a:endParaRPr lang="cs-CZ" sz="2400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885" y="0"/>
            <a:ext cx="2656115" cy="20465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9542" y="3461657"/>
            <a:ext cx="2242457" cy="237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667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5686"/>
            <a:ext cx="10753200" cy="561943"/>
          </a:xfrm>
        </p:spPr>
        <p:txBody>
          <a:bodyPr/>
          <a:lstStyle/>
          <a:p>
            <a:r>
              <a:rPr lang="cs-CZ" sz="3600" b="0" dirty="0" smtClean="0"/>
              <a:t>SARS</a:t>
            </a:r>
            <a:endParaRPr lang="cs-CZ" sz="36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77629"/>
            <a:ext cx="10753200" cy="4954371"/>
          </a:xfrm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Původně zvířecí virus se adaptoval na člověka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Rezervoár: netopýři a kaloni, mezihostitel cibetky.</a:t>
            </a:r>
          </a:p>
          <a:p>
            <a:r>
              <a:rPr lang="pl-PL" sz="2000" dirty="0" smtClean="0"/>
              <a:t>Onemocnění lidí se objevila v r. </a:t>
            </a:r>
            <a:r>
              <a:rPr lang="pl-PL" sz="2000" dirty="0"/>
              <a:t>2002 </a:t>
            </a:r>
            <a:r>
              <a:rPr lang="pl-PL" sz="2000" dirty="0" smtClean="0"/>
              <a:t>- 2003, </a:t>
            </a:r>
            <a:r>
              <a:rPr lang="cs-CZ" sz="2000" dirty="0" smtClean="0"/>
              <a:t>čínská provincie </a:t>
            </a:r>
            <a:r>
              <a:rPr lang="cs-CZ" sz="2000" dirty="0" err="1"/>
              <a:t>Kuang</a:t>
            </a:r>
            <a:r>
              <a:rPr lang="cs-CZ" sz="2000" dirty="0"/>
              <a:t>-tung</a:t>
            </a:r>
            <a:r>
              <a:rPr lang="pl-PL" sz="2000" dirty="0" smtClean="0"/>
              <a:t>. </a:t>
            </a:r>
            <a:r>
              <a:rPr lang="cs-CZ" sz="2000" dirty="0" smtClean="0"/>
              <a:t>Nákaza potvrzena  u  </a:t>
            </a:r>
            <a:r>
              <a:rPr lang="cs-CZ" sz="2000" dirty="0"/>
              <a:t>8096 osob. Zemřelo </a:t>
            </a:r>
            <a:r>
              <a:rPr lang="cs-CZ" sz="2000" dirty="0" smtClean="0"/>
              <a:t>774 lidí – smrtnost 9,6 %.</a:t>
            </a:r>
            <a:endParaRPr lang="pl-PL" sz="2000" dirty="0"/>
          </a:p>
          <a:p>
            <a:r>
              <a:rPr lang="cs-CZ" sz="2000" dirty="0"/>
              <a:t>V</a:t>
            </a:r>
            <a:r>
              <a:rPr lang="cs-CZ" sz="2000" dirty="0" smtClean="0"/>
              <a:t>ysoce </a:t>
            </a:r>
            <a:r>
              <a:rPr lang="cs-CZ" sz="2000" dirty="0"/>
              <a:t>nakažlivá </a:t>
            </a:r>
            <a:r>
              <a:rPr lang="cs-CZ" sz="2000" dirty="0" smtClean="0"/>
              <a:t>nákaza, epidemie se z </a:t>
            </a:r>
            <a:r>
              <a:rPr lang="cs-CZ" sz="2000" dirty="0"/>
              <a:t>Číny rozšířila do dalších </a:t>
            </a:r>
            <a:r>
              <a:rPr lang="cs-CZ" sz="2000" dirty="0" smtClean="0"/>
              <a:t>30 zemí. ID 2-7 dní. </a:t>
            </a:r>
            <a:endParaRPr lang="cs-CZ" sz="2000" dirty="0"/>
          </a:p>
          <a:p>
            <a:r>
              <a:rPr lang="cs-CZ" sz="2000" dirty="0" smtClean="0"/>
              <a:t>Přenos </a:t>
            </a:r>
            <a:r>
              <a:rPr lang="cs-CZ" sz="2000" dirty="0"/>
              <a:t>byl nejčastěji kapénkami, ale i předměty kontaminovanými fekáliemi (virus byl prokázán ve stolici</a:t>
            </a:r>
            <a:r>
              <a:rPr lang="cs-CZ" sz="2000" dirty="0" smtClean="0"/>
              <a:t>). Vylučování viru </a:t>
            </a:r>
            <a:r>
              <a:rPr lang="cs-CZ" sz="2000" dirty="0"/>
              <a:t>ještě 10 dní po ústupu příznaků</a:t>
            </a:r>
            <a:r>
              <a:rPr lang="cs-CZ" sz="2000" dirty="0" smtClean="0"/>
              <a:t>! Sezónnost?</a:t>
            </a:r>
            <a:endParaRPr lang="cs-CZ" sz="2000" dirty="0"/>
          </a:p>
          <a:p>
            <a:r>
              <a:rPr lang="cs-CZ" sz="2000" dirty="0" smtClean="0"/>
              <a:t>Příznaky</a:t>
            </a:r>
            <a:r>
              <a:rPr lang="cs-CZ" sz="2000" dirty="0"/>
              <a:t>: </a:t>
            </a:r>
            <a:r>
              <a:rPr lang="cs-CZ" sz="2000" dirty="0" smtClean="0"/>
              <a:t>vysoká horečka</a:t>
            </a:r>
            <a:r>
              <a:rPr lang="cs-CZ" sz="2000" dirty="0"/>
              <a:t>, kašel, </a:t>
            </a:r>
            <a:r>
              <a:rPr lang="cs-CZ" sz="2000" dirty="0" smtClean="0"/>
              <a:t>únava, </a:t>
            </a:r>
            <a:r>
              <a:rPr lang="cs-CZ" sz="2000" dirty="0"/>
              <a:t>průjem, bolesti hlavy, svalů, </a:t>
            </a:r>
            <a:r>
              <a:rPr lang="cs-CZ" sz="2000" dirty="0" smtClean="0"/>
              <a:t>atypická </a:t>
            </a:r>
            <a:r>
              <a:rPr lang="cs-CZ" sz="2000" dirty="0"/>
              <a:t>pneumonie, </a:t>
            </a:r>
            <a:r>
              <a:rPr lang="cs-CZ" sz="2000" dirty="0" smtClean="0"/>
              <a:t>dechovému selhání. Cytokinová bouře! Role IF alfa. U </a:t>
            </a:r>
            <a:r>
              <a:rPr lang="cs-CZ" sz="2000" dirty="0"/>
              <a:t>dětí do 12 let onemocnění probíhá </a:t>
            </a:r>
            <a:r>
              <a:rPr lang="cs-CZ" sz="2000" dirty="0" smtClean="0"/>
              <a:t>mírně. </a:t>
            </a:r>
          </a:p>
          <a:p>
            <a:r>
              <a:rPr lang="cs-CZ" sz="2000" dirty="0" smtClean="0"/>
              <a:t>Léčba: symptomatická, až UPV. Protilátková imunita až 17 let.</a:t>
            </a:r>
          </a:p>
          <a:p>
            <a:r>
              <a:rPr lang="cs-CZ" sz="2000" dirty="0" smtClean="0"/>
              <a:t>Základní opatření: </a:t>
            </a:r>
            <a:r>
              <a:rPr lang="cs-CZ" sz="2000" dirty="0"/>
              <a:t>důkladná izolace </a:t>
            </a:r>
            <a:r>
              <a:rPr lang="cs-CZ" sz="2000" dirty="0" smtClean="0"/>
              <a:t>nemocných, dodržování </a:t>
            </a:r>
            <a:r>
              <a:rPr lang="cs-CZ" sz="2000" dirty="0"/>
              <a:t>hygienických </a:t>
            </a:r>
            <a:r>
              <a:rPr lang="cs-CZ" sz="2000" dirty="0" smtClean="0"/>
              <a:t>zásad.</a:t>
            </a:r>
          </a:p>
          <a:p>
            <a:r>
              <a:rPr lang="cs-CZ" sz="2000" dirty="0"/>
              <a:t> </a:t>
            </a:r>
            <a:r>
              <a:rPr lang="cs-CZ" sz="2000" dirty="0">
                <a:solidFill>
                  <a:srgbClr val="0000DC"/>
                </a:solidFill>
              </a:rPr>
              <a:t>V České republice nebyly potvrzeny případy nakažení SARS.</a:t>
            </a:r>
            <a:endParaRPr lang="cs-CZ" sz="20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14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27512"/>
            <a:ext cx="10753200" cy="744064"/>
          </a:xfrm>
        </p:spPr>
        <p:txBody>
          <a:bodyPr/>
          <a:lstStyle/>
          <a:p>
            <a:r>
              <a:rPr lang="cs-CZ" sz="3600" b="0" dirty="0" smtClean="0"/>
              <a:t>MERS  -</a:t>
            </a:r>
            <a:r>
              <a:rPr lang="cs-CZ" sz="3600" dirty="0" smtClean="0"/>
              <a:t> </a:t>
            </a:r>
            <a:r>
              <a:rPr lang="en-US" sz="3600" b="0" dirty="0" smtClean="0"/>
              <a:t>Middle </a:t>
            </a:r>
            <a:r>
              <a:rPr lang="en-US" sz="3600" b="0" dirty="0"/>
              <a:t>East respiratory syndrome coronavirus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Původně </a:t>
            </a:r>
            <a:r>
              <a:rPr lang="cs-CZ" sz="2000" dirty="0"/>
              <a:t>zvířecí </a:t>
            </a:r>
            <a:r>
              <a:rPr lang="cs-CZ" sz="2000" dirty="0" smtClean="0"/>
              <a:t>virus, horké oblasti Arábie, </a:t>
            </a:r>
            <a:r>
              <a:rPr lang="cs-CZ" sz="2000" dirty="0" err="1" smtClean="0"/>
              <a:t>Blíz</a:t>
            </a:r>
            <a:r>
              <a:rPr lang="cs-CZ" sz="2000" dirty="0" smtClean="0"/>
              <a:t>/</a:t>
            </a:r>
            <a:r>
              <a:rPr lang="cs-CZ" sz="2000" dirty="0" err="1" smtClean="0"/>
              <a:t>Stř</a:t>
            </a:r>
            <a:r>
              <a:rPr lang="cs-CZ" sz="2000" dirty="0" smtClean="0"/>
              <a:t> Východu, Afghánistán, Indie)</a:t>
            </a:r>
            <a:endParaRPr lang="cs-CZ" sz="2000" dirty="0"/>
          </a:p>
          <a:p>
            <a:r>
              <a:rPr lang="cs-CZ" sz="2000" dirty="0" smtClean="0"/>
              <a:t>V </a:t>
            </a:r>
            <a:r>
              <a:rPr lang="cs-CZ" sz="2000" dirty="0"/>
              <a:t>přenosu se uplatňují </a:t>
            </a:r>
            <a:r>
              <a:rPr lang="cs-CZ" sz="2000" dirty="0" smtClean="0"/>
              <a:t>zvířata: rezervoár - netopýři</a:t>
            </a:r>
            <a:r>
              <a:rPr lang="cs-CZ" sz="2000" dirty="0"/>
              <a:t>, </a:t>
            </a:r>
            <a:r>
              <a:rPr lang="cs-CZ" sz="2000" dirty="0" smtClean="0"/>
              <a:t>mezihostitel - </a:t>
            </a:r>
            <a:r>
              <a:rPr lang="cs-CZ" sz="2000" dirty="0"/>
              <a:t>velbloud </a:t>
            </a:r>
            <a:r>
              <a:rPr lang="cs-CZ" sz="2000" dirty="0" smtClean="0"/>
              <a:t>jednohrbý. </a:t>
            </a:r>
          </a:p>
          <a:p>
            <a:r>
              <a:rPr lang="cs-CZ" sz="2000" dirty="0" smtClean="0"/>
              <a:t>Od 2012 i přenos </a:t>
            </a:r>
            <a:r>
              <a:rPr lang="cs-CZ" sz="2000" dirty="0"/>
              <a:t>z člověka na </a:t>
            </a:r>
            <a:r>
              <a:rPr lang="cs-CZ" sz="2000" dirty="0" smtClean="0"/>
              <a:t>člověka. Úmrtí v Jordánsku, Saudská Arábie. Importovaná onemocnění: léčba cizince z Kataru v Londýně, Brit po mezipřistání v Mekce nakazil celou rodinu). 2014 první epidemie v nemocnicích </a:t>
            </a:r>
            <a:r>
              <a:rPr lang="cs-CZ" sz="2000" dirty="0"/>
              <a:t>S</a:t>
            </a:r>
            <a:r>
              <a:rPr lang="cs-CZ" sz="2000" dirty="0" smtClean="0"/>
              <a:t>tředního Východu. 2015 zavlečení obchodníkem do Koreje, epidemie ve ZZ (</a:t>
            </a:r>
            <a:r>
              <a:rPr lang="cs-CZ" sz="2000" dirty="0" err="1" smtClean="0"/>
              <a:t>nozokomiální</a:t>
            </a:r>
            <a:r>
              <a:rPr lang="cs-CZ" sz="2000" dirty="0" smtClean="0"/>
              <a:t> nákazy – špatná prevence, </a:t>
            </a:r>
            <a:r>
              <a:rPr lang="cs-CZ" sz="2000" dirty="0" err="1" smtClean="0"/>
              <a:t>doctor</a:t>
            </a:r>
            <a:r>
              <a:rPr lang="cs-CZ" sz="2000" dirty="0" smtClean="0"/>
              <a:t> shopping, zvyky kontaktů) – 165 nemocných, 14% letalita. </a:t>
            </a:r>
            <a:endParaRPr lang="cs-CZ" sz="2000" dirty="0"/>
          </a:p>
          <a:p>
            <a:r>
              <a:rPr lang="cs-CZ" sz="2000" dirty="0" smtClean="0"/>
              <a:t>Příznaky </a:t>
            </a:r>
            <a:r>
              <a:rPr lang="cs-CZ" sz="2000" dirty="0"/>
              <a:t>podobné SARS, přidává se také akutní selhání </a:t>
            </a:r>
            <a:r>
              <a:rPr lang="cs-CZ" sz="2000" dirty="0" smtClean="0"/>
              <a:t>ledvin – nelze léčit.</a:t>
            </a:r>
            <a:endParaRPr lang="cs-CZ" sz="2000" dirty="0"/>
          </a:p>
          <a:p>
            <a:r>
              <a:rPr lang="cs-CZ" sz="2000" dirty="0" smtClean="0"/>
              <a:t>Vysoká smrtnost – až 40%. Nižší </a:t>
            </a:r>
            <a:r>
              <a:rPr lang="cs-CZ" sz="2000" dirty="0"/>
              <a:t>potenciál nakazit </a:t>
            </a:r>
            <a:r>
              <a:rPr lang="cs-CZ" sz="2000" dirty="0" smtClean="0"/>
              <a:t>ostatní.</a:t>
            </a:r>
          </a:p>
          <a:p>
            <a:r>
              <a:rPr lang="cs-CZ" sz="2000" dirty="0"/>
              <a:t>Z</a:t>
            </a:r>
            <a:r>
              <a:rPr lang="cs-CZ" sz="2000" dirty="0" smtClean="0"/>
              <a:t>a </a:t>
            </a:r>
            <a:r>
              <a:rPr lang="cs-CZ" sz="2000" dirty="0"/>
              <a:t>celou dobu epidemie </a:t>
            </a:r>
            <a:r>
              <a:rPr lang="cs-CZ" sz="2000" dirty="0" smtClean="0"/>
              <a:t>se nakazilo </a:t>
            </a:r>
            <a:r>
              <a:rPr lang="cs-CZ" sz="2000" dirty="0"/>
              <a:t>2494 osob ve 27 zemích, 858 zemřelo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45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dirty="0" smtClean="0"/>
              <a:t>Význam respiračních </a:t>
            </a:r>
            <a:r>
              <a:rPr lang="cs-CZ" altLang="cs-CZ" sz="3800" dirty="0"/>
              <a:t>nákaz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nejčastější lidské onemocnění </a:t>
            </a:r>
            <a:r>
              <a:rPr lang="cs-CZ" dirty="0"/>
              <a:t>(v ČR </a:t>
            </a:r>
            <a:r>
              <a:rPr lang="cs-CZ" dirty="0" smtClean="0"/>
              <a:t>5–6 </a:t>
            </a:r>
            <a:r>
              <a:rPr lang="cs-CZ" dirty="0"/>
              <a:t>mil./rok, 50 –</a:t>
            </a:r>
            <a:r>
              <a:rPr lang="cs-CZ" dirty="0" smtClean="0"/>
              <a:t>60 % </a:t>
            </a:r>
            <a:r>
              <a:rPr lang="cs-CZ" dirty="0"/>
              <a:t>všech </a:t>
            </a:r>
            <a:r>
              <a:rPr lang="cs-CZ" dirty="0" smtClean="0"/>
              <a:t>onemocnění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ostihují všechny </a:t>
            </a:r>
            <a:r>
              <a:rPr lang="cs-CZ" dirty="0"/>
              <a:t>věkové skupiny obyvatelstva, častěji onemocní </a:t>
            </a:r>
            <a:r>
              <a:rPr lang="cs-CZ" dirty="0" smtClean="0"/>
              <a:t>děti</a:t>
            </a:r>
            <a:endParaRPr lang="cs-CZ" dirty="0"/>
          </a:p>
          <a:p>
            <a:r>
              <a:rPr lang="cs-CZ" dirty="0" smtClean="0"/>
              <a:t>nejčastější příčina </a:t>
            </a:r>
            <a:r>
              <a:rPr lang="cs-CZ" dirty="0"/>
              <a:t>pracovní neschopnosti a absence ve </a:t>
            </a:r>
            <a:r>
              <a:rPr lang="cs-CZ" dirty="0" smtClean="0"/>
              <a:t>škole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elmi </a:t>
            </a:r>
            <a:r>
              <a:rPr lang="cs-CZ" dirty="0"/>
              <a:t>závažný zdravotní i ekonomický </a:t>
            </a:r>
            <a:r>
              <a:rPr lang="cs-CZ" dirty="0" smtClean="0"/>
              <a:t>problém</a:t>
            </a:r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59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59229"/>
            <a:ext cx="10753200" cy="544285"/>
          </a:xfrm>
        </p:spPr>
        <p:txBody>
          <a:bodyPr/>
          <a:lstStyle/>
          <a:p>
            <a:r>
              <a:rPr lang="cs-CZ" sz="3600" b="0" dirty="0" smtClean="0"/>
              <a:t>SARS </a:t>
            </a:r>
            <a:r>
              <a:rPr lang="cs-CZ" sz="3600" b="0" dirty="0" err="1" smtClean="0"/>
              <a:t>CoV</a:t>
            </a:r>
            <a:r>
              <a:rPr lang="cs-CZ" sz="3600" b="0" dirty="0" smtClean="0"/>
              <a:t> 2 – nemoc covid 19</a:t>
            </a:r>
            <a:endParaRPr lang="cs-CZ" sz="36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9829"/>
            <a:ext cx="10753200" cy="4482171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Nový typ </a:t>
            </a:r>
            <a:r>
              <a:rPr lang="cs-CZ" sz="2000" dirty="0" err="1"/>
              <a:t>koronaviru</a:t>
            </a:r>
            <a:r>
              <a:rPr lang="cs-CZ" sz="2000" dirty="0"/>
              <a:t> </a:t>
            </a:r>
            <a:r>
              <a:rPr lang="cs-CZ" sz="2000" dirty="0" smtClean="0"/>
              <a:t>se </a:t>
            </a:r>
            <a:r>
              <a:rPr lang="cs-CZ" sz="2000" dirty="0"/>
              <a:t>objevil poprvé na začátku </a:t>
            </a:r>
            <a:r>
              <a:rPr lang="cs-CZ" sz="2000" dirty="0" smtClean="0"/>
              <a:t>prosince</a:t>
            </a:r>
          </a:p>
          <a:p>
            <a:pPr marL="72000" indent="0">
              <a:buNone/>
            </a:pPr>
            <a:r>
              <a:rPr lang="cs-CZ" sz="2000" dirty="0" smtClean="0"/>
              <a:t>2019 </a:t>
            </a:r>
            <a:r>
              <a:rPr lang="cs-CZ" sz="2000" dirty="0"/>
              <a:t>v čínské provincii </a:t>
            </a:r>
            <a:r>
              <a:rPr lang="cs-CZ" sz="2000" dirty="0" err="1"/>
              <a:t>Chu-pej</a:t>
            </a:r>
            <a:r>
              <a:rPr lang="cs-CZ" sz="2000" dirty="0"/>
              <a:t>, </a:t>
            </a:r>
            <a:r>
              <a:rPr lang="cs-CZ" sz="2000" dirty="0" smtClean="0"/>
              <a:t>městě </a:t>
            </a:r>
            <a:r>
              <a:rPr lang="cs-CZ" sz="2000" dirty="0" err="1" smtClean="0"/>
              <a:t>Wu-chan</a:t>
            </a:r>
            <a:r>
              <a:rPr lang="cs-CZ" sz="2000" dirty="0" smtClean="0"/>
              <a:t> (11 milionů obyvatel).</a:t>
            </a:r>
          </a:p>
          <a:p>
            <a:pPr marL="72000" indent="0">
              <a:buNone/>
            </a:pPr>
            <a:r>
              <a:rPr lang="cs-CZ" sz="2000" dirty="0"/>
              <a:t>V</a:t>
            </a:r>
            <a:r>
              <a:rPr lang="cs-CZ" sz="2000" dirty="0" smtClean="0"/>
              <a:t>irus </a:t>
            </a:r>
            <a:r>
              <a:rPr lang="cs-CZ" sz="2000" dirty="0"/>
              <a:t>se na člověka přenesl poprvé ze </a:t>
            </a:r>
            <a:r>
              <a:rPr lang="cs-CZ" sz="2000" dirty="0" smtClean="0"/>
              <a:t>zvířat. </a:t>
            </a:r>
          </a:p>
          <a:p>
            <a:pPr marL="72000" indent="0">
              <a:buNone/>
            </a:pPr>
            <a:r>
              <a:rPr lang="cs-CZ" sz="2000" dirty="0" smtClean="0"/>
              <a:t>Cesta přenosu? </a:t>
            </a:r>
            <a:r>
              <a:rPr lang="cs-CZ" sz="2000" dirty="0"/>
              <a:t>T</a:t>
            </a:r>
            <a:r>
              <a:rPr lang="cs-CZ" sz="2000" dirty="0" smtClean="0"/>
              <a:t>rh </a:t>
            </a:r>
            <a:r>
              <a:rPr lang="cs-CZ" sz="2000" dirty="0"/>
              <a:t>ve </a:t>
            </a:r>
            <a:r>
              <a:rPr lang="cs-CZ" sz="2000" dirty="0" err="1"/>
              <a:t>Wu-chanu</a:t>
            </a:r>
            <a:r>
              <a:rPr lang="cs-CZ" sz="2000" dirty="0"/>
              <a:t>, </a:t>
            </a:r>
            <a:r>
              <a:rPr lang="cs-CZ" sz="2000" dirty="0" smtClean="0"/>
              <a:t>prodej živých </a:t>
            </a:r>
            <a:r>
              <a:rPr lang="cs-CZ" sz="2000" dirty="0"/>
              <a:t>i </a:t>
            </a:r>
            <a:r>
              <a:rPr lang="cs-CZ" sz="2000" dirty="0" smtClean="0"/>
              <a:t>mrtvých zvířat,  mořských plodů.  Podle DNA analýz byli zdrojem byli netopýři, možná </a:t>
            </a:r>
            <a:r>
              <a:rPr lang="cs-CZ" sz="2000" dirty="0"/>
              <a:t>hadi, kteří se zde prodávali</a:t>
            </a:r>
            <a:r>
              <a:rPr lang="cs-CZ" sz="2000" dirty="0" smtClean="0"/>
              <a:t>. Únik z laboratoře?</a:t>
            </a:r>
          </a:p>
          <a:p>
            <a:pPr marL="72000" indent="0">
              <a:buNone/>
            </a:pPr>
            <a:r>
              <a:rPr lang="cs-CZ" sz="2000" dirty="0" smtClean="0"/>
              <a:t>Diagnostika:</a:t>
            </a:r>
            <a:r>
              <a:rPr lang="cs-CZ" sz="2000" dirty="0"/>
              <a:t> PCR </a:t>
            </a:r>
            <a:r>
              <a:rPr lang="cs-CZ" sz="2000" dirty="0" smtClean="0"/>
              <a:t>test</a:t>
            </a:r>
            <a:r>
              <a:rPr lang="cs-CZ" sz="2000" dirty="0"/>
              <a:t> výtěrem z </a:t>
            </a:r>
            <a:r>
              <a:rPr lang="cs-CZ" sz="2000" dirty="0" smtClean="0"/>
              <a:t>nosohltanu, antigenní testy. Genomové </a:t>
            </a:r>
            <a:r>
              <a:rPr lang="cs-CZ" sz="2000" dirty="0" err="1" smtClean="0"/>
              <a:t>sekvenace</a:t>
            </a:r>
            <a:r>
              <a:rPr lang="cs-CZ" sz="2000" dirty="0" smtClean="0"/>
              <a:t>.</a:t>
            </a:r>
          </a:p>
          <a:p>
            <a:pPr marL="72000" indent="0">
              <a:buNone/>
            </a:pPr>
            <a:r>
              <a:rPr lang="cs-CZ" sz="2000" dirty="0" smtClean="0"/>
              <a:t>Léčba: symptomatická + experiment. </a:t>
            </a:r>
            <a:r>
              <a:rPr lang="cs-CZ" sz="2000" dirty="0" err="1"/>
              <a:t>a</a:t>
            </a:r>
            <a:r>
              <a:rPr lang="cs-CZ" sz="2000" dirty="0" err="1" smtClean="0"/>
              <a:t>ntivirotika</a:t>
            </a:r>
            <a:r>
              <a:rPr lang="cs-CZ" sz="2000" dirty="0" smtClean="0"/>
              <a:t> (</a:t>
            </a:r>
            <a:r>
              <a:rPr lang="cs-CZ" sz="2000" dirty="0" err="1" smtClean="0"/>
              <a:t>Remdesivir</a:t>
            </a:r>
            <a:r>
              <a:rPr lang="cs-CZ" sz="2000" dirty="0" smtClean="0"/>
              <a:t>), monoklonální protilátky. UPV, MTO.</a:t>
            </a:r>
          </a:p>
          <a:p>
            <a:pPr marL="72000" indent="0">
              <a:buNone/>
            </a:pPr>
            <a:r>
              <a:rPr lang="cs-CZ" sz="2000" dirty="0" smtClean="0"/>
              <a:t>Prevence: aerosol - hygienické</a:t>
            </a:r>
            <a:r>
              <a:rPr lang="cs-CZ" sz="2000" dirty="0"/>
              <a:t> </a:t>
            </a:r>
            <a:r>
              <a:rPr lang="cs-CZ" sz="2000" dirty="0" smtClean="0"/>
              <a:t>zásady,  respir. hygiena. 3R. Očkování: </a:t>
            </a:r>
            <a:r>
              <a:rPr lang="cs-CZ" sz="2000" dirty="0" err="1" smtClean="0"/>
              <a:t>mRNA</a:t>
            </a:r>
            <a:r>
              <a:rPr lang="cs-CZ" sz="2000" dirty="0" smtClean="0"/>
              <a:t> vakcíny. Represivní opatření – karanténa, řada provozních omezení (školy, obchody, kultura, výroba), až lokální či celoplošné </a:t>
            </a:r>
            <a:r>
              <a:rPr lang="cs-CZ" sz="2000" dirty="0" err="1" smtClean="0"/>
              <a:t>lockdowny</a:t>
            </a:r>
            <a:r>
              <a:rPr lang="cs-CZ" sz="2000" dirty="0" smtClean="0"/>
              <a:t>. Stav nouze. </a:t>
            </a:r>
            <a:endParaRPr lang="cs-CZ" sz="2000" dirty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0171" y="108857"/>
            <a:ext cx="1763486" cy="177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03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17714"/>
            <a:ext cx="10753200" cy="953862"/>
          </a:xfrm>
        </p:spPr>
        <p:txBody>
          <a:bodyPr/>
          <a:lstStyle/>
          <a:p>
            <a:r>
              <a:rPr lang="cs-CZ" sz="3200" dirty="0" smtClean="0"/>
              <a:t>Covid 19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38200"/>
            <a:ext cx="10753200" cy="4993800"/>
          </a:xfrm>
        </p:spPr>
        <p:txBody>
          <a:bodyPr/>
          <a:lstStyle/>
          <a:p>
            <a:r>
              <a:rPr lang="cs-CZ" sz="2400" dirty="0" smtClean="0"/>
              <a:t>Klinický obraz: bezpříznakový (20 %) - závažné onemocnění. Často horečka, </a:t>
            </a:r>
            <a:r>
              <a:rPr lang="cs-CZ" sz="2400" dirty="0"/>
              <a:t>kašel, </a:t>
            </a:r>
            <a:r>
              <a:rPr lang="cs-CZ" sz="2400" dirty="0" smtClean="0"/>
              <a:t>únava,</a:t>
            </a:r>
            <a:r>
              <a:rPr lang="cs-CZ" sz="2400" dirty="0"/>
              <a:t> dýchací </a:t>
            </a:r>
            <a:r>
              <a:rPr lang="cs-CZ" sz="2400" dirty="0" smtClean="0"/>
              <a:t>potíže, ztrátu </a:t>
            </a:r>
            <a:r>
              <a:rPr lang="cs-CZ" sz="2400" dirty="0"/>
              <a:t>čichu a chuti. </a:t>
            </a:r>
            <a:r>
              <a:rPr lang="cs-CZ" sz="2400" dirty="0" smtClean="0"/>
              <a:t>ID 1-14 dní. ARDS: cytokinové bouře, </a:t>
            </a:r>
            <a:r>
              <a:rPr lang="cs-CZ" sz="2400" dirty="0" err="1" smtClean="0"/>
              <a:t>víceorgánové</a:t>
            </a:r>
            <a:r>
              <a:rPr lang="cs-CZ" sz="2400" dirty="0" smtClean="0"/>
              <a:t> selhání,</a:t>
            </a:r>
            <a:r>
              <a:rPr lang="cs-CZ" sz="2400" dirty="0"/>
              <a:t> </a:t>
            </a:r>
            <a:r>
              <a:rPr lang="cs-CZ" sz="2400" dirty="0" smtClean="0"/>
              <a:t>septický šok, krevní sraženiny. Prolongovaný průběh i následky - </a:t>
            </a:r>
            <a:r>
              <a:rPr lang="cs-CZ" sz="2400" dirty="0" err="1" smtClean="0"/>
              <a:t>postcovidový</a:t>
            </a:r>
            <a:r>
              <a:rPr lang="cs-CZ" sz="2400" dirty="0" smtClean="0"/>
              <a:t> syndrom: silná</a:t>
            </a:r>
            <a:r>
              <a:rPr lang="cs-CZ" sz="2400" dirty="0"/>
              <a:t> únava, ztráta paměti a další kognitivní problémy, </a:t>
            </a:r>
            <a:r>
              <a:rPr lang="cs-CZ" sz="2400" dirty="0" err="1" smtClean="0"/>
              <a:t>febrilie</a:t>
            </a:r>
            <a:r>
              <a:rPr lang="cs-CZ" sz="2400" dirty="0" smtClean="0"/>
              <a:t>, svalová </a:t>
            </a:r>
            <a:r>
              <a:rPr lang="cs-CZ" sz="2400" dirty="0"/>
              <a:t>slabost a </a:t>
            </a:r>
            <a:r>
              <a:rPr lang="cs-CZ" sz="2400" dirty="0" smtClean="0"/>
              <a:t>dušnost. S odstupem autoimunitní reakce. </a:t>
            </a:r>
            <a:endParaRPr lang="cs-CZ" sz="2400" dirty="0"/>
          </a:p>
        </p:txBody>
      </p:sp>
      <p:pic>
        <p:nvPicPr>
          <p:cNvPr id="3074" name="Picture 2" descr="https://upload.wikimedia.org/wikipedia/commons/thumb/f/fc/Karlovy_Vary_hospital_during_the_COVID-19_pandemic_07.png/220px-Karlovy_Vary_hospital_during_the_COVID-19_pandemic_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662" y="3516086"/>
            <a:ext cx="3124338" cy="2046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238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97971"/>
            <a:ext cx="10753200" cy="1073605"/>
          </a:xfrm>
        </p:spPr>
        <p:txBody>
          <a:bodyPr/>
          <a:lstStyle/>
          <a:p>
            <a:r>
              <a:rPr lang="cs-CZ" sz="3600" b="0" dirty="0"/>
              <a:t>Počet případů nákazy </a:t>
            </a:r>
            <a:r>
              <a:rPr lang="cs-CZ" sz="3600" b="0" dirty="0" err="1"/>
              <a:t>koronavirem</a:t>
            </a:r>
            <a:r>
              <a:rPr lang="cs-CZ" sz="3600" b="0" dirty="0"/>
              <a:t> SARS-CoV-2 na tisíc </a:t>
            </a:r>
            <a:r>
              <a:rPr lang="cs-CZ" sz="3600" b="0" dirty="0" smtClean="0"/>
              <a:t>obyvatel (Zdroj: </a:t>
            </a:r>
            <a:r>
              <a:rPr lang="cs-CZ" sz="3600" b="0" dirty="0" err="1" smtClean="0"/>
              <a:t>Wikipedia</a:t>
            </a:r>
            <a:r>
              <a:rPr lang="cs-CZ" sz="3600" b="0" dirty="0" smtClean="0"/>
              <a:t>)</a:t>
            </a:r>
            <a:endParaRPr lang="cs-CZ" sz="36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1743" y="1262743"/>
            <a:ext cx="9246077" cy="538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99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2509"/>
            <a:ext cx="10753200" cy="839067"/>
          </a:xfrm>
        </p:spPr>
        <p:txBody>
          <a:bodyPr/>
          <a:lstStyle/>
          <a:p>
            <a:r>
              <a:rPr lang="cs-CZ" b="0" smtClean="0"/>
              <a:t>Covid 19 - poslední aktualizace dat ECDC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4410"/>
            <a:ext cx="10753200" cy="4537590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Od </a:t>
            </a:r>
            <a:r>
              <a:rPr lang="cs-CZ" dirty="0"/>
              <a:t>34. týdne 2021 do 35. týdne 2021 bylo evidováno 4 071 389 nových případů onemocnění covid-19 (v souladu s „case“ definicemi a testovacími strategiemi v postižených zemích) a hlášeno 66 205 nových úmrtí.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Od 31.12.2019 </a:t>
            </a:r>
            <a:r>
              <a:rPr lang="cs-CZ" dirty="0"/>
              <a:t>do 35. týdne 2021 bylo zaznamenáno </a:t>
            </a:r>
            <a:r>
              <a:rPr lang="cs-CZ" dirty="0">
                <a:solidFill>
                  <a:srgbClr val="0000DC"/>
                </a:solidFill>
              </a:rPr>
              <a:t>celkem 221 357 113 případů onemocnění </a:t>
            </a:r>
            <a:r>
              <a:rPr lang="cs-CZ" dirty="0" smtClean="0">
                <a:solidFill>
                  <a:srgbClr val="0000DC"/>
                </a:solidFill>
              </a:rPr>
              <a:t>covid-19, </a:t>
            </a:r>
            <a:r>
              <a:rPr lang="cs-CZ" dirty="0">
                <a:solidFill>
                  <a:srgbClr val="0000DC"/>
                </a:solidFill>
              </a:rPr>
              <a:t>včetně 4 573 597 úmrtí</a:t>
            </a:r>
            <a:r>
              <a:rPr lang="cs-CZ" dirty="0"/>
              <a:t>.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>
                <a:solidFill>
                  <a:srgbClr val="0000DC"/>
                </a:solidFill>
              </a:rPr>
              <a:t>V </a:t>
            </a:r>
            <a:r>
              <a:rPr lang="cs-CZ" dirty="0">
                <a:solidFill>
                  <a:srgbClr val="0000DC"/>
                </a:solidFill>
              </a:rPr>
              <a:t>zemích EU/EEA </a:t>
            </a:r>
            <a:r>
              <a:rPr lang="cs-CZ" dirty="0"/>
              <a:t>bylo hlášeno </a:t>
            </a:r>
            <a:r>
              <a:rPr lang="cs-CZ" dirty="0">
                <a:solidFill>
                  <a:srgbClr val="0000DC"/>
                </a:solidFill>
              </a:rPr>
              <a:t>37 152 815 případů onemocnění, včetně 757 489 úmrtí.</a:t>
            </a:r>
            <a:r>
              <a:rPr lang="cs-CZ" dirty="0"/>
              <a:t>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Celkově </a:t>
            </a:r>
            <a:r>
              <a:rPr lang="cs-CZ" dirty="0"/>
              <a:t>v </a:t>
            </a:r>
            <a:r>
              <a:rPr lang="cs-CZ" dirty="0" smtClean="0"/>
              <a:t>posledním týdnu počet </a:t>
            </a:r>
            <a:r>
              <a:rPr lang="cs-CZ" dirty="0"/>
              <a:t>hlášených případů klesl o 8,1 %. Denní </a:t>
            </a:r>
            <a:r>
              <a:rPr lang="cs-CZ" dirty="0" smtClean="0"/>
              <a:t>aktualizace </a:t>
            </a:r>
            <a:r>
              <a:rPr lang="cs-CZ" dirty="0"/>
              <a:t>v zemích </a:t>
            </a:r>
            <a:r>
              <a:rPr lang="cs-CZ" dirty="0" smtClean="0"/>
              <a:t>EU </a:t>
            </a:r>
            <a:r>
              <a:rPr lang="cs-CZ" dirty="0"/>
              <a:t>zde: </a:t>
            </a:r>
            <a:r>
              <a:rPr lang="cs-CZ" dirty="0">
                <a:solidFill>
                  <a:srgbClr val="0000DC"/>
                </a:solidFill>
              </a:rPr>
              <a:t>https://www.ecdc.europa.eu/en/cases-2019-ncov-eueea </a:t>
            </a:r>
          </a:p>
        </p:txBody>
      </p:sp>
    </p:spTree>
    <p:extLst>
      <p:ext uri="{BB962C8B-B14F-4D97-AF65-F5344CB8AC3E}">
        <p14:creationId xmlns:p14="http://schemas.microsoft.com/office/powerpoint/2010/main" val="272150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1400" b="1" dirty="0"/>
              <a:t>Weekly total acute respiratory infections morbidity per 100000 </a:t>
            </a:r>
            <a:r>
              <a:rPr lang="en-US" sz="1400" b="1" dirty="0" smtClean="0"/>
              <a:t>population</a:t>
            </a:r>
            <a:r>
              <a:rPr lang="cs-CZ" sz="1400" b="1" dirty="0" smtClean="0"/>
              <a:t> </a:t>
            </a:r>
            <a:r>
              <a:rPr lang="en-US" sz="1400" dirty="0" smtClean="0"/>
              <a:t>The </a:t>
            </a:r>
            <a:r>
              <a:rPr lang="en-US" sz="1400" dirty="0"/>
              <a:t>Czech Republic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Sledování </a:t>
            </a:r>
            <a:r>
              <a:rPr lang="cs-CZ" b="0" dirty="0" smtClean="0"/>
              <a:t>výskytu chřipky (ARI a ILI) </a:t>
            </a:r>
            <a:r>
              <a:rPr lang="cs-CZ" b="0" dirty="0"/>
              <a:t>v ČR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sz="1600" b="1" dirty="0"/>
              <a:t>Weekly total ILI morbidity per 100000 population</a:t>
            </a:r>
          </a:p>
          <a:p>
            <a:r>
              <a:rPr lang="en-US" sz="1600" b="1" dirty="0"/>
              <a:t>The Czech Republic</a:t>
            </a:r>
            <a:endParaRPr lang="cs-CZ" sz="1600" b="1" dirty="0"/>
          </a:p>
        </p:txBody>
      </p:sp>
      <p:pic>
        <p:nvPicPr>
          <p:cNvPr id="4098" name="Picture 2" descr="https://apps.szu.cz/ari/Graf5362021ARI.png"/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6899" y="2363190"/>
            <a:ext cx="4643251" cy="347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ástupný symbol pro obsah 9"/>
          <p:cNvSpPr>
            <a:spLocks noGrp="1"/>
          </p:cNvSpPr>
          <p:nvPr>
            <p:ph idx="30"/>
          </p:nvPr>
        </p:nvSpPr>
        <p:spPr>
          <a:xfrm>
            <a:off x="8110846" y="3360717"/>
            <a:ext cx="1045029" cy="18763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003" y="2363190"/>
            <a:ext cx="4528805" cy="4013859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 rot="10800000" flipV="1">
            <a:off x="1531916" y="4953623"/>
            <a:ext cx="97258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výskyt chřipky a akutních respiračních infekcí (ARI) je v ČR sledován systémem týdenních hlášení spolupracujících praktických lékařů (již od roku 1968) </a:t>
            </a:r>
          </a:p>
        </p:txBody>
      </p:sp>
    </p:spTree>
    <p:extLst>
      <p:ext uri="{BB962C8B-B14F-4D97-AF65-F5344CB8AC3E}">
        <p14:creationId xmlns:p14="http://schemas.microsoft.com/office/powerpoint/2010/main" val="170021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respiračních nákaz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Bránou vstupu </a:t>
            </a:r>
            <a:r>
              <a:rPr lang="cs-CZ" dirty="0" err="1" smtClean="0"/>
              <a:t>patogena</a:t>
            </a:r>
            <a:r>
              <a:rPr lang="cs-CZ" dirty="0" smtClean="0"/>
              <a:t> do </a:t>
            </a:r>
            <a:r>
              <a:rPr lang="cs-CZ" dirty="0"/>
              <a:t>těla je dýchací systém.</a:t>
            </a:r>
          </a:p>
          <a:p>
            <a:r>
              <a:rPr lang="cs-CZ" dirty="0" smtClean="0"/>
              <a:t>Přenos </a:t>
            </a:r>
            <a:r>
              <a:rPr lang="cs-CZ" dirty="0"/>
              <a:t>je především přímý –</a:t>
            </a:r>
            <a:r>
              <a:rPr lang="cs-CZ" dirty="0" err="1"/>
              <a:t>kapénkami,u</a:t>
            </a:r>
            <a:r>
              <a:rPr lang="cs-CZ" dirty="0"/>
              <a:t> některých infekcí se uplatňuje i přenos nepřímý –vzduchem (TBC) nebo kontaminovanými předměty, rukami (chřipka,)…</a:t>
            </a:r>
          </a:p>
          <a:p>
            <a:r>
              <a:rPr lang="cs-CZ" dirty="0" smtClean="0"/>
              <a:t>Zdrojem </a:t>
            </a:r>
            <a:r>
              <a:rPr lang="cs-CZ" dirty="0"/>
              <a:t>nákazy je většinou člověk.</a:t>
            </a:r>
          </a:p>
          <a:p>
            <a:r>
              <a:rPr lang="cs-CZ" dirty="0" smtClean="0"/>
              <a:t>Původcem </a:t>
            </a:r>
            <a:r>
              <a:rPr lang="cs-CZ" dirty="0"/>
              <a:t>mohou být viry, bakterie, plísně. Převažují nákazy virové (80 –85</a:t>
            </a:r>
            <a:r>
              <a:rPr lang="cs-CZ" dirty="0" smtClean="0"/>
              <a:t>%)!</a:t>
            </a:r>
          </a:p>
          <a:p>
            <a:r>
              <a:rPr lang="cs-CZ" dirty="0"/>
              <a:t> lidské </a:t>
            </a:r>
            <a:r>
              <a:rPr lang="cs-CZ" dirty="0" err="1" smtClean="0"/>
              <a:t>rhinoviry</a:t>
            </a:r>
            <a:r>
              <a:rPr lang="cs-CZ" dirty="0" smtClean="0"/>
              <a:t>, RSV</a:t>
            </a:r>
            <a:r>
              <a:rPr lang="cs-CZ" dirty="0"/>
              <a:t>, enteroviry, adenoviry, </a:t>
            </a:r>
            <a:r>
              <a:rPr lang="cs-CZ" dirty="0" smtClean="0"/>
              <a:t>běžné </a:t>
            </a:r>
            <a:r>
              <a:rPr lang="cs-CZ" dirty="0" err="1"/>
              <a:t>koronaviry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03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nejčastějších původců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84514"/>
            <a:ext cx="10753200" cy="454748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VIRY</a:t>
            </a:r>
            <a:endParaRPr lang="cs-CZ" sz="2000" dirty="0"/>
          </a:p>
          <a:p>
            <a:r>
              <a:rPr lang="cs-CZ" sz="2000" dirty="0"/>
              <a:t>chřipky</a:t>
            </a:r>
          </a:p>
          <a:p>
            <a:r>
              <a:rPr lang="cs-CZ" sz="2000" dirty="0" err="1"/>
              <a:t>parachřipky</a:t>
            </a:r>
            <a:endParaRPr lang="cs-CZ" sz="2000" dirty="0"/>
          </a:p>
          <a:p>
            <a:r>
              <a:rPr lang="cs-CZ" sz="2000" dirty="0" err="1"/>
              <a:t>rhinoviry</a:t>
            </a:r>
            <a:r>
              <a:rPr lang="cs-CZ" sz="2000" dirty="0"/>
              <a:t>(rýma)</a:t>
            </a:r>
          </a:p>
          <a:p>
            <a:r>
              <a:rPr lang="cs-CZ" sz="2000" dirty="0" smtClean="0"/>
              <a:t>+ d</a:t>
            </a:r>
            <a:r>
              <a:rPr lang="en-US" sz="2000" dirty="0" err="1" smtClean="0"/>
              <a:t>alších</a:t>
            </a:r>
            <a:r>
              <a:rPr lang="en-US" sz="2000" dirty="0" smtClean="0"/>
              <a:t> </a:t>
            </a:r>
            <a:r>
              <a:rPr lang="en-US" sz="2000" dirty="0"/>
              <a:t>200 (</a:t>
            </a:r>
            <a:r>
              <a:rPr lang="en-US" sz="2000" dirty="0" err="1"/>
              <a:t>adenovirózy</a:t>
            </a:r>
            <a:r>
              <a:rPr lang="en-US" sz="2000" dirty="0"/>
              <a:t>, SARS, MERS,….) </a:t>
            </a:r>
            <a:endParaRPr lang="cs-CZ" sz="2000" dirty="0" smtClean="0"/>
          </a:p>
          <a:p>
            <a:pPr marL="72000" indent="0">
              <a:buNone/>
            </a:pPr>
            <a:r>
              <a:rPr lang="cs-CZ" sz="2000" dirty="0" smtClean="0"/>
              <a:t>BAKTERIE</a:t>
            </a:r>
            <a:endParaRPr lang="cs-CZ" sz="2000" dirty="0"/>
          </a:p>
          <a:p>
            <a:r>
              <a:rPr lang="cs-CZ" sz="2000" dirty="0"/>
              <a:t>tuberkulóza</a:t>
            </a:r>
          </a:p>
          <a:p>
            <a:r>
              <a:rPr lang="cs-CZ" sz="2000" dirty="0"/>
              <a:t>černý kašel (pertuse)</a:t>
            </a:r>
          </a:p>
          <a:p>
            <a:r>
              <a:rPr lang="cs-CZ" sz="2000" dirty="0"/>
              <a:t>streptokokové infekce</a:t>
            </a:r>
          </a:p>
          <a:p>
            <a:r>
              <a:rPr lang="cs-CZ" sz="2000" dirty="0"/>
              <a:t>a další ( stafylokokové infekce, </a:t>
            </a:r>
            <a:r>
              <a:rPr lang="cs-CZ" sz="2000" dirty="0" err="1"/>
              <a:t>mykoplazmata</a:t>
            </a:r>
            <a:r>
              <a:rPr lang="cs-CZ" sz="2000" dirty="0"/>
              <a:t>,…</a:t>
            </a:r>
          </a:p>
          <a:p>
            <a:pPr marL="72000" indent="0">
              <a:buNone/>
            </a:pPr>
            <a:r>
              <a:rPr lang="cs-CZ" sz="2000" dirty="0"/>
              <a:t>PLÍSNĚ</a:t>
            </a:r>
          </a:p>
          <a:p>
            <a:r>
              <a:rPr lang="cs-CZ" sz="2000" dirty="0" err="1" smtClean="0"/>
              <a:t>Pneumocystová</a:t>
            </a:r>
            <a:r>
              <a:rPr lang="cs-CZ" sz="2000" dirty="0" smtClean="0"/>
              <a:t> pneumonie, Aspergilózy </a:t>
            </a:r>
            <a:r>
              <a:rPr lang="cs-CZ" sz="2000" dirty="0"/>
              <a:t>(pneumonie)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4889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Virové respirační nákazy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Převážně vyvolané obalenými RNA viry –obal umožňuje proniknout hlenovou vrstvou k respiračnímu epitelu.</a:t>
            </a:r>
          </a:p>
          <a:p>
            <a:r>
              <a:rPr lang="cs-CZ" dirty="0" smtClean="0"/>
              <a:t>Neobalené </a:t>
            </a:r>
            <a:r>
              <a:rPr lang="cs-CZ" dirty="0"/>
              <a:t>pouze </a:t>
            </a:r>
            <a:r>
              <a:rPr lang="cs-CZ" dirty="0" err="1"/>
              <a:t>rhinoviry</a:t>
            </a:r>
            <a:r>
              <a:rPr lang="cs-CZ" dirty="0"/>
              <a:t>–napadají zejména nosní sliznici, kde není hlenová vrstva.</a:t>
            </a:r>
          </a:p>
          <a:p>
            <a:r>
              <a:rPr lang="cs-CZ" dirty="0" smtClean="0"/>
              <a:t>Většinou </a:t>
            </a:r>
            <a:r>
              <a:rPr lang="cs-CZ" dirty="0"/>
              <a:t>napadají pouze respirační epitel, viry se běžně nedostávají do krve a nepostihují jiné orgány (kromě chřipky).</a:t>
            </a:r>
          </a:p>
          <a:p>
            <a:r>
              <a:rPr lang="cs-CZ" dirty="0" smtClean="0"/>
              <a:t>Mají </a:t>
            </a:r>
            <a:r>
              <a:rPr lang="cs-CZ" dirty="0"/>
              <a:t>většinou akutní průběh s krátkou inkubační dobou.</a:t>
            </a:r>
          </a:p>
          <a:p>
            <a:r>
              <a:rPr lang="cs-CZ" dirty="0" smtClean="0"/>
              <a:t>Pokud </a:t>
            </a:r>
            <a:r>
              <a:rPr lang="cs-CZ" dirty="0"/>
              <a:t>se vytvoří imunita, je jen vůči danému typu viru a krátkodobá.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13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68086"/>
            <a:ext cx="10753200" cy="703490"/>
          </a:xfrm>
        </p:spPr>
        <p:txBody>
          <a:bodyPr/>
          <a:lstStyle/>
          <a:p>
            <a:r>
              <a:rPr lang="cs-CZ" dirty="0" smtClean="0"/>
              <a:t>CHŘIPKA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sz="2000" dirty="0" err="1" smtClean="0"/>
              <a:t>Ortomyxovirus</a:t>
            </a:r>
            <a:r>
              <a:rPr lang="cs-CZ" sz="2000" dirty="0" smtClean="0"/>
              <a:t>–typ </a:t>
            </a:r>
            <a:r>
              <a:rPr lang="cs-CZ" sz="2000" dirty="0"/>
              <a:t>A, B, C.</a:t>
            </a:r>
          </a:p>
          <a:p>
            <a:r>
              <a:rPr lang="cs-CZ" sz="2000" dirty="0" smtClean="0"/>
              <a:t>Vysoká </a:t>
            </a:r>
            <a:r>
              <a:rPr lang="cs-CZ" sz="2000" dirty="0"/>
              <a:t>nakažlivost! K vyvolání infekce stačí 2 –3 viriony! (v jedné kapénce je jich 106)</a:t>
            </a:r>
          </a:p>
          <a:p>
            <a:r>
              <a:rPr lang="cs-CZ" sz="2000" dirty="0" smtClean="0"/>
              <a:t>Viry </a:t>
            </a:r>
            <a:r>
              <a:rPr lang="cs-CZ" sz="2000" dirty="0"/>
              <a:t>mají na povrchu antigeny (</a:t>
            </a:r>
            <a:r>
              <a:rPr lang="cs-CZ" sz="2000" dirty="0" err="1"/>
              <a:t>hemaglutinin</a:t>
            </a:r>
            <a:r>
              <a:rPr lang="cs-CZ" sz="2000" dirty="0"/>
              <a:t>-H, </a:t>
            </a:r>
            <a:r>
              <a:rPr lang="cs-CZ" sz="2000" dirty="0" err="1"/>
              <a:t>neuraminidáza</a:t>
            </a:r>
            <a:r>
              <a:rPr lang="cs-CZ" sz="2000" dirty="0"/>
              <a:t>-N), které mají hodně variant (H1 –H16, N1 –N9), vznikají tak různé kombinace ( u člověka nejčastější –H1N1, H3N2)</a:t>
            </a:r>
          </a:p>
          <a:p>
            <a:r>
              <a:rPr lang="cs-CZ" sz="2000" dirty="0" smtClean="0"/>
              <a:t>Antigeny </a:t>
            </a:r>
            <a:r>
              <a:rPr lang="cs-CZ" sz="2000" dirty="0"/>
              <a:t>jsou hodně proměnlivé (při množení virů vznikají mutace), zejména u viru chřipky typu A.</a:t>
            </a:r>
          </a:p>
          <a:p>
            <a:r>
              <a:rPr lang="cs-CZ" sz="2000" dirty="0" smtClean="0"/>
              <a:t>Viry </a:t>
            </a:r>
            <a:r>
              <a:rPr lang="cs-CZ" sz="2000" dirty="0"/>
              <a:t>chřipky typu A vyvolávají onemocnění  i u zvířat, zejména u vodního ptactva, ale také prasat, koně, velryby,…</a:t>
            </a:r>
          </a:p>
          <a:p>
            <a:r>
              <a:rPr lang="cs-CZ" sz="2000" dirty="0" smtClean="0"/>
              <a:t>Prase </a:t>
            </a:r>
            <a:r>
              <a:rPr lang="cs-CZ" sz="2000" dirty="0"/>
              <a:t>může onemocnět i lidským virem chřipky typu A. Pokud  onemocní zároveň zvířecím a lidským virem, může vzniknout nový subtyp viru, který je vysoce nakažlivý!            </a:t>
            </a: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/>
              <a:t>Viry chřipky typu A pak mohou vyvolat pandemii.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840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Pandemie chřipky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1918 </a:t>
            </a:r>
            <a:r>
              <a:rPr lang="cs-CZ" sz="2000" dirty="0"/>
              <a:t>–1919 tzv. </a:t>
            </a:r>
            <a:r>
              <a:rPr lang="cs-CZ" sz="2000" dirty="0">
                <a:solidFill>
                  <a:srgbClr val="0000DC"/>
                </a:solidFill>
              </a:rPr>
              <a:t>Španělská </a:t>
            </a:r>
            <a:r>
              <a:rPr lang="cs-CZ" sz="2000" dirty="0" smtClean="0">
                <a:solidFill>
                  <a:srgbClr val="0000DC"/>
                </a:solidFill>
              </a:rPr>
              <a:t>chřipka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 smtClean="0"/>
              <a:t>zasaženo </a:t>
            </a:r>
            <a:r>
              <a:rPr lang="cs-CZ" sz="2000" dirty="0"/>
              <a:t>30% celosvětové populace</a:t>
            </a:r>
          </a:p>
          <a:p>
            <a:r>
              <a:rPr lang="cs-CZ" sz="2000" dirty="0" smtClean="0"/>
              <a:t>považována </a:t>
            </a:r>
            <a:r>
              <a:rPr lang="cs-CZ" sz="2000" dirty="0"/>
              <a:t>za nejzávažnější –více než 50 miliónů osob zemřelo</a:t>
            </a:r>
          </a:p>
          <a:p>
            <a:pPr marL="72000" indent="0">
              <a:buNone/>
            </a:pPr>
            <a:r>
              <a:rPr lang="cs-CZ" sz="2000" dirty="0"/>
              <a:t>•1957 –1958 tzv. </a:t>
            </a:r>
            <a:r>
              <a:rPr lang="cs-CZ" sz="2000" dirty="0">
                <a:solidFill>
                  <a:srgbClr val="0000DC"/>
                </a:solidFill>
              </a:rPr>
              <a:t>Asijská chřipka</a:t>
            </a:r>
          </a:p>
          <a:p>
            <a:r>
              <a:rPr lang="cs-CZ" sz="2000" dirty="0" smtClean="0"/>
              <a:t>považována </a:t>
            </a:r>
            <a:r>
              <a:rPr lang="cs-CZ" sz="2000" dirty="0"/>
              <a:t>za středě závažnou –zemřelo asi 1,5 miliónu osob </a:t>
            </a:r>
          </a:p>
          <a:p>
            <a:pPr marL="72000" indent="0">
              <a:buNone/>
            </a:pPr>
            <a:r>
              <a:rPr lang="cs-CZ" sz="2000" dirty="0"/>
              <a:t>•1968 –1969 tzv. </a:t>
            </a:r>
            <a:r>
              <a:rPr lang="cs-CZ" sz="2000" dirty="0">
                <a:solidFill>
                  <a:srgbClr val="0000DC"/>
                </a:solidFill>
              </a:rPr>
              <a:t>Hongkongská chřipka</a:t>
            </a:r>
          </a:p>
          <a:p>
            <a:r>
              <a:rPr lang="cs-CZ" sz="2000" dirty="0" smtClean="0"/>
              <a:t>považována </a:t>
            </a:r>
            <a:r>
              <a:rPr lang="cs-CZ" sz="2000" dirty="0"/>
              <a:t>za středně závažnou –zemřel asi 1 milión osob</a:t>
            </a:r>
          </a:p>
          <a:p>
            <a:pPr marL="72000" indent="0">
              <a:buNone/>
            </a:pPr>
            <a:r>
              <a:rPr lang="cs-CZ" sz="2000" dirty="0"/>
              <a:t>•2009 tzv. </a:t>
            </a:r>
            <a:r>
              <a:rPr lang="cs-CZ" sz="2000" dirty="0">
                <a:solidFill>
                  <a:srgbClr val="0000DC"/>
                </a:solidFill>
              </a:rPr>
              <a:t>Mexická (pandemická) chřipka</a:t>
            </a:r>
          </a:p>
          <a:p>
            <a:r>
              <a:rPr lang="cs-CZ" sz="2000" dirty="0" smtClean="0"/>
              <a:t>onemocněly </a:t>
            </a:r>
            <a:r>
              <a:rPr lang="cs-CZ" sz="2000" dirty="0"/>
              <a:t>zejména mladší věkové skupiny, </a:t>
            </a:r>
            <a:r>
              <a:rPr lang="cs-CZ" sz="2000" dirty="0" smtClean="0"/>
              <a:t> v nich </a:t>
            </a:r>
            <a:r>
              <a:rPr lang="nn-NO" sz="2000" dirty="0" smtClean="0"/>
              <a:t>i </a:t>
            </a:r>
            <a:r>
              <a:rPr lang="nn-NO" sz="2000" dirty="0"/>
              <a:t>většina úmrtí!</a:t>
            </a:r>
          </a:p>
          <a:p>
            <a:r>
              <a:rPr lang="cs-CZ" sz="2000" dirty="0" smtClean="0">
                <a:solidFill>
                  <a:srgbClr val="0000DC"/>
                </a:solidFill>
              </a:rPr>
              <a:t>•????? Ne jestli, ale kdy!!!                                  </a:t>
            </a:r>
            <a:r>
              <a:rPr lang="cs-CZ" sz="2000" dirty="0"/>
              <a:t>Pandemické plány</a:t>
            </a:r>
            <a:r>
              <a:rPr lang="cs-CZ" sz="2000" dirty="0" smtClean="0"/>
              <a:t>!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2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Epidemiologické rozdělení chřipky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014800" cy="4139998"/>
          </a:xfrm>
        </p:spPr>
        <p:txBody>
          <a:bodyPr/>
          <a:lstStyle/>
          <a:p>
            <a:r>
              <a:rPr lang="cs-CZ" dirty="0" smtClean="0"/>
              <a:t>Sezónní</a:t>
            </a:r>
          </a:p>
          <a:p>
            <a:r>
              <a:rPr lang="cs-CZ" dirty="0" smtClean="0"/>
              <a:t>Pandemická</a:t>
            </a:r>
          </a:p>
          <a:p>
            <a:r>
              <a:rPr lang="cs-CZ" dirty="0" smtClean="0"/>
              <a:t>Prasečí</a:t>
            </a:r>
          </a:p>
          <a:p>
            <a:endParaRPr lang="cs-CZ" dirty="0"/>
          </a:p>
          <a:p>
            <a:r>
              <a:rPr lang="cs-CZ" dirty="0"/>
              <a:t>Každoročně celosvětově umírá </a:t>
            </a:r>
            <a:r>
              <a:rPr lang="cs-CZ" dirty="0" smtClean="0"/>
              <a:t>na sezónní chřipku 250 – 500 </a:t>
            </a:r>
            <a:r>
              <a:rPr lang="cs-CZ" dirty="0"/>
              <a:t>tis. lidí!</a:t>
            </a:r>
          </a:p>
          <a:p>
            <a:r>
              <a:rPr lang="cs-CZ" b="1" dirty="0" smtClean="0"/>
              <a:t>V </a:t>
            </a:r>
            <a:r>
              <a:rPr lang="cs-CZ" b="1" dirty="0"/>
              <a:t>ČR v souvislosti s chřipkou umírá 2000 osob ročně!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5949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402</TotalTime>
  <Words>1771</Words>
  <Application>Microsoft Office PowerPoint</Application>
  <PresentationFormat>Širokoúhlá obrazovka</PresentationFormat>
  <Paragraphs>212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Respirační  nákazy</vt:lpstr>
      <vt:lpstr>Význam respiračních nákaz</vt:lpstr>
      <vt:lpstr>Sledování výskytu chřipky (ARI a ILI) v ČR</vt:lpstr>
      <vt:lpstr>Charakteristika respiračních nákaz</vt:lpstr>
      <vt:lpstr>Přehled nejčastějších původců </vt:lpstr>
      <vt:lpstr>Virové respirační nákazy</vt:lpstr>
      <vt:lpstr>CHŘIPKA</vt:lpstr>
      <vt:lpstr>Pandemie chřipky</vt:lpstr>
      <vt:lpstr>Epidemiologické rozdělení chřipky</vt:lpstr>
      <vt:lpstr>Sezonní chřipka</vt:lpstr>
      <vt:lpstr>Sezonní chřipka - příznaky</vt:lpstr>
      <vt:lpstr>Komplikace a léčba chřipky</vt:lpstr>
      <vt:lpstr>Prevence chřipky</vt:lpstr>
      <vt:lpstr>dostupné na www.gihsn.org</vt:lpstr>
      <vt:lpstr>PTAČÍ CHŘIPKA</vt:lpstr>
      <vt:lpstr>ARI – akutní respirační infekce (virové)</vt:lpstr>
      <vt:lpstr>Koronavirové infekce</vt:lpstr>
      <vt:lpstr>SARS</vt:lpstr>
      <vt:lpstr>MERS  - Middle East respiratory syndrome coronavirus</vt:lpstr>
      <vt:lpstr>SARS CoV 2 – nemoc covid 19</vt:lpstr>
      <vt:lpstr>Covid 19</vt:lpstr>
      <vt:lpstr>Počet případů nákazy koronavirem SARS-CoV-2 na tisíc obyvatel (Zdroj: Wikipedia)</vt:lpstr>
      <vt:lpstr>Covid 19 - poslední aktualizace dat ECDC</vt:lpstr>
    </vt:vector>
  </TitlesOfParts>
  <Company>IBA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Bohdana Rezková</dc:creator>
  <cp:lastModifiedBy>MUDr. Markéta Petrovová, Ph.D.</cp:lastModifiedBy>
  <cp:revision>27</cp:revision>
  <cp:lastPrinted>1601-01-01T00:00:00Z</cp:lastPrinted>
  <dcterms:created xsi:type="dcterms:W3CDTF">2020-09-10T11:40:56Z</dcterms:created>
  <dcterms:modified xsi:type="dcterms:W3CDTF">2021-09-15T15:45:10Z</dcterms:modified>
</cp:coreProperties>
</file>