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6270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0ABE3-78AE-4C5D-836D-2A85CEEC0B4F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3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=""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991B54-4642-4CDF-9C7A-B040E6AE4DBE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43B-B8B2-4104-8A51-89CD68F9A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736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991B54-4642-4CDF-9C7A-B040E6AE4DBE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43B-B8B2-4104-8A51-89CD68F9A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90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991B54-4642-4CDF-9C7A-B040E6AE4DBE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D43B-B8B2-4104-8A51-89CD68F9A7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90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BC49D-3367-4E4E-AA07-08E038731A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healthmap.org/ebola/#time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acr.army.cz/informacni-servis/filmoteka/centrum-biologicke-ochrany-techonin-47762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5000" dirty="0" smtClean="0"/>
              <a:t>Vysoce nebezpečné nákazy 2</a:t>
            </a:r>
            <a:endParaRPr lang="cs-CZ" altLang="cs-CZ" sz="5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FF0000"/>
                </a:solidFill>
              </a:rPr>
              <a:t>MUDr. Markéta Petrovová, Ph.D</a:t>
            </a:r>
            <a:r>
              <a:rPr lang="cs-CZ" altLang="cs-CZ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cs-CZ" altLang="cs-CZ" b="1" dirty="0" smtClean="0">
                <a:solidFill>
                  <a:srgbClr val="FF0000"/>
                </a:solidFill>
              </a:rPr>
              <a:t>MUDr. František Beňo</a:t>
            </a:r>
          </a:p>
          <a:p>
            <a:pPr eaLnBrk="1" hangingPunct="1"/>
            <a:endParaRPr lang="cs-CZ" altLang="cs-CZ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b="1" dirty="0" err="1" smtClean="0">
                <a:solidFill>
                  <a:srgbClr val="FF0000"/>
                </a:solidFill>
              </a:rPr>
              <a:t>SpE</a:t>
            </a:r>
            <a:r>
              <a:rPr lang="cs-CZ" altLang="cs-CZ" b="1" dirty="0" smtClean="0">
                <a:solidFill>
                  <a:srgbClr val="FF0000"/>
                </a:solidFill>
              </a:rPr>
              <a:t> II, podzim 2021</a:t>
            </a:r>
            <a:endParaRPr lang="cs-CZ" altLang="cs-CZ" b="1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64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Virové hemoragické horečky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Zoonózy</a:t>
            </a:r>
            <a:r>
              <a:rPr lang="cs-CZ" dirty="0" smtClean="0"/>
              <a:t> </a:t>
            </a:r>
            <a:r>
              <a:rPr lang="cs-CZ" dirty="0" smtClean="0"/>
              <a:t>a nákazy s </a:t>
            </a:r>
            <a:r>
              <a:rPr lang="cs-CZ" b="1" dirty="0" smtClean="0"/>
              <a:t>přírodní </a:t>
            </a:r>
            <a:r>
              <a:rPr lang="cs-CZ" b="1" dirty="0" err="1" smtClean="0"/>
              <a:t>ohniskovostí</a:t>
            </a:r>
            <a:r>
              <a:rPr lang="cs-CZ" b="1" dirty="0" smtClean="0"/>
              <a:t> </a:t>
            </a:r>
            <a:r>
              <a:rPr lang="cs-CZ" dirty="0" smtClean="0"/>
              <a:t>(zvířecí rezervoár, vektor přenosu infekce)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Enzootické </a:t>
            </a:r>
            <a:r>
              <a:rPr lang="cs-CZ" b="1" dirty="0" smtClean="0"/>
              <a:t>cykly </a:t>
            </a:r>
            <a:r>
              <a:rPr lang="cs-CZ" dirty="0" smtClean="0"/>
              <a:t>v přírodě,  člověk se nakazí kontaktem s rezervoárovým zvířetem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Riziko </a:t>
            </a:r>
            <a:r>
              <a:rPr lang="cs-CZ" b="1" dirty="0" smtClean="0"/>
              <a:t>mezilidského přenosu: </a:t>
            </a:r>
            <a:endParaRPr lang="cs-CZ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Ebola, </a:t>
            </a:r>
            <a:r>
              <a:rPr lang="cs-CZ" dirty="0" err="1" smtClean="0"/>
              <a:t>Marburg</a:t>
            </a:r>
            <a:r>
              <a:rPr lang="cs-CZ" dirty="0" smtClean="0"/>
              <a:t>, </a:t>
            </a:r>
            <a:r>
              <a:rPr lang="cs-CZ" dirty="0" err="1" smtClean="0"/>
              <a:t>Krymsko</a:t>
            </a:r>
            <a:r>
              <a:rPr lang="cs-CZ" dirty="0" smtClean="0"/>
              <a:t> – konžská hemoragická horečka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Termín </a:t>
            </a:r>
            <a:r>
              <a:rPr lang="cs-CZ" dirty="0" smtClean="0"/>
              <a:t>„hemoragická horečka“ poprvé použit ve 30 létech v souvislosti s výskytem </a:t>
            </a:r>
            <a:r>
              <a:rPr lang="cs-CZ" dirty="0" err="1" smtClean="0"/>
              <a:t>hantavirů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5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829" y="1268760"/>
            <a:ext cx="9756643" cy="5184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300" dirty="0" smtClean="0"/>
              <a:t> Poprvé </a:t>
            </a:r>
            <a:r>
              <a:rPr lang="cs-CZ" sz="3300" dirty="0"/>
              <a:t>popsána během </a:t>
            </a:r>
            <a:r>
              <a:rPr lang="cs-CZ" sz="3300" b="1" dirty="0"/>
              <a:t>epidemie 1976 </a:t>
            </a:r>
            <a:r>
              <a:rPr lang="cs-CZ" sz="3300" dirty="0"/>
              <a:t>(DRC)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300" dirty="0" smtClean="0"/>
              <a:t> </a:t>
            </a:r>
            <a:r>
              <a:rPr lang="cs-CZ" sz="3300" dirty="0" err="1" smtClean="0"/>
              <a:t>Ebola</a:t>
            </a:r>
            <a:r>
              <a:rPr lang="cs-CZ" sz="3300" dirty="0" smtClean="0"/>
              <a:t> </a:t>
            </a:r>
            <a:r>
              <a:rPr lang="cs-CZ" sz="3300" dirty="0"/>
              <a:t>– řeka v okolí města </a:t>
            </a:r>
            <a:r>
              <a:rPr lang="cs-CZ" sz="3300" dirty="0" err="1"/>
              <a:t>Yambuku</a:t>
            </a:r>
            <a:endParaRPr lang="cs-CZ" sz="33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3300" b="1" dirty="0" smtClean="0">
                <a:solidFill>
                  <a:srgbClr val="FF0000"/>
                </a:solidFill>
              </a:rPr>
              <a:t> 5 </a:t>
            </a:r>
            <a:r>
              <a:rPr lang="cs-CZ" altLang="cs-CZ" sz="3300" b="1" dirty="0">
                <a:solidFill>
                  <a:srgbClr val="FF0000"/>
                </a:solidFill>
              </a:rPr>
              <a:t>subtypů </a:t>
            </a:r>
            <a:r>
              <a:rPr lang="cs-CZ" altLang="cs-CZ" sz="3300" dirty="0"/>
              <a:t>(názvy dle místa původu</a:t>
            </a:r>
            <a:r>
              <a:rPr lang="cs-CZ" altLang="cs-CZ" sz="3300" dirty="0"/>
              <a:t>) 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3300" dirty="0"/>
              <a:t>Zaire (EBOV), </a:t>
            </a:r>
            <a:r>
              <a:rPr lang="cs-CZ" altLang="cs-CZ" sz="3300" dirty="0" err="1"/>
              <a:t>Sudán</a:t>
            </a:r>
            <a:r>
              <a:rPr lang="cs-CZ" altLang="cs-CZ" sz="3300" dirty="0"/>
              <a:t> </a:t>
            </a:r>
            <a:r>
              <a:rPr lang="cs-CZ" altLang="cs-CZ" sz="3300" dirty="0"/>
              <a:t>(SUDV), </a:t>
            </a:r>
            <a:r>
              <a:rPr lang="cs-CZ" altLang="cs-CZ" sz="3300" dirty="0" err="1"/>
              <a:t>Bundibugyo</a:t>
            </a:r>
            <a:r>
              <a:rPr lang="cs-CZ" altLang="cs-CZ" sz="3300" dirty="0"/>
              <a:t> (BDBD), </a:t>
            </a:r>
            <a:r>
              <a:rPr lang="cs-CZ" altLang="cs-CZ" sz="3300" dirty="0" err="1"/>
              <a:t>Reston</a:t>
            </a:r>
            <a:r>
              <a:rPr lang="cs-CZ" altLang="cs-CZ" sz="3300" dirty="0"/>
              <a:t> (REBOV), </a:t>
            </a:r>
            <a:r>
              <a:rPr lang="cs-CZ" altLang="cs-CZ" sz="3300" dirty="0" err="1"/>
              <a:t>Tai</a:t>
            </a:r>
            <a:r>
              <a:rPr lang="cs-CZ" altLang="cs-CZ" sz="3300" dirty="0"/>
              <a:t> </a:t>
            </a:r>
            <a:r>
              <a:rPr lang="cs-CZ" altLang="cs-CZ" sz="3300" dirty="0" err="1"/>
              <a:t>Forest</a:t>
            </a:r>
            <a:r>
              <a:rPr lang="cs-CZ" altLang="cs-CZ" sz="3300" dirty="0"/>
              <a:t> (TAFV)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vysoká </a:t>
            </a:r>
            <a:r>
              <a:rPr lang="cs-CZ" altLang="cs-CZ" dirty="0" err="1" smtClean="0"/>
              <a:t>infekciosita</a:t>
            </a:r>
            <a:endParaRPr lang="cs-CZ" alt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vysoká kontagiosita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vysoká letalita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3300" dirty="0" smtClean="0"/>
              <a:t> V 2019 </a:t>
            </a:r>
            <a:r>
              <a:rPr lang="cs-CZ" altLang="cs-CZ" sz="3300" dirty="0"/>
              <a:t>epidemie v DR Kongo kumulativně od začátku epidemie 3228/2158 (161/41 zdravotníků)     </a:t>
            </a:r>
            <a:r>
              <a:rPr lang="cs-CZ" altLang="cs-CZ" sz="2200" i="1" dirty="0"/>
              <a:t>stav 21.10.2019  odkaz:  </a:t>
            </a:r>
            <a:r>
              <a:rPr lang="cs-CZ" sz="2400" dirty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://healthmap.org/ebola/#timeline</a:t>
            </a:r>
            <a:endParaRPr lang="cs-CZ" altLang="cs-CZ" sz="2200" i="1" dirty="0"/>
          </a:p>
          <a:p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gallPicture" descr="Filovirus Eboly na záběru z elektronového rastrovacího mikroskopu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43" y="0"/>
            <a:ext cx="26234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Geografická distribuce </a:t>
            </a:r>
            <a:r>
              <a:rPr lang="cs-CZ" sz="2800" dirty="0" err="1"/>
              <a:t>Ebola</a:t>
            </a:r>
            <a:r>
              <a:rPr lang="cs-CZ" sz="2800" dirty="0"/>
              <a:t> DRC a Uganda ke dni 18.9.2019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991544" y="1628801"/>
            <a:ext cx="8219256" cy="44973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329" r="1919" b="2222"/>
          <a:stretch/>
        </p:blipFill>
        <p:spPr>
          <a:xfrm>
            <a:off x="1847528" y="620688"/>
            <a:ext cx="8424936" cy="62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Výskyt EDV onemocnění 1974-2018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1" b="20293"/>
          <a:stretch/>
        </p:blipFill>
        <p:spPr>
          <a:xfrm>
            <a:off x="1775520" y="-146416"/>
            <a:ext cx="4968552" cy="6723057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662056" y="1600201"/>
            <a:ext cx="4691743" cy="4525963"/>
          </a:xfrm>
        </p:spPr>
        <p:txBody>
          <a:bodyPr/>
          <a:lstStyle/>
          <a:p>
            <a:r>
              <a:rPr lang="cs-CZ" dirty="0" smtClean="0"/>
              <a:t>	Zaire </a:t>
            </a:r>
            <a:r>
              <a:rPr lang="cs-CZ" dirty="0" err="1" smtClean="0"/>
              <a:t>ebolavirus</a:t>
            </a:r>
            <a:endParaRPr lang="cs-CZ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Sudan</a:t>
            </a:r>
            <a:r>
              <a:rPr lang="cs-CZ" dirty="0" smtClean="0"/>
              <a:t> </a:t>
            </a:r>
            <a:r>
              <a:rPr lang="cs-CZ" dirty="0" err="1" smtClean="0"/>
              <a:t>ebolavirus</a:t>
            </a:r>
            <a:endParaRPr lang="cs-CZ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Tai</a:t>
            </a:r>
            <a:r>
              <a:rPr lang="cs-CZ" dirty="0" smtClean="0"/>
              <a:t>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ebolavirus</a:t>
            </a:r>
            <a:endParaRPr lang="cs-CZ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Bundibugyo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6" name="Ovál 5"/>
          <p:cNvSpPr/>
          <p:nvPr/>
        </p:nvSpPr>
        <p:spPr>
          <a:xfrm>
            <a:off x="6904856" y="1700808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904856" y="27089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904856" y="3717032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932476" y="4725144"/>
            <a:ext cx="360040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0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92638" cy="6858000"/>
          </a:xfrm>
        </p:spPr>
      </p:pic>
    </p:spTree>
    <p:extLst>
      <p:ext uri="{BB962C8B-B14F-4D97-AF65-F5344CB8AC3E}">
        <p14:creationId xmlns:p14="http://schemas.microsoft.com/office/powerpoint/2010/main" val="39575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nákazy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kontakt </a:t>
            </a:r>
            <a:r>
              <a:rPr lang="cs-CZ" altLang="cs-CZ" dirty="0"/>
              <a:t>s krví a sekrety nemocného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profesionální </a:t>
            </a:r>
            <a:r>
              <a:rPr lang="cs-CZ" altLang="cs-CZ" dirty="0"/>
              <a:t>nákaza zdravotníků a dobrovolníků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kontakt </a:t>
            </a:r>
            <a:r>
              <a:rPr lang="cs-CZ" altLang="cs-CZ" dirty="0"/>
              <a:t>s nemocnými či uhynulými primáty, antilopami, dikobrazy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pohřební </a:t>
            </a:r>
            <a:r>
              <a:rPr lang="cs-CZ" altLang="cs-CZ" dirty="0"/>
              <a:t>rituály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sexuální </a:t>
            </a:r>
            <a:r>
              <a:rPr lang="cs-CZ" altLang="cs-CZ" dirty="0"/>
              <a:t>styk (přítomnost viru v spermatu až 7 týdnu po vyléčení) </a:t>
            </a:r>
          </a:p>
        </p:txBody>
      </p:sp>
    </p:spTree>
    <p:extLst>
      <p:ext uri="{BB962C8B-B14F-4D97-AF65-F5344CB8AC3E}">
        <p14:creationId xmlns:p14="http://schemas.microsoft.com/office/powerpoint/2010/main" val="20748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1544" y="692696"/>
            <a:ext cx="4040188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Inkubační doba: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991544" y="1340768"/>
            <a:ext cx="4040188" cy="4680520"/>
          </a:xfrm>
        </p:spPr>
        <p:txBody>
          <a:bodyPr>
            <a:normAutofit fontScale="85000" lnSpcReduction="20000"/>
          </a:bodyPr>
          <a:lstStyle/>
          <a:p>
            <a:endParaRPr lang="cs-CZ" altLang="cs-CZ" sz="2800" dirty="0"/>
          </a:p>
          <a:p>
            <a:r>
              <a:rPr lang="cs-CZ" altLang="cs-CZ" sz="2800" dirty="0"/>
              <a:t>2 </a:t>
            </a:r>
            <a:r>
              <a:rPr lang="cs-CZ" altLang="cs-CZ" sz="2800" dirty="0"/>
              <a:t>– 21 dnů  </a:t>
            </a:r>
            <a:r>
              <a:rPr lang="cs-CZ" altLang="cs-CZ" sz="2800" dirty="0"/>
              <a:t>(</a:t>
            </a:r>
            <a:r>
              <a:rPr lang="cs-CZ" altLang="cs-CZ" sz="2800" dirty="0"/>
              <a:t>průměrně 8-10 dnů)</a:t>
            </a:r>
          </a:p>
          <a:p>
            <a:endParaRPr lang="cs-CZ" altLang="cs-CZ" dirty="0"/>
          </a:p>
          <a:p>
            <a:pPr algn="ctr">
              <a:buNone/>
            </a:pPr>
            <a:r>
              <a:rPr lang="cs-CZ" altLang="cs-CZ" sz="2600" i="1" dirty="0"/>
              <a:t>Ohnisko nákazy trvá </a:t>
            </a:r>
          </a:p>
          <a:p>
            <a:pPr algn="ctr">
              <a:buNone/>
            </a:pPr>
            <a:r>
              <a:rPr lang="cs-CZ" altLang="cs-CZ" sz="4300" b="1" i="1" dirty="0">
                <a:solidFill>
                  <a:schemeClr val="hlink"/>
                </a:solidFill>
              </a:rPr>
              <a:t>dvojnásobek inkubační doby </a:t>
            </a:r>
          </a:p>
          <a:p>
            <a:pPr algn="ctr">
              <a:buNone/>
            </a:pPr>
            <a:r>
              <a:rPr lang="cs-CZ" altLang="cs-CZ" sz="2600" i="1" dirty="0"/>
              <a:t>od posledního kontaktu s nemocným </a:t>
            </a:r>
            <a:endParaRPr lang="cs-CZ" altLang="cs-CZ" sz="2600" dirty="0"/>
          </a:p>
          <a:p>
            <a:pPr algn="ctr">
              <a:buNone/>
            </a:pPr>
            <a:endParaRPr lang="cs-CZ" altLang="cs-CZ" i="1" dirty="0"/>
          </a:p>
          <a:p>
            <a:pPr algn="ctr">
              <a:buNone/>
            </a:pPr>
            <a:r>
              <a:rPr lang="cs-CZ" altLang="cs-CZ" b="1" i="1" dirty="0">
                <a:solidFill>
                  <a:srgbClr val="FF0000"/>
                </a:solidFill>
              </a:rPr>
              <a:t>Po podělaném onemocnění přetrvávají protilátky v séru pacienta až 10 let</a:t>
            </a:r>
          </a:p>
          <a:p>
            <a:pPr algn="ctr">
              <a:buNone/>
            </a:pPr>
            <a:endParaRPr lang="cs-CZ" altLang="cs-CZ" i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68009" y="692696"/>
            <a:ext cx="4041775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Diagnostika: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6168009" y="1340768"/>
            <a:ext cx="4041775" cy="4680520"/>
          </a:xfrm>
        </p:spPr>
        <p:txBody>
          <a:bodyPr>
            <a:normAutofit/>
          </a:bodyPr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Klinický obraz + zhodnocení epidemiologické anamnézy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Laboratorní - pouze v laboratoři s maximální biologickou </a:t>
            </a:r>
            <a:r>
              <a:rPr lang="cs-CZ" altLang="cs-CZ" dirty="0" smtClean="0"/>
              <a:t>ochranou(BSL4)</a:t>
            </a:r>
            <a:endParaRPr lang="cs-CZ" altLang="cs-CZ" dirty="0"/>
          </a:p>
          <a:p>
            <a:pPr lvl="1">
              <a:buFont typeface="Wingdings" pitchFamily="2" charset="2"/>
              <a:buChar char="v"/>
              <a:defRPr/>
            </a:pPr>
            <a:r>
              <a:rPr lang="cs-CZ" altLang="cs-CZ" dirty="0"/>
              <a:t>sérologie -  průkaz protilátek IgM -ELISA, Western </a:t>
            </a:r>
            <a:r>
              <a:rPr lang="cs-CZ" altLang="cs-CZ" dirty="0" err="1"/>
              <a:t>blot</a:t>
            </a:r>
            <a:r>
              <a:rPr lang="cs-CZ" altLang="cs-CZ" dirty="0"/>
              <a:t>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cs-CZ" altLang="cs-CZ" dirty="0" smtClean="0"/>
              <a:t>PCR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2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Ebola – klinický obraz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72" y="1268760"/>
            <a:ext cx="1835997" cy="2376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1202861"/>
            <a:ext cx="1836001" cy="2376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35" y="1202861"/>
            <a:ext cx="1836000" cy="237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36" y="3645024"/>
            <a:ext cx="1835999" cy="2376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61" y="1219665"/>
            <a:ext cx="1836000" cy="2376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541401"/>
            <a:ext cx="1836002" cy="237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751767"/>
            <a:ext cx="1836000" cy="2376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3678683"/>
            <a:ext cx="1836003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7571184" cy="995710"/>
          </a:xfrm>
        </p:spPr>
        <p:txBody>
          <a:bodyPr>
            <a:normAutofit/>
          </a:bodyPr>
          <a:lstStyle/>
          <a:p>
            <a:pPr algn="ctr"/>
            <a:r>
              <a:rPr lang="cs-CZ" sz="4400" b="0" dirty="0"/>
              <a:t>Ebola </a:t>
            </a:r>
            <a:r>
              <a:rPr lang="cs-CZ" sz="4400" b="0" dirty="0"/>
              <a:t>– klinický obraz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3643472"/>
            <a:ext cx="1697473" cy="2196000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1981200" y="1435102"/>
            <a:ext cx="8291264" cy="1345827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Poškození integrity cév, endotelu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DIC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Šokový stav, MODS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3645024"/>
            <a:ext cx="1696929" cy="219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57936"/>
            <a:ext cx="1696930" cy="219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64" y="3673742"/>
            <a:ext cx="1696929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86543" y="1628801"/>
            <a:ext cx="9013913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Symptomatická </a:t>
            </a:r>
            <a:r>
              <a:rPr lang="cs-CZ" b="1" dirty="0" smtClean="0"/>
              <a:t>léčba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Infuzní </a:t>
            </a:r>
            <a:r>
              <a:rPr lang="cs-CZ" b="1" dirty="0" smtClean="0"/>
              <a:t>terapie: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Udržení oběhu (krystaloidy, </a:t>
            </a:r>
            <a:r>
              <a:rPr lang="cs-CZ" sz="2600" dirty="0" err="1"/>
              <a:t>p.o</a:t>
            </a:r>
            <a:r>
              <a:rPr lang="cs-CZ" sz="2600" dirty="0"/>
              <a:t>. rehydratace)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Protišoková léčba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Experimentální </a:t>
            </a:r>
            <a:r>
              <a:rPr lang="cs-CZ" b="1" dirty="0" smtClean="0"/>
              <a:t>léčba: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Rekonvalescentní sérum, hyperimunní globulin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b="1" dirty="0" err="1"/>
              <a:t>Zmapp</a:t>
            </a:r>
            <a:r>
              <a:rPr lang="cs-CZ" sz="2600" dirty="0"/>
              <a:t> – směs 3 humanizovaných monoklonálních protilátek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b="1" dirty="0" err="1"/>
              <a:t>Favipiravir</a:t>
            </a:r>
            <a:r>
              <a:rPr lang="cs-CZ" sz="2600" b="1" dirty="0"/>
              <a:t>/T-705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b="1" dirty="0" err="1"/>
              <a:t>Bavituximab</a:t>
            </a:r>
            <a:r>
              <a:rPr lang="cs-CZ" sz="2600" dirty="0"/>
              <a:t> – monoklonální protilátka proti </a:t>
            </a:r>
            <a:r>
              <a:rPr lang="cs-CZ" sz="2600" dirty="0" err="1"/>
              <a:t>fosfatidylserinu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6857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Za </a:t>
            </a:r>
            <a:r>
              <a:rPr lang="cs-CZ" dirty="0" smtClean="0"/>
              <a:t>rok zemře ve světě na infekční onemocnění 30 miliónu lidí.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Za </a:t>
            </a:r>
            <a:r>
              <a:rPr lang="cs-CZ" dirty="0" smtClean="0"/>
              <a:t>posledních 5 let celkem  1 100 závažných epidemií.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Od </a:t>
            </a:r>
            <a:r>
              <a:rPr lang="cs-CZ" dirty="0" smtClean="0"/>
              <a:t>80 let XX. století objeveno 36 nových nemocí.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Eradikována </a:t>
            </a:r>
            <a:r>
              <a:rPr lang="cs-CZ" dirty="0" smtClean="0"/>
              <a:t>zatím jedna vysoce nebezpečná nemoc – variola.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8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Ebola - vakcíny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556792"/>
            <a:ext cx="8352928" cy="48965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Vakcína cAD3-EBOV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Národní ústav pro alergie a infekční nemoci (</a:t>
            </a:r>
            <a:r>
              <a:rPr lang="cs-CZ" i="1" dirty="0" err="1" smtClean="0"/>
              <a:t>U.S.National</a:t>
            </a:r>
            <a:r>
              <a:rPr lang="cs-CZ" i="1" dirty="0" smtClean="0"/>
              <a:t> Institute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Allergy</a:t>
            </a:r>
            <a:r>
              <a:rPr lang="cs-CZ" i="1" dirty="0" smtClean="0"/>
              <a:t> and </a:t>
            </a:r>
            <a:r>
              <a:rPr lang="cs-CZ" i="1" dirty="0" err="1" smtClean="0"/>
              <a:t>Infectious</a:t>
            </a:r>
            <a:r>
              <a:rPr lang="cs-CZ" i="1" dirty="0" smtClean="0"/>
              <a:t> </a:t>
            </a:r>
            <a:r>
              <a:rPr lang="cs-CZ" i="1" dirty="0" err="1" smtClean="0"/>
              <a:t>Diseaes</a:t>
            </a:r>
            <a:r>
              <a:rPr lang="cs-CZ" i="1" dirty="0" smtClean="0"/>
              <a:t>) 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66FF"/>
                </a:solidFill>
              </a:rPr>
              <a:t>Inaktivovaný šimpanzí adenovirus (sérotyp 3) 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Monovalentní a bivalentní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Dvě klinické studie </a:t>
            </a:r>
            <a:r>
              <a:rPr lang="cs-CZ" dirty="0" err="1" smtClean="0"/>
              <a:t>I.fáze</a:t>
            </a:r>
            <a:r>
              <a:rPr lang="cs-CZ" dirty="0" smtClean="0"/>
              <a:t> v USA a Velké </a:t>
            </a:r>
            <a:r>
              <a:rPr lang="cs-CZ" dirty="0" smtClean="0"/>
              <a:t>Británii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Vakcína </a:t>
            </a:r>
            <a:r>
              <a:rPr lang="cs-CZ" b="1" dirty="0" err="1" smtClean="0"/>
              <a:t>rVSV∆G-GPV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/>
              <a:t>firma </a:t>
            </a:r>
            <a:r>
              <a:rPr lang="cs-CZ" dirty="0" err="1"/>
              <a:t>Merck&amp;Co</a:t>
            </a:r>
            <a:r>
              <a:rPr lang="cs-CZ" dirty="0"/>
              <a:t>)</a:t>
            </a:r>
          </a:p>
          <a:p>
            <a:pPr marL="800100" lvl="2"/>
            <a:r>
              <a:rPr lang="cs-CZ" dirty="0" err="1" smtClean="0"/>
              <a:t>NewLink</a:t>
            </a:r>
            <a:r>
              <a:rPr lang="cs-CZ" dirty="0" smtClean="0"/>
              <a:t> </a:t>
            </a:r>
            <a:r>
              <a:rPr lang="cs-CZ" dirty="0" err="1" smtClean="0"/>
              <a:t>Genetics</a:t>
            </a:r>
            <a:r>
              <a:rPr lang="cs-CZ" dirty="0" smtClean="0"/>
              <a:t>, 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Agency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 smtClean="0"/>
          </a:p>
          <a:p>
            <a:pPr marL="800100" lvl="2"/>
            <a:r>
              <a:rPr lang="cs-CZ" b="1" dirty="0" err="1">
                <a:solidFill>
                  <a:srgbClr val="0066FF"/>
                </a:solidFill>
              </a:rPr>
              <a:t>Atenuovaný</a:t>
            </a:r>
            <a:r>
              <a:rPr lang="cs-CZ" b="1" dirty="0">
                <a:solidFill>
                  <a:srgbClr val="0066FF"/>
                </a:solidFill>
              </a:rPr>
              <a:t> virus vezikulární </a:t>
            </a:r>
            <a:r>
              <a:rPr lang="cs-CZ" b="1" dirty="0" smtClean="0">
                <a:solidFill>
                  <a:srgbClr val="0066FF"/>
                </a:solidFill>
              </a:rPr>
              <a:t>stomatitidy </a:t>
            </a:r>
          </a:p>
          <a:p>
            <a:pPr marL="800100" lvl="2"/>
            <a:r>
              <a:rPr lang="cs-CZ" dirty="0" smtClean="0"/>
              <a:t>Experimentální </a:t>
            </a:r>
            <a:r>
              <a:rPr lang="cs-CZ" dirty="0"/>
              <a:t>vakcína v použití, účinnost 97,5 %, </a:t>
            </a:r>
            <a:r>
              <a:rPr lang="cs-CZ" dirty="0" smtClean="0"/>
              <a:t>         naočkováno téměř 240 000 lidí od 8. srpna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1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MERS  a  SARS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  dvě </a:t>
            </a:r>
            <a:r>
              <a:rPr lang="cs-CZ" altLang="cs-CZ" dirty="0" smtClean="0"/>
              <a:t>podobné infekce, obě vyvolané virem ze skupiny </a:t>
            </a:r>
            <a:r>
              <a:rPr lang="cs-CZ" altLang="cs-CZ" dirty="0" err="1" smtClean="0"/>
              <a:t>coronavirů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  příbuzné </a:t>
            </a:r>
            <a:r>
              <a:rPr lang="cs-CZ" altLang="cs-CZ" dirty="0" smtClean="0"/>
              <a:t>viry, podobné klinické příznaky a epidemiologické charakteristiky (cesty přenosu), vysoká letalita a stejná protiepidemická opatření v ohnisku nákazy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30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SARS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040560"/>
          </a:xfrm>
        </p:spPr>
        <p:txBody>
          <a:bodyPr/>
          <a:lstStyle/>
          <a:p>
            <a:pPr marL="72000" indent="0">
              <a:buNone/>
              <a:defRPr/>
            </a:pPr>
            <a:r>
              <a:rPr lang="cs-CZ" altLang="cs-CZ" dirty="0" smtClean="0">
                <a:solidFill>
                  <a:srgbClr val="0000DC"/>
                </a:solidFill>
              </a:rPr>
              <a:t>S</a:t>
            </a:r>
            <a:r>
              <a:rPr lang="cs-CZ" altLang="cs-CZ" dirty="0" smtClean="0">
                <a:solidFill>
                  <a:srgbClr val="0000DC"/>
                </a:solidFill>
              </a:rPr>
              <a:t>evere </a:t>
            </a:r>
            <a:r>
              <a:rPr lang="cs-CZ" altLang="cs-CZ" dirty="0" err="1" smtClean="0">
                <a:solidFill>
                  <a:srgbClr val="0000DC"/>
                </a:solidFill>
              </a:rPr>
              <a:t>acute</a:t>
            </a:r>
            <a:r>
              <a:rPr lang="cs-CZ" altLang="cs-CZ" dirty="0" smtClean="0">
                <a:solidFill>
                  <a:srgbClr val="0000DC"/>
                </a:solidFill>
              </a:rPr>
              <a:t> </a:t>
            </a:r>
            <a:r>
              <a:rPr lang="cs-CZ" altLang="cs-CZ" dirty="0" err="1" smtClean="0">
                <a:solidFill>
                  <a:srgbClr val="0000DC"/>
                </a:solidFill>
              </a:rPr>
              <a:t>respiratory</a:t>
            </a:r>
            <a:r>
              <a:rPr lang="cs-CZ" altLang="cs-CZ" dirty="0" smtClean="0">
                <a:solidFill>
                  <a:srgbClr val="0000DC"/>
                </a:solidFill>
              </a:rPr>
              <a:t> syndrome  </a:t>
            </a:r>
            <a:r>
              <a:rPr lang="cs-CZ" altLang="cs-CZ" dirty="0" smtClean="0"/>
              <a:t> 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listopad </a:t>
            </a:r>
            <a:r>
              <a:rPr lang="cs-CZ" altLang="cs-CZ" sz="2800" dirty="0" smtClean="0"/>
              <a:t>2002 Čína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30 </a:t>
            </a:r>
            <a:r>
              <a:rPr lang="cs-CZ" altLang="cs-CZ" sz="2800" dirty="0" smtClean="0"/>
              <a:t>zemí, 8 000 pacientů, 774 úmrtí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skryté </a:t>
            </a:r>
            <a:r>
              <a:rPr lang="cs-CZ" altLang="cs-CZ" sz="2800" dirty="0" smtClean="0"/>
              <a:t>šíření v čínské komunitě v Kanadě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zoonóza </a:t>
            </a:r>
            <a:r>
              <a:rPr lang="cs-CZ" altLang="cs-CZ" sz="2800" dirty="0" smtClean="0"/>
              <a:t>– netopýři, cibetky, mývalovití psi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přenos </a:t>
            </a:r>
            <a:r>
              <a:rPr lang="cs-CZ" altLang="cs-CZ" sz="2800" dirty="0" smtClean="0"/>
              <a:t>kapénkový a fekálně-orální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zastavení </a:t>
            </a:r>
            <a:r>
              <a:rPr lang="cs-CZ" altLang="cs-CZ" sz="2800" dirty="0" smtClean="0"/>
              <a:t>šíření 2003 (dezinfekce prostředí)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inkubační </a:t>
            </a:r>
            <a:r>
              <a:rPr lang="cs-CZ" altLang="cs-CZ" sz="2800" dirty="0" smtClean="0"/>
              <a:t>doba 2-7 dní (max. 10 dnů)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  smrtnost  </a:t>
            </a:r>
            <a:r>
              <a:rPr lang="cs-CZ" altLang="cs-CZ" sz="2800" dirty="0" smtClean="0"/>
              <a:t>9-12% (víc jak 50% u osob nad 65let)</a:t>
            </a:r>
          </a:p>
          <a:p>
            <a:pPr marL="457200" lvl="1" indent="0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55074"/>
            <a:ext cx="2081686" cy="14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dirty="0" err="1" smtClean="0">
                <a:solidFill>
                  <a:srgbClr val="0000DC"/>
                </a:solidFill>
              </a:rPr>
              <a:t>Middle</a:t>
            </a:r>
            <a:r>
              <a:rPr lang="cs-CZ" altLang="cs-CZ" dirty="0" smtClean="0">
                <a:solidFill>
                  <a:srgbClr val="0000DC"/>
                </a:solidFill>
              </a:rPr>
              <a:t> East </a:t>
            </a:r>
            <a:r>
              <a:rPr lang="cs-CZ" altLang="cs-CZ" dirty="0" err="1" smtClean="0">
                <a:solidFill>
                  <a:srgbClr val="0000DC"/>
                </a:solidFill>
              </a:rPr>
              <a:t>respiratory</a:t>
            </a:r>
            <a:r>
              <a:rPr lang="cs-CZ" altLang="cs-CZ" dirty="0" smtClean="0">
                <a:solidFill>
                  <a:srgbClr val="0000DC"/>
                </a:solidFill>
              </a:rPr>
              <a:t> </a:t>
            </a:r>
            <a:r>
              <a:rPr lang="cs-CZ" altLang="cs-CZ" dirty="0" smtClean="0">
                <a:solidFill>
                  <a:srgbClr val="0000DC"/>
                </a:solidFill>
              </a:rPr>
              <a:t>syndrome (</a:t>
            </a:r>
            <a:r>
              <a:rPr lang="cs-CZ" altLang="cs-CZ" dirty="0" smtClean="0"/>
              <a:t>Blízkovýchodní </a:t>
            </a:r>
            <a:r>
              <a:rPr lang="cs-CZ" altLang="cs-CZ" dirty="0" smtClean="0"/>
              <a:t>respirační </a:t>
            </a:r>
            <a:r>
              <a:rPr lang="cs-CZ" altLang="cs-CZ" dirty="0" err="1" smtClean="0"/>
              <a:t>sy</a:t>
            </a:r>
            <a:r>
              <a:rPr lang="cs-CZ" altLang="cs-CZ" dirty="0" smtClean="0"/>
              <a:t>.)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dirty="0" smtClean="0"/>
              <a:t>akutní respirační infekce vyvolaná virem MERS-</a:t>
            </a:r>
            <a:r>
              <a:rPr lang="cs-CZ" altLang="cs-CZ" dirty="0" err="1" smtClean="0"/>
              <a:t>CoV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Betacoronavirus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smtClean="0"/>
              <a:t>MERS – </a:t>
            </a:r>
            <a:r>
              <a:rPr lang="cs-CZ" altLang="cs-CZ" dirty="0" err="1" smtClean="0"/>
              <a:t>coronavirus</a:t>
            </a:r>
            <a:r>
              <a:rPr lang="cs-CZ" altLang="cs-CZ" dirty="0" smtClean="0"/>
              <a:t>, označení viru shodné s názvem onemocnění, které vyvolává </a:t>
            </a:r>
          </a:p>
        </p:txBody>
      </p:sp>
    </p:spTree>
    <p:extLst>
      <p:ext uri="{BB962C8B-B14F-4D97-AF65-F5344CB8AC3E}">
        <p14:creationId xmlns:p14="http://schemas.microsoft.com/office/powerpoint/2010/main" val="3317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Klinické příznaky a průběh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1600200"/>
            <a:ext cx="8784976" cy="459392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horečka</a:t>
            </a:r>
            <a:r>
              <a:rPr lang="cs-CZ" altLang="cs-CZ" dirty="0" smtClean="0"/>
              <a:t>, kašel, dušnost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rozvoj </a:t>
            </a:r>
            <a:r>
              <a:rPr lang="cs-CZ" altLang="cs-CZ" dirty="0" smtClean="0"/>
              <a:t>akutní pneumonie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rozvoj </a:t>
            </a:r>
            <a:r>
              <a:rPr lang="cs-CZ" altLang="cs-CZ" dirty="0" smtClean="0"/>
              <a:t>ARDS – </a:t>
            </a:r>
            <a:r>
              <a:rPr lang="cs-CZ" altLang="cs-CZ" dirty="0" err="1" smtClean="0"/>
              <a:t>acute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respiratory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distress</a:t>
            </a:r>
            <a:r>
              <a:rPr lang="cs-CZ" altLang="cs-CZ" dirty="0" smtClean="0"/>
              <a:t> syndrome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akutní </a:t>
            </a:r>
            <a:r>
              <a:rPr lang="cs-CZ" altLang="cs-CZ" dirty="0" smtClean="0"/>
              <a:t>selhání ledvin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letalita </a:t>
            </a:r>
            <a:r>
              <a:rPr lang="cs-CZ" altLang="cs-CZ" dirty="0" smtClean="0"/>
              <a:t>40 - 60%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12" y="3717032"/>
            <a:ext cx="4728986" cy="24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64905"/>
            <a:ext cx="8229600" cy="389032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400" dirty="0"/>
              <a:t>v oblasti Středního </a:t>
            </a:r>
            <a:r>
              <a:rPr lang="cs-CZ" altLang="cs-CZ" sz="3400" dirty="0" smtClean="0"/>
              <a:t>Východu </a:t>
            </a:r>
            <a:r>
              <a:rPr lang="cs-CZ" altLang="cs-CZ" sz="3400" dirty="0"/>
              <a:t>přenos kontaktem s velbloudy a netopýry</a:t>
            </a:r>
            <a:r>
              <a:rPr lang="cs-CZ" altLang="cs-CZ" sz="3600" dirty="0"/>
              <a:t>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r>
              <a:rPr lang="cs-CZ" altLang="cs-CZ" sz="3400" dirty="0"/>
              <a:t>v Evropě </a:t>
            </a:r>
            <a:r>
              <a:rPr lang="cs-CZ" altLang="cs-CZ" sz="3400" dirty="0" err="1"/>
              <a:t>interhumánní</a:t>
            </a:r>
            <a:r>
              <a:rPr lang="cs-CZ" altLang="cs-CZ" sz="3400" dirty="0"/>
              <a:t> – zdrojem člověk s importovanou nákazou - přenos mezi lidmi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040069" y="3712029"/>
            <a:ext cx="720725" cy="680271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" name="Obdélník 1"/>
          <p:cNvSpPr/>
          <p:nvPr/>
        </p:nvSpPr>
        <p:spPr>
          <a:xfrm>
            <a:off x="5181600" y="3624944"/>
            <a:ext cx="2736304" cy="6858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800" b="1" dirty="0">
                <a:solidFill>
                  <a:schemeClr val="tx2">
                    <a:lumMod val="75000"/>
                  </a:schemeClr>
                </a:solidFill>
              </a:rPr>
              <a:t>zoonóza</a:t>
            </a:r>
            <a:endParaRPr lang="cs-CZ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53" y="332656"/>
            <a:ext cx="3436363" cy="18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68" y="363882"/>
            <a:ext cx="37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kapénkový </a:t>
            </a:r>
            <a:r>
              <a:rPr lang="cs-CZ" altLang="cs-CZ" dirty="0" smtClean="0"/>
              <a:t>přenos 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</a:rPr>
              <a:t>(virus přežívá v aerosolu 6 hod., po zaschnutí 3 hod.)</a:t>
            </a:r>
            <a:r>
              <a:rPr lang="cs-CZ" altLang="cs-CZ" dirty="0" smtClean="0"/>
              <a:t>  – vdechnutá infekční dávka musí být vysoká 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</a:rPr>
              <a:t>(pouze 20% buněk sliznice má receptory pro virus MERS)</a:t>
            </a:r>
            <a:r>
              <a:rPr lang="cs-CZ" alt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riziko </a:t>
            </a:r>
            <a:r>
              <a:rPr lang="cs-CZ" altLang="cs-CZ" dirty="0" err="1"/>
              <a:t>interhumánního</a:t>
            </a:r>
            <a:r>
              <a:rPr lang="cs-CZ" altLang="cs-CZ" dirty="0"/>
              <a:t> přenosu jen při těsném kontaktu a při ošetřování pacienta s MERS doma nebo v </a:t>
            </a:r>
            <a:r>
              <a:rPr lang="cs-CZ" altLang="cs-CZ" dirty="0" smtClean="0"/>
              <a:t>nemocnici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 Inkubační </a:t>
            </a:r>
            <a:r>
              <a:rPr lang="cs-CZ" altLang="cs-CZ" dirty="0" smtClean="0"/>
              <a:t>doba 2-10 dnů (max. 14)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08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MERS versus VNN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400" dirty="0" smtClean="0"/>
              <a:t>  neexistuje </a:t>
            </a:r>
            <a:r>
              <a:rPr lang="cs-CZ" altLang="cs-CZ" sz="3400" dirty="0"/>
              <a:t>účinné </a:t>
            </a:r>
            <a:r>
              <a:rPr lang="cs-CZ" altLang="cs-CZ" sz="3400" dirty="0" err="1"/>
              <a:t>antivirotikum</a:t>
            </a:r>
            <a:endParaRPr lang="cs-CZ" altLang="cs-CZ" sz="3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400" dirty="0" smtClean="0"/>
              <a:t>  terapie </a:t>
            </a:r>
            <a:r>
              <a:rPr lang="cs-CZ" altLang="cs-CZ" sz="3400" dirty="0"/>
              <a:t>na JIP, umělá plicní ventilace, akutní dialýza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400" dirty="0" smtClean="0"/>
              <a:t>  riziko </a:t>
            </a:r>
            <a:r>
              <a:rPr lang="cs-CZ" altLang="cs-CZ" sz="3400" dirty="0"/>
              <a:t>přenosu na ošetřující personál (109/402 v SAR)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3400" dirty="0" smtClean="0"/>
              <a:t>  virus </a:t>
            </a:r>
            <a:r>
              <a:rPr lang="cs-CZ" altLang="cs-CZ" sz="3400" dirty="0"/>
              <a:t>mění své vlastnosti – více virulentní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první </a:t>
            </a:r>
            <a:r>
              <a:rPr lang="cs-CZ" altLang="cs-CZ" dirty="0" smtClean="0"/>
              <a:t>výskyt –  2012 – Saudská Arábie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šíření </a:t>
            </a:r>
            <a:r>
              <a:rPr lang="cs-CZ" altLang="cs-CZ" dirty="0" smtClean="0"/>
              <a:t>nákazy:</a:t>
            </a:r>
          </a:p>
          <a:p>
            <a:pPr lvl="1" indent="-432000">
              <a:buFont typeface="Arial" panose="020B0604020202020204" pitchFamily="34" charset="0"/>
              <a:buChar char="•"/>
            </a:pPr>
            <a:r>
              <a:rPr lang="cs-CZ" altLang="cs-CZ" dirty="0" smtClean="0"/>
              <a:t>Střední východ – Jordánsko, Katar, Omán, Jemen, Saudská Arábie, Kuvajt, Spojené arabské emiráty </a:t>
            </a:r>
          </a:p>
          <a:p>
            <a:pPr lvl="1" indent="-432000">
              <a:buFont typeface="Arial" panose="020B0604020202020204" pitchFamily="34" charset="0"/>
              <a:buChar char="•"/>
            </a:pPr>
            <a:r>
              <a:rPr lang="cs-CZ" altLang="cs-CZ" dirty="0" smtClean="0"/>
              <a:t>Evropa – Francie, Německo, UK, Itálie, Holandsko</a:t>
            </a:r>
          </a:p>
          <a:p>
            <a:pPr lvl="1" indent="-432000">
              <a:buFont typeface="Arial" panose="020B0604020202020204" pitchFamily="34" charset="0"/>
              <a:buChar char="•"/>
            </a:pPr>
            <a:r>
              <a:rPr lang="cs-CZ" altLang="cs-CZ" dirty="0" smtClean="0"/>
              <a:t>Afrika – Tunis, Alžírsko, Egypt,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2 </a:t>
            </a:r>
            <a:r>
              <a:rPr lang="cs-CZ" altLang="cs-CZ" dirty="0" smtClean="0"/>
              <a:t>468 případů, 851 úmrtí, 27 zemí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  2 </a:t>
            </a:r>
            <a:r>
              <a:rPr lang="cs-CZ" altLang="cs-CZ" dirty="0" smtClean="0"/>
              <a:t>077 případů Saudská Arábie, 773 úmrtí</a:t>
            </a:r>
          </a:p>
        </p:txBody>
      </p:sp>
    </p:spTree>
    <p:extLst>
      <p:ext uri="{BB962C8B-B14F-4D97-AF65-F5344CB8AC3E}">
        <p14:creationId xmlns:p14="http://schemas.microsoft.com/office/powerpoint/2010/main" val="19285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ers-map-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5" y="1"/>
            <a:ext cx="8875593" cy="6710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VNN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smtClean="0"/>
              <a:t>Skupina onemocnění infekční povahy charakterizovaná</a:t>
            </a:r>
            <a:r>
              <a:rPr lang="cs-CZ" dirty="0" smtClean="0"/>
              <a:t>:</a:t>
            </a:r>
          </a:p>
          <a:p>
            <a:pPr marL="72000" indent="0">
              <a:buNone/>
            </a:pP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Vysokou virulencí a </a:t>
            </a:r>
            <a:r>
              <a:rPr lang="cs-CZ" sz="2400" dirty="0" err="1" smtClean="0"/>
              <a:t>infekciositou</a:t>
            </a:r>
            <a:endParaRPr lang="cs-CZ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Vysokou letalitou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Obtížnou detekci a možnosti  diagnostiky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Omezenými léčebnými a preventivními opatřeními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Rizikem šíření v populaci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1703512" y="116632"/>
            <a:ext cx="8640960" cy="504056"/>
          </a:xfrm>
        </p:spPr>
        <p:txBody>
          <a:bodyPr/>
          <a:lstStyle/>
          <a:p>
            <a:r>
              <a:rPr lang="cs-CZ" altLang="cs-CZ" sz="2000" dirty="0"/>
              <a:t>Potvrzené případy MERS 2012 - 2015</a:t>
            </a:r>
          </a:p>
        </p:txBody>
      </p:sp>
      <p:pic>
        <p:nvPicPr>
          <p:cNvPr id="20484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20689"/>
            <a:ext cx="8856984" cy="61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Zástupný symbol pro obsah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855" y="548680"/>
            <a:ext cx="8882128" cy="5328592"/>
          </a:xfrm>
        </p:spPr>
      </p:pic>
    </p:spTree>
    <p:extLst>
      <p:ext uri="{BB962C8B-B14F-4D97-AF65-F5344CB8AC3E}">
        <p14:creationId xmlns:p14="http://schemas.microsoft.com/office/powerpoint/2010/main" val="13551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88640"/>
            <a:ext cx="8229600" cy="129614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900" dirty="0"/>
              <a:t>Krizový plán MZ ČR</a:t>
            </a:r>
            <a:br>
              <a:rPr lang="cs-CZ" altLang="cs-CZ" sz="4900" dirty="0"/>
            </a:br>
            <a:r>
              <a:rPr lang="cs-CZ" altLang="cs-CZ" sz="3600" dirty="0"/>
              <a:t>výskyt vysoce nebezpečné nákazy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844825"/>
            <a:ext cx="8229600" cy="43533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altLang="cs-CZ" dirty="0" smtClean="0"/>
              <a:t>Letiště archivují kontakty na pasažéry 14 dnů</a:t>
            </a:r>
          </a:p>
          <a:p>
            <a:pPr>
              <a:spcBef>
                <a:spcPts val="600"/>
              </a:spcBef>
            </a:pPr>
            <a:r>
              <a:rPr lang="cs-CZ" altLang="cs-CZ" dirty="0" smtClean="0"/>
              <a:t>Centrum pro vysoce nebezpečné nákazy na Infekční klinice Bulovka – 2 lůžka na úrovni BSL4 + 8 lůžek v izolačních boxech</a:t>
            </a:r>
          </a:p>
          <a:p>
            <a:pPr>
              <a:spcBef>
                <a:spcPts val="600"/>
              </a:spcBef>
            </a:pPr>
            <a:r>
              <a:rPr lang="cs-CZ" altLang="cs-CZ" dirty="0" smtClean="0"/>
              <a:t>Centrum biologické ochrany Těchonín</a:t>
            </a:r>
          </a:p>
          <a:p>
            <a:pPr>
              <a:spcBef>
                <a:spcPts val="600"/>
              </a:spcBef>
            </a:pPr>
            <a:r>
              <a:rPr lang="cs-CZ" altLang="cs-CZ" dirty="0" smtClean="0"/>
              <a:t>   (nezdravotnické zařízení MO ČR) –</a:t>
            </a:r>
          </a:p>
          <a:p>
            <a:pPr>
              <a:spcBef>
                <a:spcPts val="600"/>
              </a:spcBef>
            </a:pPr>
            <a:r>
              <a:rPr lang="cs-CZ" altLang="cs-CZ" dirty="0" smtClean="0"/>
              <a:t>    28 lůžek na úrovni BSL4  </a:t>
            </a:r>
          </a:p>
        </p:txBody>
      </p:sp>
    </p:spTree>
    <p:extLst>
      <p:ext uri="{BB962C8B-B14F-4D97-AF65-F5344CB8AC3E}">
        <p14:creationId xmlns:p14="http://schemas.microsoft.com/office/powerpoint/2010/main" val="25530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Postup při podezření na VNN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412776"/>
            <a:ext cx="8640960" cy="5256584"/>
          </a:xfrm>
        </p:spPr>
        <p:txBody>
          <a:bodyPr>
            <a:noAutofit/>
          </a:bodyPr>
          <a:lstStyle/>
          <a:p>
            <a:r>
              <a:rPr lang="cs-CZ" altLang="cs-CZ" dirty="0" smtClean="0"/>
              <a:t>Lékař 1. linie – praktický lékař</a:t>
            </a:r>
          </a:p>
          <a:p>
            <a:r>
              <a:rPr lang="cs-CZ" altLang="cs-CZ" dirty="0" smtClean="0"/>
              <a:t>Primární je bezpečí populace.</a:t>
            </a:r>
          </a:p>
          <a:p>
            <a:r>
              <a:rPr lang="cs-CZ" altLang="cs-CZ" dirty="0" smtClean="0"/>
              <a:t>Diagnostika a léčba </a:t>
            </a:r>
            <a:r>
              <a:rPr lang="cs-CZ" altLang="cs-CZ" dirty="0" err="1" smtClean="0"/>
              <a:t>susp</a:t>
            </a:r>
            <a:r>
              <a:rPr lang="cs-CZ" altLang="cs-CZ" dirty="0" smtClean="0"/>
              <a:t>. pacienta je sekundární.</a:t>
            </a:r>
          </a:p>
          <a:p>
            <a:r>
              <a:rPr lang="cs-CZ" altLang="cs-CZ" dirty="0" smtClean="0"/>
              <a:t>PL použije nejlepší dostupné ochranné prostředky a neprodleně uzavře ordinaci.</a:t>
            </a:r>
          </a:p>
          <a:p>
            <a:r>
              <a:rPr lang="cs-CZ" altLang="cs-CZ" dirty="0" smtClean="0"/>
              <a:t>Sestra zapíše kontakty z ordinace a čekárny.</a:t>
            </a:r>
          </a:p>
          <a:p>
            <a:r>
              <a:rPr lang="cs-CZ" altLang="cs-CZ" dirty="0" smtClean="0"/>
              <a:t>Lékař oznámí podezření epidemiologovi KHS a řídí se jeho instrukcemi.</a:t>
            </a:r>
          </a:p>
          <a:p>
            <a:r>
              <a:rPr lang="cs-CZ" altLang="cs-CZ" dirty="0" smtClean="0"/>
              <a:t>Epidemiolog rozhodne o způsobu transportu pacienta a určí další postup.</a:t>
            </a:r>
          </a:p>
        </p:txBody>
      </p:sp>
    </p:spTree>
    <p:extLst>
      <p:ext uri="{BB962C8B-B14F-4D97-AF65-F5344CB8AC3E}">
        <p14:creationId xmlns:p14="http://schemas.microsoft.com/office/powerpoint/2010/main" val="38055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4900" dirty="0"/>
              <a:t>Postup při podezření na MERS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u českého občana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600200"/>
            <a:ext cx="8784976" cy="4997152"/>
          </a:xfrm>
        </p:spPr>
        <p:txBody>
          <a:bodyPr>
            <a:noAutofit/>
          </a:bodyPr>
          <a:lstStyle/>
          <a:p>
            <a:r>
              <a:rPr lang="cs-CZ" altLang="cs-CZ" sz="3000" dirty="0"/>
              <a:t>anamnéza: pobyt v oblasti výskytu v příslušné ID</a:t>
            </a:r>
          </a:p>
          <a:p>
            <a:r>
              <a:rPr lang="cs-CZ" altLang="cs-CZ" sz="3000" dirty="0"/>
              <a:t>zhodnocení klinických příznaků</a:t>
            </a:r>
          </a:p>
          <a:p>
            <a:r>
              <a:rPr lang="cs-CZ" altLang="cs-CZ" sz="3000" dirty="0"/>
              <a:t>transport v </a:t>
            </a:r>
            <a:r>
              <a:rPr lang="cs-CZ" altLang="cs-CZ" sz="3000" dirty="0" err="1"/>
              <a:t>biovaku</a:t>
            </a:r>
            <a:r>
              <a:rPr lang="cs-CZ" altLang="cs-CZ" sz="3000" dirty="0"/>
              <a:t> v režimu BSL4 </a:t>
            </a:r>
          </a:p>
          <a:p>
            <a:r>
              <a:rPr lang="cs-CZ" altLang="cs-CZ" sz="3000" dirty="0"/>
              <a:t>hospitalizace na infekčním oddělení Na Bulovce</a:t>
            </a:r>
          </a:p>
          <a:p>
            <a:r>
              <a:rPr lang="cs-CZ" altLang="cs-CZ" sz="3000" dirty="0"/>
              <a:t>hlášení i suspektního případu MZ ČR</a:t>
            </a:r>
          </a:p>
          <a:p>
            <a:r>
              <a:rPr lang="cs-CZ" altLang="cs-CZ" sz="3000" dirty="0"/>
              <a:t>nemocnice Na Bulovce -  vyšetření </a:t>
            </a:r>
            <a:r>
              <a:rPr lang="cs-CZ" altLang="cs-CZ" sz="3000" dirty="0" err="1"/>
              <a:t>nazofaryngeálního</a:t>
            </a:r>
            <a:r>
              <a:rPr lang="cs-CZ" altLang="cs-CZ" sz="3000" dirty="0"/>
              <a:t> výtěru, sputa nebo bronchoalveolární </a:t>
            </a:r>
            <a:r>
              <a:rPr lang="cs-CZ" altLang="cs-CZ" sz="3000" dirty="0" err="1"/>
              <a:t>laváže</a:t>
            </a:r>
            <a:r>
              <a:rPr lang="cs-CZ" altLang="cs-CZ" sz="3000" dirty="0"/>
              <a:t> – metodou PCR, vyšetření protilátek v séru – NRL SZÚ Praha</a:t>
            </a:r>
          </a:p>
          <a:p>
            <a:r>
              <a:rPr lang="cs-CZ" altLang="cs-CZ" sz="3000" dirty="0"/>
              <a:t>izolace a vyšetření kontaktů</a:t>
            </a:r>
          </a:p>
        </p:txBody>
      </p:sp>
    </p:spTree>
    <p:extLst>
      <p:ext uri="{BB962C8B-B14F-4D97-AF65-F5344CB8AC3E}">
        <p14:creationId xmlns:p14="http://schemas.microsoft.com/office/powerpoint/2010/main" val="10134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18" y="404939"/>
            <a:ext cx="4040188" cy="2879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27" y="404664"/>
            <a:ext cx="4016987" cy="28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573016"/>
            <a:ext cx="4014862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92" y="3579943"/>
            <a:ext cx="40758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06" y="404664"/>
            <a:ext cx="4046538" cy="2879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3567586"/>
            <a:ext cx="3949999" cy="28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3567586"/>
            <a:ext cx="3999999" cy="2880000"/>
          </a:xfrm>
          <a:prstGeom prst="rect">
            <a:avLst/>
          </a:prstGeom>
        </p:spPr>
      </p:pic>
      <p:pic>
        <p:nvPicPr>
          <p:cNvPr id="8" name="Obrázek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7" y="404664"/>
            <a:ext cx="4032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784976" cy="13681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CBO Těchonín</a:t>
            </a:r>
            <a:br>
              <a:rPr lang="cs-CZ" dirty="0" smtClean="0"/>
            </a:br>
            <a:r>
              <a:rPr lang="cs-CZ" altLang="cs-CZ" sz="1600" dirty="0">
                <a:hlinkClick r:id="rId2"/>
              </a:rPr>
              <a:t>http://www.acr.army.cz/informacni-servis/filmoteka/centrum-biologicke-ochrany-techonin-47762/</a:t>
            </a: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60962"/>
            <a:ext cx="8229600" cy="4004441"/>
          </a:xfrm>
        </p:spPr>
      </p:pic>
    </p:spTree>
    <p:extLst>
      <p:ext uri="{BB962C8B-B14F-4D97-AF65-F5344CB8AC3E}">
        <p14:creationId xmlns:p14="http://schemas.microsoft.com/office/powerpoint/2010/main" val="3541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88640"/>
            <a:ext cx="4859338" cy="32400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573016"/>
            <a:ext cx="548699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VNN – možnost výskytu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dirty="0" smtClean="0"/>
              <a:t>Import VNN – zavlečení cestovatelem, zvířetem nebo potravinou.</a:t>
            </a:r>
          </a:p>
          <a:p>
            <a:pPr marL="662400" indent="-457200">
              <a:buFont typeface="Arial" panose="020B0604020202020204" pitchFamily="34" charset="0"/>
              <a:buChar char="•"/>
            </a:pPr>
            <a:r>
              <a:rPr lang="cs-CZ" dirty="0" smtClean="0"/>
              <a:t>Člověk se infikuje způsoby obvyklými pro jednotlivé nákazy: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Kontakt s nemocným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Vzdušnou cestou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Kontakt se zvířaty, jejich ošetřování, pokousání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  Bioterorismus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  Nehoda </a:t>
            </a:r>
            <a:r>
              <a:rPr lang="cs-CZ" dirty="0" smtClean="0"/>
              <a:t>v laboratoři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6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CDC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500" dirty="0"/>
              <a:t>Kategorie 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původci </a:t>
            </a:r>
            <a:r>
              <a:rPr lang="cs-CZ" sz="2400" b="1" dirty="0"/>
              <a:t>nejvyšší priority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snadné šíření nebo přenos z člověka na člověka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500" dirty="0"/>
              <a:t>Kategorie 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snadné šíření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středně vysoká morbidita, nízká smrtnost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omezené diagnostické </a:t>
            </a:r>
            <a:r>
              <a:rPr lang="cs-CZ" sz="2400" dirty="0"/>
              <a:t>možnosti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500" dirty="0"/>
              <a:t>Kategorie 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nové </a:t>
            </a:r>
            <a:r>
              <a:rPr lang="cs-CZ" sz="2400" dirty="0"/>
              <a:t>(„</a:t>
            </a:r>
            <a:r>
              <a:rPr lang="cs-CZ" sz="2400" dirty="0" err="1"/>
              <a:t>emerging</a:t>
            </a:r>
            <a:r>
              <a:rPr lang="cs-CZ" sz="2400" dirty="0"/>
              <a:t>“) </a:t>
            </a:r>
            <a:r>
              <a:rPr lang="cs-CZ" sz="2400" dirty="0"/>
              <a:t>infekce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populace není imunní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genetická manipulace nutná k snadné produkci, šíření nebo mezilidskému přenosu</a:t>
            </a:r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93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Antrax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anthracis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Mor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i="1" dirty="0" err="1"/>
              <a:t>Yersinia</a:t>
            </a:r>
            <a:r>
              <a:rPr lang="cs-CZ" i="1" dirty="0"/>
              <a:t> </a:t>
            </a:r>
            <a:r>
              <a:rPr lang="cs-CZ" i="1" dirty="0" err="1"/>
              <a:t>pestis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Botulismus </a:t>
            </a:r>
            <a:r>
              <a:rPr lang="cs-CZ" dirty="0" smtClean="0"/>
              <a:t>(</a:t>
            </a:r>
            <a:r>
              <a:rPr lang="cs-CZ" i="1" dirty="0"/>
              <a:t>Clostridium </a:t>
            </a:r>
            <a:r>
              <a:rPr lang="cs-CZ" i="1" dirty="0" err="1" smtClean="0"/>
              <a:t>botulinum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Variola </a:t>
            </a:r>
            <a:r>
              <a:rPr lang="cs-CZ" dirty="0" smtClean="0"/>
              <a:t>– pravé neštovice (</a:t>
            </a:r>
            <a:r>
              <a:rPr lang="cs-CZ" i="1" dirty="0"/>
              <a:t>Variola major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Tularémie </a:t>
            </a:r>
            <a:r>
              <a:rPr lang="cs-CZ" dirty="0" smtClean="0"/>
              <a:t>(</a:t>
            </a:r>
            <a:r>
              <a:rPr lang="cs-CZ" i="1" dirty="0" err="1"/>
              <a:t>Francisella</a:t>
            </a:r>
            <a:r>
              <a:rPr lang="cs-CZ" i="1" dirty="0"/>
              <a:t> </a:t>
            </a:r>
            <a:r>
              <a:rPr lang="cs-CZ" i="1" dirty="0" err="1"/>
              <a:t>tularensis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 Virové </a:t>
            </a:r>
            <a:r>
              <a:rPr lang="cs-CZ" b="1" dirty="0" smtClean="0"/>
              <a:t>hemoragické horečky: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 smtClean="0"/>
              <a:t>Arenaviridae</a:t>
            </a:r>
            <a:r>
              <a:rPr lang="cs-CZ" i="1" dirty="0" smtClean="0"/>
              <a:t>: </a:t>
            </a:r>
            <a:r>
              <a:rPr lang="cs-CZ" dirty="0" err="1" smtClean="0"/>
              <a:t>Lassa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 smtClean="0"/>
              <a:t>Bunyaviridae</a:t>
            </a:r>
            <a:r>
              <a:rPr lang="cs-CZ" i="1" dirty="0" smtClean="0"/>
              <a:t>:</a:t>
            </a:r>
            <a:r>
              <a:rPr lang="cs-CZ" dirty="0" smtClean="0"/>
              <a:t> Krymsko-konžská hemoragická horečka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 smtClean="0"/>
              <a:t>Filoviridae</a:t>
            </a:r>
            <a:r>
              <a:rPr lang="cs-CZ" i="1" dirty="0" smtClean="0"/>
              <a:t>:</a:t>
            </a:r>
            <a:r>
              <a:rPr lang="cs-CZ" dirty="0" smtClean="0"/>
              <a:t>      </a:t>
            </a:r>
            <a:r>
              <a:rPr lang="cs-CZ" dirty="0" err="1" smtClean="0"/>
              <a:t>Ebola</a:t>
            </a:r>
            <a:r>
              <a:rPr lang="cs-CZ" dirty="0" smtClean="0"/>
              <a:t>, </a:t>
            </a:r>
            <a:r>
              <a:rPr lang="cs-CZ" dirty="0" err="1" smtClean="0"/>
              <a:t>Marburg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 smtClean="0"/>
              <a:t>Flaviviridae</a:t>
            </a:r>
            <a:r>
              <a:rPr lang="cs-CZ" i="1" dirty="0" smtClean="0"/>
              <a:t>:</a:t>
            </a:r>
            <a:r>
              <a:rPr lang="cs-CZ" dirty="0" smtClean="0"/>
              <a:t>    Omská hemoragická horečka</a:t>
            </a:r>
          </a:p>
        </p:txBody>
      </p:sp>
    </p:spTree>
    <p:extLst>
      <p:ext uri="{BB962C8B-B14F-4D97-AF65-F5344CB8AC3E}">
        <p14:creationId xmlns:p14="http://schemas.microsoft.com/office/powerpoint/2010/main" val="21395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B: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571" y="1484785"/>
            <a:ext cx="9327909" cy="46413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  Brucelóza </a:t>
            </a:r>
            <a:r>
              <a:rPr lang="cs-CZ" sz="3300" dirty="0"/>
              <a:t>(</a:t>
            </a:r>
            <a:r>
              <a:rPr lang="cs-CZ" sz="3300" i="1" dirty="0" err="1"/>
              <a:t>Brucella</a:t>
            </a:r>
            <a:r>
              <a:rPr lang="cs-CZ" sz="3300" i="1" dirty="0"/>
              <a:t> </a:t>
            </a:r>
            <a:r>
              <a:rPr lang="cs-CZ" sz="3300" i="1" dirty="0" err="1"/>
              <a:t>spp</a:t>
            </a:r>
            <a:r>
              <a:rPr lang="cs-CZ" sz="3300" i="1" dirty="0"/>
              <a:t>.</a:t>
            </a:r>
            <a:r>
              <a:rPr lang="cs-CZ" sz="33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b="1" dirty="0" smtClean="0"/>
              <a:t>  Vozhřivka </a:t>
            </a:r>
            <a:r>
              <a:rPr lang="cs-CZ" sz="3300" dirty="0"/>
              <a:t>(</a:t>
            </a:r>
            <a:r>
              <a:rPr lang="cs-CZ" sz="3300" i="1" dirty="0" err="1"/>
              <a:t>Burkholderia</a:t>
            </a:r>
            <a:r>
              <a:rPr lang="cs-CZ" sz="3300" i="1" dirty="0"/>
              <a:t> </a:t>
            </a:r>
            <a:r>
              <a:rPr lang="cs-CZ" sz="3300" i="1" dirty="0" err="1"/>
              <a:t>mallei</a:t>
            </a:r>
            <a:r>
              <a:rPr lang="cs-CZ" sz="33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b="1" dirty="0" smtClean="0"/>
              <a:t>  </a:t>
            </a:r>
            <a:r>
              <a:rPr lang="cs-CZ" sz="3300" b="1" dirty="0" err="1" smtClean="0"/>
              <a:t>Melioidóza</a:t>
            </a:r>
            <a:r>
              <a:rPr lang="cs-CZ" sz="3300" b="1" dirty="0" smtClean="0"/>
              <a:t> </a:t>
            </a:r>
            <a:r>
              <a:rPr lang="cs-CZ" sz="3300" dirty="0"/>
              <a:t>(</a:t>
            </a:r>
            <a:r>
              <a:rPr lang="cs-CZ" sz="3300" i="1" dirty="0" err="1"/>
              <a:t>Burkholderia</a:t>
            </a:r>
            <a:r>
              <a:rPr lang="cs-CZ" sz="3300" i="1" dirty="0"/>
              <a:t> </a:t>
            </a:r>
            <a:r>
              <a:rPr lang="cs-CZ" sz="3300" i="1" dirty="0" err="1"/>
              <a:t>pseudomallei</a:t>
            </a:r>
            <a:r>
              <a:rPr lang="cs-CZ" sz="33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  Riziková </a:t>
            </a:r>
            <a:r>
              <a:rPr lang="cs-CZ" sz="3300" dirty="0"/>
              <a:t>agens </a:t>
            </a:r>
            <a:r>
              <a:rPr lang="cs-CZ" sz="3300" u="sng" dirty="0"/>
              <a:t>přenášená alimentární </a:t>
            </a:r>
            <a:r>
              <a:rPr lang="cs-CZ" sz="3300" dirty="0"/>
              <a:t>cestou: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i="1" dirty="0" smtClean="0"/>
              <a:t>(salmonelóza, EHEC, shigelóza, cholera, Cl. perfringens, STA enterotoxin B, ricinový toxin, Cryptosporidium)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  Riziková </a:t>
            </a:r>
            <a:r>
              <a:rPr lang="cs-CZ" sz="3300" dirty="0"/>
              <a:t>agens </a:t>
            </a:r>
            <a:r>
              <a:rPr lang="cs-CZ" sz="3300" u="sng" dirty="0"/>
              <a:t>přenášená vzduchem</a:t>
            </a:r>
            <a:r>
              <a:rPr lang="cs-CZ" sz="33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(</a:t>
            </a:r>
            <a:r>
              <a:rPr lang="cs-CZ" b="1" dirty="0"/>
              <a:t>psitakóza, Q-horečka)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  Skvrnitý </a:t>
            </a:r>
            <a:r>
              <a:rPr lang="cs-CZ" sz="3300" dirty="0"/>
              <a:t>tyfus a jiné závažné </a:t>
            </a:r>
            <a:r>
              <a:rPr lang="cs-CZ" sz="3300" dirty="0"/>
              <a:t>rickettsiózy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  Virové </a:t>
            </a:r>
            <a:r>
              <a:rPr lang="cs-CZ" sz="3300" dirty="0"/>
              <a:t>encefalitidy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i="1" dirty="0"/>
              <a:t>(Venezuelská, východní a západní koňské encefalitidy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145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C: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SARS </a:t>
            </a:r>
            <a:r>
              <a:rPr lang="cs-CZ" dirty="0" smtClean="0"/>
              <a:t>– </a:t>
            </a:r>
            <a:r>
              <a:rPr lang="cs-CZ" dirty="0" err="1" smtClean="0"/>
              <a:t>CoV</a:t>
            </a:r>
            <a:r>
              <a:rPr lang="cs-CZ" dirty="0" smtClean="0"/>
              <a:t> </a:t>
            </a:r>
            <a:r>
              <a:rPr lang="cs-CZ" i="1" dirty="0" smtClean="0"/>
              <a:t>(těžký akutní respirační syndrom)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MERS </a:t>
            </a:r>
            <a:r>
              <a:rPr lang="cs-CZ" dirty="0" smtClean="0"/>
              <a:t>– </a:t>
            </a:r>
            <a:r>
              <a:rPr lang="cs-CZ" dirty="0" err="1" smtClean="0"/>
              <a:t>CoV</a:t>
            </a:r>
            <a:r>
              <a:rPr lang="cs-CZ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Middle</a:t>
            </a:r>
            <a:r>
              <a:rPr lang="cs-CZ" i="1" dirty="0" smtClean="0"/>
              <a:t> East </a:t>
            </a:r>
            <a:r>
              <a:rPr lang="cs-CZ" i="1" dirty="0" err="1" smtClean="0"/>
              <a:t>respiratory</a:t>
            </a:r>
            <a:r>
              <a:rPr lang="cs-CZ" i="1" dirty="0" smtClean="0"/>
              <a:t> syndrom)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Nová </a:t>
            </a:r>
            <a:r>
              <a:rPr lang="cs-CZ" dirty="0" err="1" smtClean="0"/>
              <a:t>shiftová</a:t>
            </a:r>
            <a:r>
              <a:rPr lang="cs-CZ" dirty="0" smtClean="0"/>
              <a:t> varianta viru chřipky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</a:t>
            </a:r>
            <a:r>
              <a:rPr lang="cs-CZ" dirty="0" err="1" smtClean="0"/>
              <a:t>Nipah</a:t>
            </a:r>
            <a:r>
              <a:rPr lang="cs-CZ" dirty="0" smtClean="0"/>
              <a:t>, </a:t>
            </a:r>
            <a:r>
              <a:rPr lang="cs-CZ" dirty="0" err="1" smtClean="0"/>
              <a:t>Hendra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9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Stupně biologické bezpečnosti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Podle charakteru infekce, ohrožení kontaktů včetně zdravotnického personálu a možností léčby a profylaxe se biologická agens klasifikují do 4 skupin, </a:t>
            </a:r>
            <a:r>
              <a:rPr lang="cs-CZ" dirty="0"/>
              <a:t>jenž </a:t>
            </a:r>
            <a:r>
              <a:rPr lang="cs-CZ" dirty="0"/>
              <a:t>vyžadují jistý stupeň zabezpečení proti nákaze jimi a jejich šíření </a:t>
            </a:r>
          </a:p>
          <a:p>
            <a:pPr marL="0" indent="0" algn="ctr">
              <a:buNone/>
            </a:pPr>
            <a:r>
              <a:rPr lang="cs-CZ" b="1" dirty="0"/>
              <a:t>BSL </a:t>
            </a:r>
            <a:r>
              <a:rPr lang="cs-CZ" b="1" i="1" dirty="0"/>
              <a:t>(</a:t>
            </a:r>
            <a:r>
              <a:rPr lang="cs-CZ" b="1" i="1" dirty="0" err="1"/>
              <a:t>Biological</a:t>
            </a:r>
            <a:r>
              <a:rPr lang="cs-CZ" b="1" i="1" dirty="0"/>
              <a:t> </a:t>
            </a:r>
            <a:r>
              <a:rPr lang="cs-CZ" b="1" i="1" dirty="0" err="1"/>
              <a:t>Safety</a:t>
            </a:r>
            <a:r>
              <a:rPr lang="cs-CZ" b="1" i="1" dirty="0"/>
              <a:t> </a:t>
            </a:r>
            <a:r>
              <a:rPr lang="cs-CZ" b="1" i="1" dirty="0" err="1"/>
              <a:t>Level</a:t>
            </a:r>
            <a:r>
              <a:rPr lang="cs-CZ" b="1" i="1" dirty="0"/>
              <a:t>) </a:t>
            </a:r>
            <a:r>
              <a:rPr lang="cs-CZ" b="1" dirty="0"/>
              <a:t>1 – 4</a:t>
            </a:r>
          </a:p>
        </p:txBody>
      </p:sp>
    </p:spTree>
    <p:extLst>
      <p:ext uri="{BB962C8B-B14F-4D97-AF65-F5344CB8AC3E}">
        <p14:creationId xmlns:p14="http://schemas.microsoft.com/office/powerpoint/2010/main" val="22519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muni-med-prezentace-cz-v10</Template>
  <TotalTime>238</TotalTime>
  <Words>1363</Words>
  <Application>Microsoft Office PowerPoint</Application>
  <PresentationFormat>Širokoúhlá obrazovka</PresentationFormat>
  <Paragraphs>216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Prezentace_MU_CZ</vt:lpstr>
      <vt:lpstr>Vysoce nebezpečné nákazy 2</vt:lpstr>
      <vt:lpstr>Úvod</vt:lpstr>
      <vt:lpstr>Definice VNN</vt:lpstr>
      <vt:lpstr>VNN – možnost výskytu v ČR</vt:lpstr>
      <vt:lpstr>CDC klasifikace</vt:lpstr>
      <vt:lpstr>Kategorie A</vt:lpstr>
      <vt:lpstr>Kategorie B:</vt:lpstr>
      <vt:lpstr>Kategorie C:</vt:lpstr>
      <vt:lpstr>Stupně biologické bezpečnosti</vt:lpstr>
      <vt:lpstr>Virové hemoragické horečky</vt:lpstr>
      <vt:lpstr>Ebola</vt:lpstr>
      <vt:lpstr>Geografická distribuce Ebola DRC a Uganda ke dni 18.9.2019</vt:lpstr>
      <vt:lpstr>Výskyt EDV onemocnění 1974-2018</vt:lpstr>
      <vt:lpstr>Prezentace aplikace PowerPoint</vt:lpstr>
      <vt:lpstr>Přenos nákazy</vt:lpstr>
      <vt:lpstr>Prezentace aplikace PowerPoint</vt:lpstr>
      <vt:lpstr>Ebola – klinický obraz</vt:lpstr>
      <vt:lpstr>Ebola – klinický obraz</vt:lpstr>
      <vt:lpstr>Terapie</vt:lpstr>
      <vt:lpstr>Ebola - vakcíny</vt:lpstr>
      <vt:lpstr>MERS  a  SARS</vt:lpstr>
      <vt:lpstr>SARS</vt:lpstr>
      <vt:lpstr>MERS</vt:lpstr>
      <vt:lpstr>Klinické příznaky a průběh</vt:lpstr>
      <vt:lpstr>Prezentace aplikace PowerPoint</vt:lpstr>
      <vt:lpstr>MERS</vt:lpstr>
      <vt:lpstr>MERS versus VNN</vt:lpstr>
      <vt:lpstr>MERS</vt:lpstr>
      <vt:lpstr>Prezentace aplikace PowerPoint</vt:lpstr>
      <vt:lpstr>Potvrzené případy MERS 2012 - 2015</vt:lpstr>
      <vt:lpstr>Prezentace aplikace PowerPoint</vt:lpstr>
      <vt:lpstr>Krizový plán MZ ČR výskyt vysoce nebezpečné nákazy</vt:lpstr>
      <vt:lpstr>Postup při podezření na VNN</vt:lpstr>
      <vt:lpstr>Postup při podezření na MERS u českého občana</vt:lpstr>
      <vt:lpstr>Prezentace aplikace PowerPoint</vt:lpstr>
      <vt:lpstr>Prezentace aplikace PowerPoint</vt:lpstr>
      <vt:lpstr>CBO Těchonín http://www.acr.army.cz/informacni-servis/filmoteka/centrum-biologicke-ochrany-techonin-47762/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Bohdana Rezková</dc:creator>
  <cp:lastModifiedBy>MUDr. Markéta Petrovová, Ph.D.</cp:lastModifiedBy>
  <cp:revision>9</cp:revision>
  <cp:lastPrinted>1601-01-01T00:00:00Z</cp:lastPrinted>
  <dcterms:created xsi:type="dcterms:W3CDTF">2020-09-10T11:40:56Z</dcterms:created>
  <dcterms:modified xsi:type="dcterms:W3CDTF">2021-09-14T15:16:27Z</dcterms:modified>
</cp:coreProperties>
</file>