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48"/>
  </p:notesMasterIdLst>
  <p:handoutMasterIdLst>
    <p:handoutMasterId r:id="rId4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2" r:id="rId47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00287D"/>
    <a:srgbClr val="F01928"/>
    <a:srgbClr val="9100DC"/>
    <a:srgbClr val="5AC8AF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77" autoAdjust="0"/>
    <p:restoredTop sz="96754" autoAdjust="0"/>
  </p:normalViewPr>
  <p:slideViewPr>
    <p:cSldViewPr snapToGrid="0">
      <p:cViewPr varScale="1">
        <p:scale>
          <a:sx n="56" d="100"/>
          <a:sy n="56" d="100"/>
        </p:scale>
        <p:origin x="624" y="38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907534D-54C1-45F1-848D-D131E25FFB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02" y="423331"/>
            <a:ext cx="3636264" cy="1069200"/>
          </a:xfrm>
          <a:prstGeom prst="rect">
            <a:avLst/>
          </a:prstGeom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id="{97C0165F-2D7A-4224-A2CE-15A0E11D30A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C62DBBD6-EEE7-4E17-A9E1-BAAE2E1BAF2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8E460895-9029-4EAC-AE49-B3E1E904B9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69EFA240-1600-4C90-ABDA-5BB3C7B63C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F30BC3D-8311-4B42-9A72-001E3518E5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48047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571273EA-F61C-4A0A-ABCC-7E5F2CB626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378" y="2014200"/>
            <a:ext cx="9623244" cy="28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7F9DEB8-F8A6-420E-B60D-4515B985E4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7912C5C-7CCE-4F96-8D4B-E736FC1507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FAC0208-8D3C-4F7E-9FA8-7D93594085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9CD2A1-EC28-42B3-9C80-A2CF9AEC95E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38745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42337EB-3F6A-40F1-A459-82F88D2267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93CABA6-B5C3-4C4A-88B7-98740FF1D9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alt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30B7306-1EC0-472D-99A7-8AA16CE2C4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F45C31-7B1D-4BBB-855C-18B0EED77BB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522294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5841B0-AAFA-4CC8-9C78-A57E320AC1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C594C3-FF60-4411-8836-1659507DA5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C23394-F500-4A6E-A63D-0ED812AB401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E178B6-9517-4309-A358-9D2C952A76E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44573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2EF0DE5D-1D11-40AF-8BC3-66C889BF38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33" y="421664"/>
            <a:ext cx="3624021" cy="10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A5BF20EB-641E-4534-901F-806964C0DB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40DBDC94-BB85-4907-A8F5-C3DE8CF759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64966F0-BF21-46C2-AE3F-D341C26FCB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ED2882E9-4E25-42CE-9CDC-AB2AC9B8A2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EA3C484C-9B44-4494-874D-664939972C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1BBFAC4E-6185-43C9-B0DE-6943663CBE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B59FD55-BC96-4BB0-A974-ED3755CC0C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9224" y="6055200"/>
            <a:ext cx="2032390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8D6E48-A098-416D-9446-53B52CE2E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489201"/>
            <a:ext cx="11361600" cy="939800"/>
          </a:xfrm>
        </p:spPr>
        <p:txBody>
          <a:bodyPr/>
          <a:lstStyle/>
          <a:p>
            <a:r>
              <a:rPr lang="cs-CZ" altLang="cs-CZ" sz="5000" dirty="0">
                <a:latin typeface="Arial" panose="020B0604020202020204" pitchFamily="34" charset="0"/>
              </a:rPr>
              <a:t>Onemocnění srdce 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CC89B0A-7F52-4C9F-8B8B-3AB1A92187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3643319"/>
            <a:ext cx="11361600" cy="21140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500" b="1" dirty="0">
                <a:solidFill>
                  <a:srgbClr val="0000DC"/>
                </a:solidFill>
              </a:rPr>
              <a:t>Anatomie a fyziologie srdce</a:t>
            </a:r>
          </a:p>
          <a:p>
            <a:pPr>
              <a:lnSpc>
                <a:spcPct val="90000"/>
              </a:lnSpc>
            </a:pPr>
            <a:r>
              <a:rPr lang="cs-CZ" altLang="cs-CZ" sz="2500" b="1" dirty="0">
                <a:solidFill>
                  <a:srgbClr val="0000DC"/>
                </a:solidFill>
              </a:rPr>
              <a:t>Vyšetřovací metody v kardiologii</a:t>
            </a:r>
          </a:p>
          <a:p>
            <a:pPr>
              <a:lnSpc>
                <a:spcPct val="90000"/>
              </a:lnSpc>
            </a:pPr>
            <a:r>
              <a:rPr lang="cs-CZ" altLang="cs-CZ" sz="2500" b="1" dirty="0">
                <a:solidFill>
                  <a:srgbClr val="0000DC"/>
                </a:solidFill>
              </a:rPr>
              <a:t>Srdeční selhání </a:t>
            </a:r>
          </a:p>
          <a:p>
            <a:pPr>
              <a:lnSpc>
                <a:spcPct val="90000"/>
              </a:lnSpc>
            </a:pPr>
            <a:r>
              <a:rPr lang="cs-CZ" altLang="cs-CZ" sz="2500" b="1" dirty="0">
                <a:solidFill>
                  <a:srgbClr val="0000DC"/>
                </a:solidFill>
              </a:rPr>
              <a:t>Arytmie</a:t>
            </a:r>
            <a:endParaRPr lang="cs-CZ" sz="2500" dirty="0">
              <a:solidFill>
                <a:srgbClr val="0000DC"/>
              </a:solidFill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90397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12C4249-A47E-4E25-8912-3778ED397F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11A44BB-A120-45D2-81A6-FA2894E522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11266" name="Rectangle 2">
            <a:extLst>
              <a:ext uri="{FF2B5EF4-FFF2-40B4-BE49-F238E27FC236}">
                <a16:creationId xmlns:a16="http://schemas.microsoft.com/office/drawing/2014/main" id="{0218ECAF-B4D2-4D68-92B1-EB28949E8E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00DC"/>
                </a:solidFill>
              </a:rPr>
              <a:t>Srdeční selhání III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9D886330-F90C-43C4-B3E1-15E22409A20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200" dirty="0">
                <a:solidFill>
                  <a:srgbClr val="0000DC"/>
                </a:solidFill>
              </a:rPr>
              <a:t>druhy selhání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cs-CZ" altLang="cs-CZ" sz="2000" dirty="0"/>
              <a:t>podle selhávající komory – pravostranné, levostranné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cs-CZ" altLang="cs-CZ" sz="2000" dirty="0"/>
              <a:t>podle rychlosti průběhu – akutní, chronické, akutně dekompenzované chronické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cs-CZ" altLang="cs-CZ" sz="2000" dirty="0"/>
              <a:t>podle typu vyvolávající dysfunkce – systolické, diastolické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cs-CZ" altLang="cs-CZ" sz="2000" dirty="0"/>
              <a:t>podle ejekční frakce LK – ze zachovalou (&gt;50%), sníženou (&lt;40%) nebo EF ve středním rozmezí (EF 40-50%)</a:t>
            </a:r>
          </a:p>
          <a:p>
            <a:pPr eaLnBrk="1" hangingPunct="1">
              <a:lnSpc>
                <a:spcPct val="90000"/>
              </a:lnSpc>
              <a:buClr>
                <a:schemeClr val="tx1"/>
              </a:buClr>
            </a:pPr>
            <a:endParaRPr lang="cs-CZ" altLang="cs-CZ" sz="2000" dirty="0">
              <a:solidFill>
                <a:srgbClr val="80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200" dirty="0">
                <a:solidFill>
                  <a:srgbClr val="0000DC"/>
                </a:solidFill>
              </a:rPr>
              <a:t>funkční klasifikace NYHA </a:t>
            </a:r>
            <a:r>
              <a:rPr lang="cs-CZ" altLang="cs-CZ" sz="2000" dirty="0"/>
              <a:t>(</a:t>
            </a:r>
            <a:r>
              <a:rPr lang="cs-CZ" altLang="cs-CZ" sz="2000" i="1" dirty="0"/>
              <a:t>New York </a:t>
            </a:r>
            <a:r>
              <a:rPr lang="cs-CZ" altLang="cs-CZ" sz="2000" i="1" dirty="0" err="1"/>
              <a:t>Heart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Association</a:t>
            </a:r>
            <a:r>
              <a:rPr lang="cs-CZ" altLang="cs-CZ" sz="2000" i="1" dirty="0"/>
              <a:t>)</a:t>
            </a:r>
            <a:endParaRPr lang="cs-CZ" altLang="cs-CZ" sz="2000" dirty="0"/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cs-CZ" altLang="cs-CZ" sz="2000" dirty="0"/>
              <a:t>NYHA I – bez omezení činnosti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cs-CZ" altLang="cs-CZ" sz="2000" dirty="0"/>
              <a:t>NYHA II – běžné činnosti vyvolávají dušnost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cs-CZ" altLang="cs-CZ" sz="2000" dirty="0"/>
              <a:t>NYHA III – nevelká námaha vyvolává dušnost</a:t>
            </a:r>
          </a:p>
          <a:p>
            <a:pPr eaLnBrk="1" hangingPunct="1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cs-CZ" altLang="cs-CZ" sz="2000" dirty="0"/>
              <a:t>NYHA IV – klidová dušnost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1467876-3A0C-47B5-BE65-DF0AA73B8E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892AF3B-43B4-4AA9-AE17-D53C8D96A4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12290" name="Rectangle 2">
            <a:extLst>
              <a:ext uri="{FF2B5EF4-FFF2-40B4-BE49-F238E27FC236}">
                <a16:creationId xmlns:a16="http://schemas.microsoft.com/office/drawing/2014/main" id="{74473829-3DFF-42D4-BC4F-0DAB1161AF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Akutní levostranné selhání I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C4BC2CE3-7E6B-4EBD-A529-18CD3D85011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definice</a:t>
            </a:r>
            <a:r>
              <a:rPr lang="cs-CZ" altLang="cs-CZ" sz="2000" dirty="0"/>
              <a:t> – náhlá ztráta schopnosti levé komory přečerpat krev do systémového oběhu (systolické) a nebo odčerpat z plicního řečiště (diastolické)</a:t>
            </a:r>
          </a:p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etiologie</a:t>
            </a:r>
            <a:r>
              <a:rPr lang="cs-CZ" altLang="cs-CZ" sz="2000" dirty="0"/>
              <a:t> – akutní zhoršení chronického selhání, AIM, hypertenze, myokarditidy, kardiomyopatie, ruptura papilárního svalu a jiná poškození chlopní, hyperkinetická cirkulace, arytmie</a:t>
            </a:r>
          </a:p>
          <a:p>
            <a:pPr eaLnBrk="1" hangingPunct="1"/>
            <a:r>
              <a:rPr lang="cs-CZ" altLang="cs-CZ" sz="2000" dirty="0">
                <a:solidFill>
                  <a:schemeClr val="tx2"/>
                </a:solidFill>
              </a:rPr>
              <a:t>zhoršující faktory </a:t>
            </a:r>
            <a:r>
              <a:rPr lang="cs-CZ" altLang="cs-CZ" sz="2000" dirty="0"/>
              <a:t>– fyzická námaha, zvýšení přívodu tekutin a solí, </a:t>
            </a:r>
            <a:r>
              <a:rPr lang="cs-CZ" altLang="cs-CZ" sz="2000" dirty="0" err="1"/>
              <a:t>infekt</a:t>
            </a:r>
            <a:r>
              <a:rPr lang="cs-CZ" altLang="cs-CZ" sz="2000" dirty="0"/>
              <a:t>, vynechání léků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23A1AAD-6004-4AD6-BE20-7B67F18C48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83B3D30-9CB1-4417-8343-7EEA2C3C8A8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sp>
        <p:nvSpPr>
          <p:cNvPr id="13314" name="Rectangle 6">
            <a:extLst>
              <a:ext uri="{FF2B5EF4-FFF2-40B4-BE49-F238E27FC236}">
                <a16:creationId xmlns:a16="http://schemas.microsoft.com/office/drawing/2014/main" id="{8C0C0A13-5915-44FA-AD74-2FF0A91883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Plicní edém před a po terapii</a:t>
            </a:r>
          </a:p>
        </p:txBody>
      </p:sp>
      <p:pic>
        <p:nvPicPr>
          <p:cNvPr id="13316" name="Picture 5">
            <a:extLst>
              <a:ext uri="{FF2B5EF4-FFF2-40B4-BE49-F238E27FC236}">
                <a16:creationId xmlns:a16="http://schemas.microsoft.com/office/drawing/2014/main" id="{0FCD269A-EA65-4BE6-840A-999EE6BB82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403" y="1871292"/>
            <a:ext cx="4815893" cy="3786187"/>
          </a:xfrm>
          <a:noFill/>
        </p:spPr>
      </p:pic>
      <p:pic>
        <p:nvPicPr>
          <p:cNvPr id="13315" name="Picture 4">
            <a:extLst>
              <a:ext uri="{FF2B5EF4-FFF2-40B4-BE49-F238E27FC236}">
                <a16:creationId xmlns:a16="http://schemas.microsoft.com/office/drawing/2014/main" id="{25E1582E-6300-47AD-8257-0E07CBAA4658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000" y="1871293"/>
            <a:ext cx="4321175" cy="3786187"/>
          </a:xfr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1264B67-4FB0-479A-9833-CE1F36D7B4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DE8AE45-7F16-4551-AAEC-86637E65B2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EB31CE47-3457-40CF-BA51-1C96383BBD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Akutní levostranné selhání II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A99B06AE-03C3-4FED-9233-6D53CAD69E8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příznaky</a:t>
            </a:r>
            <a:r>
              <a:rPr lang="cs-CZ" altLang="cs-CZ" sz="2000" dirty="0">
                <a:solidFill>
                  <a:srgbClr val="800000"/>
                </a:solidFill>
              </a:rPr>
              <a:t> </a:t>
            </a:r>
            <a:r>
              <a:rPr lang="cs-CZ" altLang="cs-CZ" sz="2000" dirty="0"/>
              <a:t>– dušnost, ortopnoe (dušnost horší vleže, obvykle v noci), tachypnoe, pocení, centrální cyanóza, distanční vlhké chropy, expektorace narůžovělého zpěněného sputa</a:t>
            </a:r>
          </a:p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diagnostika</a:t>
            </a:r>
            <a:r>
              <a:rPr lang="cs-CZ" altLang="cs-CZ" sz="2000" dirty="0"/>
              <a:t>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poslechově vlhké nepřízvučné chropy, zpočátku bazálně, později výše, astma </a:t>
            </a:r>
            <a:r>
              <a:rPr lang="cs-CZ" altLang="cs-CZ" sz="2000" dirty="0" err="1"/>
              <a:t>cardiale</a:t>
            </a:r>
            <a:endParaRPr lang="cs-CZ" altLang="cs-CZ" sz="2000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 RTG – hyperémie plicního oběhu, obraz plicního edému, zvětšení srdečního stínu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 EKG – arytmie, hypertrofie LK, známky staršího nebo akutního IM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 ECHO – dilatace LK, snížení EF, chlopenní vady, poruchy kinetiky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00DBCA9-C42F-4CB1-8A1D-D1D03D80EA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3615B5B-F0CA-4F4D-914D-2C8FE69024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15362" name="Rectangle 2">
            <a:extLst>
              <a:ext uri="{FF2B5EF4-FFF2-40B4-BE49-F238E27FC236}">
                <a16:creationId xmlns:a16="http://schemas.microsoft.com/office/drawing/2014/main" id="{3414091C-3758-41CD-85D2-962619B1A2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Akutní levostranné selhání III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F381D34B-A07D-447F-9253-807C701A6E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komplikace</a:t>
            </a:r>
            <a:r>
              <a:rPr lang="cs-CZ" altLang="cs-CZ" sz="2000" dirty="0">
                <a:solidFill>
                  <a:srgbClr val="FF0000"/>
                </a:solidFill>
              </a:rPr>
              <a:t> </a:t>
            </a:r>
            <a:r>
              <a:rPr lang="cs-CZ" altLang="cs-CZ" sz="2000" dirty="0"/>
              <a:t>– arytmie, kardiogenní šok, žilní trombózy, respirační selhání</a:t>
            </a:r>
          </a:p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léčba: 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akutní: poloha vsedě, O</a:t>
            </a:r>
            <a:r>
              <a:rPr lang="cs-CZ" altLang="cs-CZ" sz="2000" baseline="-25000" dirty="0"/>
              <a:t>2</a:t>
            </a:r>
            <a:r>
              <a:rPr lang="cs-CZ" altLang="cs-CZ" sz="2000" dirty="0"/>
              <a:t>, nitráty, diuretika, </a:t>
            </a:r>
            <a:r>
              <a:rPr lang="cs-CZ" altLang="cs-CZ" sz="2000" dirty="0" err="1"/>
              <a:t>morphin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antiarytmika</a:t>
            </a:r>
            <a:r>
              <a:rPr lang="cs-CZ" altLang="cs-CZ" sz="2000" dirty="0"/>
              <a:t>, při neúspěchu řízená ventilace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středně a dlouhodobá: </a:t>
            </a:r>
            <a:r>
              <a:rPr lang="cs-CZ" altLang="cs-CZ" sz="2000" dirty="0" err="1"/>
              <a:t>ACEi</a:t>
            </a:r>
            <a:r>
              <a:rPr lang="cs-CZ" altLang="cs-CZ" sz="2000" dirty="0"/>
              <a:t>, BB, diuretika, MRA, ARNI</a:t>
            </a:r>
          </a:p>
          <a:p>
            <a:pPr eaLnBrk="1" hangingPunct="1"/>
            <a:r>
              <a:rPr lang="cs-CZ" altLang="cs-CZ" sz="2000" dirty="0"/>
              <a:t>nutná léčba vyvolávající choroby – snížení TK, léčba IM, arytmií…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0E941E6-601D-4A96-AEDF-B824D253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1CD2EEC-19DC-4347-8912-29E13E5786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16386" name="Rectangle 2">
            <a:extLst>
              <a:ext uri="{FF2B5EF4-FFF2-40B4-BE49-F238E27FC236}">
                <a16:creationId xmlns:a16="http://schemas.microsoft.com/office/drawing/2014/main" id="{DC32A6E8-7051-4AA8-87D5-A9AD7E17A1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Akutní pravostranné selhání I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0067E212-DA49-4061-9108-0AADE4C68C3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definice </a:t>
            </a:r>
            <a:r>
              <a:rPr lang="cs-CZ" altLang="cs-CZ" sz="2000" dirty="0"/>
              <a:t>– náhlá ztráta schopnosti pravé komory přečerpat krev přitékající z velkého oběhu nebo odtékající do malého (plicního) oběhu</a:t>
            </a:r>
          </a:p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etiologie </a:t>
            </a:r>
            <a:r>
              <a:rPr lang="cs-CZ" altLang="cs-CZ" sz="2000" dirty="0"/>
              <a:t>– ICHS, arytmie, přenesení levostranné selhání, náhle vzniklá překážka v oběhu -  PE, PNO, perikarditida</a:t>
            </a:r>
          </a:p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příznaky</a:t>
            </a:r>
            <a:r>
              <a:rPr lang="cs-CZ" altLang="cs-CZ" sz="2000" dirty="0"/>
              <a:t> – dušnost (pleurální výpotky), tachypnoe, tachykardie, zvýšená náplň krčních žil, hepatomegalie, ascites, otoky DKK až anasarka, pocení, úzkost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72A7ECD-89D2-4CB0-80B3-F9A6063D50C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B3ED14C-979E-40A0-BF76-AD13A96280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A27785EA-1B34-42F1-8BB9-01DE2E5FD7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/>
              <a:t>Akutní pravostranné selhání II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52674A99-E033-42DC-A853-4BAE349D24A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diagnostika</a:t>
            </a:r>
            <a:r>
              <a:rPr lang="cs-CZ" altLang="cs-CZ" sz="2000" dirty="0"/>
              <a:t> – přeplnění hrdelnic, cyanóza, bolestivost jater, EKG – pravostranné přetížení, RTG - výpotky, ECHO – dilatace pravostranných oddílů, plicní hypertenze, scintigrafie, angiografie, Doppler žil</a:t>
            </a:r>
          </a:p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komplikace</a:t>
            </a:r>
            <a:r>
              <a:rPr lang="cs-CZ" altLang="cs-CZ" sz="2000" dirty="0"/>
              <a:t> – arytmie, respirační/ jaterní/ renální selhání, predispozice k </a:t>
            </a:r>
            <a:r>
              <a:rPr lang="cs-CZ" altLang="cs-CZ" sz="2000" dirty="0" err="1"/>
              <a:t>infektům</a:t>
            </a:r>
            <a:r>
              <a:rPr lang="cs-CZ" altLang="cs-CZ" sz="2000" dirty="0"/>
              <a:t> a DVT</a:t>
            </a:r>
          </a:p>
          <a:p>
            <a:pPr eaLnBrk="1" hangingPunct="1"/>
            <a:r>
              <a:rPr lang="cs-CZ" altLang="cs-CZ" sz="2200" dirty="0" err="1">
                <a:solidFill>
                  <a:schemeClr val="tx2"/>
                </a:solidFill>
              </a:rPr>
              <a:t>diff</a:t>
            </a:r>
            <a:r>
              <a:rPr lang="cs-CZ" altLang="cs-CZ" sz="2200" dirty="0">
                <a:solidFill>
                  <a:schemeClr val="tx2"/>
                </a:solidFill>
              </a:rPr>
              <a:t>. dg. </a:t>
            </a:r>
            <a:r>
              <a:rPr lang="cs-CZ" altLang="cs-CZ" sz="2000" dirty="0"/>
              <a:t>– plicní edém, astmatický/CHOPN záchvat, psychogenní dušnost, IM, pleuritida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990635C-7F93-47BA-8B6B-86F436C982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1F1E9D8-71E6-472E-B74F-C26D79D1A1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93B5AAB2-0064-49FF-9B59-019E79E857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Akutní pravostranné selhání III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28E830F4-F776-44ED-8BD7-8608FDA218D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léčba</a:t>
            </a:r>
            <a:r>
              <a:rPr lang="cs-CZ" altLang="cs-CZ" sz="2000" dirty="0"/>
              <a:t> – kyslík, poloha v </a:t>
            </a:r>
            <a:r>
              <a:rPr lang="cs-CZ" altLang="cs-CZ" sz="2000" dirty="0" err="1"/>
              <a:t>polosedu</a:t>
            </a:r>
            <a:r>
              <a:rPr lang="cs-CZ" altLang="cs-CZ" sz="2000" dirty="0"/>
              <a:t>, podle příčiny </a:t>
            </a:r>
            <a:r>
              <a:rPr lang="cs-CZ" altLang="cs-CZ" sz="2000" dirty="0" err="1"/>
              <a:t>antikoagulace</a:t>
            </a:r>
            <a:r>
              <a:rPr lang="cs-CZ" altLang="cs-CZ" sz="2000" dirty="0"/>
              <a:t>, trombolýza u PE, diuretika, </a:t>
            </a:r>
            <a:r>
              <a:rPr lang="cs-CZ" altLang="cs-CZ" sz="2000" dirty="0" err="1"/>
              <a:t>bronchodilatancia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sedace</a:t>
            </a:r>
            <a:r>
              <a:rPr lang="cs-CZ" altLang="cs-CZ" sz="2000" dirty="0"/>
              <a:t>, obvykle obdobná jako u levostranného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při pneumoniích ATB, </a:t>
            </a:r>
            <a:r>
              <a:rPr lang="cs-CZ" altLang="cs-CZ" sz="2000" dirty="0" err="1"/>
              <a:t>mukolytika</a:t>
            </a:r>
            <a:endParaRPr lang="cs-CZ" altLang="cs-CZ" sz="2000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při PNO drenáž</a:t>
            </a:r>
          </a:p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preventivní opatření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antikoagulační léčba u rizikových k prevenci PE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 err="1"/>
              <a:t>antiarytmika</a:t>
            </a:r>
            <a:r>
              <a:rPr lang="cs-CZ" altLang="cs-CZ" sz="2000" dirty="0"/>
              <a:t>, diuretika a léčba chronického srdečního selhání k prevenci akutní dekompenzace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AB84178-7295-46CB-8622-E66D381050E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09E48F0-A4A5-49ED-9829-9910C81525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4A2F0B9D-1763-4217-BCFC-EAEE14B7FF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Chronické levostranné selhání I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AA391F0D-FA1B-4C47-9E73-3E40FF35141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definice </a:t>
            </a:r>
            <a:r>
              <a:rPr lang="cs-CZ" altLang="cs-CZ" sz="2000" dirty="0"/>
              <a:t>– postupná systolická či diastolická dysfunkce LK</a:t>
            </a:r>
          </a:p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etiologie</a:t>
            </a:r>
            <a:r>
              <a:rPr lang="cs-CZ" altLang="cs-CZ" sz="2000" dirty="0"/>
              <a:t> – opakované akutní srdeční selhání, dlouhodobé působením KVS chorob</a:t>
            </a:r>
          </a:p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příznaky</a:t>
            </a:r>
            <a:r>
              <a:rPr lang="cs-CZ" altLang="cs-CZ" sz="2000" dirty="0"/>
              <a:t> – snížená výkonnost, únavnost, námahová dušnost postupně přicházející v klidovou, postupně neschopnost ležet na rovné podložce, zvyšování počtu polštářů, u starších zhoršení mentálních funkcí, bolesti hlavy, spavost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7621846-6851-4425-B96E-F9B3DF99442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9BD7536-080A-45FB-8451-8DE38FD3E1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8BECB695-5EA5-4E71-9DE7-DA2EF81817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cs-CZ" dirty="0"/>
              <a:t>Chronické levostranné selhání II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8585BAA9-551E-4DBA-9C38-E0510370CA0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tx2"/>
                </a:solidFill>
              </a:rPr>
              <a:t>diagnostika</a:t>
            </a:r>
            <a:r>
              <a:rPr lang="cs-CZ" altLang="cs-CZ" sz="2000" dirty="0"/>
              <a:t> – fyzikálně – </a:t>
            </a:r>
            <a:r>
              <a:rPr lang="cs-CZ" altLang="cs-CZ" sz="2000" dirty="0" err="1"/>
              <a:t>zvedavý</a:t>
            </a:r>
            <a:r>
              <a:rPr lang="cs-CZ" altLang="cs-CZ" sz="2000" dirty="0"/>
              <a:t> úder hrotu, cval, tachykardie, nepřízvučné </a:t>
            </a:r>
            <a:r>
              <a:rPr lang="cs-CZ" altLang="cs-CZ" sz="2000" dirty="0" err="1"/>
              <a:t>chrůpky</a:t>
            </a:r>
            <a:r>
              <a:rPr lang="cs-CZ" altLang="cs-CZ" sz="2000" dirty="0"/>
              <a:t> při </a:t>
            </a:r>
            <a:r>
              <a:rPr lang="cs-CZ" altLang="cs-CZ" sz="2000" dirty="0" err="1"/>
              <a:t>bazích</a:t>
            </a:r>
            <a:r>
              <a:rPr lang="cs-CZ" altLang="cs-CZ" sz="2000" dirty="0"/>
              <a:t>, RTG – zvětšení LK, zmnožení plicní kresby, venostáza v malém oběhu, EKG – přetížení, </a:t>
            </a:r>
            <a:r>
              <a:rPr lang="cs-CZ" altLang="cs-CZ" sz="2000" dirty="0" err="1"/>
              <a:t>hy</a:t>
            </a:r>
            <a:r>
              <a:rPr lang="cs-CZ" altLang="cs-CZ" sz="2000" dirty="0"/>
              <a:t> LK, difúzní známky ischemie, poruchy rytmu – extrasystoly</a:t>
            </a:r>
          </a:p>
          <a:p>
            <a:pPr eaLnBrk="1" hangingPunct="1"/>
            <a:r>
              <a:rPr lang="cs-CZ" altLang="cs-CZ" sz="2200" dirty="0" err="1">
                <a:solidFill>
                  <a:schemeClr val="tx2"/>
                </a:solidFill>
              </a:rPr>
              <a:t>diff</a:t>
            </a:r>
            <a:r>
              <a:rPr lang="cs-CZ" altLang="cs-CZ" sz="2200" dirty="0">
                <a:solidFill>
                  <a:schemeClr val="tx2"/>
                </a:solidFill>
              </a:rPr>
              <a:t>. dg. </a:t>
            </a:r>
            <a:r>
              <a:rPr lang="cs-CZ" altLang="cs-CZ" sz="2000" dirty="0"/>
              <a:t>– dušnost a únava jiného původu, u starších mentální poruchy jiného původu</a:t>
            </a:r>
          </a:p>
          <a:p>
            <a:pPr eaLnBrk="1" hangingPunct="1">
              <a:lnSpc>
                <a:spcPct val="90000"/>
              </a:lnSpc>
            </a:pPr>
            <a:endParaRPr lang="cs-CZ" alt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EE03A8E-58F1-4CC0-9E2A-947D48BAB3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A176C1D-11BA-4CE9-AC24-FB61E0EAE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3074" name="Rectangle 2">
            <a:extLst>
              <a:ext uri="{FF2B5EF4-FFF2-40B4-BE49-F238E27FC236}">
                <a16:creationId xmlns:a16="http://schemas.microsoft.com/office/drawing/2014/main" id="{6A6AD64E-7DE6-4820-A7E7-469E27519B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00DC"/>
                </a:solidFill>
              </a:rPr>
              <a:t>Anatomie a fyziologie srdce</a:t>
            </a:r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C5578EB8-F88B-45A6-9352-4BE3BBC11D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dirty="0">
                <a:solidFill>
                  <a:srgbClr val="0000DC"/>
                </a:solidFill>
              </a:rPr>
              <a:t>anatomie</a:t>
            </a:r>
            <a:r>
              <a:rPr lang="cs-CZ" altLang="cs-CZ" sz="2000" dirty="0">
                <a:solidFill>
                  <a:srgbClr val="800000"/>
                </a:solidFill>
              </a:rPr>
              <a:t> </a:t>
            </a:r>
            <a:r>
              <a:rPr lang="cs-CZ" altLang="cs-CZ" sz="2000" dirty="0"/>
              <a:t>– síně, komory, septum, chlopně, aorta, plicnice, perikard, epikard, endokard, věnčité tepny</a:t>
            </a:r>
          </a:p>
          <a:p>
            <a:pPr eaLnBrk="1" hangingPunct="1"/>
            <a:r>
              <a:rPr lang="cs-CZ" altLang="cs-CZ" sz="2200" dirty="0">
                <a:solidFill>
                  <a:srgbClr val="0000DC"/>
                </a:solidFill>
              </a:rPr>
              <a:t>mikroskopická anatomie </a:t>
            </a:r>
            <a:r>
              <a:rPr lang="cs-CZ" altLang="cs-CZ" sz="2000" dirty="0"/>
              <a:t>- převodní systém srdeční, pracovní myokard</a:t>
            </a:r>
          </a:p>
          <a:p>
            <a:pPr eaLnBrk="1" hangingPunct="1"/>
            <a:r>
              <a:rPr lang="cs-CZ" altLang="cs-CZ" sz="2200" dirty="0">
                <a:solidFill>
                  <a:srgbClr val="0000DC"/>
                </a:solidFill>
              </a:rPr>
              <a:t>fyziologie srdeční činnosti </a:t>
            </a:r>
            <a:r>
              <a:rPr lang="cs-CZ" altLang="cs-CZ" sz="2000" dirty="0"/>
              <a:t>– srdce jako pumpa, srdeční baroreceptory, faktory ovlivňující sílu srdečního stahu (kontrakce, </a:t>
            </a:r>
            <a:r>
              <a:rPr lang="cs-CZ" altLang="cs-CZ" sz="2000" dirty="0" err="1"/>
              <a:t>preload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afterload</a:t>
            </a:r>
            <a:r>
              <a:rPr lang="cs-CZ" altLang="cs-CZ" sz="2000" dirty="0"/>
              <a:t>, synergie stahu), endokrinní funkce (ANP, BNP)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826FBD0-8FCC-44EF-86C3-EAEF8FD27D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289BB95-CD93-48C2-9F96-98D9B9B5F1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2C8A51EC-4CF9-491D-B74B-92AF7DA472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Chronické levostranné selhání III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BBEF4426-20B8-4F71-9FC4-B03B740ABB3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komplikace</a:t>
            </a:r>
            <a:r>
              <a:rPr lang="cs-CZ" altLang="cs-CZ" sz="2000" dirty="0"/>
              <a:t> – arytmie, akutní zhoršení s plicním edémem, kardiogenní šok, tromboembolické komplikace ze zpomalení žilního toku</a:t>
            </a:r>
          </a:p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léčba 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/>
              <a:t>léčba příčiny – kompenzace hypertenze, léčba ICHS, chlopenních vad, redukce hmotnosti, profylaxe trombózy, omezení příjmu soli, vynechání negativně </a:t>
            </a:r>
            <a:r>
              <a:rPr lang="cs-CZ" altLang="cs-CZ" sz="2000" dirty="0" err="1"/>
              <a:t>inotropních</a:t>
            </a:r>
            <a:r>
              <a:rPr lang="cs-CZ" altLang="cs-CZ" sz="2000" dirty="0"/>
              <a:t> léků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/>
              <a:t>ACEI, ARB, MRA, ARNI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/>
              <a:t>diuretika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/>
              <a:t>betablokátory</a:t>
            </a:r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 err="1"/>
              <a:t>antiarytmika</a:t>
            </a:r>
            <a:endParaRPr lang="cs-CZ" altLang="cs-CZ" sz="2000" dirty="0"/>
          </a:p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cs-CZ" altLang="cs-CZ" sz="2000" dirty="0"/>
              <a:t>u mladších nemocných zvažovat transplantaci srdce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F5C87B7-0C59-4619-BC86-41477414042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F235910-65B9-482B-B787-A81B09B26CB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024F2E34-752E-447E-8BEF-F7DCDB9D01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Chronické pravostranné selhání I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64651154-1C9A-4581-B3BC-8CEDA2B6E5F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definice</a:t>
            </a:r>
            <a:r>
              <a:rPr lang="cs-CZ" altLang="cs-CZ" sz="2000" dirty="0"/>
              <a:t> -  postupná ztráta schopnosti pravé srdeční komory přečerpávat krev přitékající z velkého oběhu</a:t>
            </a:r>
          </a:p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etiologie a patogeneze</a:t>
            </a:r>
            <a:r>
              <a:rPr lang="cs-CZ" altLang="cs-CZ" sz="2000" dirty="0"/>
              <a:t> – ICHS, arytmie, plicní choroby (CHOPN, astma, fibróza), CTEPH, porucha chlopenního aparátu, pokročilé levostranné selhání</a:t>
            </a:r>
          </a:p>
          <a:p>
            <a:pPr eaLnBrk="1" hangingPunct="1"/>
            <a:r>
              <a:rPr lang="cs-CZ" altLang="cs-CZ" sz="2000" dirty="0">
                <a:solidFill>
                  <a:schemeClr val="tx2"/>
                </a:solidFill>
              </a:rPr>
              <a:t>příznaky</a:t>
            </a:r>
            <a:r>
              <a:rPr lang="cs-CZ" altLang="cs-CZ" sz="2000" dirty="0"/>
              <a:t> – slabost, únavnost, dušnost, otoky DKK gravitační, ztráta chuti k jídlu z městnání v oblasti břicha, nykturie – vleže uvolněné edémy, závratě, nespavost, neklid, zmatenost ze snížené </a:t>
            </a:r>
            <a:r>
              <a:rPr lang="cs-CZ" altLang="cs-CZ" sz="2000" dirty="0" err="1"/>
              <a:t>perfúze</a:t>
            </a:r>
            <a:r>
              <a:rPr lang="cs-CZ" altLang="cs-CZ" sz="2000" dirty="0"/>
              <a:t> mozku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D802F00-B688-4DCB-BF5A-26CA49CEB5A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826463E-3478-4914-A9C8-67ED20AF79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9DBC076D-41E8-4B4A-89ED-8969A349D6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Chronické pravostranné selhání II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AEFBE89E-04D1-42BE-8A0E-77B1B37E5A6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diagnostika</a:t>
            </a:r>
            <a:r>
              <a:rPr lang="cs-CZ" altLang="cs-CZ" sz="2000" dirty="0"/>
              <a:t> – poslechově známky plicního postižení, cval, zvýšená náplň jugulárních žil, cyanóza, hyperémie jater, HJ reflux,</a:t>
            </a:r>
          </a:p>
          <a:p>
            <a:pPr eaLnBrk="1" hangingPunct="1"/>
            <a:r>
              <a:rPr lang="cs-CZ" altLang="cs-CZ" sz="2000" dirty="0"/>
              <a:t>RTG – zvětšení srdečního stínu, výpotek  v pleurálních dutinách – častěji vpravo</a:t>
            </a:r>
          </a:p>
          <a:p>
            <a:pPr eaLnBrk="1" hangingPunct="1"/>
            <a:r>
              <a:rPr lang="cs-CZ" altLang="cs-CZ" sz="2000" dirty="0"/>
              <a:t>EKG – pravostranné přetížení, BPTR, často FS /</a:t>
            </a:r>
            <a:r>
              <a:rPr lang="cs-CZ" altLang="cs-CZ" sz="2000" dirty="0" err="1"/>
              <a:t>flutter</a:t>
            </a:r>
            <a:r>
              <a:rPr lang="cs-CZ" altLang="cs-CZ" sz="2000" dirty="0"/>
              <a:t> síní</a:t>
            </a:r>
          </a:p>
          <a:p>
            <a:pPr eaLnBrk="1" hangingPunct="1"/>
            <a:r>
              <a:rPr lang="cs-CZ" altLang="cs-CZ" sz="2000" dirty="0"/>
              <a:t>ECHO – zvětšení, dilatace </a:t>
            </a:r>
            <a:r>
              <a:rPr lang="cs-CZ" altLang="cs-CZ" sz="2000" dirty="0" err="1"/>
              <a:t>dx</a:t>
            </a:r>
            <a:r>
              <a:rPr lang="cs-CZ" altLang="cs-CZ" sz="2000" dirty="0"/>
              <a:t> oddílů, plicní hypertenze, v KO polyglobulie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186AB87-E129-4F63-9154-FB27858BDF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03D44E3-C55C-4AA1-8EB5-53E6A1E2D5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9F14CA3C-65CE-4926-992E-08DA58D9E0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Chronické pravostranné selhání III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95EF0D79-0D75-4CD5-9833-0D39A5AB9DB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komplikace</a:t>
            </a:r>
            <a:r>
              <a:rPr lang="cs-CZ" altLang="cs-CZ" sz="2000" dirty="0"/>
              <a:t> – arytmie, žilní trombózy, plicní embolizace, kožní změny při edémech DKK</a:t>
            </a:r>
          </a:p>
          <a:p>
            <a:pPr eaLnBrk="1" hangingPunct="1"/>
            <a:r>
              <a:rPr lang="cs-CZ" altLang="cs-CZ" sz="2200" dirty="0" err="1">
                <a:solidFill>
                  <a:schemeClr val="tx2"/>
                </a:solidFill>
              </a:rPr>
              <a:t>diff</a:t>
            </a:r>
            <a:r>
              <a:rPr lang="cs-CZ" altLang="cs-CZ" sz="2200" dirty="0">
                <a:solidFill>
                  <a:schemeClr val="tx2"/>
                </a:solidFill>
              </a:rPr>
              <a:t>. dg. </a:t>
            </a:r>
            <a:r>
              <a:rPr lang="cs-CZ" altLang="cs-CZ" sz="2000" dirty="0"/>
              <a:t>– </a:t>
            </a:r>
            <a:r>
              <a:rPr lang="cs-CZ" altLang="cs-CZ" sz="2000" dirty="0" err="1"/>
              <a:t>hypoproteinemické</a:t>
            </a:r>
            <a:r>
              <a:rPr lang="cs-CZ" altLang="cs-CZ" sz="2000" dirty="0"/>
              <a:t> edémy, dušnost jiného původu, cyanóza jiného původu, </a:t>
            </a:r>
            <a:r>
              <a:rPr lang="cs-CZ" altLang="cs-CZ" sz="2000" dirty="0" err="1"/>
              <a:t>sy</a:t>
            </a:r>
            <a:r>
              <a:rPr lang="cs-CZ" altLang="cs-CZ" sz="2000" dirty="0"/>
              <a:t> horní duté žíly, </a:t>
            </a:r>
            <a:r>
              <a:rPr lang="cs-CZ" altLang="cs-CZ" sz="2000" dirty="0" err="1"/>
              <a:t>konstriktivní</a:t>
            </a:r>
            <a:r>
              <a:rPr lang="cs-CZ" altLang="cs-CZ" sz="2000" dirty="0"/>
              <a:t> perikarditida, </a:t>
            </a:r>
            <a:r>
              <a:rPr lang="cs-CZ" altLang="cs-CZ" sz="2000" dirty="0" err="1"/>
              <a:t>uroinfekce</a:t>
            </a:r>
            <a:r>
              <a:rPr lang="cs-CZ" altLang="cs-CZ" sz="2000" dirty="0"/>
              <a:t>, ascites a pleurální výpotek jiného původu, otoky renálního původu</a:t>
            </a:r>
          </a:p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léčba</a:t>
            </a:r>
            <a:r>
              <a:rPr lang="cs-CZ" altLang="cs-CZ" sz="2000" dirty="0"/>
              <a:t> – spíše klidový režim, restrikce soli, redukce hmotnosti, ACEI, ARB, BB, MRA, ARNI, diuretika, </a:t>
            </a:r>
            <a:r>
              <a:rPr lang="cs-CZ" altLang="cs-CZ" sz="2000" dirty="0" err="1"/>
              <a:t>antiarytmika</a:t>
            </a:r>
            <a:endParaRPr lang="cs-CZ" altLang="cs-CZ" sz="20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7D9DD0A-7AF7-4541-A7D6-E3C5C263E7F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1FBA608-6417-4A5F-9E58-0D751C2025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BB17B94F-A601-462E-B934-4294CE5033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Arytmie I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0433024F-E113-4CA2-A7E6-A7866CAA3B7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definice</a:t>
            </a:r>
            <a:r>
              <a:rPr lang="cs-CZ" altLang="cs-CZ" sz="2000" dirty="0"/>
              <a:t> – poruchy tvorby a nebo vedení srdečního vzruchu</a:t>
            </a:r>
          </a:p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etiologie:</a:t>
            </a:r>
            <a:r>
              <a:rPr lang="cs-CZ" altLang="cs-CZ" sz="2000" dirty="0">
                <a:solidFill>
                  <a:srgbClr val="FF0000"/>
                </a:solidFill>
              </a:rPr>
              <a:t>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poškození struktur převodního systému ischemií, zánětem, toxicitou </a:t>
            </a:r>
            <a:r>
              <a:rPr lang="cs-CZ" altLang="cs-CZ" sz="2000" dirty="0" err="1"/>
              <a:t>xenobiotik</a:t>
            </a:r>
            <a:endParaRPr lang="cs-CZ" altLang="cs-CZ" sz="2000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hypertenze, iontové </a:t>
            </a:r>
            <a:r>
              <a:rPr lang="cs-CZ" altLang="cs-CZ" sz="2000" dirty="0" err="1"/>
              <a:t>dysbalance</a:t>
            </a:r>
            <a:r>
              <a:rPr lang="cs-CZ" altLang="cs-CZ" sz="2000" dirty="0"/>
              <a:t>, hormonální </a:t>
            </a:r>
            <a:r>
              <a:rPr lang="cs-CZ" altLang="cs-CZ" sz="2000" dirty="0" err="1"/>
              <a:t>dysbalance</a:t>
            </a:r>
            <a:r>
              <a:rPr lang="cs-CZ" altLang="cs-CZ" sz="2000" dirty="0"/>
              <a:t>, podání léků, neurovegetativní dystonie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427F69C-1454-48D4-B796-B63737C78D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37CF78D-30F4-482C-94B0-45F8292365B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9C916431-04E5-40EB-AC09-8D6B43983B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Arytmie II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3F34A5F2-55AD-43BA-89AB-DDEFE007E32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příznaky</a:t>
            </a:r>
            <a:r>
              <a:rPr lang="cs-CZ" altLang="cs-CZ" sz="2000" dirty="0"/>
              <a:t> – pocit nepravidelnosti chodu srdce, bušení, bušení se vznikem stenokardií, vynechávání, závratě, synkopy, pády, slabost, nevýkonnost, až NSS</a:t>
            </a:r>
          </a:p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diagnostika</a:t>
            </a:r>
            <a:r>
              <a:rPr lang="cs-CZ" altLang="cs-CZ" sz="2000" dirty="0"/>
              <a:t> – EKG, fyzikální vyšetření k vyloučení hypertyreózy, hypertenze, chlopenních vad, </a:t>
            </a:r>
            <a:r>
              <a:rPr lang="cs-CZ" altLang="cs-CZ" sz="2000" dirty="0" err="1"/>
              <a:t>Holter</a:t>
            </a:r>
            <a:r>
              <a:rPr lang="cs-CZ" altLang="cs-CZ" sz="2000" dirty="0"/>
              <a:t>, zátěžové EKG, ECHO, </a:t>
            </a:r>
            <a:r>
              <a:rPr lang="cs-CZ" altLang="cs-CZ" sz="2000" dirty="0" err="1"/>
              <a:t>event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recorder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loop</a:t>
            </a:r>
            <a:r>
              <a:rPr lang="cs-CZ" altLang="cs-CZ" sz="2000" dirty="0"/>
              <a:t> </a:t>
            </a:r>
            <a:r>
              <a:rPr lang="cs-CZ" altLang="cs-CZ" sz="2000" dirty="0" err="1"/>
              <a:t>recorder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iontogram</a:t>
            </a:r>
            <a:r>
              <a:rPr lang="cs-CZ" altLang="cs-CZ" sz="2000" dirty="0"/>
              <a:t>, TSH, fT4, vyšetření vegetativního systému HUT test (</a:t>
            </a:r>
            <a:r>
              <a:rPr lang="cs-CZ" altLang="cs-CZ" sz="2000" dirty="0" err="1"/>
              <a:t>head</a:t>
            </a:r>
            <a:r>
              <a:rPr lang="cs-CZ" altLang="cs-CZ" sz="2000" dirty="0"/>
              <a:t>-up </a:t>
            </a:r>
            <a:r>
              <a:rPr lang="cs-CZ" altLang="cs-CZ" sz="2000" dirty="0" err="1"/>
              <a:t>tilt</a:t>
            </a:r>
            <a:r>
              <a:rPr lang="cs-CZ" altLang="cs-CZ" sz="2000" dirty="0"/>
              <a:t> test)</a:t>
            </a:r>
          </a:p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komplikace</a:t>
            </a:r>
            <a:r>
              <a:rPr lang="cs-CZ" altLang="cs-CZ" sz="2000" dirty="0"/>
              <a:t> – srdeční selhání, hypotenze až šok, KMP, manifestace poruch prokrvení mozku – synkopa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7347616-A070-4473-87DF-7B51F736453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FC05F6-2B68-4134-B1DD-57AC6238D3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5D8D6885-2E45-42B2-BC69-E19B6CBEF1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Arytmie III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DB977778-822D-4F21-A647-4FD5A9A9DF3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000" dirty="0">
                <a:solidFill>
                  <a:schemeClr val="tx2"/>
                </a:solidFill>
              </a:rPr>
              <a:t>Dělení dle mechanizmu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z poruch tvorby vzruchu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z poruch vedení vzruchu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z poruch tvorby i vedení vzruchu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q"/>
            </a:pPr>
            <a:endParaRPr lang="cs-CZ" altLang="cs-CZ" sz="2000" dirty="0"/>
          </a:p>
          <a:p>
            <a:pPr eaLnBrk="1" hangingPunct="1"/>
            <a:r>
              <a:rPr lang="cs-CZ" altLang="cs-CZ" sz="2000" dirty="0">
                <a:solidFill>
                  <a:schemeClr val="tx2"/>
                </a:solidFill>
              </a:rPr>
              <a:t>Dělení dle projevů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 tachykardie, bradykardie, </a:t>
            </a:r>
            <a:r>
              <a:rPr lang="cs-CZ" altLang="cs-CZ" sz="2000" dirty="0" err="1"/>
              <a:t>eufrekvenční</a:t>
            </a:r>
            <a:endParaRPr lang="cs-CZ" altLang="cs-CZ" sz="2000" dirty="0"/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q"/>
            </a:pPr>
            <a:endParaRPr lang="cs-CZ" alt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9EBDD06-0390-4AD2-BACE-9CB6D47BC37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BBF6EA5-6FFC-41AE-BBE2-A36B7BE829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7EEB5624-EF9E-401B-B5A5-611199A2B2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cs-CZ" dirty="0"/>
              <a:t>Arytmie z poruch tvorby vzruchu I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62B50C23-6400-45D8-B151-56F7BA355C3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respirační arytmie </a:t>
            </a:r>
            <a:r>
              <a:rPr lang="cs-CZ" altLang="cs-CZ" sz="2000" dirty="0"/>
              <a:t>– změny TF s dýcháním</a:t>
            </a:r>
          </a:p>
          <a:p>
            <a:pPr eaLnBrk="1" hangingPunct="1"/>
            <a:r>
              <a:rPr lang="cs-CZ" altLang="cs-CZ" sz="2200" dirty="0" err="1">
                <a:solidFill>
                  <a:schemeClr val="tx2"/>
                </a:solidFill>
              </a:rPr>
              <a:t>bradyarytmie</a:t>
            </a:r>
            <a:r>
              <a:rPr lang="cs-CZ" altLang="cs-CZ" sz="2000" dirty="0"/>
              <a:t> 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syndrom nemocného sinu (SSS) – akutně atropin, dlouhodobě kardiostimulátor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syndrom karotického sinu – podráždění sinu vede k aktivaci vagu, reflexní pokles TK a TF, synkopa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 err="1"/>
              <a:t>hypotyreoza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hyperkalemie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hypoxemie</a:t>
            </a:r>
            <a:r>
              <a:rPr lang="cs-CZ" altLang="cs-CZ" sz="2000" dirty="0"/>
              <a:t>, centrální …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D1DEA6B-0D25-4659-9201-822472B38E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9C8A2A1-5D08-48E3-A4D2-9688A36006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7F14D5F4-ED68-4672-B8F6-882F0B8E7A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6000" y="378000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cs-CZ" dirty="0"/>
              <a:t>Arytmie z poruch tvorby vzruchu II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50D6E3EE-9C83-45D5-8D95-716B8C6845B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42830" y="1425707"/>
            <a:ext cx="10753200" cy="5054293"/>
          </a:xfrm>
        </p:spPr>
        <p:txBody>
          <a:bodyPr/>
          <a:lstStyle/>
          <a:p>
            <a:pPr eaLnBrk="1" hangingPunct="1"/>
            <a:r>
              <a:rPr lang="cs-CZ" altLang="cs-CZ" sz="2200" dirty="0" err="1">
                <a:solidFill>
                  <a:schemeClr val="tx2"/>
                </a:solidFill>
              </a:rPr>
              <a:t>tachyarytmie</a:t>
            </a:r>
            <a:endParaRPr lang="cs-CZ" altLang="cs-CZ" sz="2200" dirty="0">
              <a:solidFill>
                <a:schemeClr val="tx2"/>
              </a:solidFill>
            </a:endParaRPr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2000" u="sng" dirty="0"/>
              <a:t>sinusová tachykardie</a:t>
            </a:r>
            <a:r>
              <a:rPr lang="cs-CZ" altLang="cs-CZ" sz="2000" dirty="0"/>
              <a:t> – převaha sympatiku, hypertyreóza, kardiální selhávání, plicní embolizace, reflexně při poklesu TK, léčba – základní onemocnění, beta-blokátory, </a:t>
            </a:r>
            <a:r>
              <a:rPr lang="cs-CZ" altLang="cs-CZ" sz="2000" dirty="0" err="1"/>
              <a:t>verapamil</a:t>
            </a:r>
            <a:endParaRPr lang="cs-CZ" altLang="cs-CZ" sz="2000" dirty="0"/>
          </a:p>
          <a:p>
            <a:pPr eaLnBrk="1" hangingPunct="1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cs-CZ" altLang="cs-CZ" sz="2000" u="sng" dirty="0"/>
              <a:t>fibrilace síní</a:t>
            </a:r>
            <a:r>
              <a:rPr lang="cs-CZ" altLang="cs-CZ" sz="2000" dirty="0"/>
              <a:t> – nejčastější arytmie, </a:t>
            </a:r>
            <a:r>
              <a:rPr lang="cs-CZ" altLang="cs-CZ" sz="2000" dirty="0" err="1"/>
              <a:t>mikroreentry</a:t>
            </a:r>
            <a:r>
              <a:rPr lang="cs-CZ" altLang="cs-CZ" sz="2000" dirty="0"/>
              <a:t> arytmie, kroužení vzruchu chaoticky v síních - nevyvolá adekvátní stah síní, </a:t>
            </a:r>
            <a:r>
              <a:rPr lang="cs-CZ" altLang="cs-CZ" sz="2000" u="sng" dirty="0"/>
              <a:t>nepravidelný</a:t>
            </a:r>
            <a:r>
              <a:rPr lang="cs-CZ" altLang="cs-CZ" sz="2000" dirty="0"/>
              <a:t> převod na komory, léčba – kontrola rytmu/kontrola frekvence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altLang="cs-CZ" dirty="0"/>
              <a:t>kontrola rytmu - </a:t>
            </a:r>
            <a:r>
              <a:rPr lang="cs-CZ" altLang="cs-CZ" dirty="0" err="1"/>
              <a:t>kardioverze</a:t>
            </a:r>
            <a:r>
              <a:rPr lang="cs-CZ" altLang="cs-CZ" dirty="0"/>
              <a:t> </a:t>
            </a:r>
          </a:p>
          <a:p>
            <a:pPr lvl="2" eaLnBrk="1" hangingPunct="1">
              <a:lnSpc>
                <a:spcPct val="100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cs-CZ" altLang="cs-CZ" sz="2000" dirty="0"/>
              <a:t>farmakologická – </a:t>
            </a:r>
            <a:r>
              <a:rPr lang="cs-CZ" altLang="cs-CZ" sz="2000" dirty="0" err="1"/>
              <a:t>propafenon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amiodaron</a:t>
            </a:r>
            <a:endParaRPr lang="cs-CZ" altLang="cs-CZ" sz="2000" dirty="0"/>
          </a:p>
          <a:p>
            <a:pPr lvl="2" eaLnBrk="1" hangingPunct="1">
              <a:lnSpc>
                <a:spcPct val="100000"/>
              </a:lnSpc>
              <a:buClr>
                <a:schemeClr val="tx2"/>
              </a:buClr>
              <a:buFont typeface="Wingdings" panose="05000000000000000000" pitchFamily="2" charset="2"/>
              <a:buChar char="ü"/>
            </a:pPr>
            <a:r>
              <a:rPr lang="cs-CZ" altLang="cs-CZ" sz="2000" dirty="0"/>
              <a:t>elektrická - el. výboj v celkové anestezii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altLang="cs-CZ" dirty="0"/>
              <a:t>kontrola frekvence – BB, </a:t>
            </a:r>
            <a:r>
              <a:rPr lang="cs-CZ" altLang="cs-CZ" dirty="0" err="1"/>
              <a:t>verapamil</a:t>
            </a:r>
            <a:r>
              <a:rPr lang="cs-CZ" altLang="cs-CZ" dirty="0"/>
              <a:t>, digoxin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altLang="cs-CZ" dirty="0"/>
              <a:t>nutná </a:t>
            </a:r>
            <a:r>
              <a:rPr lang="cs-CZ" altLang="cs-CZ" dirty="0" err="1"/>
              <a:t>antikoagulace</a:t>
            </a:r>
            <a:r>
              <a:rPr lang="cs-CZ" altLang="cs-CZ" dirty="0"/>
              <a:t> (obvykle trvale): LMWH, VKA, DOAC </a:t>
            </a:r>
          </a:p>
          <a:p>
            <a:pPr lvl="1" eaLnBrk="1" hangingPunct="1">
              <a:buFont typeface="Wingdings" panose="05000000000000000000" pitchFamily="2" charset="2"/>
              <a:buChar char="§"/>
            </a:pPr>
            <a:r>
              <a:rPr lang="cs-CZ" altLang="cs-CZ" dirty="0"/>
              <a:t>úspěch léčby závisí na věku, </a:t>
            </a:r>
            <a:r>
              <a:rPr lang="cs-CZ" altLang="cs-CZ" dirty="0" err="1"/>
              <a:t>komorbitidách</a:t>
            </a:r>
            <a:r>
              <a:rPr lang="cs-CZ" altLang="cs-CZ" dirty="0"/>
              <a:t> a velikosti LS.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27E56011-1764-4109-9CCF-81CC75BB423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1331BD8-0996-4A16-BC0B-3404A922612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30722" name="Rectangle 5">
            <a:extLst>
              <a:ext uri="{FF2B5EF4-FFF2-40B4-BE49-F238E27FC236}">
                <a16:creationId xmlns:a16="http://schemas.microsoft.com/office/drawing/2014/main" id="{805A07D9-397B-4D7E-AA1A-2A34C6EBB5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Sinusová tachykardie</a:t>
            </a:r>
          </a:p>
        </p:txBody>
      </p:sp>
      <p:pic>
        <p:nvPicPr>
          <p:cNvPr id="30723" name="Picture 4">
            <a:extLst>
              <a:ext uri="{FF2B5EF4-FFF2-40B4-BE49-F238E27FC236}">
                <a16:creationId xmlns:a16="http://schemas.microsoft.com/office/drawing/2014/main" id="{92FC8B7E-3D4E-45E3-800A-4D05E4628F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4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520" y="278226"/>
            <a:ext cx="4186942" cy="570704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331CACAA-EDA5-431E-A7EE-324355FB7D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3A48ED6-0F8A-42EF-A3AA-54B7C97316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098" name="Rectangle 2">
            <a:extLst>
              <a:ext uri="{FF2B5EF4-FFF2-40B4-BE49-F238E27FC236}">
                <a16:creationId xmlns:a16="http://schemas.microsoft.com/office/drawing/2014/main" id="{5B514D45-EAC9-47E6-B490-38CA118CA3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Vyšetřovací metody v kardiologii I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00D0EC8C-5764-404A-93C6-5D2A81712EF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anamnéza, fyzikální vyšetření – poslech srdeční ozev, plic, TK, TF, SpO2, hepatomegalie, </a:t>
            </a:r>
            <a:r>
              <a:rPr lang="cs-CZ" altLang="cs-CZ" sz="2000" dirty="0" err="1"/>
              <a:t>hepatojugulární</a:t>
            </a:r>
            <a:r>
              <a:rPr lang="cs-CZ" altLang="cs-CZ" sz="2000" dirty="0"/>
              <a:t> reflux, náplň krčních žil, DKK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laboratorní vyšetření – KO, </a:t>
            </a:r>
            <a:r>
              <a:rPr lang="cs-CZ" altLang="cs-CZ" sz="2000" dirty="0" err="1"/>
              <a:t>iontogram</a:t>
            </a:r>
            <a:r>
              <a:rPr lang="cs-CZ" altLang="cs-CZ" sz="2000" dirty="0"/>
              <a:t>, Troponin, </a:t>
            </a:r>
            <a:r>
              <a:rPr lang="cs-CZ" altLang="cs-CZ" sz="2000" dirty="0" err="1"/>
              <a:t>NTproBNP</a:t>
            </a:r>
            <a:r>
              <a:rPr lang="cs-CZ" altLang="cs-CZ" sz="2000" dirty="0"/>
              <a:t>, DD, funkce ledvin, TSH, fT4, </a:t>
            </a:r>
            <a:r>
              <a:rPr lang="cs-CZ" altLang="cs-CZ" sz="2000" dirty="0" err="1"/>
              <a:t>astrup</a:t>
            </a:r>
            <a:endParaRPr lang="cs-CZ" altLang="cs-CZ" sz="2000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EKG, zátěžové testy, </a:t>
            </a:r>
            <a:r>
              <a:rPr lang="cs-CZ" altLang="cs-CZ" sz="2000" dirty="0" err="1"/>
              <a:t>Holterovo</a:t>
            </a:r>
            <a:r>
              <a:rPr lang="cs-CZ" altLang="cs-CZ" sz="2000" dirty="0"/>
              <a:t> monitorování, HUT test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Echokardiografie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RTG S+P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8BDB21D-C6A1-47D7-A878-6F739639C5E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0CF7ECB-97E9-414E-9DAA-E920AD41A0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31746" name="Rectangle 5">
            <a:extLst>
              <a:ext uri="{FF2B5EF4-FFF2-40B4-BE49-F238E27FC236}">
                <a16:creationId xmlns:a16="http://schemas.microsoft.com/office/drawing/2014/main" id="{27ED2E79-049A-4D69-8822-4B8B24F97B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Fibrilace síní</a:t>
            </a:r>
          </a:p>
        </p:txBody>
      </p:sp>
      <p:pic>
        <p:nvPicPr>
          <p:cNvPr id="31747" name="Picture 4">
            <a:extLst>
              <a:ext uri="{FF2B5EF4-FFF2-40B4-BE49-F238E27FC236}">
                <a16:creationId xmlns:a16="http://schemas.microsoft.com/office/drawing/2014/main" id="{0571E356-14A3-405F-8BE0-D301150CF3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00" y="1380780"/>
            <a:ext cx="9041935" cy="4540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2ACD13D-F3E8-4014-B997-AD4DC476F8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5A9FBF7-3B4E-4C7A-9740-8E34CBBE6CC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9E25D67A-1E30-497A-AE78-4BC5CA8611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Arytmie z poruch tvorby vzruchu III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B407F1DE-4CC4-4FA5-A830-C2C6A7C352B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dirty="0" err="1">
                <a:solidFill>
                  <a:schemeClr val="tx2"/>
                </a:solidFill>
              </a:rPr>
              <a:t>flutter</a:t>
            </a:r>
            <a:r>
              <a:rPr lang="cs-CZ" altLang="cs-CZ" sz="2200" dirty="0">
                <a:solidFill>
                  <a:schemeClr val="tx2"/>
                </a:solidFill>
              </a:rPr>
              <a:t> síní </a:t>
            </a:r>
            <a:r>
              <a:rPr lang="cs-CZ" altLang="cs-CZ" sz="2000" dirty="0"/>
              <a:t>– </a:t>
            </a:r>
            <a:r>
              <a:rPr lang="cs-CZ" altLang="cs-CZ" sz="2000" dirty="0" err="1"/>
              <a:t>makroreentry</a:t>
            </a:r>
            <a:r>
              <a:rPr lang="cs-CZ" altLang="cs-CZ" sz="2000" dirty="0"/>
              <a:t> arytmie - krouživý vzruch po síních vyvolává rychlé drobné </a:t>
            </a:r>
            <a:r>
              <a:rPr lang="cs-CZ" altLang="cs-CZ" sz="2000" u="sng" dirty="0"/>
              <a:t>pravidelné</a:t>
            </a:r>
            <a:r>
              <a:rPr lang="cs-CZ" altLang="cs-CZ" sz="2000" dirty="0"/>
              <a:t> depolarizace síní – </a:t>
            </a:r>
            <a:r>
              <a:rPr lang="cs-CZ" altLang="cs-CZ" sz="2000" u="sng" dirty="0"/>
              <a:t>pravidelný</a:t>
            </a:r>
            <a:r>
              <a:rPr lang="cs-CZ" altLang="cs-CZ" sz="2000" dirty="0"/>
              <a:t> převod na komory. Léčba – jako </a:t>
            </a:r>
            <a:r>
              <a:rPr lang="cs-CZ" altLang="cs-CZ" sz="2000" dirty="0" err="1"/>
              <a:t>fi</a:t>
            </a:r>
            <a:r>
              <a:rPr lang="cs-CZ" altLang="cs-CZ" sz="2000" dirty="0"/>
              <a:t> síní</a:t>
            </a:r>
          </a:p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komorová tachykardie</a:t>
            </a:r>
            <a:r>
              <a:rPr lang="cs-CZ" altLang="cs-CZ" sz="2000" dirty="0"/>
              <a:t> – 3 a více za sebou následující široké komorové komplexy, vede k hypotenzi, synkopě, srdeční zástavě. Léčba – dle závažnosti </a:t>
            </a:r>
            <a:r>
              <a:rPr lang="cs-CZ" altLang="cs-CZ" sz="2000" dirty="0" err="1"/>
              <a:t>antiarytmika</a:t>
            </a:r>
            <a:r>
              <a:rPr lang="cs-CZ" altLang="cs-CZ" sz="2000" dirty="0"/>
              <a:t>, akutně defibrilace, při recidivách ICD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18B96E4-2BA2-467D-A986-DA22D328C1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A52A3D8-E0A5-4149-971A-BD08F407BC2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33794" name="Rectangle 5">
            <a:extLst>
              <a:ext uri="{FF2B5EF4-FFF2-40B4-BE49-F238E27FC236}">
                <a16:creationId xmlns:a16="http://schemas.microsoft.com/office/drawing/2014/main" id="{43B99D6B-6DF6-4487-BDE6-E36B7FEF48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>
                <a:solidFill>
                  <a:srgbClr val="0000DC"/>
                </a:solidFill>
              </a:rPr>
              <a:t>Flutter</a:t>
            </a:r>
            <a:r>
              <a:rPr lang="cs-CZ" altLang="cs-CZ" dirty="0">
                <a:solidFill>
                  <a:srgbClr val="0000DC"/>
                </a:solidFill>
              </a:rPr>
              <a:t> síní</a:t>
            </a:r>
          </a:p>
        </p:txBody>
      </p:sp>
      <p:pic>
        <p:nvPicPr>
          <p:cNvPr id="33795" name="Picture 4">
            <a:extLst>
              <a:ext uri="{FF2B5EF4-FFF2-40B4-BE49-F238E27FC236}">
                <a16:creationId xmlns:a16="http://schemas.microsoft.com/office/drawing/2014/main" id="{89193992-E087-44C1-9DB5-EB93F7D8E9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99" y="1361336"/>
            <a:ext cx="7577839" cy="423536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866D277-BC6A-4C0B-9DAF-B78B843C8B0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6E1FCF0-05D6-4F6A-9E78-211397CC81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34818" name="Rectangle 5">
            <a:extLst>
              <a:ext uri="{FF2B5EF4-FFF2-40B4-BE49-F238E27FC236}">
                <a16:creationId xmlns:a16="http://schemas.microsoft.com/office/drawing/2014/main" id="{DA46A8FB-6D95-4A06-B91E-60274C8AE8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Komorová tachykardie</a:t>
            </a:r>
          </a:p>
        </p:txBody>
      </p:sp>
      <p:pic>
        <p:nvPicPr>
          <p:cNvPr id="34819" name="Picture 4">
            <a:extLst>
              <a:ext uri="{FF2B5EF4-FFF2-40B4-BE49-F238E27FC236}">
                <a16:creationId xmlns:a16="http://schemas.microsoft.com/office/drawing/2014/main" id="{9C8F5F69-88BA-4847-8E84-530EE64C70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10000" contras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364776"/>
            <a:ext cx="9511424" cy="45249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AB8C9C9-0A5E-4980-86A7-BA9BE8C50BD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3FC8772-4EDB-4D96-9C52-DCE31D93AF1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350A56A8-01B0-4265-9EA4-FFBBAD8E0D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Arytmie z poruch tvorby vzruchu IV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9E7008C0-1B43-4514-88E3-0F6B0735778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komorový </a:t>
            </a:r>
            <a:r>
              <a:rPr lang="cs-CZ" altLang="cs-CZ" sz="2200" dirty="0" err="1">
                <a:solidFill>
                  <a:schemeClr val="tx2"/>
                </a:solidFill>
              </a:rPr>
              <a:t>flutter</a:t>
            </a:r>
            <a:r>
              <a:rPr lang="cs-CZ" altLang="cs-CZ" sz="2200" dirty="0">
                <a:solidFill>
                  <a:schemeClr val="tx2"/>
                </a:solidFill>
              </a:rPr>
              <a:t>, komorová fibrilace </a:t>
            </a:r>
            <a:r>
              <a:rPr lang="cs-CZ" altLang="cs-CZ" sz="2000" dirty="0"/>
              <a:t>– maligní arytmie, kontrakce komor </a:t>
            </a:r>
            <a:r>
              <a:rPr lang="cs-CZ" altLang="cs-CZ" sz="2000" dirty="0" err="1"/>
              <a:t>hemodynamicky</a:t>
            </a:r>
            <a:r>
              <a:rPr lang="cs-CZ" altLang="cs-CZ" sz="2000" dirty="0"/>
              <a:t> neúčinné, zástava oběhu, bezvědomí. Léčba – defibrilace 150J u </a:t>
            </a:r>
            <a:r>
              <a:rPr lang="cs-CZ" altLang="cs-CZ" sz="2000" dirty="0" err="1"/>
              <a:t>bifazických</a:t>
            </a:r>
            <a:r>
              <a:rPr lang="cs-CZ" altLang="cs-CZ" sz="2000" dirty="0"/>
              <a:t> defibrilace, profylaxe recidiv – </a:t>
            </a:r>
            <a:r>
              <a:rPr lang="cs-CZ" altLang="cs-CZ" sz="2000" dirty="0" err="1"/>
              <a:t>antiarytmika</a:t>
            </a:r>
            <a:r>
              <a:rPr lang="cs-CZ" altLang="cs-CZ" sz="2000" dirty="0"/>
              <a:t>, event. ICD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9A42827-023D-48F9-A59A-43F37BD2B4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D30B0CB-2A1C-42E6-94C8-BA093EF606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36866" name="Rectangle 5">
            <a:extLst>
              <a:ext uri="{FF2B5EF4-FFF2-40B4-BE49-F238E27FC236}">
                <a16:creationId xmlns:a16="http://schemas.microsoft.com/office/drawing/2014/main" id="{A677FDB3-F7E5-4C35-8502-698F5D4569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Komorový </a:t>
            </a:r>
            <a:r>
              <a:rPr lang="cs-CZ" altLang="cs-CZ" dirty="0" err="1">
                <a:solidFill>
                  <a:srgbClr val="0000DC"/>
                </a:solidFill>
              </a:rPr>
              <a:t>flutter</a:t>
            </a:r>
            <a:endParaRPr lang="cs-CZ" altLang="cs-CZ" dirty="0">
              <a:solidFill>
                <a:srgbClr val="0000DC"/>
              </a:solidFill>
            </a:endParaRPr>
          </a:p>
        </p:txBody>
      </p:sp>
      <p:pic>
        <p:nvPicPr>
          <p:cNvPr id="36867" name="Picture 4">
            <a:extLst>
              <a:ext uri="{FF2B5EF4-FFF2-40B4-BE49-F238E27FC236}">
                <a16:creationId xmlns:a16="http://schemas.microsoft.com/office/drawing/2014/main" id="{01BC813C-3611-48DC-BAAB-5F851E7294F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4000"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731538"/>
            <a:ext cx="7447803" cy="3936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06E9BCA-5E48-4DA2-8232-A2EC75B56E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99D1B6-F8F0-4A49-B8FF-387DE4D875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37890" name="Rectangle 5">
            <a:extLst>
              <a:ext uri="{FF2B5EF4-FFF2-40B4-BE49-F238E27FC236}">
                <a16:creationId xmlns:a16="http://schemas.microsoft.com/office/drawing/2014/main" id="{FCF75AA8-1AF4-4BA4-90B7-7404701C67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Komorová fibrilace</a:t>
            </a:r>
          </a:p>
        </p:txBody>
      </p:sp>
      <p:pic>
        <p:nvPicPr>
          <p:cNvPr id="37891" name="Picture 4">
            <a:extLst>
              <a:ext uri="{FF2B5EF4-FFF2-40B4-BE49-F238E27FC236}">
                <a16:creationId xmlns:a16="http://schemas.microsoft.com/office/drawing/2014/main" id="{7A1358AE-95DA-46AF-9E61-9EED401713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2075542"/>
            <a:ext cx="7243765" cy="352414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0DF5190A-68C3-4AB8-A05B-2F6B8DB693B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853E77D-986C-4FA0-AC13-71CFD6518D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F83DE401-898B-4CEC-89A8-346406D142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Arytmie z poruch vedení vzruchu I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05D0D484-77F1-462E-BBD1-E9AA1FB6E67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  <a:defRPr/>
            </a:pPr>
            <a:r>
              <a:rPr lang="cs-CZ" sz="2200" dirty="0">
                <a:solidFill>
                  <a:schemeClr val="tx2"/>
                </a:solidFill>
              </a:rPr>
              <a:t>poruchy A-V vedení = AV blokády: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cs-CZ" sz="2000" dirty="0"/>
              <a:t>I. stupeň - prodloužení PQ intervalu &gt;0,2s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cs-CZ" sz="2000" dirty="0"/>
              <a:t>II. stupeň: 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lang="cs-CZ" sz="2000" dirty="0"/>
              <a:t>Typ – </a:t>
            </a:r>
            <a:r>
              <a:rPr lang="cs-CZ" sz="2000" dirty="0" err="1"/>
              <a:t>Wenckebach</a:t>
            </a:r>
            <a:r>
              <a:rPr lang="cs-CZ" sz="2000" dirty="0"/>
              <a:t> – postupné prodlužování PQ až vypadne jeden QRS     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  <a:defRPr/>
            </a:pPr>
            <a:r>
              <a:rPr lang="cs-CZ" sz="2000" dirty="0"/>
              <a:t>Typ – </a:t>
            </a:r>
            <a:r>
              <a:rPr lang="cs-CZ" sz="2000" dirty="0" err="1"/>
              <a:t>Mobitz</a:t>
            </a:r>
            <a:r>
              <a:rPr lang="cs-CZ" sz="2000" dirty="0"/>
              <a:t> – výpadek QRS bez prodlužování PQ – vážnější, porucha distálněji v převodním systému 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Ø"/>
              <a:defRPr/>
            </a:pPr>
            <a:r>
              <a:rPr lang="cs-CZ" sz="2000" dirty="0"/>
              <a:t>III. stupeň – kompletní a-v blokáda, síně 70/min, komory 30-40/min, náhradní </a:t>
            </a:r>
            <a:r>
              <a:rPr lang="cs-CZ" sz="2000" dirty="0" err="1"/>
              <a:t>junkční</a:t>
            </a:r>
            <a:r>
              <a:rPr lang="cs-CZ" sz="2000" dirty="0"/>
              <a:t> nebo </a:t>
            </a:r>
            <a:r>
              <a:rPr lang="cs-CZ" sz="2000" dirty="0" err="1"/>
              <a:t>idioventrikulární</a:t>
            </a:r>
            <a:r>
              <a:rPr lang="cs-CZ" sz="2000" dirty="0"/>
              <a:t> rytmus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cs-CZ" sz="2200" dirty="0">
                <a:solidFill>
                  <a:schemeClr val="tx2"/>
                </a:solidFill>
              </a:rPr>
              <a:t>léčba</a:t>
            </a:r>
            <a:r>
              <a:rPr lang="cs-CZ" sz="2000" dirty="0"/>
              <a:t> – akutně atropin, kardiostimulátor, typické pro předávkování digoxinem, BB, </a:t>
            </a:r>
            <a:r>
              <a:rPr lang="cs-CZ" sz="2000" dirty="0" err="1"/>
              <a:t>verapamilem</a:t>
            </a:r>
            <a:endParaRPr lang="cs-CZ" sz="20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5">
            <a:extLst>
              <a:ext uri="{FF2B5EF4-FFF2-40B4-BE49-F238E27FC236}">
                <a16:creationId xmlns:a16="http://schemas.microsoft.com/office/drawing/2014/main" id="{0ADD9C86-BB10-491D-946B-12F93379EB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A-v blokáda I. stupně</a:t>
            </a:r>
          </a:p>
        </p:txBody>
      </p:sp>
      <p:pic>
        <p:nvPicPr>
          <p:cNvPr id="39939" name="Picture 4">
            <a:extLst>
              <a:ext uri="{FF2B5EF4-FFF2-40B4-BE49-F238E27FC236}">
                <a16:creationId xmlns:a16="http://schemas.microsoft.com/office/drawing/2014/main" id="{8C4BF758-78A3-46C1-A42B-5C32401F396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0000" y="1313588"/>
            <a:ext cx="7056438" cy="4824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8CC0E4D-D0CA-4AC2-BF5F-198118DB23F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FB00FAF-6364-4756-9AD6-3B8C8BD726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F152C59-5B2C-4FAD-868F-6B46FE9AC6C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9AD0DC3-4279-4582-AD17-F47E9C9DDA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0962" name="Rectangle 5">
            <a:extLst>
              <a:ext uri="{FF2B5EF4-FFF2-40B4-BE49-F238E27FC236}">
                <a16:creationId xmlns:a16="http://schemas.microsoft.com/office/drawing/2014/main" id="{990BF663-B9EB-4FC0-8671-9B2FF72FEC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A-v blokáda II. stupně</a:t>
            </a:r>
          </a:p>
        </p:txBody>
      </p:sp>
      <p:pic>
        <p:nvPicPr>
          <p:cNvPr id="40963" name="Picture 4">
            <a:extLst>
              <a:ext uri="{FF2B5EF4-FFF2-40B4-BE49-F238E27FC236}">
                <a16:creationId xmlns:a16="http://schemas.microsoft.com/office/drawing/2014/main" id="{BAE9B7E5-4311-4FDE-A578-AB2C96229B2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802808"/>
            <a:ext cx="7100330" cy="4069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B9756AA-704C-4358-9094-69D8807686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A786E44-A7DA-407F-B3AA-E07D75BAA5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5122" name="Rectangle 5">
            <a:extLst>
              <a:ext uri="{FF2B5EF4-FFF2-40B4-BE49-F238E27FC236}">
                <a16:creationId xmlns:a16="http://schemas.microsoft.com/office/drawing/2014/main" id="{6DAC0EAF-6387-4A72-8D3B-77544803D8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9999" y="152212"/>
            <a:ext cx="10753200" cy="451576"/>
          </a:xfrm>
        </p:spPr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Normální EKG</a:t>
            </a:r>
          </a:p>
        </p:txBody>
      </p:sp>
      <p:pic>
        <p:nvPicPr>
          <p:cNvPr id="5123" name="Picture 4">
            <a:extLst>
              <a:ext uri="{FF2B5EF4-FFF2-40B4-BE49-F238E27FC236}">
                <a16:creationId xmlns:a16="http://schemas.microsoft.com/office/drawing/2014/main" id="{DB06A33B-0408-4E8B-8BB3-333D534316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8000" contras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99" y="684666"/>
            <a:ext cx="8915320" cy="5243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5CC26EC-9D42-4ACF-9C9F-3369AD478A6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03A8429-6CCC-4454-A2FA-03DA58BFA2C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1986" name="Rectangle 5">
            <a:extLst>
              <a:ext uri="{FF2B5EF4-FFF2-40B4-BE49-F238E27FC236}">
                <a16:creationId xmlns:a16="http://schemas.microsoft.com/office/drawing/2014/main" id="{3E658FD0-0B08-4753-A288-97D1346952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A-v blokáda III. stupně</a:t>
            </a:r>
          </a:p>
        </p:txBody>
      </p:sp>
      <p:pic>
        <p:nvPicPr>
          <p:cNvPr id="41987" name="Picture 4">
            <a:extLst>
              <a:ext uri="{FF2B5EF4-FFF2-40B4-BE49-F238E27FC236}">
                <a16:creationId xmlns:a16="http://schemas.microsoft.com/office/drawing/2014/main" id="{CF3DC24C-EBAD-45D8-A8D0-2BB8253B6F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6000" contrast="-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886484"/>
            <a:ext cx="6569646" cy="414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CD9EF9A-1BCF-41A7-95CF-1E92DC86046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6CA9A28-5014-4E68-8C5E-E369B292B6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1AEBF21A-BA9D-45D1-B21B-5304A5DFF1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Arytmie z poruch vedení vzruchu II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325864BE-9FAA-4CB7-95CE-C836229413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blokáda pravého </a:t>
            </a:r>
            <a:r>
              <a:rPr lang="cs-CZ" altLang="cs-CZ" sz="2200" dirty="0" err="1">
                <a:solidFill>
                  <a:schemeClr val="tx2"/>
                </a:solidFill>
              </a:rPr>
              <a:t>Tawarova</a:t>
            </a:r>
            <a:r>
              <a:rPr lang="cs-CZ" altLang="cs-CZ" sz="2200" dirty="0">
                <a:solidFill>
                  <a:schemeClr val="tx2"/>
                </a:solidFill>
              </a:rPr>
              <a:t> raménka </a:t>
            </a:r>
            <a:r>
              <a:rPr lang="cs-CZ" altLang="cs-CZ" sz="2000" dirty="0"/>
              <a:t>(RBBB) – impuls se dostává nejprve na septum, pak do LK, potom do PK, proto rozšířený a rozštěpený komplex QRS (</a:t>
            </a:r>
            <a:r>
              <a:rPr lang="cs-CZ" altLang="cs-CZ" sz="2000" dirty="0" err="1"/>
              <a:t>rSR</a:t>
            </a:r>
            <a:r>
              <a:rPr lang="cs-CZ" altLang="cs-CZ" sz="2000" dirty="0"/>
              <a:t> ve V1,2)</a:t>
            </a:r>
          </a:p>
          <a:p>
            <a:pPr eaLnBrk="1" hangingPunct="1"/>
            <a:r>
              <a:rPr lang="cs-CZ" altLang="cs-CZ" sz="2200" dirty="0">
                <a:solidFill>
                  <a:schemeClr val="tx2"/>
                </a:solidFill>
              </a:rPr>
              <a:t>blokáda levého </a:t>
            </a:r>
            <a:r>
              <a:rPr lang="cs-CZ" altLang="cs-CZ" sz="2200" dirty="0" err="1">
                <a:solidFill>
                  <a:schemeClr val="tx2"/>
                </a:solidFill>
              </a:rPr>
              <a:t>Tawarova</a:t>
            </a:r>
            <a:r>
              <a:rPr lang="cs-CZ" altLang="cs-CZ" sz="2200" dirty="0">
                <a:solidFill>
                  <a:schemeClr val="tx2"/>
                </a:solidFill>
              </a:rPr>
              <a:t> raménka </a:t>
            </a:r>
            <a:r>
              <a:rPr lang="cs-CZ" altLang="cs-CZ" sz="2000" dirty="0"/>
              <a:t>(LBBB) – impuls prochází nejprve do PK, potom do LK (</a:t>
            </a:r>
            <a:r>
              <a:rPr lang="cs-CZ" altLang="cs-CZ" sz="2000" dirty="0" err="1"/>
              <a:t>pozit</a:t>
            </a:r>
            <a:r>
              <a:rPr lang="cs-CZ" altLang="cs-CZ" sz="2000" dirty="0"/>
              <a:t>. QRS ve V5,6)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QRS 0.1-0,12s – inkompletní, nad 0,12s kompletní</a:t>
            </a:r>
          </a:p>
          <a:p>
            <a:pPr eaLnBrk="1" hangingPunct="1"/>
            <a:r>
              <a:rPr lang="cs-CZ" altLang="cs-CZ" sz="2200" dirty="0" err="1">
                <a:solidFill>
                  <a:schemeClr val="tx2"/>
                </a:solidFill>
              </a:rPr>
              <a:t>preexcitace</a:t>
            </a:r>
            <a:r>
              <a:rPr lang="cs-CZ" altLang="cs-CZ" sz="2000" dirty="0"/>
              <a:t> – WPW syndrom – zkrácení převodu přídatnými vlákny mezi síněmi a komorami -  tendence k tachykardiím, zkrácení PQ pod 0,12s, rozšíření QRS o delta vlnu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C442DDF-9184-4601-96C0-BFA03A2887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520F585-161F-4E2D-ADAF-D8AEE4855C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sp>
        <p:nvSpPr>
          <p:cNvPr id="44034" name="Rectangle 5">
            <a:extLst>
              <a:ext uri="{FF2B5EF4-FFF2-40B4-BE49-F238E27FC236}">
                <a16:creationId xmlns:a16="http://schemas.microsoft.com/office/drawing/2014/main" id="{B460C591-C2EB-46C3-B6A3-BB7EF1FF62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Blokáda pravého </a:t>
            </a:r>
            <a:r>
              <a:rPr lang="cs-CZ" altLang="cs-CZ" dirty="0" err="1">
                <a:solidFill>
                  <a:srgbClr val="0000DC"/>
                </a:solidFill>
              </a:rPr>
              <a:t>Tawarova</a:t>
            </a:r>
            <a:r>
              <a:rPr lang="cs-CZ" altLang="cs-CZ" dirty="0">
                <a:solidFill>
                  <a:srgbClr val="0000DC"/>
                </a:solidFill>
              </a:rPr>
              <a:t> raménka</a:t>
            </a:r>
          </a:p>
        </p:txBody>
      </p:sp>
      <p:pic>
        <p:nvPicPr>
          <p:cNvPr id="44035" name="Picture 4">
            <a:extLst>
              <a:ext uri="{FF2B5EF4-FFF2-40B4-BE49-F238E27FC236}">
                <a16:creationId xmlns:a16="http://schemas.microsoft.com/office/drawing/2014/main" id="{C92308B3-5924-40BF-85BC-DCB5A45FC5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8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888034"/>
            <a:ext cx="7086614" cy="37810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6624EB4-AA21-4918-B572-98EFE2CAB60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0082A2E-9952-4513-AFA3-43B7B527F57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CE178B6-9517-4309-A358-9D2C952A76E6}" type="slidenum">
              <a:rPr lang="cs-CZ" altLang="cs-CZ" smtClean="0"/>
              <a:pPr/>
              <a:t>43</a:t>
            </a:fld>
            <a:endParaRPr lang="cs-CZ" altLang="cs-CZ"/>
          </a:p>
        </p:txBody>
      </p:sp>
      <p:sp>
        <p:nvSpPr>
          <p:cNvPr id="45058" name="Rectangle 8">
            <a:extLst>
              <a:ext uri="{FF2B5EF4-FFF2-40B4-BE49-F238E27FC236}">
                <a16:creationId xmlns:a16="http://schemas.microsoft.com/office/drawing/2014/main" id="{349F5F89-203B-4B77-AA2D-799129EC080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Blokáda levého </a:t>
            </a:r>
            <a:r>
              <a:rPr lang="cs-CZ" altLang="cs-CZ" dirty="0" err="1">
                <a:solidFill>
                  <a:srgbClr val="0000DC"/>
                </a:solidFill>
              </a:rPr>
              <a:t>Tawarova</a:t>
            </a:r>
            <a:r>
              <a:rPr lang="cs-CZ" altLang="cs-CZ" dirty="0">
                <a:solidFill>
                  <a:srgbClr val="0000DC"/>
                </a:solidFill>
              </a:rPr>
              <a:t> raménka</a:t>
            </a:r>
          </a:p>
        </p:txBody>
      </p:sp>
      <p:pic>
        <p:nvPicPr>
          <p:cNvPr id="45059" name="Picture 4">
            <a:extLst>
              <a:ext uri="{FF2B5EF4-FFF2-40B4-BE49-F238E27FC236}">
                <a16:creationId xmlns:a16="http://schemas.microsoft.com/office/drawing/2014/main" id="{772C95C9-8E70-4312-AAD1-B9116CEC7BD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8000"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864404"/>
            <a:ext cx="4041656" cy="348844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0" name="Picture 7">
            <a:extLst>
              <a:ext uri="{FF2B5EF4-FFF2-40B4-BE49-F238E27FC236}">
                <a16:creationId xmlns:a16="http://schemas.microsoft.com/office/drawing/2014/main" id="{ACC159E6-4F69-46BA-92A6-0E94BE676235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lum bright="-6000" contras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72595" y="1864404"/>
            <a:ext cx="3887787" cy="36274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777E3E23-26E1-418C-8737-5880F5A898C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D755B33-D653-412B-9C0C-752C4647961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46082" name="Rectangle 4">
            <a:extLst>
              <a:ext uri="{FF2B5EF4-FFF2-40B4-BE49-F238E27FC236}">
                <a16:creationId xmlns:a16="http://schemas.microsoft.com/office/drawing/2014/main" id="{77F7C6F7-BD18-4ADC-BE4C-68801ADBC0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 err="1">
                <a:solidFill>
                  <a:srgbClr val="0000DC"/>
                </a:solidFill>
              </a:rPr>
              <a:t>Preexcitace</a:t>
            </a:r>
            <a:r>
              <a:rPr lang="cs-CZ" altLang="cs-CZ" dirty="0">
                <a:solidFill>
                  <a:srgbClr val="0000DC"/>
                </a:solidFill>
              </a:rPr>
              <a:t> – WPW syndrom</a:t>
            </a:r>
          </a:p>
        </p:txBody>
      </p:sp>
      <p:pic>
        <p:nvPicPr>
          <p:cNvPr id="46083" name="Picture 5">
            <a:extLst>
              <a:ext uri="{FF2B5EF4-FFF2-40B4-BE49-F238E27FC236}">
                <a16:creationId xmlns:a16="http://schemas.microsoft.com/office/drawing/2014/main" id="{6B85C313-6CD0-476A-8780-F16E22AF85A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lum bright="-8000" contrast="-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0" y="1492244"/>
            <a:ext cx="8232340" cy="435829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03C6048-2812-4B04-9A60-9C763BEB9B1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C298B08-B7CF-411C-A927-7DA422231F7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F4051315-04BB-4F6D-B06E-98A277A654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Léčba arytmií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390C8E98-E589-4005-89AC-405CCBC99B3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dirty="0">
                <a:solidFill>
                  <a:srgbClr val="0000DC"/>
                </a:solidFill>
              </a:rPr>
              <a:t>léky</a:t>
            </a:r>
            <a:r>
              <a:rPr lang="cs-CZ" altLang="cs-CZ" sz="2000" dirty="0"/>
              <a:t> – betablokátory, </a:t>
            </a:r>
            <a:r>
              <a:rPr lang="cs-CZ" altLang="cs-CZ" sz="2000" dirty="0" err="1"/>
              <a:t>amiodaron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dronedaron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propafenon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verapamil</a:t>
            </a:r>
            <a:r>
              <a:rPr lang="cs-CZ" altLang="cs-CZ" sz="2000" dirty="0"/>
              <a:t>, digoxin – rozděleny do 5 tříd</a:t>
            </a:r>
          </a:p>
          <a:p>
            <a:pPr eaLnBrk="1" hangingPunct="1"/>
            <a:r>
              <a:rPr lang="cs-CZ" altLang="cs-CZ" sz="2200" dirty="0">
                <a:solidFill>
                  <a:srgbClr val="0000DC"/>
                </a:solidFill>
              </a:rPr>
              <a:t>kardiostimulátory</a:t>
            </a:r>
            <a:r>
              <a:rPr lang="cs-CZ" altLang="cs-CZ" sz="2000" dirty="0"/>
              <a:t> – při </a:t>
            </a:r>
            <a:r>
              <a:rPr lang="cs-CZ" altLang="cs-CZ" sz="2000" dirty="0" err="1"/>
              <a:t>bradyarytmiích</a:t>
            </a:r>
            <a:r>
              <a:rPr lang="cs-CZ" altLang="cs-CZ" sz="2000" dirty="0"/>
              <a:t>, označení písmeny kóduje vlastnosti stimulátoru</a:t>
            </a:r>
          </a:p>
          <a:p>
            <a:pPr eaLnBrk="1" hangingPunct="1"/>
            <a:r>
              <a:rPr lang="cs-CZ" altLang="cs-CZ" sz="2200" dirty="0" err="1">
                <a:solidFill>
                  <a:srgbClr val="0000DC"/>
                </a:solidFill>
              </a:rPr>
              <a:t>kardiovertery</a:t>
            </a:r>
            <a:r>
              <a:rPr lang="cs-CZ" altLang="cs-CZ" sz="2200" dirty="0">
                <a:solidFill>
                  <a:srgbClr val="0000DC"/>
                </a:solidFill>
              </a:rPr>
              <a:t> defibrilátory (ICD) </a:t>
            </a:r>
            <a:r>
              <a:rPr lang="cs-CZ" altLang="cs-CZ" sz="2000" dirty="0"/>
              <a:t>– u recidivujících maligních arytmií</a:t>
            </a:r>
          </a:p>
          <a:p>
            <a:pPr eaLnBrk="1" hangingPunct="1"/>
            <a:r>
              <a:rPr lang="cs-CZ" altLang="cs-CZ" sz="2200" dirty="0">
                <a:solidFill>
                  <a:srgbClr val="0000DC"/>
                </a:solidFill>
              </a:rPr>
              <a:t>ablace</a:t>
            </a:r>
            <a:r>
              <a:rPr lang="cs-CZ" altLang="cs-CZ" sz="2000" dirty="0">
                <a:solidFill>
                  <a:srgbClr val="FF0000"/>
                </a:solidFill>
              </a:rPr>
              <a:t> </a:t>
            </a:r>
            <a:r>
              <a:rPr lang="cs-CZ" altLang="cs-CZ" sz="2000" dirty="0"/>
              <a:t>– </a:t>
            </a:r>
            <a:r>
              <a:rPr lang="cs-CZ" altLang="cs-CZ" sz="2000" dirty="0" err="1"/>
              <a:t>katetrově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radiofrekvenčně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kryoablace</a:t>
            </a:r>
            <a:r>
              <a:rPr lang="cs-CZ" altLang="cs-CZ" sz="2000" dirty="0"/>
              <a:t>) </a:t>
            </a:r>
            <a:r>
              <a:rPr lang="cs-CZ" altLang="cs-CZ" sz="2000" dirty="0" err="1"/>
              <a:t>destrkukce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arymtogenního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substrádu</a:t>
            </a:r>
            <a:r>
              <a:rPr lang="cs-CZ" altLang="cs-CZ" sz="2000" dirty="0"/>
              <a:t> (</a:t>
            </a:r>
            <a:r>
              <a:rPr lang="cs-CZ" altLang="cs-CZ" sz="2000" dirty="0" err="1"/>
              <a:t>přidatných</a:t>
            </a:r>
            <a:r>
              <a:rPr lang="cs-CZ" altLang="cs-CZ" sz="2000" dirty="0"/>
              <a:t> drah a ektopických ložisek) 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DC0CED8-D6B8-4BE1-8F06-52614234521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Klinika interní, geriatrie a praktického lékařství Fakultní nemocnice Brno a Lékařské fakulty Masarykovy univerzity</a:t>
            </a: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F4D533C8-0DDA-4128-9E0E-99E45FBF3A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 algn="ctr">
              <a:buNone/>
            </a:pPr>
            <a:endParaRPr lang="cs-CZ" sz="5000" dirty="0">
              <a:solidFill>
                <a:schemeClr val="tx2"/>
              </a:solidFill>
            </a:endParaRPr>
          </a:p>
          <a:p>
            <a:pPr marL="72000" indent="0" algn="ctr">
              <a:buNone/>
            </a:pPr>
            <a:r>
              <a:rPr lang="cs-CZ" sz="5000" b="1" dirty="0">
                <a:solidFill>
                  <a:schemeClr val="tx2"/>
                </a:solidFill>
              </a:rPr>
              <a:t>Děkuji za pozornost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E0732DA-C453-4D9D-B151-B2F17E28A0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46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3469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D441192-5F73-4E76-A3E1-121783567E8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381F193-F588-4162-94F5-F5D2AD712E1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6146" name="Rectangle 5">
            <a:extLst>
              <a:ext uri="{FF2B5EF4-FFF2-40B4-BE49-F238E27FC236}">
                <a16:creationId xmlns:a16="http://schemas.microsoft.com/office/drawing/2014/main" id="{3AC61C51-196F-4FBE-A04B-D71787EECE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0567" y="378000"/>
            <a:ext cx="5544323" cy="451576"/>
          </a:xfrm>
        </p:spPr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Normální RTG hrudníku</a:t>
            </a:r>
          </a:p>
        </p:txBody>
      </p:sp>
      <p:pic>
        <p:nvPicPr>
          <p:cNvPr id="6147" name="Picture 4" descr="normalRTG">
            <a:extLst>
              <a:ext uri="{FF2B5EF4-FFF2-40B4-BE49-F238E27FC236}">
                <a16:creationId xmlns:a16="http://schemas.microsoft.com/office/drawing/2014/main" id="{FC8D0410-DA5A-4FCE-8404-D122FBC5026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910" y="237444"/>
            <a:ext cx="6819692" cy="556533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56A6C4EA-E736-4EC2-8566-562F35D90B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3BF434C-07DA-4E2B-BCE3-46AA5715C02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7170" name="Rectangle 2">
            <a:extLst>
              <a:ext uri="{FF2B5EF4-FFF2-40B4-BE49-F238E27FC236}">
                <a16:creationId xmlns:a16="http://schemas.microsoft.com/office/drawing/2014/main" id="{DF549E15-A5E3-46F2-ADFD-B30A85E95B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solidFill>
                  <a:srgbClr val="0000DC"/>
                </a:solidFill>
              </a:rPr>
              <a:t>Vyšetřovací metody v kardiologii I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FEB4B72F-A3A2-45A0-8285-6F1554ABCD8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katetrizace – </a:t>
            </a:r>
            <a:r>
              <a:rPr lang="cs-CZ" altLang="cs-CZ" sz="2000" dirty="0" err="1"/>
              <a:t>intrakardiální</a:t>
            </a:r>
            <a:r>
              <a:rPr lang="cs-CZ" altLang="cs-CZ" sz="2000" dirty="0"/>
              <a:t> tlaky, měření výdeje, </a:t>
            </a:r>
            <a:r>
              <a:rPr lang="cs-CZ" altLang="cs-CZ" sz="2000" dirty="0" err="1"/>
              <a:t>ventrikulografie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koronarografie</a:t>
            </a:r>
            <a:endParaRPr lang="cs-CZ" altLang="cs-CZ" sz="2000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CT </a:t>
            </a:r>
            <a:r>
              <a:rPr lang="cs-CZ" altLang="cs-CZ" sz="2000" dirty="0" err="1"/>
              <a:t>koronarografie</a:t>
            </a:r>
            <a:endParaRPr lang="cs-CZ" altLang="cs-CZ" sz="2000" dirty="0"/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CT angiografie plicnice, scintigrafie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radionuklidová vyšetření – </a:t>
            </a:r>
            <a:r>
              <a:rPr lang="cs-CZ" altLang="cs-CZ" sz="2000" dirty="0" err="1"/>
              <a:t>perfúzní</a:t>
            </a:r>
            <a:r>
              <a:rPr lang="cs-CZ" altLang="cs-CZ" sz="2000" dirty="0"/>
              <a:t> scintigrafie myokardu, SPECT – </a:t>
            </a:r>
            <a:r>
              <a:rPr lang="cs-CZ" altLang="cs-CZ" sz="2000" dirty="0" err="1"/>
              <a:t>jednofotonové</a:t>
            </a:r>
            <a:r>
              <a:rPr lang="cs-CZ" altLang="cs-CZ" sz="2000" dirty="0"/>
              <a:t> emisní CT, radionuklidová </a:t>
            </a:r>
            <a:r>
              <a:rPr lang="cs-CZ" altLang="cs-CZ" sz="2000" dirty="0" err="1"/>
              <a:t>ventrikulografie</a:t>
            </a:r>
            <a:r>
              <a:rPr lang="cs-CZ" altLang="cs-CZ" sz="2000" dirty="0"/>
              <a:t>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MR – k posouzení přesné lokalizace nekrózy – rozdíl mezi myokarditidou (střední část stěny, </a:t>
            </a:r>
            <a:r>
              <a:rPr lang="cs-CZ" altLang="cs-CZ" sz="2000" dirty="0" err="1"/>
              <a:t>subepikardiální</a:t>
            </a:r>
            <a:r>
              <a:rPr lang="cs-CZ" altLang="cs-CZ" sz="2000" dirty="0"/>
              <a:t>), ICHS (</a:t>
            </a:r>
            <a:r>
              <a:rPr lang="cs-CZ" altLang="cs-CZ" sz="2000" dirty="0" err="1"/>
              <a:t>transmurální</a:t>
            </a:r>
            <a:r>
              <a:rPr lang="cs-CZ" altLang="cs-CZ" sz="2000" dirty="0"/>
              <a:t>, </a:t>
            </a:r>
            <a:r>
              <a:rPr lang="cs-CZ" altLang="cs-CZ" sz="2000" dirty="0" err="1"/>
              <a:t>subendokard</a:t>
            </a:r>
            <a:r>
              <a:rPr lang="cs-CZ" altLang="cs-CZ" sz="2000" dirty="0"/>
              <a:t>.), KMP</a:t>
            </a:r>
          </a:p>
          <a:p>
            <a:pPr eaLnBrk="1" hangingPunct="1">
              <a:buClr>
                <a:srgbClr val="FF0000"/>
              </a:buClr>
              <a:buFont typeface="Wingdings" panose="05000000000000000000" pitchFamily="2" charset="2"/>
              <a:buChar char="q"/>
            </a:pPr>
            <a:endParaRPr lang="cs-CZ" alt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443DBCF-8B03-44A8-8602-99D0E7B4D8E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cs-CZ"/>
              <a:t>Klinika interní, geriatrie a praktického lékařství Fakultní nemocnice Brno a Lékařské fakulty Masarykovy univerzity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7253321-69D3-4745-B621-32CEBF9E4E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CE178B6-9517-4309-A358-9D2C952A76E6}" type="slidenum">
              <a:rPr lang="cs-CZ" altLang="cs-CZ" smtClean="0"/>
              <a:pPr/>
              <a:t>7</a:t>
            </a:fld>
            <a:endParaRPr lang="cs-CZ" altLang="cs-CZ"/>
          </a:p>
        </p:txBody>
      </p:sp>
      <p:sp>
        <p:nvSpPr>
          <p:cNvPr id="8194" name="Rectangle 8">
            <a:extLst>
              <a:ext uri="{FF2B5EF4-FFF2-40B4-BE49-F238E27FC236}">
                <a16:creationId xmlns:a16="http://schemas.microsoft.com/office/drawing/2014/main" id="{C955ECC2-6C0E-4823-B5B7-968F155D49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>
                <a:solidFill>
                  <a:srgbClr val="0000DC"/>
                </a:solidFill>
              </a:rPr>
              <a:t>Ventrikulografie</a:t>
            </a:r>
            <a:endParaRPr lang="cs-CZ" altLang="cs-CZ" dirty="0">
              <a:solidFill>
                <a:srgbClr val="0000DC"/>
              </a:solidFill>
            </a:endParaRPr>
          </a:p>
        </p:txBody>
      </p:sp>
      <p:pic>
        <p:nvPicPr>
          <p:cNvPr id="8195" name="Picture 4" descr="RLVG">
            <a:extLst>
              <a:ext uri="{FF2B5EF4-FFF2-40B4-BE49-F238E27FC236}">
                <a16:creationId xmlns:a16="http://schemas.microsoft.com/office/drawing/2014/main" id="{02CB732E-83ED-46AB-8FAF-D2C360D7FD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1654175"/>
            <a:ext cx="3690017" cy="414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6" name="Picture 7" descr="RLVG diast">
            <a:extLst>
              <a:ext uri="{FF2B5EF4-FFF2-40B4-BE49-F238E27FC236}">
                <a16:creationId xmlns:a16="http://schemas.microsoft.com/office/drawing/2014/main" id="{158354B2-3FF6-4729-AC5D-316156B01E9B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3230" y="1654175"/>
            <a:ext cx="4038600" cy="44180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F9A3DA8-5685-495F-B7AF-7E7B76B1BC8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1D8E857-A054-4334-BE15-7644A0F62A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B3D9E943-9AB8-40A4-ADF5-B988BFA0BD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00DC"/>
                </a:solidFill>
              </a:rPr>
              <a:t>Srdeční selhání I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FD79283C-5899-4EB3-992C-E125DFBBBED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dirty="0">
                <a:solidFill>
                  <a:srgbClr val="0000DC"/>
                </a:solidFill>
              </a:rPr>
              <a:t>definice</a:t>
            </a:r>
            <a:r>
              <a:rPr lang="cs-CZ" altLang="cs-CZ" sz="2000" dirty="0">
                <a:solidFill>
                  <a:srgbClr val="800000"/>
                </a:solidFill>
              </a:rPr>
              <a:t> </a:t>
            </a:r>
            <a:r>
              <a:rPr lang="cs-CZ" altLang="cs-CZ" sz="2000" dirty="0"/>
              <a:t>– klinický syndrom vznikající jako důsledek působení KVS chorob na myokard. Ty vedou k systolické a nebo diastolické dysfunkci srdce.</a:t>
            </a:r>
          </a:p>
          <a:p>
            <a:pPr eaLnBrk="1" hangingPunct="1"/>
            <a:r>
              <a:rPr lang="cs-CZ" altLang="cs-CZ" sz="2200" dirty="0">
                <a:solidFill>
                  <a:srgbClr val="0000DC"/>
                </a:solidFill>
              </a:rPr>
              <a:t>etiologie: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ICHS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hypertenze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kardiomyopatie, myokarditidy, endokarditidy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chlopenní vady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arytmie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18C6A0FD-AF92-4047-848A-9A520EE6EF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Klinika interní, geriatrie a praktického lékařství Fakultní nemocnice Brno a Lékařské fakulty Masarykovy univerzity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882A5D9C-0D33-44E0-90A6-F7C037308A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10242" name="Rectangle 2">
            <a:extLst>
              <a:ext uri="{FF2B5EF4-FFF2-40B4-BE49-F238E27FC236}">
                <a16:creationId xmlns:a16="http://schemas.microsoft.com/office/drawing/2014/main" id="{E0FBD5E3-9EAE-4D05-A3CC-B1CE99F381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 dirty="0">
                <a:solidFill>
                  <a:srgbClr val="0000DC"/>
                </a:solidFill>
              </a:rPr>
              <a:t>Srdeční selhání II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7C531079-26A4-494B-AC86-0D61D922B97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sz="2200" dirty="0">
                <a:solidFill>
                  <a:srgbClr val="0000DC"/>
                </a:solidFill>
              </a:rPr>
              <a:t>kompenzační mechanizmy</a:t>
            </a:r>
            <a:r>
              <a:rPr lang="cs-CZ" altLang="cs-CZ" sz="2000" dirty="0">
                <a:solidFill>
                  <a:srgbClr val="0000DC"/>
                </a:solidFill>
              </a:rPr>
              <a:t>: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srdeční hypertrofie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srdeční dilatace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zvýšení aktivity sympatiku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cs-CZ" altLang="cs-CZ" sz="2000" dirty="0"/>
              <a:t>zvýšená aktivita renin – </a:t>
            </a:r>
            <a:r>
              <a:rPr lang="cs-CZ" altLang="cs-CZ" sz="2000" dirty="0" err="1"/>
              <a:t>angiotenzin</a:t>
            </a:r>
            <a:r>
              <a:rPr lang="cs-CZ" altLang="cs-CZ" sz="2000" dirty="0"/>
              <a:t> – aldosteronového systému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1" id="{D93CEC68-B0E2-4F50-9397-CF56FB426367}" vid="{25042F54-EE2F-4CAA-B106-EE257721CFCA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prezentace-med-cz-fnbrno-v02</Template>
  <TotalTime>1306</TotalTime>
  <Words>2660</Words>
  <Application>Microsoft Office PowerPoint</Application>
  <PresentationFormat>Širokoúhlá obrazovka</PresentationFormat>
  <Paragraphs>272</Paragraphs>
  <Slides>46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46</vt:i4>
      </vt:variant>
    </vt:vector>
  </HeadingPairs>
  <TitlesOfParts>
    <vt:vector size="50" baseType="lpstr">
      <vt:lpstr>Arial</vt:lpstr>
      <vt:lpstr>Tahoma</vt:lpstr>
      <vt:lpstr>Wingdings</vt:lpstr>
      <vt:lpstr>Prezentace_MU_CZ</vt:lpstr>
      <vt:lpstr>Onemocnění srdce I</vt:lpstr>
      <vt:lpstr>Anatomie a fyziologie srdce</vt:lpstr>
      <vt:lpstr>Vyšetřovací metody v kardiologii I</vt:lpstr>
      <vt:lpstr>Normální EKG</vt:lpstr>
      <vt:lpstr>Normální RTG hrudníku</vt:lpstr>
      <vt:lpstr>Vyšetřovací metody v kardiologii I</vt:lpstr>
      <vt:lpstr>Ventrikulografie</vt:lpstr>
      <vt:lpstr>Srdeční selhání I</vt:lpstr>
      <vt:lpstr>Srdeční selhání II</vt:lpstr>
      <vt:lpstr>Srdeční selhání III</vt:lpstr>
      <vt:lpstr>Akutní levostranné selhání I</vt:lpstr>
      <vt:lpstr>Plicní edém před a po terapii</vt:lpstr>
      <vt:lpstr>Akutní levostranné selhání II</vt:lpstr>
      <vt:lpstr>Akutní levostranné selhání III</vt:lpstr>
      <vt:lpstr>Akutní pravostranné selhání I</vt:lpstr>
      <vt:lpstr>Akutní pravostranné selhání II</vt:lpstr>
      <vt:lpstr>Akutní pravostranné selhání III</vt:lpstr>
      <vt:lpstr>Chronické levostranné selhání I</vt:lpstr>
      <vt:lpstr>Chronické levostranné selhání II</vt:lpstr>
      <vt:lpstr>Chronické levostranné selhání III</vt:lpstr>
      <vt:lpstr>Chronické pravostranné selhání I</vt:lpstr>
      <vt:lpstr>Chronické pravostranné selhání II</vt:lpstr>
      <vt:lpstr>Chronické pravostranné selhání III</vt:lpstr>
      <vt:lpstr>Arytmie I</vt:lpstr>
      <vt:lpstr>Arytmie II</vt:lpstr>
      <vt:lpstr>Arytmie III</vt:lpstr>
      <vt:lpstr>Arytmie z poruch tvorby vzruchu I</vt:lpstr>
      <vt:lpstr>Arytmie z poruch tvorby vzruchu II</vt:lpstr>
      <vt:lpstr>Sinusová tachykardie</vt:lpstr>
      <vt:lpstr>Fibrilace síní</vt:lpstr>
      <vt:lpstr>Arytmie z poruch tvorby vzruchu III</vt:lpstr>
      <vt:lpstr>Flutter síní</vt:lpstr>
      <vt:lpstr>Komorová tachykardie</vt:lpstr>
      <vt:lpstr>Arytmie z poruch tvorby vzruchu IV</vt:lpstr>
      <vt:lpstr>Komorový flutter</vt:lpstr>
      <vt:lpstr>Komorová fibrilace</vt:lpstr>
      <vt:lpstr>Arytmie z poruch vedení vzruchu I</vt:lpstr>
      <vt:lpstr>A-v blokáda I. stupně</vt:lpstr>
      <vt:lpstr>A-v blokáda II. stupně</vt:lpstr>
      <vt:lpstr>A-v blokáda III. stupně</vt:lpstr>
      <vt:lpstr>Arytmie z poruch vedení vzruchu II</vt:lpstr>
      <vt:lpstr>Blokáda pravého Tawarova raménka</vt:lpstr>
      <vt:lpstr>Blokáda levého Tawarova raménka</vt:lpstr>
      <vt:lpstr>Preexcitace – WPW syndrom</vt:lpstr>
      <vt:lpstr>Léčba arytmií</vt:lpstr>
      <vt:lpstr>Prezentace aplikace PowerPoint</vt:lpstr>
    </vt:vector>
  </TitlesOfParts>
  <Company>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Jitka Skládaná</dc:creator>
  <cp:lastModifiedBy>Hana Matějovská Kubešová</cp:lastModifiedBy>
  <cp:revision>73</cp:revision>
  <cp:lastPrinted>1601-01-01T00:00:00Z</cp:lastPrinted>
  <dcterms:created xsi:type="dcterms:W3CDTF">2021-04-27T07:29:37Z</dcterms:created>
  <dcterms:modified xsi:type="dcterms:W3CDTF">2021-09-03T13:10:39Z</dcterms:modified>
</cp:coreProperties>
</file>