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02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624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1"/>
            <a:ext cx="11361600" cy="939800"/>
          </a:xfrm>
        </p:spPr>
        <p:txBody>
          <a:bodyPr/>
          <a:lstStyle/>
          <a:p>
            <a:r>
              <a:rPr lang="cs-CZ" altLang="cs-CZ" sz="5000" dirty="0">
                <a:latin typeface="Arial" panose="020B0604020202020204" pitchFamily="34" charset="0"/>
              </a:rPr>
              <a:t>Onemocnění srdce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CC89B0A-7F52-4C9F-8B8B-3AB1A9218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43319"/>
            <a:ext cx="11361600" cy="2114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500" b="1" dirty="0">
                <a:solidFill>
                  <a:srgbClr val="0000DC"/>
                </a:solidFill>
              </a:rPr>
              <a:t>Ischemická choroba srdeční </a:t>
            </a:r>
          </a:p>
          <a:p>
            <a:pPr>
              <a:lnSpc>
                <a:spcPct val="90000"/>
              </a:lnSpc>
            </a:pPr>
            <a:r>
              <a:rPr lang="cs-CZ" altLang="cs-CZ" sz="2500" b="1" dirty="0">
                <a:solidFill>
                  <a:srgbClr val="0000DC"/>
                </a:solidFill>
              </a:rPr>
              <a:t>Arteriální hypertenze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36DB0F-89D0-4556-958A-5A3CD4FD7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3A88B1-62DB-40EC-B9C4-2E4D487EC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9458" name="Zástupný symbol pro obsah 3">
            <a:extLst>
              <a:ext uri="{FF2B5EF4-FFF2-40B4-BE49-F238E27FC236}">
                <a16:creationId xmlns:a16="http://schemas.microsoft.com/office/drawing/2014/main" id="{DF9C0BCC-B84D-4C0D-80E0-74FB1088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29688"/>
            <a:ext cx="8686475" cy="4140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C6477D-2706-4AA4-A57A-D02211512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A84112-7EAA-4BEF-B49C-3A5F6DBE3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7830CBB-438E-4BA6-A8F0-AC9E63859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IM dolní a laterální stěny - akutní</a:t>
            </a:r>
          </a:p>
        </p:txBody>
      </p:sp>
      <p:pic>
        <p:nvPicPr>
          <p:cNvPr id="20482" name="Picture 5">
            <a:extLst>
              <a:ext uri="{FF2B5EF4-FFF2-40B4-BE49-F238E27FC236}">
                <a16:creationId xmlns:a16="http://schemas.microsoft.com/office/drawing/2014/main" id="{8F18D224-F117-42C7-9560-AB45E24B6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1364776"/>
            <a:ext cx="10599985" cy="443491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FE9D26-3E37-4846-8842-B6AA48400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D64981-BD20-4D3E-A0DB-E6E064C97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5AFD7150-9DB5-472E-99FC-4D97BB1D1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IM dolní a laterální stěny – po 5 dnech</a:t>
            </a:r>
          </a:p>
        </p:txBody>
      </p:sp>
      <p:pic>
        <p:nvPicPr>
          <p:cNvPr id="21506" name="Picture 5">
            <a:extLst>
              <a:ext uri="{FF2B5EF4-FFF2-40B4-BE49-F238E27FC236}">
                <a16:creationId xmlns:a16="http://schemas.microsoft.com/office/drawing/2014/main" id="{3FDA82FB-2340-4BD4-B2A2-FF188AC7E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392072"/>
            <a:ext cx="11245276" cy="438781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74FAF-820E-4B67-9C81-37CA892F1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B1F931-CEE0-42B7-B459-CC6892AEC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D65EBF3F-D779-4CFE-B26D-C2CACF196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IM přední stěny</a:t>
            </a:r>
          </a:p>
        </p:txBody>
      </p:sp>
      <p:pic>
        <p:nvPicPr>
          <p:cNvPr id="22530" name="Picture 5">
            <a:extLst>
              <a:ext uri="{FF2B5EF4-FFF2-40B4-BE49-F238E27FC236}">
                <a16:creationId xmlns:a16="http://schemas.microsoft.com/office/drawing/2014/main" id="{92834618-EA17-4041-9140-772BB2BEC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719618"/>
            <a:ext cx="11131440" cy="4029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18F03D-DC8E-4EC8-A543-6E562FB9B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9DF377-3251-4A23-95AD-B4498E39D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136A09F-9469-448D-B5FF-34FCFB762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7DCAE03-A262-458A-9074-3F7B56DD6C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</a:rPr>
              <a:t>Komplikace: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"/>
              <a:buAutoNum type="arabicParenR"/>
              <a:defRPr/>
            </a:pPr>
            <a:r>
              <a:rPr lang="cs-CZ" altLang="cs-CZ" sz="2400" dirty="0"/>
              <a:t>srdeční selhání až po kardiogenní šok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"/>
              <a:buAutoNum type="arabicParenR"/>
              <a:defRPr/>
            </a:pPr>
            <a:r>
              <a:rPr lang="cs-CZ" altLang="cs-CZ" sz="2400" dirty="0"/>
              <a:t>jizva myokardu – aneuryzma, ruptura septa, volné stěny, papilárního svalu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"/>
              <a:buAutoNum type="arabicParenR"/>
              <a:defRPr/>
            </a:pPr>
            <a:r>
              <a:rPr lang="cs-CZ" altLang="cs-CZ" sz="2400" dirty="0"/>
              <a:t>perikard. výpotek a perikarditida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"/>
              <a:buAutoNum type="arabicParenR"/>
              <a:defRPr/>
            </a:pPr>
            <a:r>
              <a:rPr lang="cs-CZ" altLang="cs-CZ" sz="2400" dirty="0"/>
              <a:t>arytmie – </a:t>
            </a:r>
            <a:r>
              <a:rPr lang="cs-CZ" altLang="cs-CZ" sz="2400" dirty="0" err="1"/>
              <a:t>FiSi</a:t>
            </a:r>
            <a:r>
              <a:rPr lang="cs-CZ" altLang="cs-CZ" sz="2400" dirty="0"/>
              <a:t>, FIKO, KT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7AAE13-4689-46F0-9101-CE6FA02F53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93447C-E981-4D2B-8C10-8FB3F8637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506F483-9DC1-442C-A2E5-F1A4EBAC4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9C4129E2-D6A8-46DF-823E-68930FE240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r>
              <a:rPr lang="cs-CZ" altLang="cs-CZ" sz="2200" dirty="0" err="1">
                <a:solidFill>
                  <a:schemeClr val="tx2"/>
                </a:solidFill>
              </a:rPr>
              <a:t>Diff</a:t>
            </a:r>
            <a:r>
              <a:rPr lang="cs-CZ" altLang="cs-CZ" sz="2200" dirty="0">
                <a:solidFill>
                  <a:schemeClr val="tx2"/>
                </a:solidFill>
              </a:rPr>
              <a:t>. dg.</a:t>
            </a:r>
            <a:r>
              <a:rPr lang="cs-CZ" altLang="cs-CZ" sz="2000" dirty="0"/>
              <a:t> – nestabilní AP, bolesti v epigastriu (imitace pankreatitidy, cholecystitidy, perforaci žaludečního vředu, PE, </a:t>
            </a:r>
            <a:r>
              <a:rPr lang="cs-CZ" altLang="cs-CZ" sz="2000" dirty="0" err="1"/>
              <a:t>dissekující</a:t>
            </a:r>
            <a:r>
              <a:rPr lang="cs-CZ" altLang="cs-CZ" sz="2000" dirty="0"/>
              <a:t> aneurysma aorty, pleuritida, </a:t>
            </a:r>
            <a:r>
              <a:rPr lang="cs-CZ" altLang="cs-CZ" sz="2000" dirty="0" err="1"/>
              <a:t>vertebrogenní</a:t>
            </a:r>
            <a:r>
              <a:rPr lang="cs-CZ" altLang="cs-CZ" sz="2000" dirty="0"/>
              <a:t> postižení, pyróza</a:t>
            </a:r>
          </a:p>
          <a:p>
            <a:pPr marL="72000" indent="0" eaLnBrk="1" hangingPunct="1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 domácí:</a:t>
            </a:r>
            <a:r>
              <a:rPr lang="cs-CZ" altLang="cs-CZ" sz="2000" dirty="0"/>
              <a:t> volat RZP, ASA 400mg</a:t>
            </a:r>
          </a:p>
          <a:p>
            <a:pPr marL="72000" indent="0" eaLnBrk="1" hangingPunct="1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 předhospitalizační:</a:t>
            </a:r>
            <a:r>
              <a:rPr lang="cs-CZ" altLang="cs-CZ" sz="2000" dirty="0"/>
              <a:t> ASA, </a:t>
            </a:r>
            <a:r>
              <a:rPr lang="cs-CZ" altLang="cs-CZ" sz="2000" dirty="0" err="1"/>
              <a:t>Trombex</a:t>
            </a:r>
            <a:r>
              <a:rPr lang="cs-CZ" altLang="cs-CZ" sz="2000" dirty="0"/>
              <a:t>, Heparin, O2 při výrazné </a:t>
            </a:r>
            <a:r>
              <a:rPr lang="cs-CZ" altLang="cs-CZ" sz="2000" dirty="0" err="1"/>
              <a:t>hyposaturaci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nítráty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sedace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analgézie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fentanyl</a:t>
            </a:r>
            <a:r>
              <a:rPr lang="cs-CZ" altLang="cs-CZ" sz="2000" dirty="0"/>
              <a:t>, BB, při bradykardii atropin, městnání – diuretika, morfin?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E804EB-C790-4B09-AFEC-564F6AA92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5BED60-D2D3-42C0-8083-41E7DDDC5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0D21FE2-425A-4B38-B150-4BA13C089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6A3568B-19AC-4BE0-AC86-521473B8B0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SKG 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zobrazení koronárního řečiště a objevení případné stenózy – dilatace a implantace stentu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STEMI akutně, NSTEMI většinou </a:t>
            </a:r>
            <a:r>
              <a:rPr lang="cs-CZ" altLang="cs-CZ" sz="2000" dirty="0" err="1"/>
              <a:t>odloženě</a:t>
            </a:r>
            <a:endParaRPr lang="cs-CZ" altLang="cs-CZ" sz="2000" dirty="0"/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endParaRPr lang="cs-CZ" altLang="cs-CZ" sz="2000" dirty="0"/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CABG (aortokoronární bypass) – nemoc 3tepen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Tx/>
              <a:buChar char="-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0E42D1-20F8-4928-9FB2-D0C1F244E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1FA71-2220-495E-AE3A-973A2E0CB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0995A77-48F7-4068-B289-E9303200C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BD1E9C8-E9FE-4597-AC94-9C9689FD9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Terapie po proběhlém IM: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betablokátory, </a:t>
            </a:r>
            <a:r>
              <a:rPr lang="cs-CZ" altLang="cs-CZ" sz="2000" dirty="0" err="1"/>
              <a:t>ACEi</a:t>
            </a:r>
            <a:r>
              <a:rPr lang="cs-CZ" altLang="cs-CZ" sz="2000" dirty="0"/>
              <a:t>, duální </a:t>
            </a:r>
            <a:r>
              <a:rPr lang="cs-CZ" altLang="cs-CZ" sz="2000" dirty="0" err="1"/>
              <a:t>antiagregace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hypolipidemika</a:t>
            </a:r>
            <a:r>
              <a:rPr lang="cs-CZ" altLang="cs-CZ" sz="2000" dirty="0"/>
              <a:t>, nitráty – pokud trvá AP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alt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Režim: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pohybová aktivita do </a:t>
            </a:r>
            <a:r>
              <a:rPr lang="cs-CZ" altLang="cs-CZ" sz="2000" dirty="0" err="1"/>
              <a:t>submax</a:t>
            </a:r>
            <a:r>
              <a:rPr lang="cs-CZ" altLang="cs-CZ" sz="2000" dirty="0"/>
              <a:t> TF 4x týdně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eliminace rizikových faktorů – obezita, kouření, HLP, HT, dna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68132-1CBD-42F3-A7CF-B0FDD1D04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E14CA0-FD2E-4349-814F-925C75DAE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DE1F6CE-0190-4BD2-85E1-A3E28F1FE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D5BC38C-B27D-410B-AACC-143ADF485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lnSpc>
                <a:spcPct val="9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Rehabilitace</a:t>
            </a:r>
            <a:r>
              <a:rPr lang="cs-CZ" altLang="cs-CZ" sz="2000" dirty="0"/>
              <a:t> – při nekomplikovaném průběhu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1. den – pasivní cvičení na lůžku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2. den – aktivní cvičení na lůžku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3. den – sezení na lůžku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5. den – stání vedle lůžka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10. den – výstup do 1. patra po schodech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v"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pro provedené PTCA se zkracuje na 5 - 7 dní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propuštění domů se stanovením tréninkových dávek, obvykle do TF 90/min 2x denně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první ergometrické vyšetření stanoví další postup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BD2054-17E0-4414-A386-FB44B1051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F2B3DB-7A3E-4AD8-A9BA-B28F03576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B371FDC-5720-46E2-B9CF-B0637ECCA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Náhlá smrt při ICHS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98814F9-DC65-40A0-8D0C-1E6D4D7D4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  <a:defRPr/>
            </a:pPr>
            <a:r>
              <a:rPr lang="cs-CZ" altLang="cs-CZ" sz="2000" dirty="0"/>
              <a:t>= smrt do 1 hodiny od prvních příznaků zhoršení stavu</a:t>
            </a:r>
          </a:p>
          <a:p>
            <a:pPr marL="72000" indent="0" eaLnBrk="1" hangingPunct="1"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  <a:r>
              <a:rPr lang="cs-CZ" altLang="cs-CZ" sz="2000" dirty="0"/>
              <a:t> komorová tachykardie, fibrilace komor, zástava srdeční činnosti, ruptura stěny s tamponádou</a:t>
            </a:r>
          </a:p>
          <a:p>
            <a:pPr marL="72000" indent="0" eaLnBrk="1" hangingPunct="1"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Rizika zvyšující pravděpodobnost:</a:t>
            </a:r>
            <a:r>
              <a:rPr lang="cs-CZ" altLang="cs-CZ" sz="2000" dirty="0"/>
              <a:t> HT, </a:t>
            </a:r>
            <a:r>
              <a:rPr lang="cs-CZ" altLang="cs-CZ" sz="2000" dirty="0" err="1"/>
              <a:t>hyLK</a:t>
            </a:r>
            <a:r>
              <a:rPr lang="cs-CZ" altLang="cs-CZ" sz="2000" dirty="0"/>
              <a:t>,  muži, rozsah AS koronární tepen, poruchy funkce LK, stres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E666F0-D16D-4201-AB19-32F505D9C3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1395B-5DF0-4F88-98BF-4B0480185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BBF3D22-B9B2-4946-A06E-F220F95C6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Ischemická choroba srdeční 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1F6D532-EC6E-45B1-8EBD-A357B6DA00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= soubor chorob s postižením věnčitých tepen, vedou k reverzibilní nebo ireverzibilní ischemii části myokardu</a:t>
            </a:r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forma akutní (AIM, NAP, náhlá smrt), chronická (st.p.IM, SAP, němá ischemie, </a:t>
            </a:r>
            <a:r>
              <a:rPr lang="cs-CZ" altLang="cs-CZ" sz="2000" dirty="0" err="1"/>
              <a:t>vazospastická</a:t>
            </a:r>
            <a:r>
              <a:rPr lang="cs-CZ" altLang="cs-CZ" sz="2000" dirty="0"/>
              <a:t> AP, </a:t>
            </a:r>
            <a:r>
              <a:rPr lang="cs-CZ" altLang="cs-CZ" sz="2000" dirty="0" err="1"/>
              <a:t>mikrovaskulární</a:t>
            </a:r>
            <a:r>
              <a:rPr lang="cs-CZ" altLang="cs-CZ" sz="2000" dirty="0"/>
              <a:t> AP, CHSS)</a:t>
            </a:r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</a:t>
            </a:r>
            <a:r>
              <a:rPr lang="cs-CZ" altLang="cs-CZ" sz="2000" dirty="0"/>
              <a:t> – většinou AS, méně embolizace vegetací u IE, arteritidy, spasmy věnčitých tepen…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700190-1CD2-40FB-B4B2-27BAC600E3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DC4E4A-BCC1-42D1-915A-977773A7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4035E583-6FD1-4ACB-9EA3-B59553F70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Stabilní angina pectoris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2BF6C6E2-BA90-4A35-A1D7-CF201A6AA8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000" dirty="0"/>
              <a:t>= opakované krátkodobé reverzibilní ischemie myokardu při zvýšených metabolických nárocích, vznik na podkladě AS stenóz o 60-70%</a:t>
            </a:r>
          </a:p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Manifestace:</a:t>
            </a:r>
          </a:p>
          <a:p>
            <a:pPr marL="0" indent="0">
              <a:buNone/>
            </a:pPr>
            <a:r>
              <a:rPr lang="cs-CZ" altLang="cs-CZ" sz="2000" dirty="0"/>
              <a:t>stenokardie po velké námaze – během námahy se pacient musí zastavit až bolest odezní</a:t>
            </a:r>
          </a:p>
          <a:p>
            <a:pPr marL="0" indent="0">
              <a:buNone/>
            </a:pPr>
            <a:r>
              <a:rPr lang="cs-CZ" altLang="cs-CZ" sz="2000" dirty="0"/>
              <a:t>Bolest, pokud pacient nezastaví, se zhoršuje. Po zastavení nebo aplikaci nitrátu odezní do 5 minut.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21B888-2476-49F5-ACEF-7682499D0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71CAA7-7595-435F-BDAF-17552137C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50825DA-5B7C-40FD-B428-6744956D3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Stabilní angina pectoris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36A6EB3-9447-4424-9646-AD09605ED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a) anamnéza !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fyzikální nález je němý 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b) klidové EKG může být bez nálezu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c) zátěžové EKG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d) ECHO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e) </a:t>
            </a:r>
            <a:r>
              <a:rPr lang="cs-CZ" altLang="cs-CZ" sz="2000" dirty="0" err="1"/>
              <a:t>koronarografie</a:t>
            </a:r>
            <a:endParaRPr lang="cs-CZ" altLang="cs-CZ" sz="2000" dirty="0"/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f) laboratorní vyšetření – negativní, ale rizikové faktory – HLP, DM, </a:t>
            </a:r>
            <a:r>
              <a:rPr lang="cs-CZ" altLang="cs-CZ" sz="2000" dirty="0">
                <a:solidFill>
                  <a:schemeClr val="bg1"/>
                </a:solidFill>
              </a:rPr>
              <a:t>arytmií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126F80-E2DC-466A-B6E0-D9E5CC408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BE844B-3D21-4DBE-A151-8DFBC27AD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8C6064C-CB74-4A40-8E03-892FDE751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Difuzní chronické ischemické změny</a:t>
            </a:r>
          </a:p>
        </p:txBody>
      </p:sp>
      <p:pic>
        <p:nvPicPr>
          <p:cNvPr id="31746" name="Picture 4">
            <a:extLst>
              <a:ext uri="{FF2B5EF4-FFF2-40B4-BE49-F238E27FC236}">
                <a16:creationId xmlns:a16="http://schemas.microsoft.com/office/drawing/2014/main" id="{51A64E38-009E-4B22-AD93-FEF36DB1A2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28548"/>
            <a:ext cx="9392991" cy="452429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28AD02-61DB-4604-8FE4-76039D9D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18DE84-A4AE-4780-A53B-4BD719C418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1E718DB-C983-4341-B64C-715D42B0F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Stabilní angina pectoris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B05EB758-2E3E-4C41-86E1-8E5A44180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Atypické formy AP: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1) </a:t>
            </a:r>
            <a:r>
              <a:rPr lang="cs-CZ" altLang="cs-CZ" sz="2000" dirty="0" err="1"/>
              <a:t>Prinzmetalova</a:t>
            </a:r>
            <a:r>
              <a:rPr lang="cs-CZ" altLang="cs-CZ" sz="2000" dirty="0"/>
              <a:t> AP – bolesti při fyzické nebo emoční zátěži, způsobeno spazmy tepen (</a:t>
            </a:r>
            <a:r>
              <a:rPr lang="cs-CZ" altLang="cs-CZ" sz="2000" dirty="0" err="1"/>
              <a:t>negat</a:t>
            </a:r>
            <a:r>
              <a:rPr lang="cs-CZ" altLang="cs-CZ" sz="2000" dirty="0"/>
              <a:t>. SKG, KI BB!)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2) syndrom X –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vessel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disease</a:t>
            </a:r>
            <a:r>
              <a:rPr lang="cs-CZ" altLang="cs-CZ" sz="2000" dirty="0"/>
              <a:t> – změny v periferii koronárního řečiště, negativní SKG, pozitivní zátěžový test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Komplikace:</a:t>
            </a:r>
            <a:r>
              <a:rPr lang="cs-CZ" altLang="cs-CZ" sz="2000" dirty="0"/>
              <a:t> přechod do nestabilní anginy, vznik IM, vývoj selhání LK, vznik arytmií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200" dirty="0" err="1">
                <a:solidFill>
                  <a:schemeClr val="tx2"/>
                </a:solidFill>
              </a:rPr>
              <a:t>Diff</a:t>
            </a:r>
            <a:r>
              <a:rPr lang="cs-CZ" altLang="cs-CZ" sz="2200" dirty="0">
                <a:solidFill>
                  <a:schemeClr val="tx2"/>
                </a:solidFill>
              </a:rPr>
              <a:t>. dg.: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vertebrogenní</a:t>
            </a:r>
            <a:r>
              <a:rPr lang="cs-CZ" altLang="cs-CZ" sz="2000" dirty="0"/>
              <a:t> obtíže, disekce aorty, </a:t>
            </a:r>
            <a:r>
              <a:rPr lang="cs-CZ" altLang="cs-CZ" sz="2000" dirty="0" err="1"/>
              <a:t>Tietzův</a:t>
            </a:r>
            <a:r>
              <a:rPr lang="cs-CZ" altLang="cs-CZ" sz="2000" dirty="0"/>
              <a:t> syndrom – bolestivost chrupavek úponů žeber, bolest </a:t>
            </a:r>
            <a:r>
              <a:rPr lang="cs-CZ" altLang="cs-CZ" sz="2000" dirty="0" err="1"/>
              <a:t>sternokostálního</a:t>
            </a:r>
            <a:r>
              <a:rPr lang="cs-CZ" altLang="cs-CZ" sz="2000" dirty="0"/>
              <a:t> skloubení, interkostální neuralgie, pleuritida, </a:t>
            </a:r>
            <a:r>
              <a:rPr lang="cs-CZ" altLang="cs-CZ" sz="2000" dirty="0" err="1"/>
              <a:t>preeruptivní</a:t>
            </a:r>
            <a:r>
              <a:rPr lang="cs-CZ" altLang="cs-CZ" sz="2000" dirty="0"/>
              <a:t> bolesti herpetické, NCA, GIT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457CB5-895B-4BC6-A9DE-ED6F060F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87A34F-DF82-4872-9F15-54F1FABDE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C3560DC-C236-410D-8BCD-03B7A4F03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Stabilní angina pectoris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F2F9A92-E2A6-4EC5-8A44-9B7A2DCA3A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0" indent="0">
              <a:buNone/>
            </a:pPr>
            <a:r>
              <a:rPr lang="cs-CZ" altLang="cs-CZ" sz="2000" dirty="0"/>
              <a:t>1) ASA (riziko krvácení do GIT), BB (snížení spotřeby O2 myokardem, snížení rizika maligních arytmií), </a:t>
            </a:r>
            <a:r>
              <a:rPr lang="cs-CZ" altLang="cs-CZ" sz="2000" dirty="0" err="1"/>
              <a:t>Statin</a:t>
            </a:r>
            <a:r>
              <a:rPr lang="cs-CZ" altLang="cs-CZ" sz="2000" dirty="0"/>
              <a:t> (prevence progrese velikosti AS plátu), </a:t>
            </a:r>
            <a:r>
              <a:rPr lang="cs-CZ" altLang="cs-CZ" sz="2000" dirty="0" err="1"/>
              <a:t>ACEi</a:t>
            </a:r>
            <a:r>
              <a:rPr lang="cs-CZ" altLang="cs-CZ" sz="2000" dirty="0"/>
              <a:t>, Nitráty, Ca blokátory – u </a:t>
            </a:r>
            <a:r>
              <a:rPr lang="cs-CZ" altLang="cs-CZ" sz="2000" dirty="0" err="1"/>
              <a:t>Prinzmetalovy</a:t>
            </a:r>
            <a:r>
              <a:rPr lang="cs-CZ" altLang="cs-CZ" sz="2000" dirty="0"/>
              <a:t> anginy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2) </a:t>
            </a:r>
            <a:r>
              <a:rPr lang="cs-CZ" altLang="cs-CZ" sz="2000" dirty="0" err="1"/>
              <a:t>revaskularizace</a:t>
            </a:r>
            <a:r>
              <a:rPr lang="cs-CZ" altLang="cs-CZ" sz="2000" dirty="0"/>
              <a:t> –  SKG, CABG – při nedostupnosti stenózy pro PTCA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3) odstranění rizikových faktorů, pohybový režim – izotonická zátěž 3 - 4x týdně po dobu ½-1 hodiny do </a:t>
            </a:r>
            <a:r>
              <a:rPr lang="cs-CZ" altLang="cs-CZ" sz="2000" dirty="0" err="1"/>
              <a:t>submax</a:t>
            </a:r>
            <a:r>
              <a:rPr lang="cs-CZ" altLang="cs-CZ" sz="2000" dirty="0"/>
              <a:t> TF</a:t>
            </a:r>
          </a:p>
          <a:p>
            <a:pPr marL="0" indent="0">
              <a:buClr>
                <a:srgbClr val="FFFF00"/>
              </a:buClr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5" name="Rectangle 41">
            <a:extLst>
              <a:ext uri="{FF2B5EF4-FFF2-40B4-BE49-F238E27FC236}">
                <a16:creationId xmlns:a16="http://schemas.microsoft.com/office/drawing/2014/main" id="{8D9AF1D9-7C06-4392-A247-851E8EFBB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469700"/>
              </p:ext>
            </p:extLst>
          </p:nvPr>
        </p:nvGraphicFramePr>
        <p:xfrm>
          <a:off x="719931" y="1973738"/>
          <a:ext cx="10752137" cy="3848101"/>
        </p:xfrm>
        <a:graphic>
          <a:graphicData uri="http://schemas.openxmlformats.org/drawingml/2006/table">
            <a:tbl>
              <a:tblPr/>
              <a:tblGrid>
                <a:gridCol w="358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zařazení TK</a:t>
                      </a:r>
                    </a:p>
                  </a:txBody>
                  <a:tcPr marL="139142" marR="139142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TKs (mmHg)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TKd (mmHg)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optimální</a:t>
                      </a:r>
                    </a:p>
                  </a:txBody>
                  <a:tcPr marL="139142" marR="139142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 120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 80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normální</a:t>
                      </a:r>
                    </a:p>
                  </a:txBody>
                  <a:tcPr marL="139142" marR="139142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 130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 85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hraniční</a:t>
                      </a:r>
                    </a:p>
                  </a:txBody>
                  <a:tcPr marL="139142" marR="139142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130-139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85-89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hypertenze 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hypertenze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hypertenze III</a:t>
                      </a:r>
                    </a:p>
                  </a:txBody>
                  <a:tcPr marL="139142" marR="139142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140-159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160-179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 a více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90-99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100-109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 a více</a:t>
                      </a:r>
                    </a:p>
                  </a:txBody>
                  <a:tcPr marL="139142" marR="13914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1644B5-BFF1-463F-BEC8-57AF16A3C4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7A5837-3006-4502-9B7F-451519BD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C73235-D7BB-4CEB-ACE8-774FFDD1E5E9}" type="slidenum">
              <a:rPr lang="cs-CZ" altLang="cs-CZ" smtClean="0"/>
              <a:pPr/>
              <a:t>25</a:t>
            </a:fld>
            <a:endParaRPr lang="cs-CZ" alt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0259DB6-146F-4A44-AEE1-E9C13CA18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= opakované zvýšení TK nad 140/90mm </a:t>
            </a:r>
            <a:r>
              <a:rPr lang="cs-CZ" altLang="cs-CZ" dirty="0" err="1">
                <a:cs typeface="Arial" panose="020B0604020202020204" pitchFamily="34" charset="0"/>
              </a:rPr>
              <a:t>Hg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98D6ABF-B229-43A2-9A79-8A541D56E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7AD352-1B24-4665-91F7-234E7A498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749156-02AE-49AC-87A8-3E95CEF5A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19B79F8-658E-4778-9706-119F792B8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161387F5-E839-4635-9B14-984FEF1C04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v 90% není příčina zřejmá (= primární, esenciální HT)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sekundární hypertenze – TK zvýšen v důsledku jiného patologického stavu – renální, </a:t>
            </a:r>
            <a:r>
              <a:rPr lang="cs-CZ" altLang="cs-CZ" sz="2000" dirty="0" err="1"/>
              <a:t>renovaskulární</a:t>
            </a:r>
            <a:r>
              <a:rPr lang="cs-CZ" altLang="cs-CZ" sz="2000" dirty="0"/>
              <a:t>, endokrinní, koarktace </a:t>
            </a:r>
            <a:r>
              <a:rPr lang="cs-CZ" altLang="cs-CZ" sz="2000" dirty="0" err="1"/>
              <a:t>Ao</a:t>
            </a:r>
            <a:r>
              <a:rPr lang="cs-CZ" altLang="cs-CZ" sz="2000" dirty="0"/>
              <a:t>, léčba steroidy, těhotenská hypertenze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Rizikové faktory: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 RA, androidní obezita, kouření, HLP, DM, dna, zvýšený příjem Na, nízký příjem K, Ca, Mg, stres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přímá dědičnost není, tendence ve vyšším věku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vrozená odchylka průběhu mozečkové tepny – útlak centra kontroly TK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8AF45-5545-4C9B-933C-5DB1F1CF6F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600DC-62B7-4EA0-AF78-044E45222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ED48C95-E2F4-4C27-A427-B66182F6A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5F4B9F5-EE46-4A63-B0E1-00985C1196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Manifestace: </a:t>
            </a:r>
            <a:r>
              <a:rPr lang="cs-CZ" altLang="cs-CZ" sz="2000" dirty="0"/>
              <a:t>část pacientů asymptomatických, část zvýšené pocení, bolest hlavy, únava, dušnost, nevolnost, zvracení, </a:t>
            </a:r>
            <a:r>
              <a:rPr lang="cs-CZ" altLang="cs-CZ" sz="2000" dirty="0" err="1"/>
              <a:t>vertigo</a:t>
            </a:r>
            <a:r>
              <a:rPr lang="cs-CZ" altLang="cs-CZ" sz="2000" dirty="0"/>
              <a:t>, poruchy spánku, bolesti na hrudi, bušení srdce, nervozita, epistaxe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Formy zvýšení TK: 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labilní – zvýšení při námaze, pomalu klesá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fixovaná – stálé zvýšení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/>
              <a:t>urgentní hypertenzní krize – nad 230/130 bez orgánového poškození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000" dirty="0" err="1"/>
              <a:t>emergentní</a:t>
            </a:r>
            <a:r>
              <a:rPr lang="cs-CZ" altLang="cs-CZ" sz="2000" dirty="0"/>
              <a:t> hypertenzní krize - nad 230/130 s orgánovým poškozením 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53716D-62D9-41C4-B78C-9744D0654F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37FC91-F3FA-43AC-8882-E20D4187A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8DE03CBE-223F-477A-9D7D-2A1E3298F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7BC8285-0311-4DD9-9104-9F95FB325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Stadia hypertenze dle WHO:</a:t>
            </a:r>
          </a:p>
          <a:p>
            <a:pPr marL="182880" indent="-182880" fontAlgn="auto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cs-CZ" altLang="cs-CZ" sz="2000" dirty="0"/>
              <a:t>I. pouze zvýšení bez orgánových změn, </a:t>
            </a:r>
            <a:r>
              <a:rPr lang="cs-CZ" altLang="cs-CZ" sz="2000" dirty="0" err="1"/>
              <a:t>angiopatie</a:t>
            </a:r>
            <a:endParaRPr lang="cs-CZ" altLang="cs-CZ" sz="2000" dirty="0"/>
          </a:p>
          <a:p>
            <a:pPr marL="182880" indent="-182880" fontAlgn="auto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cs-CZ" altLang="cs-CZ" sz="2000" dirty="0"/>
              <a:t>II. hypertrofie LK, </a:t>
            </a:r>
            <a:r>
              <a:rPr lang="cs-CZ" altLang="cs-CZ" sz="2000" dirty="0" err="1"/>
              <a:t>angiosclerosis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retinae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hypertonica</a:t>
            </a:r>
            <a:endParaRPr lang="cs-CZ" altLang="cs-CZ" sz="2000" dirty="0"/>
          </a:p>
          <a:p>
            <a:pPr marL="182880" indent="-182880" fontAlgn="auto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cs-CZ" altLang="cs-CZ" sz="2000" dirty="0"/>
              <a:t>III. orgánové dekompenzace – CMP, IM, retinopatie</a:t>
            </a:r>
          </a:p>
          <a:p>
            <a:pPr marL="182880" indent="-182880" fontAlgn="auto"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cs-CZ" altLang="cs-CZ" sz="2000" dirty="0"/>
              <a:t>IV. dekompenzovaná nekontrolovaná HT, HT krize, </a:t>
            </a:r>
            <a:r>
              <a:rPr lang="cs-CZ" altLang="cs-CZ" sz="2000" dirty="0" err="1"/>
              <a:t>neuroretinopatie</a:t>
            </a:r>
            <a:r>
              <a:rPr lang="cs-CZ" altLang="cs-CZ" sz="2000" dirty="0"/>
              <a:t>, edém papily, encefalopatie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F16321-0C1C-415A-814E-63C967DA2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72C219-F32E-4D20-8D82-5DEFBD7AB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4853A4F-C44F-4B25-B92D-D0F4BE265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</a:t>
            </a:r>
            <a:r>
              <a:rPr lang="cs-CZ" altLang="cs-CZ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35B6E0C-2142-4F94-86F0-F4C475D82E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  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- měření TK na obou rukou po 5 min zklidnění, opakovaně (u lékaře, doma)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- </a:t>
            </a:r>
            <a:r>
              <a:rPr lang="cs-CZ" altLang="cs-CZ" sz="2000" dirty="0" err="1"/>
              <a:t>Holterovo</a:t>
            </a:r>
            <a:r>
              <a:rPr lang="cs-CZ" altLang="cs-CZ" sz="2000" dirty="0"/>
              <a:t> monitorování TK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- stanovení stadia – EKG, RTG, oční pozadí, renální funkce, ev. sběr moči / 24h, vyloučení sekundární hypertenze (UZ ledvin, </a:t>
            </a:r>
            <a:r>
              <a:rPr lang="cs-CZ" altLang="cs-CZ" sz="2000" dirty="0" err="1"/>
              <a:t>a.renalis</a:t>
            </a:r>
            <a:r>
              <a:rPr lang="cs-CZ" altLang="cs-CZ" sz="2000" dirty="0"/>
              <a:t>, aldosteron, kortizol, </a:t>
            </a:r>
            <a:r>
              <a:rPr lang="cs-CZ" altLang="cs-CZ" sz="2000" dirty="0" err="1"/>
              <a:t>metanefriny</a:t>
            </a:r>
            <a:r>
              <a:rPr lang="cs-CZ" altLang="cs-CZ" sz="2000" dirty="0"/>
              <a:t>, renin, ŠŽ…), ECHO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49C8A3-EEFB-4926-970E-A3D2C987F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591D5-B1A2-4F5B-8FCF-FFF3AE40A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5FE8019-6EE5-4B3B-B2C2-DAC867350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Ischemická choroba srdeční II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A367A6A5-800B-4B2C-B69A-C6B8134765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rizikové faktory AS: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neovlivnitelné – familiární dispozice, věk, mužské pohlaví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ovlivnitelné I. řádu – HLP, HT, DM, metabolický syndrom, kouření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000" dirty="0"/>
              <a:t>ovlivnitelné II. řádu – zvýšení FG, </a:t>
            </a:r>
            <a:r>
              <a:rPr lang="cs-CZ" altLang="cs-CZ" sz="2000" dirty="0" err="1"/>
              <a:t>homocysteinu</a:t>
            </a:r>
            <a:r>
              <a:rPr lang="cs-CZ" altLang="cs-CZ" sz="2000" dirty="0"/>
              <a:t>, PL proti fosfolipidům, nedostatek pohybu, osobnostní typ D - depresivní, A - ambiciózní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29507-328A-4AE2-A7E1-1D5C7C9993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C14F27-1275-4240-B91A-84F518FCC4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6DF1164-0D12-489B-B908-A2D2AA7F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9601E47-41D0-4850-B24F-7B9BA91DD0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Komplikace: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hypertenzní krize s encefalopatií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levostranné srdeční selhání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urychlení AS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disekce aorty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hemoragická CMP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200" dirty="0" err="1">
                <a:solidFill>
                  <a:schemeClr val="tx2"/>
                </a:solidFill>
              </a:rPr>
              <a:t>Diff</a:t>
            </a:r>
            <a:r>
              <a:rPr lang="cs-CZ" altLang="cs-CZ" sz="2200" dirty="0">
                <a:solidFill>
                  <a:schemeClr val="tx2"/>
                </a:solidFill>
              </a:rPr>
              <a:t>. dg. 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vyloučení chyby měření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vyloučení sekundární HT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A474E8-F2F5-48A0-AB4B-7DAA32FAEA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CC10D1-1EA7-4698-A8C4-D5658CB59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C67217F-4686-41AF-B0AB-05C095FF4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FAF8B37D-BFDE-4051-9777-FC79422E0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1) kauzální u sekundární hypertenze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2) nefarmakologická opatření: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redukce hmotnosti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nekouřit 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nízkocholesterolová</a:t>
            </a:r>
            <a:r>
              <a:rPr lang="cs-CZ" altLang="cs-CZ" sz="2000" dirty="0"/>
              <a:t> dieta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redukce přijmu soli, kávy, alkoholu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zvýšení příjmu K, Ca, Mg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nízkopurinová</a:t>
            </a:r>
            <a:r>
              <a:rPr lang="cs-CZ" altLang="cs-CZ" sz="2000" dirty="0"/>
              <a:t> dieta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zvýšení pohybové aktivity 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autogenní tréning ke snížení vlivu stresu</a:t>
            </a:r>
          </a:p>
          <a:p>
            <a:pPr marL="0" indent="0">
              <a:lnSpc>
                <a:spcPct val="110000"/>
              </a:lnSpc>
              <a:buClr>
                <a:srgbClr val="FF9933"/>
              </a:buClr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self</a:t>
            </a:r>
            <a:r>
              <a:rPr lang="cs-CZ" altLang="cs-CZ" sz="2000" dirty="0"/>
              <a:t>-monitoring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CC0E5C-5A7F-4480-BB21-94B3518F8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2FDF70-E495-4601-9760-C536C24BD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2425229-6DA3-42E5-A1BD-4D28DD4D1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D8B6F89-3906-4EC4-BB0C-8798D14EF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</a:rPr>
              <a:t>Farmakologická léčba: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- zahájení - </a:t>
            </a:r>
            <a:r>
              <a:rPr lang="cs-CZ" altLang="cs-CZ" sz="2000" dirty="0" err="1"/>
              <a:t>monoterapie</a:t>
            </a:r>
            <a:r>
              <a:rPr lang="cs-CZ" altLang="cs-CZ" sz="2000" dirty="0"/>
              <a:t> nebo kombinace 2 léků v nižších dávkách (účinnější) (většinou </a:t>
            </a:r>
            <a:r>
              <a:rPr lang="cs-CZ" altLang="cs-CZ" sz="2000" dirty="0" err="1"/>
              <a:t>ACEi+Ca</a:t>
            </a:r>
            <a:r>
              <a:rPr lang="cs-CZ" altLang="cs-CZ" sz="2000" dirty="0"/>
              <a:t> blokátor nebo diuretikum)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- další skupiny – BB, blokátory AT1receptorů, alfa blokátory, centrální léky, nitráty</a:t>
            </a:r>
          </a:p>
          <a:p>
            <a:pPr marL="0" indent="0" fontAlgn="auto"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- při rezistenci - troj- a více kombinace (často sekundární HT)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</a:rPr>
              <a:t>Příčiny neúspěchu: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- nedodržování dietních a režimových opatření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- vynechání léčby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- interakce (HAK)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- sekundární HT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38ED31-871F-48B1-A6F2-5139CEE54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5A947C-910E-453C-88B8-770570397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0CE35C5-F93B-4311-9F34-DE536F32D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6F11F443-9230-48F9-B652-C19DB843B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FF00"/>
              </a:buClr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 hypertenzní krize: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iniciálně v první hodině snížení o 20% původních hodnot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p. o. rychle a krátkodobě působící ACEI – </a:t>
            </a:r>
            <a:r>
              <a:rPr lang="cs-CZ" altLang="cs-CZ" sz="2000" dirty="0" err="1"/>
              <a:t>captopril</a:t>
            </a:r>
            <a:endParaRPr lang="cs-CZ" altLang="cs-CZ" sz="2000" dirty="0"/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i. v. - </a:t>
            </a:r>
            <a:r>
              <a:rPr lang="cs-CZ" altLang="cs-CZ" sz="2000" dirty="0" err="1"/>
              <a:t>urapidil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Ebrantil</a:t>
            </a:r>
            <a:r>
              <a:rPr lang="cs-CZ" altLang="cs-CZ" sz="2000" dirty="0"/>
              <a:t>, nitráty – </a:t>
            </a:r>
            <a:r>
              <a:rPr lang="cs-CZ" altLang="cs-CZ" sz="2000" dirty="0" err="1"/>
              <a:t>Isoket</a:t>
            </a:r>
            <a:r>
              <a:rPr lang="cs-CZ" altLang="cs-CZ" sz="2000" dirty="0"/>
              <a:t>, vasodilatátory – </a:t>
            </a:r>
            <a:r>
              <a:rPr lang="cs-CZ" altLang="cs-CZ" sz="2000" dirty="0" err="1"/>
              <a:t>dihydralazin</a:t>
            </a:r>
            <a:r>
              <a:rPr lang="cs-CZ" altLang="cs-CZ" sz="2000" dirty="0"/>
              <a:t>, alfa-</a:t>
            </a:r>
            <a:r>
              <a:rPr lang="cs-CZ" altLang="cs-CZ" sz="2000" dirty="0" err="1"/>
              <a:t>lytika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nitroprusid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2E501F-EED8-4B80-A86E-4D2973A0D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A84CC2-71A9-4880-BB5B-1A626DC8A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10DD85D0-3498-4FD2-9B06-FB36C0CAF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Hypertenze 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624FC5AB-FD96-4D59-AE91-7EDD4D91C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 hypertenze u starších nemocných: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pokles TK pozvolný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častější kontroly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snahu o další snížení přerušujeme, pokud má nemocný obtíže – závratě, slabost, nejistota, bolesti na hrudi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volba podle dalších chorob – ACEI, alfa-</a:t>
            </a:r>
            <a:r>
              <a:rPr lang="cs-CZ" altLang="cs-CZ" sz="2000" dirty="0" err="1"/>
              <a:t>lytika</a:t>
            </a:r>
            <a:endParaRPr lang="cs-CZ" altLang="cs-CZ" sz="2000" dirty="0"/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co nejjednodušší schéma užívání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cs-CZ" altLang="cs-CZ" sz="2000" dirty="0"/>
              <a:t>- kontroly v domácím prostředí, </a:t>
            </a:r>
            <a:r>
              <a:rPr lang="cs-CZ" altLang="cs-CZ" sz="2000" dirty="0" err="1"/>
              <a:t>self</a:t>
            </a:r>
            <a:r>
              <a:rPr lang="cs-CZ" altLang="cs-CZ" sz="2000" dirty="0"/>
              <a:t>-monitoring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4AED14-B1B9-4E32-8A4E-563A26689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BFD4-8E67-46D4-9325-4F260333F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03ABC06-CDD8-4F00-86B9-ED1B969C8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Nestabilní angina pectoris 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702A63A-1160-45A8-8F12-0C08316DD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</a:t>
            </a:r>
            <a:r>
              <a:rPr lang="cs-CZ" altLang="cs-CZ" dirty="0"/>
              <a:t> </a:t>
            </a:r>
            <a:r>
              <a:rPr lang="cs-CZ" altLang="cs-CZ" sz="2000" dirty="0"/>
              <a:t>recidivující bolest na hrudi vzniklá v důsledku ICHS, vznik v důsledku ruptury nestabilního AS plátu s nasedající trombózou (oproti  AIM nedochází k nekróze myokardu)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Projevy: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 1) nově vzniklá klidová nebo námahová AP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 2) zhoršení stávající stabilní AP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 3) klidová stenokardie se spontánním ústupem nebo po aplikaci nitrátu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>
                <a:solidFill>
                  <a:schemeClr val="bg1"/>
                </a:solidFill>
              </a:rPr>
              <a:t> 22222222222)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673AA0-D98A-4C90-AB82-779CB89654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E131D-51FA-4651-AB6B-DE8866964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9098777-D8F6-47DA-BBBE-8D9A96DEF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Nestabilní angina pectoris II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7D5968F-898C-4AA8-87BB-D507E476D6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Příznaky:</a:t>
            </a:r>
            <a:r>
              <a:rPr lang="cs-CZ" altLang="cs-CZ" sz="2000" dirty="0"/>
              <a:t> projevy jako AIM, ale trvají kratší dobu - do 20 minut, typicky po snížení poptávky myokardu po O2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1) fyzikální nález může být v normě, HT, </a:t>
            </a:r>
            <a:r>
              <a:rPr lang="cs-CZ" altLang="cs-CZ" sz="2000" dirty="0" err="1"/>
              <a:t>anxieta</a:t>
            </a:r>
            <a:r>
              <a:rPr lang="cs-CZ" altLang="cs-CZ" sz="2000" dirty="0"/>
              <a:t>, tachykardie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2) EKG  - deprese ST, inverze T, vzácněji elevace (</a:t>
            </a:r>
            <a:r>
              <a:rPr lang="cs-CZ" altLang="cs-CZ" sz="2000" dirty="0" err="1"/>
              <a:t>repol</a:t>
            </a:r>
            <a:r>
              <a:rPr lang="cs-CZ" altLang="cs-CZ" sz="2000" dirty="0"/>
              <a:t>. změny), někdy v normě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3) NG test – ústup do 2 minut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4) ECHO – těsně po záchvatu může být porucha kinetiky srdečních stěn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Komplikace</a:t>
            </a:r>
            <a:r>
              <a:rPr lang="cs-CZ" altLang="cs-CZ" sz="2000" dirty="0"/>
              <a:t> – přechod v IM, v záchvatu nebezpečí maligních arytmií, náhlá smrt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altLang="cs-CZ" sz="20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200" dirty="0" err="1">
                <a:solidFill>
                  <a:schemeClr val="tx2"/>
                </a:solidFill>
              </a:rPr>
              <a:t>Diff</a:t>
            </a:r>
            <a:r>
              <a:rPr lang="cs-CZ" altLang="cs-CZ" sz="2200" dirty="0">
                <a:solidFill>
                  <a:schemeClr val="tx2"/>
                </a:solidFill>
              </a:rPr>
              <a:t>. dg.</a:t>
            </a:r>
            <a:r>
              <a:rPr lang="cs-CZ" altLang="cs-CZ" sz="2000" dirty="0"/>
              <a:t> – AIM, PE, </a:t>
            </a:r>
            <a:r>
              <a:rPr lang="cs-CZ" altLang="cs-CZ" sz="2000" dirty="0" err="1"/>
              <a:t>vertebrogenní</a:t>
            </a:r>
            <a:r>
              <a:rPr lang="cs-CZ" altLang="cs-CZ" sz="2000" dirty="0"/>
              <a:t> obtíže, pyróza, bolest pleurálního charakteru, </a:t>
            </a:r>
            <a:r>
              <a:rPr lang="cs-CZ" altLang="cs-CZ" sz="2000" dirty="0" err="1"/>
              <a:t>Tietzův</a:t>
            </a:r>
            <a:r>
              <a:rPr lang="cs-CZ" altLang="cs-CZ" sz="2000" dirty="0"/>
              <a:t> syndrom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FC394-44BA-4123-BEBB-655DD16E9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173A23-043E-454A-A1CA-B17DAAA36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8E2A072-2F92-4A2D-B151-F7FDF2FB8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Nestabilní angina pectoris III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78147134-A9D8-4668-BF15-F9FDA21CB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r>
              <a:rPr lang="cs-CZ" altLang="cs-CZ" sz="2200" dirty="0">
                <a:solidFill>
                  <a:schemeClr val="tx2"/>
                </a:solidFill>
              </a:rPr>
              <a:t>Léčba: 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klidový režim, hospitalizace na KJ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ASA, LMWH, BB, </a:t>
            </a:r>
            <a:r>
              <a:rPr lang="cs-CZ" altLang="cs-CZ" sz="2000" dirty="0" err="1"/>
              <a:t>statin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ACEi</a:t>
            </a:r>
            <a:r>
              <a:rPr lang="cs-CZ" altLang="cs-CZ" sz="2000" dirty="0"/>
              <a:t>, Nitráty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SKG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altLang="cs-CZ" sz="2000" dirty="0"/>
              <a:t>po stabilizaci stavu rehabilitace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BC1B79-30AE-4C58-9A65-90988FCBF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F48B81-03FF-463E-9F51-D6F77FC1A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6A8A957-11D3-4718-9A04-159D0A671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EDCB2B3-7209-4FBC-B99F-FC25A1F901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= ložisková nekróza myokardu vzniklá na podkladě poruchy prokrvení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Etiologie: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1) nejčastější AS plát – narůstají </a:t>
            </a:r>
            <a:r>
              <a:rPr lang="cs-CZ" altLang="cs-CZ" sz="2000" dirty="0" err="1"/>
              <a:t>skokovitě</a:t>
            </a:r>
            <a:r>
              <a:rPr lang="cs-CZ" altLang="cs-CZ" sz="2000" dirty="0"/>
              <a:t> v důsledku drobných </a:t>
            </a:r>
            <a:r>
              <a:rPr lang="cs-CZ" altLang="cs-CZ" sz="2000" dirty="0" err="1"/>
              <a:t>hemorhagií</a:t>
            </a:r>
            <a:r>
              <a:rPr lang="cs-CZ" altLang="cs-CZ" sz="2000" dirty="0"/>
              <a:t> – tím můžou </a:t>
            </a:r>
            <a:r>
              <a:rPr lang="cs-CZ" altLang="cs-CZ" sz="2000" dirty="0" err="1"/>
              <a:t>skokovitě</a:t>
            </a:r>
            <a:r>
              <a:rPr lang="cs-CZ" altLang="cs-CZ" sz="2000" dirty="0"/>
              <a:t> narůstat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000" dirty="0"/>
              <a:t>2) vzácnější - embolizace vegetací u IE, arteritidy, spasmy věnčitých tepen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26DBBB-9D04-40CD-BEBF-A9F476A9D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E4797C-9332-4E59-AC4D-A9663B5E9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63117A-0D2F-48F9-BF31-AF0E006B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2F207-41D8-424C-AE4C-35C18778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200" dirty="0">
                <a:solidFill>
                  <a:schemeClr val="tx2"/>
                </a:solidFill>
              </a:rPr>
              <a:t>Manifestace: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1) bolest na hrudi - svíravá, tlaková, pálivá s propagací do krku a LHK, někdy epigastrium!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2) dušnost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3) vegetativní doprovod (nauzea, opocení, zvracení, </a:t>
            </a:r>
            <a:r>
              <a:rPr lang="cs-CZ" sz="2000" dirty="0" err="1"/>
              <a:t>anxieta</a:t>
            </a:r>
            <a:r>
              <a:rPr lang="cs-CZ" sz="2000" dirty="0"/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000" dirty="0"/>
              <a:t>4) 20% asymptomatické ! (neuropatie u DM)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671E4-63C2-4D0C-9552-0C266F57C2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CD5990-90FB-4EC9-B9BD-4FEF38CE22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16ABC28-F7AC-4B51-AA7F-371D36922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Akutní infarkt myokardu III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E9BAA38-FFE6-4C41-B066-8AC642454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Diagnostika: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None/>
              <a:defRPr/>
            </a:pPr>
            <a:r>
              <a:rPr lang="cs-CZ" altLang="cs-CZ" sz="2000" dirty="0"/>
              <a:t>1) Anamnéza a fyzikální vyšetření – němý až po vlhké </a:t>
            </a:r>
            <a:r>
              <a:rPr lang="cs-CZ" altLang="cs-CZ" sz="2000" dirty="0" err="1"/>
              <a:t>fenomeny</a:t>
            </a:r>
            <a:r>
              <a:rPr lang="cs-CZ" altLang="cs-CZ" sz="2000" dirty="0"/>
              <a:t> při selhání LK, abnormality TK, nově vzniklý systolický šelest, </a:t>
            </a:r>
            <a:r>
              <a:rPr lang="cs-CZ" altLang="cs-CZ" sz="2000" dirty="0" err="1"/>
              <a:t>perikardiální</a:t>
            </a:r>
            <a:r>
              <a:rPr lang="cs-CZ" altLang="cs-CZ" sz="2000" dirty="0"/>
              <a:t> třecí šelest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2) EKG: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a) STEMI (ST elevace v alespoň 2 sousedních svodech a elevace alespoň 1mm) (STE </a:t>
            </a:r>
            <a:r>
              <a:rPr lang="cs-CZ" altLang="cs-CZ" sz="2000" dirty="0" err="1"/>
              <a:t>aVR</a:t>
            </a:r>
            <a:r>
              <a:rPr lang="cs-CZ" altLang="cs-CZ" sz="2000" dirty="0"/>
              <a:t>-postižení kmene levé tepny - </a:t>
            </a:r>
            <a:r>
              <a:rPr lang="cs-CZ" altLang="cs-CZ" sz="2000" dirty="0" err="1"/>
              <a:t>superemergentní</a:t>
            </a:r>
            <a:r>
              <a:rPr lang="cs-CZ" altLang="cs-CZ" sz="2000" dirty="0"/>
              <a:t> situace)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b) NSTEMI (ST elevace, deprese, normální EKG)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3) laboratorní známky – CK, </a:t>
            </a:r>
            <a:r>
              <a:rPr lang="cs-CZ" altLang="cs-CZ" sz="2000" dirty="0">
                <a:solidFill>
                  <a:srgbClr val="FF0000"/>
                </a:solidFill>
              </a:rPr>
              <a:t>troponin T </a:t>
            </a:r>
            <a:r>
              <a:rPr lang="cs-CZ" altLang="cs-CZ" sz="2000" dirty="0"/>
              <a:t>– dynamika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Clr>
                <a:srgbClr val="FFFF00"/>
              </a:buClr>
              <a:buNone/>
              <a:defRPr/>
            </a:pPr>
            <a:r>
              <a:rPr lang="cs-CZ" altLang="cs-CZ" sz="2000" dirty="0"/>
              <a:t>4) ECHO – poruchy kinetiky stěn, </a:t>
            </a:r>
            <a:r>
              <a:rPr lang="cs-CZ" altLang="cs-CZ" sz="2000" dirty="0" err="1"/>
              <a:t>perikardiální</a:t>
            </a:r>
            <a:r>
              <a:rPr lang="cs-CZ" altLang="cs-CZ" sz="2000" dirty="0"/>
              <a:t> výpotek, funkce chlopní, ruptury papilárního svalu, EF LK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1421</TotalTime>
  <Words>2319</Words>
  <Application>Microsoft Office PowerPoint</Application>
  <PresentationFormat>Širokoúhlá obrazovka</PresentationFormat>
  <Paragraphs>289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Tahoma</vt:lpstr>
      <vt:lpstr>Wingdings</vt:lpstr>
      <vt:lpstr>Wingdings 3</vt:lpstr>
      <vt:lpstr>Prezentace_MU_CZ</vt:lpstr>
      <vt:lpstr>Onemocnění srdce II</vt:lpstr>
      <vt:lpstr>Ischemická choroba srdeční I</vt:lpstr>
      <vt:lpstr>Ischemická choroba srdeční II</vt:lpstr>
      <vt:lpstr>Nestabilní angina pectoris I</vt:lpstr>
      <vt:lpstr>Nestabilní angina pectoris II</vt:lpstr>
      <vt:lpstr>Nestabilní angina pectoris III</vt:lpstr>
      <vt:lpstr>Akutní infarkt myokardu I</vt:lpstr>
      <vt:lpstr>Akutní infarkt myokardu II</vt:lpstr>
      <vt:lpstr>Akutní infarkt myokardu III</vt:lpstr>
      <vt:lpstr>Prezentace aplikace PowerPoint</vt:lpstr>
      <vt:lpstr>IM dolní a laterální stěny - akutní</vt:lpstr>
      <vt:lpstr>IM dolní a laterální stěny – po 5 dnech</vt:lpstr>
      <vt:lpstr>IM přední stěny</vt:lpstr>
      <vt:lpstr>Akutní infarkt myokardu </vt:lpstr>
      <vt:lpstr>Akutní infarkt myokardu </vt:lpstr>
      <vt:lpstr>Akutní infarkt myokardu </vt:lpstr>
      <vt:lpstr>Akutní infarkt myokardu </vt:lpstr>
      <vt:lpstr>Akutní infarkt myokardu </vt:lpstr>
      <vt:lpstr>Náhlá smrt při ICHS</vt:lpstr>
      <vt:lpstr>Stabilní angina pectoris</vt:lpstr>
      <vt:lpstr>Stabilní angina pectoris</vt:lpstr>
      <vt:lpstr>Difuzní chronické ischemické změny</vt:lpstr>
      <vt:lpstr>Stabilní angina pectoris</vt:lpstr>
      <vt:lpstr>Stabilní angina pectoris</vt:lpstr>
      <vt:lpstr>Hypertenze </vt:lpstr>
      <vt:lpstr>Hypertenze </vt:lpstr>
      <vt:lpstr>Hypertenze </vt:lpstr>
      <vt:lpstr>Hypertenze </vt:lpstr>
      <vt:lpstr>Hypertenze </vt:lpstr>
      <vt:lpstr>Hypertenze</vt:lpstr>
      <vt:lpstr>Hypertenze</vt:lpstr>
      <vt:lpstr>Hypertenze </vt:lpstr>
      <vt:lpstr>Hypertenze </vt:lpstr>
      <vt:lpstr>Hypertenze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83</cp:revision>
  <cp:lastPrinted>1601-01-01T00:00:00Z</cp:lastPrinted>
  <dcterms:created xsi:type="dcterms:W3CDTF">2021-04-27T07:29:37Z</dcterms:created>
  <dcterms:modified xsi:type="dcterms:W3CDTF">2021-09-03T13:24:10Z</dcterms:modified>
</cp:coreProperties>
</file>