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256" r:id="rId2"/>
    <p:sldId id="349" r:id="rId3"/>
    <p:sldId id="342" r:id="rId4"/>
    <p:sldId id="340" r:id="rId5"/>
    <p:sldId id="341" r:id="rId6"/>
    <p:sldId id="343" r:id="rId7"/>
    <p:sldId id="344" r:id="rId8"/>
    <p:sldId id="350" r:id="rId9"/>
    <p:sldId id="345" r:id="rId10"/>
    <p:sldId id="351" r:id="rId11"/>
    <p:sldId id="378" r:id="rId12"/>
    <p:sldId id="374" r:id="rId13"/>
    <p:sldId id="379" r:id="rId14"/>
    <p:sldId id="346" r:id="rId15"/>
    <p:sldId id="335" r:id="rId16"/>
    <p:sldId id="352" r:id="rId17"/>
    <p:sldId id="355" r:id="rId18"/>
    <p:sldId id="353" r:id="rId19"/>
    <p:sldId id="354" r:id="rId20"/>
    <p:sldId id="347" r:id="rId21"/>
    <p:sldId id="348" r:id="rId22"/>
    <p:sldId id="380" r:id="rId23"/>
    <p:sldId id="364" r:id="rId24"/>
    <p:sldId id="359" r:id="rId25"/>
    <p:sldId id="369" r:id="rId26"/>
    <p:sldId id="365" r:id="rId27"/>
    <p:sldId id="368" r:id="rId28"/>
    <p:sldId id="304" r:id="rId29"/>
    <p:sldId id="367" r:id="rId30"/>
    <p:sldId id="357" r:id="rId31"/>
    <p:sldId id="314" r:id="rId32"/>
    <p:sldId id="339" r:id="rId33"/>
    <p:sldId id="377" r:id="rId34"/>
    <p:sldId id="316" r:id="rId35"/>
    <p:sldId id="317" r:id="rId36"/>
    <p:sldId id="318" r:id="rId37"/>
    <p:sldId id="319" r:id="rId38"/>
    <p:sldId id="321" r:id="rId39"/>
    <p:sldId id="324" r:id="rId40"/>
    <p:sldId id="322" r:id="rId41"/>
    <p:sldId id="325" r:id="rId42"/>
    <p:sldId id="327" r:id="rId43"/>
    <p:sldId id="329" r:id="rId44"/>
    <p:sldId id="381" r:id="rId45"/>
    <p:sldId id="361" r:id="rId46"/>
    <p:sldId id="382" r:id="rId47"/>
    <p:sldId id="383" r:id="rId48"/>
    <p:sldId id="302" r:id="rId4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78" d="100"/>
          <a:sy n="78" d="100"/>
        </p:scale>
        <p:origin x="77" y="25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obsah a 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39EAEEE-5CBF-4E02-B4E6-CCC7C891A0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sk-SK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AE55D79-6A94-4232-88A7-90647A092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sk-SK"/>
              <a:t>Klinika interní, geriatrie a praktického lékařství Fakultní nemocnice Brno a Lékařské fakulty Masarykovy univerzity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52E86BE-DC27-4690-9CA4-4DD5F129D0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90E44-D4E2-4D95-8CC3-14B3148911BD}" type="slidenum">
              <a:rPr lang="cs-CZ" altLang="sk-SK"/>
              <a:pPr>
                <a:defRPr/>
              </a:pPr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24511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9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Ionizuj%C3%ADc%C3%AD_z%C3%A1%C5%99en%C3%AD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kiskripta.eu/w/Diseminovan%C3%A1_intravaskul%C3%A1rn%C3%AD_koagulace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0"/>
            <a:ext cx="11361600" cy="939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sk-SK" sz="5000" dirty="0"/>
              <a:t>Nemoci krve a krvetvorných orgánů </a:t>
            </a:r>
            <a:br>
              <a:rPr lang="cs-CZ" altLang="cs-CZ" sz="5400" dirty="0"/>
            </a:br>
            <a:br>
              <a:rPr lang="cs-CZ" altLang="cs-CZ" sz="5400" dirty="0"/>
            </a:br>
            <a:r>
              <a:rPr lang="cs-CZ" altLang="sk-SK" sz="2500" dirty="0"/>
              <a:t>Anatomie a fyziologie krvetvorby</a:t>
            </a:r>
            <a:br>
              <a:rPr lang="cs-CZ" altLang="sk-SK" sz="2500" dirty="0"/>
            </a:br>
            <a:r>
              <a:rPr lang="cs-CZ" altLang="sk-SK" sz="2500" dirty="0"/>
              <a:t>Poruchy </a:t>
            </a:r>
            <a:r>
              <a:rPr lang="cs-CZ" altLang="sk-SK" sz="2500" dirty="0" err="1"/>
              <a:t>pluripotentní</a:t>
            </a:r>
            <a:r>
              <a:rPr lang="cs-CZ" altLang="sk-SK" sz="2500" dirty="0"/>
              <a:t> kmenové buňky</a:t>
            </a:r>
            <a:br>
              <a:rPr lang="cs-CZ" altLang="sk-SK" sz="2500" dirty="0"/>
            </a:br>
            <a:r>
              <a:rPr lang="cs-CZ" altLang="sk-SK" sz="2500" dirty="0"/>
              <a:t>Poruchy červené krevní řady</a:t>
            </a:r>
            <a:br>
              <a:rPr lang="cs-CZ" altLang="sk-SK" sz="2500" dirty="0"/>
            </a:br>
            <a:r>
              <a:rPr lang="cs-CZ" altLang="sk-SK" sz="2500" dirty="0"/>
              <a:t>Poruchy bílé krevní řady</a:t>
            </a:r>
            <a:br>
              <a:rPr lang="cs-CZ" altLang="sk-SK" sz="2500" dirty="0"/>
            </a:br>
            <a:r>
              <a:rPr lang="cs-CZ" altLang="sk-SK" sz="2500" dirty="0"/>
              <a:t>Poruchy koagulace</a:t>
            </a:r>
            <a:br>
              <a:rPr lang="cs-CZ" altLang="sk-SK" sz="2500" dirty="0"/>
            </a:br>
            <a:r>
              <a:rPr lang="cs-CZ" altLang="sk-SK" sz="2500" dirty="0"/>
              <a:t>Vyšetřovací metody a další praktické aspekty</a:t>
            </a:r>
            <a:br>
              <a:rPr lang="cs-CZ" altLang="cs-CZ" sz="2500" dirty="0">
                <a:latin typeface="Arial" panose="020B0604020202020204" pitchFamily="34" charset="0"/>
              </a:rPr>
            </a:br>
            <a:endParaRPr lang="cs-CZ" altLang="cs-CZ" sz="2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9F91F58-B209-4C50-A06E-678010D37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Poruchy kmenové buňky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C91FA3A-73C9-4F44-9D3E-E2D07D22B5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 eaLnBrk="1" hangingPunct="1"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Snížení krvetvorby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aplastická anémie (nebo aplastická </a:t>
            </a:r>
            <a:r>
              <a:rPr lang="cs-CZ" altLang="sk-SK" b="1" dirty="0" err="1">
                <a:solidFill>
                  <a:schemeClr val="tx2"/>
                </a:solidFill>
              </a:rPr>
              <a:t>pancytopenie</a:t>
            </a:r>
            <a:r>
              <a:rPr lang="cs-CZ" altLang="sk-SK" b="1" dirty="0">
                <a:solidFill>
                  <a:schemeClr val="tx2"/>
                </a:solidFill>
              </a:rPr>
              <a:t>)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dochází k nahrazování funkční kostní dřeně tukovou tkání;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krvácivé a infekční komplikace, riziko přetížení železem z opakovaných transfuzí, možnost přechodu v leukémii;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léčba – odstranění noxy, imunosuprese, cytostatika, splenektomie podle délky přežívání krevních elementů, růstové faktory, allogenní transplantace kostní dřeně, podpůrná terapie (antibiotika, antimykotika, </a:t>
            </a:r>
            <a:r>
              <a:rPr lang="cs-CZ" altLang="sk-SK" sz="2000" dirty="0" err="1"/>
              <a:t>virostatika</a:t>
            </a:r>
            <a:r>
              <a:rPr lang="cs-CZ" altLang="sk-SK" sz="2000" dirty="0"/>
              <a:t>, převody krevních derivátů)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primární myelofibróza </a:t>
            </a:r>
            <a:r>
              <a:rPr lang="cs-CZ" altLang="sk-SK" dirty="0"/>
              <a:t>- postupná náhrada krvetvorby ve dřeni fibrózní tkání, obnovení </a:t>
            </a:r>
            <a:r>
              <a:rPr lang="cs-CZ" altLang="sk-SK" dirty="0" err="1"/>
              <a:t>extramedulární</a:t>
            </a:r>
            <a:r>
              <a:rPr lang="cs-CZ" altLang="sk-SK" dirty="0"/>
              <a:t> krvetvorby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útlum kostní dřeně dále způsobují některé léky </a:t>
            </a:r>
            <a:r>
              <a:rPr lang="cs-CZ" altLang="sk-SK" dirty="0"/>
              <a:t>(antibiotika, antiepileptika, cytostatika...)</a:t>
            </a:r>
          </a:p>
          <a:p>
            <a:pPr eaLnBrk="1" hangingPunct="1"/>
            <a:endParaRPr lang="cs-CZ" altLang="sk-SK" sz="2000" dirty="0"/>
          </a:p>
          <a:p>
            <a:pPr eaLnBrk="1" hangingPunct="1"/>
            <a:endParaRPr lang="cs-CZ" alt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07F54E-EAE7-4B33-90CA-802B42464B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724BBE-69B4-4A81-8594-EA826C7C1C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biopsie kosti">
            <a:extLst>
              <a:ext uri="{FF2B5EF4-FFF2-40B4-BE49-F238E27FC236}">
                <a16:creationId xmlns:a16="http://schemas.microsoft.com/office/drawing/2014/main" id="{07923CD0-637F-4BC1-BE85-F99216A5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83" y="2203345"/>
            <a:ext cx="5332946" cy="369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5">
            <a:extLst>
              <a:ext uri="{FF2B5EF4-FFF2-40B4-BE49-F238E27FC236}">
                <a16:creationId xmlns:a16="http://schemas.microsoft.com/office/drawing/2014/main" id="{AC27BC61-9A65-4C70-B43F-13718CD8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612" y="2203345"/>
            <a:ext cx="2592388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BE301B2-DC80-4218-835F-CC6F840B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 err="1"/>
              <a:t>Trepanobiopsie</a:t>
            </a:r>
            <a:r>
              <a:rPr lang="cs-CZ" altLang="sk-SK" dirty="0"/>
              <a:t> kostní dřeně</a:t>
            </a:r>
            <a:br>
              <a:rPr lang="cs-CZ" altLang="sk-SK" i="1" dirty="0"/>
            </a:br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E5F61542-F839-447B-9A96-77666415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cs-CZ" altLang="sk-SK" sz="2000" dirty="0"/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cs-CZ" altLang="sk-SK" sz="2000" dirty="0"/>
              <a:t>normální nález    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cs-CZ" altLang="sk-SK" sz="2000" dirty="0"/>
              <a:t>aplastická anémie</a:t>
            </a:r>
          </a:p>
          <a:p>
            <a:pPr marL="457200" indent="-457200">
              <a:spcBef>
                <a:spcPct val="0"/>
              </a:spcBef>
              <a:buFontTx/>
              <a:buAutoNum type="arabicParenR"/>
              <a:defRPr/>
            </a:pPr>
            <a:r>
              <a:rPr lang="cs-CZ" altLang="sk-SK" sz="2000" dirty="0"/>
              <a:t>myelofibróza</a:t>
            </a:r>
            <a:endParaRPr lang="sk-SK" altLang="sk-SK" sz="2000" dirty="0"/>
          </a:p>
          <a:p>
            <a:endParaRPr lang="cs-CZ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04153244-0A7B-4743-9ECD-83A8BB32F1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C32A4206-FCCD-4F82-A8D4-8CE54C024B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3B6C9E-9E4B-4C3D-9838-7FF2E5FB1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E73D49-E733-4DE0-BF8F-A49FEEDF1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8EC17744-667D-4F44-B5E5-6AAEB0B66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Poruchy kmenové buňky</a:t>
            </a:r>
            <a:endParaRPr lang="cs-CZ" dirty="0"/>
          </a:p>
        </p:txBody>
      </p:sp>
      <p:sp>
        <p:nvSpPr>
          <p:cNvPr id="14338" name="Zástupný objekt pre obsah 2">
            <a:extLst>
              <a:ext uri="{FF2B5EF4-FFF2-40B4-BE49-F238E27FC236}">
                <a16:creationId xmlns:a16="http://schemas.microsoft.com/office/drawing/2014/main" id="{55E6E0F2-D96E-4319-8BCC-9E6E7EE23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Zvýšení krvetvorby 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primární polycytémie (polyglobulie)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zmnožení všech řad, nejvíce červené, je potřeba odlišit od sekundární polycytémie (nap</a:t>
            </a:r>
            <a:r>
              <a:rPr lang="sk-SK" altLang="sk-SK" sz="2000" dirty="0"/>
              <a:t>ř. </a:t>
            </a:r>
            <a:r>
              <a:rPr lang="sk-SK" altLang="sk-SK" sz="2000" dirty="0" err="1"/>
              <a:t>při</a:t>
            </a:r>
            <a:r>
              <a:rPr lang="sk-SK" altLang="sk-SK" sz="2000" dirty="0"/>
              <a:t> </a:t>
            </a:r>
            <a:r>
              <a:rPr lang="cs-CZ" altLang="sk-SK" sz="2000" dirty="0"/>
              <a:t>snížené saturaci krve kyslíkem)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sk-SK" sz="2000" dirty="0"/>
              <a:t>únavnost, červená barva v obličeji, překrvení spojivek, pálení kůže, svědění, splenomegalie; hrozí tendencí k TEN, přechodem do myelofibrózy, leukémie, hemoragická diatéza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chronická myeloidní leukémie (CML)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viz dále</a:t>
            </a:r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primární </a:t>
            </a:r>
            <a:r>
              <a:rPr lang="cs-CZ" altLang="sk-SK" b="1" dirty="0" err="1">
                <a:solidFill>
                  <a:schemeClr val="tx2"/>
                </a:solidFill>
              </a:rPr>
              <a:t>trombocytémie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viz dále</a:t>
            </a:r>
          </a:p>
          <a:p>
            <a:endParaRPr lang="sk-SK" altLang="sk-SK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C67D35A-5FBD-4D87-B4DE-57426B4704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BDEC40-9D0A-4777-B166-14C839FF6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F5A1EE5-4CE2-434F-88A8-2D4C6BFE9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Poruchy vyzrávání a diferenciace krevních elementů</a:t>
            </a:r>
          </a:p>
          <a:p>
            <a:pPr lvl="1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sk-SK" dirty="0"/>
              <a:t> </a:t>
            </a:r>
            <a:r>
              <a:rPr lang="cs-CZ" altLang="sk-SK" b="1" dirty="0" err="1">
                <a:solidFill>
                  <a:schemeClr val="tx2"/>
                </a:solidFill>
              </a:rPr>
              <a:t>myelodysplastický</a:t>
            </a:r>
            <a:r>
              <a:rPr lang="cs-CZ" altLang="sk-SK" b="1" dirty="0">
                <a:solidFill>
                  <a:schemeClr val="tx2"/>
                </a:solidFill>
              </a:rPr>
              <a:t> syndrom (MDS)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porucha vyzrávání všech řad vedoucí k vývoji funkčně  nekvalitních buněk, (pan)</a:t>
            </a:r>
            <a:r>
              <a:rPr lang="cs-CZ" altLang="sk-SK" sz="1800" dirty="0" err="1"/>
              <a:t>cytopenii</a:t>
            </a:r>
            <a:r>
              <a:rPr lang="cs-CZ" altLang="sk-SK" sz="1800" dirty="0"/>
              <a:t>, změny postupně narůstají až po obraz leukémie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slabost, bledost, náchylnost k </a:t>
            </a:r>
            <a:r>
              <a:rPr lang="cs-CZ" altLang="sk-SK" sz="1800" dirty="0" err="1"/>
              <a:t>infektům</a:t>
            </a:r>
            <a:r>
              <a:rPr lang="cs-CZ" altLang="sk-SK" sz="1800" dirty="0"/>
              <a:t>, krvácivé komplikace, dravě probíhající infekce pro nekvalitní granulocyty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léčba – není optimální; malé dávky cytostatik růstové faktory, podpora diferenciace, alogenní transplantace KD  </a:t>
            </a:r>
          </a:p>
          <a:p>
            <a:pPr marL="7200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sk-SK" sz="2200" b="1" dirty="0">
                <a:solidFill>
                  <a:schemeClr val="tx2"/>
                </a:solidFill>
              </a:rPr>
              <a:t>Porucha membrány krevních elementů</a:t>
            </a:r>
          </a:p>
          <a:p>
            <a:pPr lvl="1" indent="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 paroxysmální noční </a:t>
            </a:r>
            <a:r>
              <a:rPr lang="cs-CZ" altLang="sk-SK" b="1" dirty="0" err="1">
                <a:solidFill>
                  <a:schemeClr val="tx2"/>
                </a:solidFill>
              </a:rPr>
              <a:t>hemoglobinurie</a:t>
            </a:r>
            <a:r>
              <a:rPr lang="cs-CZ" altLang="sk-SK" b="1" dirty="0">
                <a:solidFill>
                  <a:schemeClr val="tx2"/>
                </a:solidFill>
              </a:rPr>
              <a:t> 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/>
              <a:t>získanou genetickou mutací hematopoetické buňky dochází k změnám v buněčné membráně erytrocytů a tím k jejich zvýšenému odbourávání (systémem komplementu)</a:t>
            </a:r>
          </a:p>
          <a:p>
            <a:pPr lvl="2">
              <a:lnSpc>
                <a:spcPct val="100000"/>
              </a:lnSpc>
              <a:spcBef>
                <a:spcPct val="0"/>
              </a:spcBef>
            </a:pPr>
            <a:r>
              <a:rPr lang="cs-CZ" altLang="sk-SK" sz="1800" dirty="0" err="1"/>
              <a:t>subikterus</a:t>
            </a:r>
            <a:r>
              <a:rPr lang="cs-CZ" altLang="sk-SK" sz="1800" dirty="0"/>
              <a:t>, občasné (zvláště noční) ataky křečí v břiše, celkově nepříznivého stavu a </a:t>
            </a:r>
            <a:r>
              <a:rPr lang="cs-CZ" altLang="sk-SK" sz="1800" dirty="0" err="1"/>
              <a:t>hemoglobinurie</a:t>
            </a:r>
            <a:r>
              <a:rPr lang="cs-CZ" altLang="sk-SK" sz="1800" dirty="0"/>
              <a:t> – chronická hemolytická anemie, krvácivé projevy z </a:t>
            </a:r>
            <a:r>
              <a:rPr lang="cs-CZ" altLang="sk-SK" sz="1800" dirty="0" err="1"/>
              <a:t>trombopenie</a:t>
            </a:r>
            <a:r>
              <a:rPr lang="cs-CZ" altLang="sk-SK" sz="1800" dirty="0"/>
              <a:t>, riziko obstrukce ledvinných tubulů hemoglobinem, krvácivé komplikace, trombóza jaterních žil, mozkových splavů, </a:t>
            </a:r>
            <a:r>
              <a:rPr lang="cs-CZ" altLang="sk-SK" sz="1800" dirty="0" err="1"/>
              <a:t>lienální</a:t>
            </a:r>
            <a:r>
              <a:rPr lang="cs-CZ" altLang="sk-SK" sz="1800" dirty="0"/>
              <a:t> žíly</a:t>
            </a:r>
          </a:p>
          <a:p>
            <a:pPr lvl="2">
              <a:lnSpc>
                <a:spcPct val="100000"/>
              </a:lnSpc>
            </a:pPr>
            <a:r>
              <a:rPr lang="cs-CZ" altLang="sk-SK" sz="1800" dirty="0"/>
              <a:t>léčba – není známá, steroidy ke stabilizaci membrán, v těžkých případech alogenní transplantace KD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3F975677-26CF-4F24-AB61-C66DEEDF20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/>
              <a:t>Červené krvinky - erytrocyty</a:t>
            </a:r>
          </a:p>
        </p:txBody>
      </p:sp>
      <p:sp>
        <p:nvSpPr>
          <p:cNvPr id="16387" name="Zástupný objekt pre obsah 2">
            <a:extLst>
              <a:ext uri="{FF2B5EF4-FFF2-40B4-BE49-F238E27FC236}">
                <a16:creationId xmlns:a16="http://schemas.microsoft.com/office/drawing/2014/main" id="{D2A38B3D-BF99-4693-8446-C5A07D6DAC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846053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/>
              <a:t>přenašeč krevních plynů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tvorba je stimulovaná hormonem </a:t>
            </a:r>
            <a:r>
              <a:rPr lang="cs-CZ" altLang="sk-SK" sz="2000" b="1" dirty="0"/>
              <a:t>erytropoetinem</a:t>
            </a:r>
            <a:r>
              <a:rPr lang="cs-CZ" altLang="sk-SK" sz="2000" dirty="0"/>
              <a:t>, výrazný vliv na ni má hladina </a:t>
            </a:r>
            <a:r>
              <a:rPr lang="cs-CZ" altLang="sk-SK" sz="2000" b="1" dirty="0"/>
              <a:t>železa, vitaminu B12 a kyseliny listové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dle velikosti </a:t>
            </a:r>
            <a:r>
              <a:rPr lang="cs-CZ" altLang="sk-SK" sz="2000" b="1" dirty="0" err="1"/>
              <a:t>normocyt</a:t>
            </a:r>
            <a:r>
              <a:rPr lang="cs-CZ" altLang="sk-SK" sz="2000" dirty="0"/>
              <a:t> (cca 7,5 um), </a:t>
            </a:r>
            <a:r>
              <a:rPr lang="cs-CZ" altLang="sk-SK" sz="2000" b="1" dirty="0"/>
              <a:t>mikrocyt a makrocyt</a:t>
            </a:r>
            <a:r>
              <a:rPr lang="cs-CZ" altLang="sk-SK" sz="2000" dirty="0"/>
              <a:t> →</a:t>
            </a:r>
          </a:p>
          <a:p>
            <a:pPr eaLnBrk="1" hangingPunct="1"/>
            <a:endParaRPr lang="cs-CZ" altLang="sk-SK" sz="2000" dirty="0"/>
          </a:p>
          <a:p>
            <a:pPr eaLnBrk="1" hangingPunct="1"/>
            <a:endParaRPr lang="sk-SK" altLang="sk-SK" sz="2000" dirty="0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E3136D6D-007D-4953-B38A-5CD29865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529" y="1375815"/>
            <a:ext cx="3385741" cy="21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>
            <a:extLst>
              <a:ext uri="{FF2B5EF4-FFF2-40B4-BE49-F238E27FC236}">
                <a16:creationId xmlns:a16="http://schemas.microsoft.com/office/drawing/2014/main" id="{B98BCEC9-D534-4C8D-AF26-FF00C713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03" y="4611747"/>
            <a:ext cx="22225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PBF showing spherocytes in hereditary spherocytosis">
            <a:extLst>
              <a:ext uri="{FF2B5EF4-FFF2-40B4-BE49-F238E27FC236}">
                <a16:creationId xmlns:a16="http://schemas.microsoft.com/office/drawing/2014/main" id="{7C5135E2-EB09-4D60-B879-A0B59531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27" y="4611747"/>
            <a:ext cx="1993900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Image result for echinocytes">
            <a:extLst>
              <a:ext uri="{FF2B5EF4-FFF2-40B4-BE49-F238E27FC236}">
                <a16:creationId xmlns:a16="http://schemas.microsoft.com/office/drawing/2014/main" id="{1B131470-AF8F-4E9E-AB3D-8710CB8D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51" y="4621271"/>
            <a:ext cx="189071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1" descr="Image result for drepanocytes">
            <a:extLst>
              <a:ext uri="{FF2B5EF4-FFF2-40B4-BE49-F238E27FC236}">
                <a16:creationId xmlns:a16="http://schemas.microsoft.com/office/drawing/2014/main" id="{A2FDCC7D-D6D8-49B5-8422-D7B84747D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488" y="4626427"/>
            <a:ext cx="168751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B676D4C2-BA56-4C46-BF03-021B411BCAC0}"/>
              </a:ext>
            </a:extLst>
          </p:cNvPr>
          <p:cNvSpPr txBox="1"/>
          <p:nvPr/>
        </p:nvSpPr>
        <p:spPr>
          <a:xfrm>
            <a:off x="558842" y="3535955"/>
            <a:ext cx="10636788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>
                <a:latin typeface="+mj-lt"/>
              </a:rPr>
              <a:t>normálně </a:t>
            </a:r>
            <a:r>
              <a:rPr lang="cs-CZ" altLang="sk-SK" sz="2000" b="1" dirty="0">
                <a:latin typeface="+mj-lt"/>
              </a:rPr>
              <a:t>bikonkávní tvar </a:t>
            </a:r>
            <a:r>
              <a:rPr lang="cs-CZ" altLang="sk-SK" sz="2000" dirty="0">
                <a:latin typeface="+mj-lt"/>
              </a:rPr>
              <a:t>(na příčném řezu „dlouhý piškot“) – patologické odchylky tvaru: </a:t>
            </a:r>
            <a:r>
              <a:rPr lang="cs-CZ" altLang="sk-SK" sz="2000" b="1" dirty="0" err="1">
                <a:latin typeface="+mj-lt"/>
              </a:rPr>
              <a:t>poikilocyty</a:t>
            </a:r>
            <a:r>
              <a:rPr lang="cs-CZ" altLang="sk-SK" sz="2000" dirty="0">
                <a:latin typeface="+mj-lt"/>
              </a:rPr>
              <a:t> (nepravidelné), </a:t>
            </a:r>
            <a:r>
              <a:rPr lang="cs-CZ" altLang="sk-SK" sz="2000" b="1" dirty="0" err="1">
                <a:latin typeface="+mj-lt"/>
              </a:rPr>
              <a:t>sférocyty</a:t>
            </a:r>
            <a:r>
              <a:rPr lang="cs-CZ" altLang="sk-SK" sz="2000" b="1" dirty="0">
                <a:latin typeface="+mj-lt"/>
              </a:rPr>
              <a:t> </a:t>
            </a:r>
            <a:r>
              <a:rPr lang="cs-CZ" altLang="sk-SK" sz="2000" dirty="0">
                <a:latin typeface="+mj-lt"/>
              </a:rPr>
              <a:t>(kulovité), </a:t>
            </a:r>
            <a:r>
              <a:rPr lang="cs-CZ" altLang="sk-SK" sz="2000" b="1" dirty="0" err="1">
                <a:latin typeface="+mj-lt"/>
              </a:rPr>
              <a:t>echinocyty</a:t>
            </a:r>
            <a:r>
              <a:rPr lang="cs-CZ" altLang="sk-SK" sz="2000" dirty="0">
                <a:latin typeface="+mj-lt"/>
              </a:rPr>
              <a:t> (trnité výběžky), </a:t>
            </a:r>
            <a:r>
              <a:rPr lang="cs-CZ" altLang="sk-SK" sz="2000" b="1" dirty="0">
                <a:latin typeface="+mj-lt"/>
              </a:rPr>
              <a:t>drepanocyty</a:t>
            </a:r>
            <a:r>
              <a:rPr lang="cs-CZ" altLang="sk-SK" sz="2000" dirty="0">
                <a:latin typeface="+mj-lt"/>
              </a:rPr>
              <a:t> (srpkovité)</a:t>
            </a:r>
          </a:p>
          <a:p>
            <a:pPr>
              <a:defRPr/>
            </a:pPr>
            <a:endParaRPr 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96BD87-AFB6-4EAF-8E70-0C995C1272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403BC0D-9A53-4545-AA1F-CB2B8EBBA9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6504C72-CE0A-410D-A84F-786569892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Červené krvinky - erytrocyty</a:t>
            </a:r>
            <a:endParaRPr lang="cs-CZ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A4129921-85F7-489C-85D1-37BAC017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délka života </a:t>
            </a:r>
            <a:r>
              <a:rPr lang="cs-CZ" altLang="sk-SK" sz="2000" b="1" dirty="0"/>
              <a:t>120 dní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normální počet u mužů </a:t>
            </a:r>
            <a:r>
              <a:rPr lang="cs-CZ" sz="2000" dirty="0"/>
              <a:t>4,3–5,7 × 10</a:t>
            </a:r>
            <a:r>
              <a:rPr lang="cs-CZ" sz="2000" baseline="30000" dirty="0"/>
              <a:t>12</a:t>
            </a:r>
            <a:r>
              <a:rPr lang="cs-CZ" sz="2000" dirty="0"/>
              <a:t>/l, u žen 3,8–4,9 × 10</a:t>
            </a:r>
            <a:r>
              <a:rPr lang="cs-CZ" sz="2000" baseline="30000" dirty="0"/>
              <a:t>12</a:t>
            </a:r>
            <a:r>
              <a:rPr lang="cs-CZ" sz="2000" dirty="0"/>
              <a:t>/l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zvýšení počtu </a:t>
            </a:r>
            <a:r>
              <a:rPr lang="cs-CZ" altLang="sk-SK" dirty="0">
                <a:solidFill>
                  <a:schemeClr val="tx2"/>
                </a:solidFill>
              </a:rPr>
              <a:t>= </a:t>
            </a:r>
            <a:r>
              <a:rPr lang="cs-CZ" altLang="sk-SK" b="1" dirty="0">
                <a:solidFill>
                  <a:schemeClr val="tx2"/>
                </a:solidFill>
              </a:rPr>
              <a:t>polycytémie / polyglobulie </a:t>
            </a:r>
          </a:p>
          <a:p>
            <a:pPr marL="857250" lvl="2">
              <a:defRPr/>
            </a:pPr>
            <a:r>
              <a:rPr lang="cs-CZ" altLang="sk-SK" sz="2000" dirty="0"/>
              <a:t>– </a:t>
            </a:r>
            <a:r>
              <a:rPr lang="cs-CZ" altLang="sk-SK" sz="2000" b="1" i="1" dirty="0" err="1"/>
              <a:t>hyperviskózní</a:t>
            </a:r>
            <a:r>
              <a:rPr lang="cs-CZ" altLang="sk-SK" sz="2000" b="1" i="1" dirty="0"/>
              <a:t> syndrom</a:t>
            </a:r>
            <a:r>
              <a:rPr lang="cs-CZ" altLang="sk-SK" sz="2000" dirty="0"/>
              <a:t> - s</a:t>
            </a:r>
            <a:r>
              <a:rPr lang="cs-CZ" sz="2000" dirty="0"/>
              <a:t>e stoupajícím hematokritem klesá průtok krve menšími cévami, zhoršuje se přenos kyslíku do tkání, plus zvýšené riziko cévních trombóz</a:t>
            </a:r>
          </a:p>
          <a:p>
            <a:pPr marL="685800" lvl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anémie </a:t>
            </a:r>
            <a:r>
              <a:rPr lang="cs-CZ" altLang="sk-SK" dirty="0">
                <a:solidFill>
                  <a:schemeClr val="tx2"/>
                </a:solidFill>
              </a:rPr>
              <a:t>= </a:t>
            </a:r>
            <a:r>
              <a:rPr lang="cs-CZ" altLang="sk-SK" b="1" dirty="0">
                <a:solidFill>
                  <a:schemeClr val="tx2"/>
                </a:solidFill>
              </a:rPr>
              <a:t>snížení koncentrace hemoglobinu </a:t>
            </a:r>
            <a:r>
              <a:rPr lang="cs-CZ" altLang="sk-SK" dirty="0"/>
              <a:t>pod 135g/l u mužů a pod 120g/l u žen (obvykle spojena i s </a:t>
            </a:r>
            <a:r>
              <a:rPr lang="cs-CZ" altLang="sk-SK" dirty="0" err="1"/>
              <a:t>erytrocytopenií</a:t>
            </a:r>
            <a:r>
              <a:rPr lang="cs-CZ" altLang="sk-SK" dirty="0"/>
              <a:t>)</a:t>
            </a:r>
          </a:p>
          <a:p>
            <a:pPr marL="1200150" lvl="2" indent="-342900">
              <a:buClr>
                <a:schemeClr val="tx2"/>
              </a:buClr>
              <a:buFontTx/>
              <a:buChar char="-"/>
              <a:defRPr/>
            </a:pPr>
            <a:r>
              <a:rPr lang="cs-CZ" altLang="sk-SK" sz="2000" dirty="0"/>
              <a:t>slabost, únavnost, tachykardie, dušnost, závratě, pády, manifestace ischemické choroby srdeční, srdečního selhání, cévních mozkových příhod a TIA, jiné neurologické příznaky, plus příznaky z ev. deficitů </a:t>
            </a:r>
          </a:p>
          <a:p>
            <a:pPr marL="1200150" lvl="2" indent="-342900">
              <a:buClr>
                <a:schemeClr val="tx2"/>
              </a:buClr>
              <a:buFontTx/>
              <a:buChar char="-"/>
              <a:defRPr/>
            </a:pPr>
            <a:r>
              <a:rPr lang="cs-CZ" altLang="sk-SK" sz="2000" dirty="0"/>
              <a:t>diagnostika – KO, retikulocyty (t.j. nezralé erytrocyty – zvýšeně se vyplavují při ztrátách nebo rozpadu erytrocytů), </a:t>
            </a:r>
            <a:r>
              <a:rPr lang="cs-CZ" altLang="sk-SK" sz="2000" dirty="0" err="1"/>
              <a:t>Hb</a:t>
            </a:r>
            <a:r>
              <a:rPr lang="cs-CZ" altLang="sk-SK" sz="2000" dirty="0"/>
              <a:t>, MCV, hladina </a:t>
            </a:r>
            <a:r>
              <a:rPr lang="cs-CZ" altLang="sk-SK" sz="2000" dirty="0" err="1"/>
              <a:t>Fe</a:t>
            </a:r>
            <a:r>
              <a:rPr lang="cs-CZ" altLang="sk-SK" sz="2000" dirty="0"/>
              <a:t>, vazebná kapacita, saturace, hladina B12, kyseliny listové, křivka železa, sternální punkce, </a:t>
            </a:r>
            <a:r>
              <a:rPr lang="cs-CZ" altLang="sk-SK" sz="2000" dirty="0" err="1"/>
              <a:t>trepanobiopsie</a:t>
            </a:r>
            <a:endParaRPr lang="cs-CZ" altLang="sk-SK" sz="2000" dirty="0"/>
          </a:p>
          <a:p>
            <a:pPr marL="1200150" lvl="2" indent="-342900">
              <a:buClr>
                <a:schemeClr val="tx2"/>
              </a:buClr>
              <a:buFontTx/>
              <a:buChar char="-"/>
              <a:defRPr/>
            </a:pPr>
            <a:r>
              <a:rPr lang="cs-CZ" altLang="sk-SK" sz="2000" dirty="0"/>
              <a:t>léčba – odstranění příčin, dodání chybějících stavebních kamenů</a:t>
            </a:r>
          </a:p>
          <a:p>
            <a:pPr marL="857250" lvl="1" indent="-457200">
              <a:buFontTx/>
              <a:buChar char="-"/>
              <a:defRPr/>
            </a:pPr>
            <a:endParaRPr lang="cs-CZ" altLang="sk-SK" dirty="0"/>
          </a:p>
          <a:p>
            <a:pPr marL="400050" lvl="1" indent="0">
              <a:buNone/>
              <a:defRPr/>
            </a:pPr>
            <a:endParaRPr lang="cs-CZ" altLang="sk-SK" dirty="0"/>
          </a:p>
          <a:p>
            <a:pPr>
              <a:defRPr/>
            </a:pPr>
            <a:endParaRPr lang="sk-SK" sz="20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1FD0A4-9B20-4800-89AB-9EF77F7E1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C0DF27-8AA7-4DFB-A6E6-B199804307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87BFE4DA-6B7A-480C-9B9D-CA1EC6078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snížené tvorby 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935A8E-F812-4671-BDE4-72868C78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Útlum nebo útlak normální krvetvorby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Sideropenická</a:t>
            </a:r>
            <a:r>
              <a:rPr lang="cs-CZ" altLang="sk-SK" sz="2000" b="1" dirty="0">
                <a:solidFill>
                  <a:schemeClr val="tx2"/>
                </a:solidFill>
              </a:rPr>
              <a:t> anémie</a:t>
            </a:r>
          </a:p>
          <a:p>
            <a:pPr lvl="1">
              <a:defRPr/>
            </a:pPr>
            <a:r>
              <a:rPr lang="cs-CZ" altLang="sk-SK" dirty="0"/>
              <a:t>z nedostatku železa – tvoří se mikrocyty</a:t>
            </a:r>
          </a:p>
          <a:p>
            <a:pPr lvl="1">
              <a:defRPr/>
            </a:pPr>
            <a:r>
              <a:rPr lang="cs-CZ" altLang="sk-SK" dirty="0"/>
              <a:t>zvýšené ztráty krve či spotřeba krvinek, snížená dodávka železa potravou,  poruchy střevní resorpce železa, přítomnost nádorového onemocnění</a:t>
            </a:r>
          </a:p>
          <a:p>
            <a:pPr lvl="1">
              <a:defRPr/>
            </a:pPr>
            <a:r>
              <a:rPr lang="cs-CZ" altLang="sk-SK" dirty="0"/>
              <a:t>postihuje 10% fertilních žen ve vyspělých zemích, 50% v rozvojových</a:t>
            </a:r>
          </a:p>
          <a:p>
            <a:pPr lvl="1">
              <a:defRPr/>
            </a:pPr>
            <a:r>
              <a:rPr lang="cs-CZ" altLang="sk-SK" dirty="0"/>
              <a:t>léčba – řešení příčin ztrát, dodávka </a:t>
            </a:r>
            <a:r>
              <a:rPr lang="cs-CZ" altLang="sk-SK" dirty="0" err="1"/>
              <a:t>Fe</a:t>
            </a:r>
            <a:r>
              <a:rPr lang="cs-CZ" altLang="sk-SK" dirty="0"/>
              <a:t> se zajištěním kyselého pH žaludku (kombinace s kyselinou askorbovou), při poruchách resorpce podání železa </a:t>
            </a:r>
            <a:r>
              <a:rPr lang="cs-CZ" altLang="sk-SK" dirty="0" err="1"/>
              <a:t>i.v</a:t>
            </a:r>
            <a:r>
              <a:rPr lang="cs-CZ" altLang="sk-SK" dirty="0"/>
              <a:t>. nebo </a:t>
            </a:r>
            <a:r>
              <a:rPr lang="cs-CZ" altLang="sk-SK" dirty="0" err="1"/>
              <a:t>i.m</a:t>
            </a:r>
            <a:r>
              <a:rPr lang="cs-CZ" altLang="sk-SK" dirty="0"/>
              <a:t>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550886-7C6C-4955-82BA-1F0A9626B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9618C0-02CA-4E8B-91CC-E511F14A57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58AB57F-824A-4AAB-AE64-3D25D073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snížené tvorby</a:t>
            </a: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92D7C4D-9A6B-4ECA-B396-9BA0D0A08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Megaloblastové anémie 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altLang="sk-SK" sz="2000" dirty="0"/>
              <a:t>z deficitu vit. B12 nebo kyseliny listové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cs-CZ" altLang="sk-SK" sz="2000" dirty="0"/>
              <a:t>přítomny megaloblastová přestavba kostní dřeně a makrocyty v  periferní krvi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perniciózní anémie</a:t>
            </a:r>
            <a:r>
              <a:rPr lang="cs-CZ" altLang="sk-SK" sz="2000" b="1" dirty="0"/>
              <a:t> </a:t>
            </a:r>
            <a:r>
              <a:rPr lang="cs-CZ" altLang="sk-SK" sz="2000" dirty="0"/>
              <a:t>– z poruchy vstřebávání vit. B12 pro poruchu žaludeční sliznice (nedostatek </a:t>
            </a:r>
            <a:r>
              <a:rPr lang="cs-CZ" altLang="sk-SK" sz="2000" dirty="0" err="1"/>
              <a:t>intrinsic</a:t>
            </a:r>
            <a:r>
              <a:rPr lang="cs-CZ" altLang="sk-SK" sz="2000" dirty="0"/>
              <a:t> faktoru, chronická atrofická gastritida, možná produkce autoprotilátek proti žaludeční sliznici nebo proti vnitřnímu faktoru)</a:t>
            </a: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cs-CZ" altLang="sk-SK" dirty="0"/>
              <a:t>pro deficit vit.B12 spojena i s </a:t>
            </a:r>
            <a:r>
              <a:rPr lang="cs-CZ" altLang="sk-SK" dirty="0" err="1"/>
              <a:t>glossitidou</a:t>
            </a:r>
            <a:r>
              <a:rPr lang="cs-CZ" altLang="sk-SK" dirty="0"/>
              <a:t>, polykacími obtížemi, syndromem zadních provazců míšních</a:t>
            </a:r>
          </a:p>
          <a:p>
            <a:pPr lvl="1" indent="-342900">
              <a:lnSpc>
                <a:spcPct val="90000"/>
              </a:lnSpc>
              <a:buFontTx/>
              <a:buChar char="-"/>
              <a:defRPr/>
            </a:pPr>
            <a:r>
              <a:rPr lang="cs-CZ" altLang="sk-SK" dirty="0"/>
              <a:t>léčba – dodávka vitaminu B12 parenterálně: 1000ug denně, po 5-7 dnech nastává retikulární krize (t.j. několikanásobný vzestup retikulocytů), udržovací dávka 300ug měsíčně (i preventivně po resekcích žaludku a střev) </a:t>
            </a:r>
          </a:p>
          <a:p>
            <a:pPr lvl="1" eaLnBrk="1" hangingPunct="1">
              <a:defRPr/>
            </a:pPr>
            <a:r>
              <a:rPr lang="cs-CZ" altLang="sk-SK" dirty="0"/>
              <a:t>u nemocných s atrofickou gastritidou 1x ročně GFS – prekanceróza!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další příčiny</a:t>
            </a:r>
            <a:r>
              <a:rPr lang="cs-CZ" altLang="sk-SK" sz="2000" dirty="0">
                <a:solidFill>
                  <a:schemeClr val="tx2"/>
                </a:solidFill>
              </a:rPr>
              <a:t>: </a:t>
            </a:r>
            <a:r>
              <a:rPr lang="cs-CZ" altLang="sk-SK" sz="2000" dirty="0"/>
              <a:t>střevní sliznice (celiakální </a:t>
            </a:r>
            <a:r>
              <a:rPr lang="cs-CZ" altLang="sk-SK" sz="2000" dirty="0" err="1"/>
              <a:t>sprue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poresekční</a:t>
            </a:r>
            <a:r>
              <a:rPr lang="cs-CZ" altLang="sk-SK" sz="2000" dirty="0"/>
              <a:t> – do 3 let), nutriční (snížení obsahu kyseliny listové ve stravě), polékové (cytostatika, biseptol), alkohol, těhotenská megaloblastová anémie</a:t>
            </a:r>
          </a:p>
          <a:p>
            <a:pPr>
              <a:defRPr/>
            </a:pPr>
            <a:endParaRPr lang="sk-SK" sz="20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8F3C97-9ECB-4980-98E3-00C563A61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E0BB27F-3931-4A22-8D2A-7AA977A9B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43C0D42-2BFF-405F-B3C6-3F4EEF47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zvýšené destrukce </a:t>
            </a:r>
            <a:br>
              <a:rPr lang="cs-CZ" altLang="sk-SK" u="sng" dirty="0"/>
            </a:br>
            <a:endParaRPr lang="cs-CZ" dirty="0"/>
          </a:p>
        </p:txBody>
      </p:sp>
      <p:sp>
        <p:nvSpPr>
          <p:cNvPr id="29699" name="Zástupný objekt pre obsah 2">
            <a:extLst>
              <a:ext uri="{FF2B5EF4-FFF2-40B4-BE49-F238E27FC236}">
                <a16:creationId xmlns:a16="http://schemas.microsoft.com/office/drawing/2014/main" id="{2BDAFFA2-44E3-4A81-951C-9CB9B819E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altLang="sk-SK" sz="1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anémie způsobené zkráceným přežívání erytrocytů – hemolýza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 err="1"/>
              <a:t>subikterus</a:t>
            </a:r>
            <a:r>
              <a:rPr lang="cs-CZ" altLang="sk-SK" sz="2000" dirty="0"/>
              <a:t> až ikterus (ze </a:t>
            </a:r>
            <a:r>
              <a:rPr lang="cs-CZ" altLang="sk-SK" sz="2000" dirty="0" err="1"/>
              <a:t>zvyšené</a:t>
            </a:r>
            <a:r>
              <a:rPr lang="cs-CZ" altLang="sk-SK" sz="2000" dirty="0"/>
              <a:t> hladiny uvolněného bilirubinu), při zhoršení (hemolytická krize) bolesti břicha, bederní krajiny, může napodobit NPB, </a:t>
            </a:r>
            <a:r>
              <a:rPr lang="cs-CZ" altLang="sk-SK" sz="2000" dirty="0" err="1"/>
              <a:t>hemoglobinurie</a:t>
            </a:r>
            <a:endParaRPr lang="cs-CZ" altLang="sk-SK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při rozpadu erytrocytů se sice objem cirkulující krve neztrácí, ale je tu riziko selhání ledvin z ucpání ledvinných tubulů uvolněným hemoglobinem, dále hrozí i rozvoj DIC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léčba: u získaných kortikoidy, imunosuprese, plazmaferéza, vysoké dávky </a:t>
            </a:r>
            <a:r>
              <a:rPr lang="cs-CZ" altLang="sk-SK" sz="2000" dirty="0" err="1"/>
              <a:t>Ig</a:t>
            </a:r>
            <a:r>
              <a:rPr lang="cs-CZ" altLang="sk-SK" sz="2000" dirty="0"/>
              <a:t>, u vrozených režimová a dietní opatření, vyvarovat se léků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endParaRPr lang="cs-CZ" altLang="sk-SK" sz="2000" dirty="0"/>
          </a:p>
          <a:p>
            <a:pPr>
              <a:defRPr/>
            </a:pPr>
            <a:endParaRPr lang="cs-CZ" altLang="sk-SK" sz="1000" dirty="0"/>
          </a:p>
        </p:txBody>
      </p:sp>
      <p:pic>
        <p:nvPicPr>
          <p:cNvPr id="20483" name="Picture 5" descr="Image result for schistocytes">
            <a:extLst>
              <a:ext uri="{FF2B5EF4-FFF2-40B4-BE49-F238E27FC236}">
                <a16:creationId xmlns:a16="http://schemas.microsoft.com/office/drawing/2014/main" id="{74DD0120-6DCE-40BC-99B7-0BFA3175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895" y="3944881"/>
            <a:ext cx="32131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D344177-5239-482D-AB26-AE1E0309F229}"/>
              </a:ext>
            </a:extLst>
          </p:cNvPr>
          <p:cNvSpPr txBox="1"/>
          <p:nvPr/>
        </p:nvSpPr>
        <p:spPr>
          <a:xfrm>
            <a:off x="609356" y="4228768"/>
            <a:ext cx="72561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vrozené</a:t>
            </a:r>
            <a:r>
              <a:rPr lang="cs-CZ" altLang="sk-SK" sz="2000" dirty="0">
                <a:latin typeface="+mj-lt"/>
              </a:rPr>
              <a:t> – tvarové odchylky erytrocytu, odlišné složení hemoglobinu, odlišný metabolizmus – anémie korpuskulární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získané</a:t>
            </a:r>
            <a:r>
              <a:rPr lang="cs-CZ" altLang="sk-SK" sz="2000" b="1" dirty="0">
                <a:latin typeface="+mj-lt"/>
              </a:rPr>
              <a:t> </a:t>
            </a:r>
            <a:r>
              <a:rPr lang="cs-CZ" altLang="sk-SK" sz="2000" dirty="0">
                <a:latin typeface="+mj-lt"/>
              </a:rPr>
              <a:t>– autoimunitní s tepelnými nebo chladovými PL, poléková, symptomatická (malignity), </a:t>
            </a:r>
            <a:r>
              <a:rPr lang="cs-CZ" altLang="sk-SK" sz="2000" dirty="0" err="1">
                <a:latin typeface="+mj-lt"/>
              </a:rPr>
              <a:t>mikroangiopatická</a:t>
            </a:r>
            <a:r>
              <a:rPr lang="cs-CZ" altLang="sk-SK" sz="2000" dirty="0">
                <a:latin typeface="+mj-lt"/>
              </a:rPr>
              <a:t>  (</a:t>
            </a:r>
            <a:r>
              <a:rPr lang="cs-CZ" altLang="sk-SK" sz="2000" dirty="0" err="1">
                <a:latin typeface="+mj-lt"/>
              </a:rPr>
              <a:t>schistocyty</a:t>
            </a:r>
            <a:r>
              <a:rPr lang="cs-CZ" altLang="sk-SK" sz="2000" dirty="0">
                <a:latin typeface="+mj-lt"/>
              </a:rPr>
              <a:t> – </a:t>
            </a:r>
            <a:r>
              <a:rPr lang="cs-CZ" altLang="sk-SK" sz="2000" dirty="0" err="1">
                <a:latin typeface="+mj-lt"/>
              </a:rPr>
              <a:t>helmicovité</a:t>
            </a:r>
            <a:r>
              <a:rPr lang="cs-CZ" altLang="sk-SK" sz="2000" dirty="0">
                <a:latin typeface="+mj-lt"/>
              </a:rPr>
              <a:t> / skořápkovité útržky erytrocytů), paroxysmální chladová nebo noční </a:t>
            </a:r>
            <a:r>
              <a:rPr lang="cs-CZ" altLang="sk-SK" sz="2000" dirty="0" err="1">
                <a:latin typeface="+mj-lt"/>
              </a:rPr>
              <a:t>hemoglobinurie</a:t>
            </a:r>
            <a:endParaRPr lang="cs-CZ" altLang="sk-SK" sz="2000" dirty="0">
              <a:latin typeface="+mj-lt"/>
            </a:endParaRPr>
          </a:p>
          <a:p>
            <a:pPr>
              <a:defRPr/>
            </a:pPr>
            <a:endParaRPr lang="sk-SK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65DAE4-692A-4EEC-8C35-7BBA8C58D4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DD08D2-C60E-4C38-9AF4-514303937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4F3C4AE-7502-4B25-B39B-40F083A5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Anémie ze zvýšených ztrát </a:t>
            </a:r>
            <a:br>
              <a:rPr lang="cs-CZ" altLang="sk-SK" u="sng" dirty="0"/>
            </a:br>
            <a:endParaRPr lang="cs-CZ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2084DA-74B0-4096-8CAB-D1E6DD7A2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cs-CZ" altLang="sk-SK" sz="100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akutní </a:t>
            </a:r>
            <a:r>
              <a:rPr lang="cs-CZ" altLang="sk-SK" b="1" dirty="0" err="1">
                <a:solidFill>
                  <a:schemeClr val="tx2"/>
                </a:solidFill>
              </a:rPr>
              <a:t>posthemoragická</a:t>
            </a:r>
            <a:r>
              <a:rPr lang="cs-CZ" altLang="sk-SK" b="1" dirty="0">
                <a:solidFill>
                  <a:schemeClr val="tx2"/>
                </a:solidFill>
              </a:rPr>
              <a:t> anémie </a:t>
            </a:r>
          </a:p>
          <a:p>
            <a:pPr marL="800100" lvl="1" indent="-342900">
              <a:buFontTx/>
              <a:buChar char="-"/>
              <a:defRPr/>
            </a:pPr>
            <a:r>
              <a:rPr lang="cs-CZ" altLang="sk-SK" dirty="0"/>
              <a:t>náhle vzniklá masivnější krevní ztráta - úrazy, krvácení do GIT, dýchacího traktu, extrauterinní gravidita, velké operační výkony</a:t>
            </a:r>
          </a:p>
          <a:p>
            <a:pPr marL="800100" lvl="1" indent="-342900">
              <a:buFontTx/>
              <a:buChar char="-"/>
              <a:defRPr/>
            </a:pPr>
            <a:r>
              <a:rPr lang="cs-CZ" altLang="sk-SK" dirty="0"/>
              <a:t>kromě tkáňové hypoxie ze ztráty „transportérů kyslíku“ přítomna i ztráta intravaskulárního objemu spojena (dle tíže ztráty) s hypotenzí, tkáňovou </a:t>
            </a:r>
            <a:r>
              <a:rPr lang="cs-CZ" altLang="sk-SK" dirty="0" err="1"/>
              <a:t>hypoperfuzí</a:t>
            </a:r>
            <a:r>
              <a:rPr lang="cs-CZ" altLang="sk-SK" dirty="0"/>
              <a:t> až šokovým stavem – zvýšené riziko multiorgánového selhání</a:t>
            </a:r>
          </a:p>
          <a:p>
            <a:pPr marL="800100" lvl="1" indent="-342900">
              <a:buFontTx/>
              <a:buChar char="-"/>
              <a:defRPr/>
            </a:pPr>
            <a:r>
              <a:rPr lang="cs-CZ" altLang="sk-SK" dirty="0"/>
              <a:t>léčba – řešení příčiny krvácení, doplnění intravaskulárního objemu – krystaloidy (glukóza, FR), koloidy (</a:t>
            </a:r>
            <a:r>
              <a:rPr lang="cs-CZ" altLang="sk-SK" dirty="0" err="1"/>
              <a:t>plazmaexpandéry</a:t>
            </a:r>
            <a:r>
              <a:rPr lang="cs-CZ" altLang="sk-SK" dirty="0"/>
              <a:t>), krevní plazma, </a:t>
            </a:r>
            <a:r>
              <a:rPr lang="cs-CZ" altLang="sk-SK" dirty="0" err="1"/>
              <a:t>erytrocytární</a:t>
            </a:r>
            <a:r>
              <a:rPr lang="cs-CZ" altLang="sk-SK" dirty="0"/>
              <a:t> masa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chronická </a:t>
            </a:r>
            <a:r>
              <a:rPr lang="cs-CZ" altLang="sk-SK" b="1" dirty="0" err="1">
                <a:solidFill>
                  <a:schemeClr val="tx2"/>
                </a:solidFill>
              </a:rPr>
              <a:t>posthemoragická</a:t>
            </a:r>
            <a:r>
              <a:rPr lang="cs-CZ" altLang="sk-SK" b="1" dirty="0">
                <a:solidFill>
                  <a:schemeClr val="tx2"/>
                </a:solidFill>
              </a:rPr>
              <a:t> anémie </a:t>
            </a:r>
          </a:p>
          <a:p>
            <a:pPr marL="799200" lvl="1" indent="-342000" eaLnBrk="1" hangingPunct="1">
              <a:buFontTx/>
              <a:buChar char="-"/>
              <a:defRPr/>
            </a:pPr>
            <a:r>
              <a:rPr lang="cs-CZ" altLang="sk-SK" dirty="0"/>
              <a:t>z dlouhodobých menších krevních ztrát - drobné krvácení do GIT, urogenitálního traktu, opakované silnější menstruace</a:t>
            </a:r>
          </a:p>
          <a:p>
            <a:pPr marL="799200" lvl="1" indent="-342000" eaLnBrk="1" hangingPunct="1">
              <a:buFontTx/>
              <a:buChar char="-"/>
              <a:defRPr/>
            </a:pPr>
            <a:r>
              <a:rPr lang="cs-CZ" altLang="sk-SK" dirty="0"/>
              <a:t>postupně dochází k vyčerpání zásob </a:t>
            </a:r>
            <a:r>
              <a:rPr lang="cs-CZ" altLang="sk-SK" dirty="0" err="1"/>
              <a:t>Fe</a:t>
            </a:r>
            <a:r>
              <a:rPr lang="cs-CZ" altLang="sk-SK" dirty="0"/>
              <a:t> a vzniká </a:t>
            </a:r>
            <a:r>
              <a:rPr lang="cs-CZ" altLang="sk-SK" dirty="0" err="1"/>
              <a:t>sideropenická</a:t>
            </a:r>
            <a:r>
              <a:rPr lang="cs-CZ" altLang="sk-SK" dirty="0"/>
              <a:t> anémie</a:t>
            </a:r>
          </a:p>
          <a:p>
            <a:pPr marL="457200" lvl="1" indent="0">
              <a:buNone/>
              <a:defRPr/>
            </a:pPr>
            <a:br>
              <a:rPr lang="cs-CZ" altLang="sk-SK" sz="2400" dirty="0"/>
            </a:br>
            <a:endParaRPr lang="sk-SK" sz="2400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FDF9BF1-6663-47E4-BAA4-B8E7190DD4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3DA42C-0178-4281-9A59-54350CB12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BE99BB34-0858-4B23-94E1-8C60C5226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Krev</a:t>
            </a:r>
          </a:p>
        </p:txBody>
      </p:sp>
      <p:sp>
        <p:nvSpPr>
          <p:cNvPr id="4099" name="Zástupný objekt pre obsah 2">
            <a:extLst>
              <a:ext uri="{FF2B5EF4-FFF2-40B4-BE49-F238E27FC236}">
                <a16:creationId xmlns:a16="http://schemas.microsoft.com/office/drawing/2014/main" id="{000A767F-252C-44E8-B770-F3EF7A2F74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sk-SK" sz="2000" dirty="0"/>
              <a:t>= suspenze </a:t>
            </a:r>
            <a:r>
              <a:rPr lang="cs-CZ" altLang="sk-SK" sz="2000" b="1" dirty="0"/>
              <a:t>krevních buněk</a:t>
            </a:r>
            <a:r>
              <a:rPr lang="cs-CZ" altLang="sk-SK" sz="2000" dirty="0"/>
              <a:t> v </a:t>
            </a:r>
            <a:r>
              <a:rPr lang="cs-CZ" altLang="sk-SK" sz="2000" b="1" dirty="0"/>
              <a:t>krevní plazmě</a:t>
            </a:r>
          </a:p>
          <a:p>
            <a:pPr marL="72000" indent="0">
              <a:buNone/>
              <a:defRPr/>
            </a:pPr>
            <a:r>
              <a:rPr lang="cs-CZ" altLang="sk-SK" sz="2200" dirty="0">
                <a:solidFill>
                  <a:schemeClr val="tx2"/>
                </a:solidFill>
              </a:rPr>
              <a:t>Funkce: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Transport (dýchacích plynů, živin, hormonů, vitaminů, zplodin metabolizmu),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Termoregulace,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Udržování stálého vnitřního objemu a </a:t>
            </a:r>
            <a:r>
              <a:rPr lang="cs-CZ" altLang="sk-SK" dirty="0" err="1"/>
              <a:t>onkotického</a:t>
            </a:r>
            <a:r>
              <a:rPr lang="cs-CZ" altLang="sk-SK" dirty="0"/>
              <a:t> tlaku,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Udržování acidobazické rovnováhy (stálost pH),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Imunitní funkce,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cs-CZ" altLang="sk-SK" dirty="0"/>
              <a:t>Zástava krvácení (hemostáza) a srážení krve (</a:t>
            </a:r>
            <a:r>
              <a:rPr lang="cs-CZ" altLang="sk-SK" dirty="0" err="1"/>
              <a:t>hemokoagulace</a:t>
            </a:r>
            <a:r>
              <a:rPr lang="cs-CZ" altLang="sk-SK" dirty="0"/>
              <a:t>).</a:t>
            </a:r>
          </a:p>
          <a:p>
            <a:pPr>
              <a:defRPr/>
            </a:pPr>
            <a:endParaRPr lang="sk-SK" altLang="sk-SK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7E3FE2-3055-44CC-8781-66EE7B340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B22BD1-162D-44BD-819E-03FDB55105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14BE3CA9-B000-4892-9665-4974D84A4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Bílé krvinky </a:t>
            </a:r>
            <a:r>
              <a:rPr lang="sk-SK" altLang="sk-SK" b="1" dirty="0"/>
              <a:t>- leukocyty</a:t>
            </a:r>
          </a:p>
        </p:txBody>
      </p:sp>
      <p:sp>
        <p:nvSpPr>
          <p:cNvPr id="32771" name="Zástupný objekt pre obsah 2">
            <a:extLst>
              <a:ext uri="{FF2B5EF4-FFF2-40B4-BE49-F238E27FC236}">
                <a16:creationId xmlns:a16="http://schemas.microsoft.com/office/drawing/2014/main" id="{14578206-E070-404A-ACA3-3C1A2BB579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950675" cy="413999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granulocyty </a:t>
            </a:r>
            <a:r>
              <a:rPr lang="cs-CZ" altLang="sk-SK" sz="2000" dirty="0"/>
              <a:t>– kulovitý tvar, velikost 20um, délka života 5 dní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eosinofilní</a:t>
            </a:r>
            <a:r>
              <a:rPr lang="cs-CZ" altLang="sk-SK" b="1" dirty="0"/>
              <a:t> </a:t>
            </a:r>
            <a:r>
              <a:rPr lang="cs-CZ" altLang="sk-SK" dirty="0"/>
              <a:t>- </a:t>
            </a:r>
            <a:r>
              <a:rPr lang="cs-CZ" dirty="0"/>
              <a:t>roli při alergických reakcích (fagocytují komplex alergen-protilátka) a při ochraně proti parazitárním onemocněním</a:t>
            </a:r>
            <a:endParaRPr lang="cs-CZ" altLang="sk-SK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basofilní</a:t>
            </a:r>
            <a:r>
              <a:rPr lang="cs-CZ" altLang="sk-SK" dirty="0"/>
              <a:t> - </a:t>
            </a:r>
            <a:r>
              <a:rPr lang="cs-CZ" dirty="0"/>
              <a:t>se uplatňují při vzniku alergické reakce a dále se podílejí na likvidaci parazitárních onemocnění</a:t>
            </a:r>
            <a:endParaRPr lang="cs-CZ" altLang="sk-SK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neutrofilní</a:t>
            </a:r>
            <a:r>
              <a:rPr lang="cs-CZ" altLang="sk-SK" dirty="0"/>
              <a:t> (</a:t>
            </a:r>
            <a:r>
              <a:rPr lang="cs-CZ" altLang="sk-SK" dirty="0" err="1"/>
              <a:t>polymorfonukleáry</a:t>
            </a:r>
            <a:r>
              <a:rPr lang="cs-CZ" altLang="sk-SK" dirty="0"/>
              <a:t>) - čím starší, tím </a:t>
            </a:r>
            <a:r>
              <a:rPr lang="cs-CZ" altLang="sk-SK" dirty="0" err="1"/>
              <a:t>dělenější</a:t>
            </a:r>
            <a:r>
              <a:rPr lang="cs-CZ" altLang="sk-SK" dirty="0"/>
              <a:t> jádro (mladý granulocyt – tyčka, starší – segment), úkolem je </a:t>
            </a:r>
            <a:r>
              <a:rPr lang="cs-CZ" dirty="0"/>
              <a:t>obrana proti extracelulárním bakteriím (fagocytózou)</a:t>
            </a:r>
            <a:endParaRPr lang="cs-CZ" altLang="sk-SK" dirty="0"/>
          </a:p>
          <a:p>
            <a:pPr marL="457200" lvl="1" indent="0">
              <a:buNone/>
              <a:defRPr/>
            </a:pPr>
            <a:endParaRPr lang="cs-CZ" altLang="sk-SK" dirty="0"/>
          </a:p>
          <a:p>
            <a:pPr eaLnBrk="1" hangingPunct="1">
              <a:defRPr/>
            </a:pPr>
            <a:endParaRPr lang="sk-SK" altLang="sk-SK" sz="2000" dirty="0"/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6C837119-03D9-4198-9E0A-88AC37F66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822507"/>
            <a:ext cx="5521325" cy="253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FFACDE6-CB99-43AF-B187-04D01FFB3F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683C6A-6C33-4687-8EA3-CBD758E780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7B47EBE-0FDB-4C22-97AF-3074BE0C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Bílé krvinky </a:t>
            </a:r>
            <a:r>
              <a:rPr lang="sk-SK" altLang="sk-SK" dirty="0"/>
              <a:t>- leukocyty</a:t>
            </a:r>
            <a:endParaRPr lang="cs-CZ" dirty="0"/>
          </a:p>
        </p:txBody>
      </p:sp>
      <p:sp>
        <p:nvSpPr>
          <p:cNvPr id="23554" name="Zástupný objekt pre obsah 2">
            <a:extLst>
              <a:ext uri="{FF2B5EF4-FFF2-40B4-BE49-F238E27FC236}">
                <a16:creationId xmlns:a16="http://schemas.microsoft.com/office/drawing/2014/main" id="{B4DE67D9-C175-4A51-8106-309B24912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154818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u="sng" dirty="0">
                <a:solidFill>
                  <a:schemeClr val="tx2"/>
                </a:solidFill>
              </a:rPr>
              <a:t>agranulocyty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lymfocyt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imunokompetentní buňka, velikost 5-7um</a:t>
            </a:r>
          </a:p>
          <a:p>
            <a:pPr lvl="2" eaLnBrk="1" hangingPunct="1"/>
            <a:r>
              <a:rPr lang="cs-CZ" altLang="sk-SK" sz="2000" dirty="0"/>
              <a:t>lymfocyt T – buněčná imunity, </a:t>
            </a:r>
          </a:p>
          <a:p>
            <a:pPr lvl="2" eaLnBrk="1" hangingPunct="1"/>
            <a:r>
              <a:rPr lang="cs-CZ" altLang="sk-SK" sz="2000" dirty="0"/>
              <a:t>lymfocyt B – protilátková imunita, vyvíjí se v plazmatické buňky (</a:t>
            </a:r>
            <a:r>
              <a:rPr lang="cs-CZ" altLang="sk-SK" sz="2000" dirty="0" err="1"/>
              <a:t>plasmocyty</a:t>
            </a:r>
            <a:r>
              <a:rPr lang="cs-CZ" altLang="sk-SK" sz="2000" dirty="0"/>
              <a:t>) produkující protilátky (imunoglobuliny) a v paměťové B-lymfocyty</a:t>
            </a:r>
          </a:p>
          <a:p>
            <a:pPr lvl="2"/>
            <a:r>
              <a:rPr lang="cs-CZ" altLang="sk-SK" sz="2000" dirty="0"/>
              <a:t>NK buňky - schopny rychle zabíjet některé nádorové buňky a buňky infikované virem, nemají antigenně specifické receptory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b="1" dirty="0">
                <a:solidFill>
                  <a:schemeClr val="tx2"/>
                </a:solidFill>
              </a:rPr>
              <a:t>monocyt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jednojaderná buňka, velikost  6-8um, schopnost pohlcovat částice </a:t>
            </a:r>
          </a:p>
          <a:p>
            <a:pPr eaLnBrk="1" hangingPunct="1"/>
            <a:endParaRPr lang="sk-SK" altLang="sk-SK" sz="2000" dirty="0"/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F5E9EB2D-CB02-4AA1-9C9B-1A95F237F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7811"/>
            <a:ext cx="5508625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15F1629-9349-435F-931A-015DD120B1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AA7386-F955-4257-BE54-272D720FA1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E15B8CF-6318-43C7-9C64-6DA4324D5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sk-SK" b="1" dirty="0"/>
              <a:t>Poruchy bílé krevní složky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08BD29E-9C3B-4874-B5B3-28BFA182F1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3122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kvantitativní, výjimečně kvalitativní odchylky bílých krvinek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normální </a:t>
            </a:r>
            <a:r>
              <a:rPr lang="cs-CZ" altLang="sk-SK" sz="2000" b="1" dirty="0">
                <a:solidFill>
                  <a:schemeClr val="tx2"/>
                </a:solidFill>
              </a:rPr>
              <a:t>diferenciální bílý obraz krevní</a:t>
            </a:r>
            <a:r>
              <a:rPr lang="cs-CZ" altLang="sk-SK" sz="2000" b="1" dirty="0"/>
              <a:t> </a:t>
            </a:r>
            <a:r>
              <a:rPr lang="cs-CZ" altLang="sk-SK" sz="2000" dirty="0"/>
              <a:t>(„DBOK“, „diferenciál“):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</a:t>
            </a:r>
            <a:r>
              <a:rPr lang="cs-CZ" altLang="sk-SK" sz="2000" dirty="0" err="1"/>
              <a:t>neutrofily</a:t>
            </a:r>
            <a:r>
              <a:rPr lang="cs-CZ" altLang="sk-SK" sz="2000" dirty="0"/>
              <a:t> 50-75%, 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tyčky 4%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</a:t>
            </a:r>
            <a:r>
              <a:rPr lang="cs-CZ" altLang="sk-SK" sz="2000" dirty="0" err="1"/>
              <a:t>eosinofily</a:t>
            </a:r>
            <a:r>
              <a:rPr lang="cs-CZ" altLang="sk-SK" sz="2000" dirty="0"/>
              <a:t> 1-5%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</a:t>
            </a:r>
            <a:r>
              <a:rPr lang="cs-CZ" altLang="sk-SK" sz="2000" dirty="0" err="1"/>
              <a:t>basofily</a:t>
            </a:r>
            <a:r>
              <a:rPr lang="cs-CZ" altLang="sk-SK" sz="2000" dirty="0"/>
              <a:t> do 1%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lymfocyty 20-45%</a:t>
            </a:r>
          </a:p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	monocyty 2-10%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snížení počtu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- cytostatika, ozáření, splenomegalie, toxické působení (např. některá ATB), útlak krvetvorby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zvýšení počtu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záněty, nádory, alergie, parazitózy, léčba steroidy, hypoxie, stres</a:t>
            </a:r>
          </a:p>
          <a:p>
            <a:pPr marL="400050" lvl="1" indent="0">
              <a:buClr>
                <a:srgbClr val="00FF00"/>
              </a:buClr>
              <a:buNone/>
              <a:defRPr/>
            </a:pPr>
            <a:r>
              <a:rPr lang="cs-CZ" altLang="sk-SK" dirty="0">
                <a:solidFill>
                  <a:schemeClr val="tx2"/>
                </a:solidFill>
              </a:rPr>
              <a:t>- </a:t>
            </a:r>
            <a:r>
              <a:rPr lang="cs-CZ" altLang="sk-SK" b="1" i="1" dirty="0" err="1">
                <a:solidFill>
                  <a:schemeClr val="tx2"/>
                </a:solidFill>
              </a:rPr>
              <a:t>leukemoidní</a:t>
            </a:r>
            <a:r>
              <a:rPr lang="cs-CZ" altLang="sk-SK" b="1" i="1" dirty="0">
                <a:solidFill>
                  <a:schemeClr val="tx2"/>
                </a:solidFill>
              </a:rPr>
              <a:t> reakce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= vzestup počtu leukocytů na hodnoty obvyklé při nádorových onemocněních krvetvorby, ale bez průkazu malignity, např. při těžkých infekcích, krvácení, intoxikaci, hemolýze</a:t>
            </a:r>
          </a:p>
          <a:p>
            <a:pPr eaLnBrk="1" hangingPunct="1">
              <a:buClr>
                <a:srgbClr val="00FF00"/>
              </a:buClr>
              <a:buFont typeface="Wingdings" panose="05000000000000000000" pitchFamily="2" charset="2"/>
              <a:buChar char="v"/>
              <a:defRPr/>
            </a:pPr>
            <a:endParaRPr lang="cs-CZ" alt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6EBE6B-F07A-48CB-B8AC-F35056DBA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E2011C-D662-4D0C-98C1-8F80F47B1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97326B-36BC-46E6-BE02-519BEA7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Maligní</a:t>
            </a:r>
            <a:r>
              <a:rPr lang="cs-CZ" altLang="sk-SK" i="1" dirty="0"/>
              <a:t> transformace</a:t>
            </a:r>
            <a:endParaRPr lang="cs-CZ" dirty="0"/>
          </a:p>
        </p:txBody>
      </p:sp>
      <p:sp>
        <p:nvSpPr>
          <p:cNvPr id="38914" name="Zástupný objekt pre obsah 2">
            <a:extLst>
              <a:ext uri="{FF2B5EF4-FFF2-40B4-BE49-F238E27FC236}">
                <a16:creationId xmlns:a16="http://schemas.microsoft.com/office/drawing/2014/main" id="{95350B30-FFE6-4ED1-B650-6B6A823A27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32847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k-SK" altLang="sk-SK" sz="2000" b="1" dirty="0">
                <a:solidFill>
                  <a:schemeClr val="tx2"/>
                </a:solidFill>
              </a:rPr>
              <a:t>(</a:t>
            </a:r>
            <a:r>
              <a:rPr lang="cs-CZ" altLang="sk-SK" sz="2000" b="1" dirty="0">
                <a:solidFill>
                  <a:schemeClr val="tx2"/>
                </a:solidFill>
              </a:rPr>
              <a:t>klonální maligní zvrat) hematopoetické buňky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vede k </a:t>
            </a:r>
            <a:r>
              <a:rPr lang="cs-CZ" altLang="sk-SK" sz="2000" b="1" dirty="0">
                <a:solidFill>
                  <a:schemeClr val="tx2"/>
                </a:solidFill>
              </a:rPr>
              <a:t>poruše vyzrávání a diferenciace</a:t>
            </a:r>
            <a:r>
              <a:rPr lang="cs-CZ" altLang="sk-SK" sz="2000" dirty="0"/>
              <a:t>, ale se zachovalým, případně </a:t>
            </a:r>
            <a:r>
              <a:rPr lang="cs-CZ" altLang="sk-SK" sz="2000" b="1" dirty="0">
                <a:solidFill>
                  <a:schemeClr val="tx2"/>
                </a:solidFill>
              </a:rPr>
              <a:t>zvýšeným proliferačním potenciálem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příčinou je </a:t>
            </a:r>
            <a:r>
              <a:rPr lang="cs-CZ" altLang="sk-SK" sz="2000" b="1" dirty="0">
                <a:solidFill>
                  <a:schemeClr val="tx2"/>
                </a:solidFill>
              </a:rPr>
              <a:t>chromozomální aberace nebo mutace genu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endParaRPr lang="cs-CZ" altLang="sk-SK" sz="2000" dirty="0">
              <a:solidFill>
                <a:schemeClr val="tx2"/>
              </a:solidFill>
              <a:hlinkClick r:id="rId2" tooltip="Ionizující záření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ionizujícím zářením</a:t>
            </a:r>
            <a:endParaRPr lang="cs-CZ" altLang="sk-SK" dirty="0">
              <a:hlinkClick r:id="rId2" tooltip="Ionizující záření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chemickými látkami – benzen a další aromatické uhlovodíky, cytostatika, alkylační činidla a další karcinogeny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některými genetickými chorobami / syndromy – např. Downův, </a:t>
            </a:r>
            <a:r>
              <a:rPr lang="cs-CZ" altLang="sk-SK" dirty="0" err="1"/>
              <a:t>Klinefelterův</a:t>
            </a:r>
            <a:r>
              <a:rPr lang="cs-CZ" altLang="sk-SK" dirty="0"/>
              <a:t>, </a:t>
            </a:r>
            <a:r>
              <a:rPr lang="cs-CZ" altLang="sk-SK" dirty="0" err="1"/>
              <a:t>Wiskottův-Aldrichův</a:t>
            </a:r>
            <a:r>
              <a:rPr lang="cs-CZ" altLang="sk-SK" dirty="0"/>
              <a:t>, </a:t>
            </a:r>
            <a:r>
              <a:rPr lang="cs-CZ" altLang="sk-SK" dirty="0" err="1"/>
              <a:t>Fanconiho</a:t>
            </a:r>
            <a:r>
              <a:rPr lang="cs-CZ" altLang="sk-SK" dirty="0"/>
              <a:t> anémie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zděděnou genetickou predispozicí k onkologickým onemocněním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viry – HTLV-1 působí vznik leukemie z T-buněk u dospělých, možná souvislost s EBV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z neznámé příčiny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F16F8B-2466-4308-98ED-1F20278908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F3AC93-D982-463B-8524-D7EE7600C4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2729047-9950-4F14-9F4A-5288AC849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Leukémie (</a:t>
            </a:r>
            <a:r>
              <a:rPr lang="sk-SK" altLang="sk-SK" dirty="0" err="1"/>
              <a:t>hemoblastózy</a:t>
            </a:r>
            <a:r>
              <a:rPr lang="sk-SK" altLang="sk-SK" dirty="0"/>
              <a:t>)</a:t>
            </a:r>
            <a:br>
              <a:rPr lang="sk-SK" altLang="sk-SK" u="sng" dirty="0"/>
            </a:br>
            <a:endParaRPr lang="cs-CZ" dirty="0"/>
          </a:p>
        </p:txBody>
      </p:sp>
      <p:sp>
        <p:nvSpPr>
          <p:cNvPr id="39938" name="Zástupný objekt pre obsah 2">
            <a:extLst>
              <a:ext uri="{FF2B5EF4-FFF2-40B4-BE49-F238E27FC236}">
                <a16:creationId xmlns:a16="http://schemas.microsoft.com/office/drawing/2014/main" id="{BCBA533A-7493-4BAD-AB76-63F96882E9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heterogenní</a:t>
            </a:r>
            <a:r>
              <a:rPr lang="cs-CZ" altLang="sk-SK" sz="2000" dirty="0"/>
              <a:t> skupina </a:t>
            </a:r>
            <a:r>
              <a:rPr lang="cs-CZ" altLang="sk-SK" sz="2000" b="1" dirty="0">
                <a:solidFill>
                  <a:schemeClr val="tx2"/>
                </a:solidFill>
              </a:rPr>
              <a:t>zhoubných</a:t>
            </a:r>
            <a:r>
              <a:rPr lang="cs-CZ" altLang="sk-SK" sz="2000" dirty="0"/>
              <a:t> nádorových chorob krvetvorby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vedle </a:t>
            </a:r>
            <a:r>
              <a:rPr lang="cs-CZ" altLang="sk-SK" sz="2000" b="1" dirty="0">
                <a:solidFill>
                  <a:schemeClr val="tx2"/>
                </a:solidFill>
              </a:rPr>
              <a:t>populace vycházející z normálních kmenových buněk</a:t>
            </a:r>
            <a:r>
              <a:rPr lang="cs-CZ" altLang="sk-SK" sz="2000" dirty="0"/>
              <a:t> pak existuje </a:t>
            </a:r>
            <a:r>
              <a:rPr lang="cs-CZ" altLang="sk-SK" sz="2000" b="1" dirty="0">
                <a:solidFill>
                  <a:schemeClr val="tx2"/>
                </a:solidFill>
              </a:rPr>
              <a:t>i leukemická populace</a:t>
            </a:r>
            <a:r>
              <a:rPr lang="cs-CZ" altLang="sk-SK" sz="2000" dirty="0"/>
              <a:t> vycházející z kmenových buněk maligně transformovaných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vytlačování normální krvetvorby</a:t>
            </a:r>
            <a:r>
              <a:rPr lang="cs-CZ" altLang="sk-SK" sz="2000" b="1" dirty="0"/>
              <a:t> </a:t>
            </a:r>
            <a:r>
              <a:rPr lang="cs-CZ" altLang="sk-SK" sz="2000" dirty="0"/>
              <a:t>v kostní dřeni </a:t>
            </a:r>
            <a:r>
              <a:rPr lang="cs-CZ" altLang="sk-SK" sz="2000" b="1" dirty="0">
                <a:solidFill>
                  <a:schemeClr val="tx2"/>
                </a:solidFill>
              </a:rPr>
              <a:t>funkčně méněcennou </a:t>
            </a:r>
            <a:r>
              <a:rPr lang="cs-CZ" altLang="sk-SK" sz="2000" dirty="0"/>
              <a:t>leukemickou populací – symptomy z deficitu jednotlivých funkčních krevních elementů (projevy anémie, trombocytopenie, </a:t>
            </a:r>
            <a:r>
              <a:rPr lang="cs-CZ" altLang="sk-SK" sz="2000" dirty="0" err="1"/>
              <a:t>granulopenie</a:t>
            </a:r>
            <a:r>
              <a:rPr lang="cs-CZ" altLang="sk-SK" sz="2000" dirty="0"/>
              <a:t>, lymfopenie)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možný autoimunitní podklad anémie a trombocytopenie při tvorbě </a:t>
            </a:r>
            <a:r>
              <a:rPr lang="cs-CZ" altLang="sk-SK" sz="2000" b="1" dirty="0">
                <a:solidFill>
                  <a:schemeClr val="tx2"/>
                </a:solidFill>
              </a:rPr>
              <a:t>autoprotilátek</a:t>
            </a:r>
            <a:r>
              <a:rPr lang="cs-CZ" altLang="sk-SK" sz="2000" dirty="0"/>
              <a:t> proti vlastním erytrocytům nebo trombocytům maligními   (B-)lymfocyty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tyto nezralé buňky (</a:t>
            </a:r>
            <a:r>
              <a:rPr lang="cs-CZ" altLang="sk-SK" sz="2000" b="1" i="1" dirty="0" err="1"/>
              <a:t>blasty</a:t>
            </a:r>
            <a:r>
              <a:rPr lang="cs-CZ" altLang="sk-SK" sz="2000" dirty="0"/>
              <a:t>) jsou vyplavovány do periferní krve a nacházejí se jako </a:t>
            </a:r>
            <a:r>
              <a:rPr lang="cs-CZ" altLang="sk-SK" sz="2000" b="1" dirty="0">
                <a:solidFill>
                  <a:schemeClr val="tx2"/>
                </a:solidFill>
              </a:rPr>
              <a:t>difusní nebo </a:t>
            </a:r>
            <a:r>
              <a:rPr lang="cs-CZ" altLang="sk-SK" sz="2000" b="1" dirty="0" err="1">
                <a:solidFill>
                  <a:schemeClr val="tx2"/>
                </a:solidFill>
              </a:rPr>
              <a:t>nodulární</a:t>
            </a:r>
            <a:r>
              <a:rPr lang="cs-CZ" altLang="sk-SK" sz="2000" b="1" dirty="0">
                <a:solidFill>
                  <a:schemeClr val="tx2"/>
                </a:solidFill>
              </a:rPr>
              <a:t> infiltráty</a:t>
            </a:r>
            <a:r>
              <a:rPr lang="cs-CZ" altLang="sk-SK" sz="2000" dirty="0"/>
              <a:t> zejména v játrech, slezině, uzlinách, ale i v jiných orgánech (CNS, kůže, ledviny...), pak se přidávají i </a:t>
            </a:r>
            <a:r>
              <a:rPr lang="cs-CZ" altLang="sk-SK" sz="2000" b="1" dirty="0">
                <a:solidFill>
                  <a:schemeClr val="tx2"/>
                </a:solidFill>
              </a:rPr>
              <a:t>příznaky z poruchy jejich funkce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D986A1-E09D-4C2D-8DA3-9ED547875A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155531-7877-4FA9-8C4F-29387F74E0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03D7E47-08A1-47E4-AF0E-A47C4F39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Leukémie (</a:t>
            </a:r>
            <a:r>
              <a:rPr lang="sk-SK" altLang="sk-SK" dirty="0" err="1"/>
              <a:t>hemoblastózy</a:t>
            </a:r>
            <a:r>
              <a:rPr lang="sk-SK" altLang="sk-SK" dirty="0"/>
              <a:t>)</a:t>
            </a:r>
            <a:endParaRPr lang="cs-CZ" dirty="0"/>
          </a:p>
        </p:txBody>
      </p:sp>
      <p:sp>
        <p:nvSpPr>
          <p:cNvPr id="27650" name="Zástupný objekt pre obsah 2">
            <a:extLst>
              <a:ext uri="{FF2B5EF4-FFF2-40B4-BE49-F238E27FC236}">
                <a16:creationId xmlns:a16="http://schemas.microsoft.com/office/drawing/2014/main" id="{E5693361-2570-4A1C-B943-5A9893B42A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možné příznaky a komplikace: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(sub)</a:t>
            </a:r>
            <a:r>
              <a:rPr lang="cs-CZ" altLang="sk-SK" sz="1800" dirty="0" err="1"/>
              <a:t>febrilie</a:t>
            </a:r>
            <a:r>
              <a:rPr lang="cs-CZ" altLang="sk-SK" sz="1800" dirty="0"/>
              <a:t> neinfekčního původu, noční (i denní) pocení, úbytek hmotnosti (alespoň 10% za 6 měsíců), nechutenství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příznaky anémie - únava, nevýkonnost, dušnost, v krajním případě hypoxie až ischemické příhody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hromadění imunologicky nekompetentních leukocytů v některých řadách vede k imunodeficitu, opakovaným infekcím s možností fulminantního až septického průběhu, uplatňují se oportunní patogeny (</a:t>
            </a:r>
            <a:r>
              <a:rPr lang="cs-CZ" altLang="sk-SK" sz="1800" dirty="0" err="1"/>
              <a:t>Candida</a:t>
            </a:r>
            <a:r>
              <a:rPr lang="cs-CZ" altLang="sk-SK" sz="1800" dirty="0"/>
              <a:t>, plísně - </a:t>
            </a:r>
            <a:r>
              <a:rPr lang="cs-CZ" altLang="sk-SK" sz="1800" dirty="0" err="1"/>
              <a:t>Aspergillus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Pneumocystis</a:t>
            </a:r>
            <a:r>
              <a:rPr lang="cs-CZ" altLang="sk-SK" sz="1800" dirty="0"/>
              <a:t>, </a:t>
            </a:r>
            <a:r>
              <a:rPr lang="cs-CZ" altLang="sk-SK" sz="1800" dirty="0" err="1"/>
              <a:t>mykobakteria</a:t>
            </a:r>
            <a:r>
              <a:rPr lang="cs-CZ" altLang="sk-SK" sz="1800" dirty="0"/>
              <a:t>, Herpes simplex, </a:t>
            </a:r>
            <a:r>
              <a:rPr lang="cs-CZ" altLang="sk-SK" sz="1800" dirty="0" err="1"/>
              <a:t>Cytomegalovirus</a:t>
            </a:r>
            <a:r>
              <a:rPr lang="cs-CZ" altLang="sk-SK" sz="1800" dirty="0"/>
              <a:t>...), špatně se hojí rány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vysoký počet leukocytů zvyšuje viskozitu krve, která může způsobit zmenšení průtoku až zástavu krve (</a:t>
            </a:r>
            <a:r>
              <a:rPr lang="cs-CZ" altLang="sk-SK" sz="1800" dirty="0" err="1"/>
              <a:t>leukostáza</a:t>
            </a:r>
            <a:r>
              <a:rPr lang="cs-CZ" altLang="sk-SK" sz="1800" dirty="0"/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krvácivé projevy v důsledku trombocytopenie - petechie, epistaxe, i vážnější krvácení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bolesti v krku, bolesti kloubů a kostí (</a:t>
            </a:r>
            <a:r>
              <a:rPr lang="cs-CZ" altLang="sk-SK" sz="1800" dirty="0" err="1"/>
              <a:t>osteolýza</a:t>
            </a:r>
            <a:r>
              <a:rPr lang="cs-CZ" altLang="sk-SK" sz="1800" dirty="0"/>
              <a:t> při MM, kostní metastázy)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sz="1800" dirty="0"/>
              <a:t>lymfadenopatie v nejrůznějších lokalizacích, hepatomegalie nebo splenomegalie (tlak / bolest v podžebřích, dyspepsie, poruchy pasáže GIT), zvětšené uzliny mohou působit i lokální příznaky (kašel, syndrom HDŽ)</a:t>
            </a:r>
          </a:p>
          <a:p>
            <a:endParaRPr lang="sk-SK" altLang="sk-SK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DB0E4F-68A6-4A43-B9EB-6F54492E24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CFC0FA-32D5-4E29-B100-A1BBDC86C4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23B5B5-DBBC-444A-BA42-081A81724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/>
              <a:t>Leukémie (</a:t>
            </a:r>
            <a:r>
              <a:rPr lang="sk-SK" altLang="sk-SK" dirty="0" err="1"/>
              <a:t>hemoblastózy</a:t>
            </a:r>
            <a:r>
              <a:rPr lang="sk-SK" altLang="sk-SK" dirty="0"/>
              <a:t>)</a:t>
            </a:r>
            <a:endParaRPr lang="cs-CZ" dirty="0"/>
          </a:p>
        </p:txBody>
      </p:sp>
      <p:sp>
        <p:nvSpPr>
          <p:cNvPr id="27650" name="Zástupný objekt pre obsah 2">
            <a:extLst>
              <a:ext uri="{FF2B5EF4-FFF2-40B4-BE49-F238E27FC236}">
                <a16:creationId xmlns:a16="http://schemas.microsoft.com/office/drawing/2014/main" id="{EF512A76-67F3-4772-BE27-5AE0E1A54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leukémie podle klinického průběhu</a:t>
            </a:r>
          </a:p>
          <a:p>
            <a:pPr lvl="2">
              <a:defRPr/>
            </a:pPr>
            <a:r>
              <a:rPr lang="cs-CZ" altLang="sk-SK" dirty="0"/>
              <a:t>akutní - neléčené končí smrtí během několika měsíců</a:t>
            </a:r>
          </a:p>
          <a:p>
            <a:pPr lvl="2">
              <a:defRPr/>
            </a:pPr>
            <a:r>
              <a:rPr lang="cs-CZ" altLang="sk-SK" dirty="0"/>
              <a:t>chronické - nemocní mohou přežívat i několik let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leukémie podle výchozí krevní řady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myeloidní</a:t>
            </a:r>
          </a:p>
          <a:p>
            <a:pPr lvl="3">
              <a:defRPr/>
            </a:pPr>
            <a:r>
              <a:rPr lang="cs-CZ" altLang="sk-SK" dirty="0"/>
              <a:t>akutní myeloidní leukémie (AML) – typy 1 - 4., ve 4. skupině se rozlišují M0-M7</a:t>
            </a:r>
          </a:p>
          <a:p>
            <a:pPr lvl="3">
              <a:defRPr/>
            </a:pPr>
            <a:r>
              <a:rPr lang="cs-CZ" altLang="sk-SK" dirty="0"/>
              <a:t>akutní </a:t>
            </a:r>
            <a:r>
              <a:rPr lang="cs-CZ" altLang="sk-SK" dirty="0" err="1"/>
              <a:t>promyelocytární</a:t>
            </a:r>
            <a:r>
              <a:rPr lang="cs-CZ" altLang="sk-SK" dirty="0"/>
              <a:t> leukémie (M3) - bouřlivý průběh s rychlým nástupem </a:t>
            </a:r>
            <a:r>
              <a:rPr lang="cs-CZ" altLang="sk-SK" dirty="0">
                <a:hlinkClick r:id="rId2" tooltip="Diseminovaná intravaskulární koagulace"/>
              </a:rPr>
              <a:t>DIC</a:t>
            </a:r>
            <a:r>
              <a:rPr lang="cs-CZ" altLang="sk-SK" dirty="0"/>
              <a:t> a konsumpční </a:t>
            </a:r>
            <a:r>
              <a:rPr lang="cs-CZ" altLang="sk-SK" dirty="0" err="1"/>
              <a:t>koagulopatií</a:t>
            </a:r>
            <a:r>
              <a:rPr lang="cs-CZ" altLang="sk-SK" dirty="0"/>
              <a:t> (krvácení kvůli spotřebování srážlivých faktorů), smrtelnou komplikací bývá krvácení do mozku,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lymfoidní (</a:t>
            </a:r>
            <a:r>
              <a:rPr lang="cs-CZ" altLang="sk-SK" b="1" dirty="0" err="1">
                <a:solidFill>
                  <a:schemeClr val="tx2"/>
                </a:solidFill>
              </a:rPr>
              <a:t>lymfoblastické</a:t>
            </a:r>
            <a:r>
              <a:rPr lang="cs-CZ" altLang="sk-SK" b="1" dirty="0"/>
              <a:t>)</a:t>
            </a:r>
          </a:p>
          <a:p>
            <a:pPr lvl="3">
              <a:defRPr/>
            </a:pPr>
            <a:r>
              <a:rPr lang="cs-CZ" altLang="sk-SK" dirty="0"/>
              <a:t>akutní </a:t>
            </a:r>
            <a:r>
              <a:rPr lang="cs-CZ" altLang="sk-SK" dirty="0" err="1"/>
              <a:t>lymfoblastická</a:t>
            </a:r>
            <a:r>
              <a:rPr lang="cs-CZ" altLang="sk-SK" dirty="0"/>
              <a:t> leukémie (ALL) – nejčastější leukémie dětského věku</a:t>
            </a:r>
          </a:p>
          <a:p>
            <a:pPr lvl="3">
              <a:defRPr/>
            </a:pPr>
            <a:r>
              <a:rPr lang="cs-CZ" altLang="sk-SK" dirty="0"/>
              <a:t>chronická lymfoidní leukémie (CLL) – nejčastější leukémie dospělého věku, možný přechod v lymfom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maligní transformace </a:t>
            </a:r>
            <a:r>
              <a:rPr lang="cs-CZ" altLang="sk-SK" b="1" dirty="0" err="1">
                <a:solidFill>
                  <a:schemeClr val="tx2"/>
                </a:solidFill>
              </a:rPr>
              <a:t>pluripotentní</a:t>
            </a:r>
            <a:r>
              <a:rPr lang="cs-CZ" altLang="sk-SK" b="1" dirty="0">
                <a:solidFill>
                  <a:schemeClr val="tx2"/>
                </a:solidFill>
              </a:rPr>
              <a:t> kmenové buňky</a:t>
            </a:r>
          </a:p>
          <a:p>
            <a:pPr lvl="3">
              <a:defRPr/>
            </a:pPr>
            <a:r>
              <a:rPr lang="cs-CZ" altLang="sk-SK" dirty="0"/>
              <a:t>chronická myeloidní leukémie (CML) – přítomnost </a:t>
            </a:r>
            <a:r>
              <a:rPr lang="cs-CZ" altLang="sk-SK" dirty="0" err="1"/>
              <a:t>Philadelphského</a:t>
            </a:r>
            <a:r>
              <a:rPr lang="cs-CZ" altLang="sk-SK" dirty="0"/>
              <a:t> chromozomu, možný blastický zvrat do obrazu akutní leukémie</a:t>
            </a:r>
          </a:p>
          <a:p>
            <a:pPr lvl="2"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není znám jejich nenádorový ekvivalent </a:t>
            </a:r>
          </a:p>
          <a:p>
            <a:pPr lvl="3">
              <a:defRPr/>
            </a:pPr>
            <a:r>
              <a:rPr lang="cs-CZ" altLang="sk-SK" dirty="0"/>
              <a:t>leukemie z vlasatých buněk – chronicky probíhající, řadí se mezi non-</a:t>
            </a:r>
            <a:r>
              <a:rPr lang="cs-CZ" altLang="sk-SK" dirty="0" err="1"/>
              <a:t>Hodgkinské</a:t>
            </a:r>
            <a:r>
              <a:rPr lang="cs-CZ" altLang="sk-SK" dirty="0"/>
              <a:t> lymfomy s nízkou malignitou</a:t>
            </a:r>
          </a:p>
          <a:p>
            <a:pPr>
              <a:defRPr/>
            </a:pPr>
            <a:endParaRPr lang="sk-SK" altLang="sk-SK" sz="165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3D9DFA-5CC9-46A6-BBBE-BC83402E9E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0F6340-DB33-483F-A06A-F8ECBF579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0618D8D5-74BB-42CC-993C-03438EC5B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altLang="sk-SK" dirty="0" err="1"/>
              <a:t>Lymfomy</a:t>
            </a:r>
            <a:endParaRPr lang="sk-SK" altLang="sk-SK" dirty="0"/>
          </a:p>
        </p:txBody>
      </p:sp>
      <p:sp>
        <p:nvSpPr>
          <p:cNvPr id="43011" name="Zástupný objekt pre obsah 2">
            <a:extLst>
              <a:ext uri="{FF2B5EF4-FFF2-40B4-BE49-F238E27FC236}">
                <a16:creationId xmlns:a16="http://schemas.microsoft.com/office/drawing/2014/main" id="{ACA15E73-4603-4A76-9A92-86B841F642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sk-SK" altLang="sk-SK" sz="2000" dirty="0">
                <a:latin typeface="+mj-lt"/>
              </a:rPr>
              <a:t>= </a:t>
            </a:r>
            <a:r>
              <a:rPr lang="cs-CZ" altLang="sk-SK" sz="2000" dirty="0">
                <a:latin typeface="+mj-lt"/>
              </a:rPr>
              <a:t>maligní nádory z lymfatické tkáně (lymfatických uzlin + </a:t>
            </a:r>
            <a:r>
              <a:rPr lang="cs-CZ" altLang="sk-SK" sz="2000" dirty="0" err="1">
                <a:latin typeface="+mj-lt"/>
              </a:rPr>
              <a:t>mimouzlinové</a:t>
            </a:r>
            <a:r>
              <a:rPr lang="cs-CZ" altLang="sk-SK" sz="2000" dirty="0">
                <a:latin typeface="+mj-lt"/>
              </a:rPr>
              <a:t> lymfatické tkáně)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cs-CZ" altLang="sk-SK" sz="2000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  <a:latin typeface="+mj-lt"/>
              </a:rPr>
              <a:t>Hodgkinův</a:t>
            </a: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 lymfom </a:t>
            </a:r>
            <a:r>
              <a:rPr lang="cs-CZ" altLang="sk-SK" sz="2000" b="1" dirty="0">
                <a:latin typeface="+mj-lt"/>
              </a:rPr>
              <a:t>- </a:t>
            </a:r>
            <a:r>
              <a:rPr lang="cs-CZ" altLang="sk-SK" sz="2000" dirty="0"/>
              <a:t>blastická transformace lymfocytů, méně často monocytů; lokální nebolestivé zvětšení lymfatických uzlin</a:t>
            </a:r>
            <a:endParaRPr lang="cs-CZ" altLang="sk-SK" sz="2000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  <a:latin typeface="+mj-lt"/>
              </a:rPr>
              <a:t>Nonhodgkinské</a:t>
            </a: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 lymfomy</a:t>
            </a:r>
            <a:r>
              <a:rPr lang="cs-CZ" altLang="sk-SK" sz="2000" b="1" dirty="0">
                <a:latin typeface="+mj-lt"/>
              </a:rPr>
              <a:t> </a:t>
            </a:r>
            <a:r>
              <a:rPr lang="cs-CZ" altLang="sk-SK" sz="2000" dirty="0">
                <a:latin typeface="+mj-lt"/>
              </a:rPr>
              <a:t>(NHL) - </a:t>
            </a:r>
            <a:r>
              <a:rPr lang="cs-CZ" altLang="sk-SK" sz="2000" dirty="0"/>
              <a:t>skupina maligních </a:t>
            </a:r>
            <a:r>
              <a:rPr lang="cs-CZ" altLang="sk-SK" sz="2000" dirty="0" err="1"/>
              <a:t>lymfoproliferačních</a:t>
            </a:r>
            <a:r>
              <a:rPr lang="cs-CZ" altLang="sk-SK" sz="2000" dirty="0"/>
              <a:t> chorob z T nebo B lymfocytů, zvláštní chorobou je mnohočetný myelom; oproti HL navíc postihují i </a:t>
            </a:r>
            <a:r>
              <a:rPr lang="cs-CZ" altLang="sk-SK" sz="2000" dirty="0" err="1"/>
              <a:t>extralymfatické</a:t>
            </a:r>
            <a:r>
              <a:rPr lang="cs-CZ" altLang="sk-SK" sz="2000" dirty="0"/>
              <a:t> orgány a jsou agresivnější - horší prognóza, častěji recidivují; můžou primárně vznikat i v kůži (např. </a:t>
            </a:r>
            <a:r>
              <a:rPr lang="cs-CZ" altLang="sk-SK" sz="2000" dirty="0" err="1"/>
              <a:t>Mycosis</a:t>
            </a:r>
            <a:r>
              <a:rPr lang="cs-CZ" altLang="sk-SK" sz="2000" dirty="0"/>
              <a:t> </a:t>
            </a:r>
            <a:r>
              <a:rPr lang="cs-CZ" altLang="sk-SK" sz="2000" dirty="0" err="1"/>
              <a:t>fungoides</a:t>
            </a:r>
            <a:r>
              <a:rPr lang="cs-CZ" altLang="sk-SK" sz="2000" dirty="0"/>
              <a:t>), CNS...</a:t>
            </a:r>
            <a:endParaRPr lang="cs-CZ" altLang="sk-SK" sz="20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>
                <a:latin typeface="+mj-lt"/>
              </a:rPr>
              <a:t>B-lymfomy (80 %, většinou příznivější průběh)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>
                <a:latin typeface="+mj-lt"/>
              </a:rPr>
              <a:t>T-lymfomy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>
                <a:latin typeface="+mj-lt"/>
              </a:rPr>
              <a:t>NK-lymfomy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Primární </a:t>
            </a:r>
            <a:r>
              <a:rPr lang="cs-CZ" altLang="sk-SK" sz="2000" b="1" dirty="0" err="1">
                <a:solidFill>
                  <a:schemeClr val="tx2"/>
                </a:solidFill>
              </a:rPr>
              <a:t>extranodální</a:t>
            </a:r>
            <a:r>
              <a:rPr lang="cs-CZ" altLang="sk-SK" sz="2000" b="1" dirty="0">
                <a:solidFill>
                  <a:schemeClr val="tx2"/>
                </a:solidFill>
              </a:rPr>
              <a:t> lymfomy</a:t>
            </a:r>
            <a:r>
              <a:rPr lang="cs-CZ" altLang="sk-SK" sz="2000" b="1" dirty="0"/>
              <a:t> </a:t>
            </a:r>
            <a:r>
              <a:rPr lang="cs-CZ" altLang="sk-SK" sz="2000" dirty="0"/>
              <a:t>(</a:t>
            </a:r>
            <a:r>
              <a:rPr lang="cs-CZ" altLang="sk-SK" sz="2000" dirty="0" err="1"/>
              <a:t>MALTomy</a:t>
            </a:r>
            <a:r>
              <a:rPr lang="cs-CZ" altLang="sk-SK" sz="2000" dirty="0"/>
              <a:t>) – vychází ze slizniční lymfatické tkáně, 90% jsou nízce maligní lymfomy žaludku při infekci H. </a:t>
            </a:r>
            <a:r>
              <a:rPr lang="cs-CZ" altLang="sk-SK" sz="2000" dirty="0" err="1"/>
              <a:t>pylori</a:t>
            </a:r>
            <a:endParaRPr lang="cs-CZ" altLang="sk-SK" sz="2000" dirty="0"/>
          </a:p>
          <a:p>
            <a:pPr eaLnBrk="1" hangingPunct="1">
              <a:defRPr/>
            </a:pPr>
            <a:endParaRPr lang="cs-CZ" altLang="sk-SK" sz="2000" dirty="0">
              <a:latin typeface="+mj-lt"/>
            </a:endParaRPr>
          </a:p>
          <a:p>
            <a:pPr marL="0" indent="0">
              <a:buNone/>
              <a:defRPr/>
            </a:pPr>
            <a:endParaRPr lang="sk-SK" altLang="sk-SK" sz="2000" dirty="0">
              <a:latin typeface="+mj-lt"/>
            </a:endParaRPr>
          </a:p>
          <a:p>
            <a:pPr>
              <a:defRPr/>
            </a:pPr>
            <a:endParaRPr lang="sk-SK" altLang="sk-SK" sz="2000" dirty="0">
              <a:latin typeface="+mj-lt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2B1BFD-9BF3-4A13-AFBB-09B318294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C3C4F0-A66A-473D-BE55-65027861E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F943CC6-27A1-4C74-A3EF-EF93C89D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err="1"/>
              <a:t>Lymfomy</a:t>
            </a:r>
            <a:endParaRPr lang="cs-CZ" dirty="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B31915E-3214-450A-953B-B4D407ABC8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737444" cy="4139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Mnohočetný myelom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sk-SK" sz="800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sk-SK" sz="2000" b="1" dirty="0"/>
              <a:t> </a:t>
            </a:r>
            <a:r>
              <a:rPr lang="cs-CZ" altLang="sk-SK" sz="2000" dirty="0"/>
              <a:t>= klonální transformace B-lymfocytů v </a:t>
            </a:r>
            <a:r>
              <a:rPr lang="cs-CZ" altLang="sk-SK" sz="2000" dirty="0" err="1"/>
              <a:t>plazmocyt</a:t>
            </a:r>
            <a:r>
              <a:rPr lang="cs-CZ" altLang="sk-SK" sz="2000" dirty="0"/>
              <a:t> produkující monoklonální protilátky  (</a:t>
            </a:r>
            <a:r>
              <a:rPr lang="cs-CZ" altLang="sk-SK" sz="2000" dirty="0" err="1"/>
              <a:t>IgG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IgA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IgD</a:t>
            </a:r>
            <a:r>
              <a:rPr lang="cs-CZ" altLang="sk-SK" sz="2000" dirty="0"/>
              <a:t>) nebo lehké řetězce </a:t>
            </a:r>
            <a:r>
              <a:rPr lang="cs-CZ" altLang="sk-SK" sz="2000" dirty="0" err="1"/>
              <a:t>imunoglubilnů</a:t>
            </a:r>
            <a:r>
              <a:rPr lang="cs-CZ" altLang="sk-SK" sz="2000" dirty="0"/>
              <a:t> (tzv. </a:t>
            </a:r>
            <a:r>
              <a:rPr lang="cs-CZ" altLang="sk-SK" sz="2000" dirty="0" err="1"/>
              <a:t>paraprotein</a:t>
            </a:r>
            <a:r>
              <a:rPr lang="cs-CZ" altLang="sk-SK" sz="2000" dirty="0"/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sk-SK" sz="1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vytváří ložiska </a:t>
            </a:r>
            <a:r>
              <a:rPr lang="cs-CZ" altLang="sk-SK" sz="2000" dirty="0" err="1"/>
              <a:t>osteolýzy</a:t>
            </a:r>
            <a:r>
              <a:rPr lang="cs-CZ" altLang="sk-SK" sz="2000" dirty="0"/>
              <a:t> (kostní bolesti, patologické fraktury)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altLang="sk-SK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komplikace: myelomová ledvina, </a:t>
            </a:r>
            <a:r>
              <a:rPr lang="cs-CZ" altLang="sk-SK" sz="2000" dirty="0" err="1"/>
              <a:t>hyperkoagulační</a:t>
            </a:r>
            <a:r>
              <a:rPr lang="cs-CZ" altLang="sk-SK" sz="2000" dirty="0"/>
              <a:t> stavy, </a:t>
            </a:r>
            <a:r>
              <a:rPr lang="cs-CZ" altLang="sk-SK" sz="2000" dirty="0" err="1"/>
              <a:t>hyperkalcémie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hyperviskozita</a:t>
            </a:r>
            <a:r>
              <a:rPr lang="cs-CZ" altLang="sk-SK" sz="2000" dirty="0"/>
              <a:t>, fulminantní infekce, amyloidóza (t.j. ukládání nadbytečně se tvořících lehkých řetězců do tkání, např. játra, ledviny, střevo, myokard, způsobující poruchu jejich funkce)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cs-CZ" altLang="sk-SK" dirty="0"/>
          </a:p>
        </p:txBody>
      </p:sp>
      <p:pic>
        <p:nvPicPr>
          <p:cNvPr id="30723" name="Picture 5" descr="Image result for multiple myeloma">
            <a:extLst>
              <a:ext uri="{FF2B5EF4-FFF2-40B4-BE49-F238E27FC236}">
                <a16:creationId xmlns:a16="http://schemas.microsoft.com/office/drawing/2014/main" id="{3B6227C2-A9D0-4287-B2E7-C5727E03C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86" y="82788"/>
            <a:ext cx="51831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>
            <a:extLst>
              <a:ext uri="{FF2B5EF4-FFF2-40B4-BE49-F238E27FC236}">
                <a16:creationId xmlns:a16="http://schemas.microsoft.com/office/drawing/2014/main" id="{920C9CB4-394D-4888-9A17-748E414A4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786" y="3666212"/>
            <a:ext cx="5205413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0435E0-0979-4262-A3BC-EA293663F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9E0A8A-A6A9-4D7B-9B87-87BED14B21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9B187A86-67E2-40B5-B060-32C34E700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dirty="0" err="1"/>
              <a:t>Léčba</a:t>
            </a:r>
            <a:r>
              <a:rPr lang="sk-SK" altLang="sk-SK" dirty="0"/>
              <a:t> </a:t>
            </a:r>
            <a:r>
              <a:rPr lang="sk-SK" altLang="sk-SK" dirty="0" err="1"/>
              <a:t>leukemií</a:t>
            </a:r>
            <a:r>
              <a:rPr lang="sk-SK" altLang="sk-SK" dirty="0"/>
              <a:t> a </a:t>
            </a:r>
            <a:r>
              <a:rPr lang="sk-SK" altLang="sk-SK" dirty="0" err="1"/>
              <a:t>lymfomů</a:t>
            </a:r>
            <a:endParaRPr lang="sk-SK" altLang="sk-SK" dirty="0"/>
          </a:p>
        </p:txBody>
      </p:sp>
      <p:sp>
        <p:nvSpPr>
          <p:cNvPr id="31747" name="Zástupný objekt pre obsah 2">
            <a:extLst>
              <a:ext uri="{FF2B5EF4-FFF2-40B4-BE49-F238E27FC236}">
                <a16:creationId xmlns:a16="http://schemas.microsoft.com/office/drawing/2014/main" id="{E1B5B5C5-03AF-41B2-8D33-B4447F16E9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Léčba:</a:t>
            </a:r>
            <a:endParaRPr lang="cs-CZ" altLang="sk-SK" sz="2000" dirty="0">
              <a:solidFill>
                <a:schemeClr val="tx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dirty="0"/>
              <a:t>kurativní nebo paliativní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dirty="0"/>
              <a:t>indukční, po navození remise konsolidační, udržovací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sk-SK" dirty="0"/>
              <a:t>komplexní podpůrná péče - likviduje nebo zmírňuje následky podané agresivní léčby (anémie, krvácení, infekce), profylaxe infekcí, léčba </a:t>
            </a:r>
            <a:r>
              <a:rPr lang="cs-CZ" altLang="sk-SK" dirty="0" err="1"/>
              <a:t>mukozitidy</a:t>
            </a:r>
            <a:r>
              <a:rPr lang="cs-CZ" altLang="sk-SK" dirty="0"/>
              <a:t>, další komplikace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 err="1"/>
              <a:t>hyperleukocytární</a:t>
            </a:r>
            <a:r>
              <a:rPr lang="cs-CZ" altLang="sk-SK" sz="2000" dirty="0"/>
              <a:t> formy - série </a:t>
            </a:r>
            <a:r>
              <a:rPr lang="cs-CZ" altLang="sk-SK" sz="2000" b="1" dirty="0" err="1">
                <a:solidFill>
                  <a:schemeClr val="tx2"/>
                </a:solidFill>
              </a:rPr>
              <a:t>leukodeplečních</a:t>
            </a:r>
            <a:r>
              <a:rPr lang="cs-CZ" altLang="sk-SK" sz="2000" b="1" dirty="0">
                <a:solidFill>
                  <a:schemeClr val="tx2"/>
                </a:solidFill>
              </a:rPr>
              <a:t> výkonů</a:t>
            </a:r>
            <a:r>
              <a:rPr lang="cs-CZ" altLang="sk-SK" sz="2000" dirty="0"/>
              <a:t> s cílem snížit počet leukocytů na méně než 50 000 × 10</a:t>
            </a:r>
            <a:r>
              <a:rPr lang="cs-CZ" altLang="sk-SK" sz="2000" baseline="30000" dirty="0"/>
              <a:t>9</a:t>
            </a:r>
            <a:r>
              <a:rPr lang="cs-CZ" altLang="sk-SK" sz="2000" dirty="0"/>
              <a:t>/l, což sníží riziko rozvoje </a:t>
            </a:r>
            <a:r>
              <a:rPr lang="cs-CZ" altLang="sk-SK" sz="2000" b="1" i="1" dirty="0">
                <a:solidFill>
                  <a:schemeClr val="tx2"/>
                </a:solidFill>
              </a:rPr>
              <a:t>syndromu nádorového rozpadu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 err="1"/>
              <a:t>hyperviskozita</a:t>
            </a:r>
            <a:r>
              <a:rPr lang="cs-CZ" altLang="sk-SK" sz="2000" dirty="0"/>
              <a:t> – </a:t>
            </a:r>
            <a:r>
              <a:rPr lang="cs-CZ" altLang="sk-SK" sz="2000" b="1" dirty="0">
                <a:solidFill>
                  <a:schemeClr val="tx2"/>
                </a:solidFill>
              </a:rPr>
              <a:t>plazmaferéza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 err="1"/>
              <a:t>hyperkalcémie</a:t>
            </a:r>
            <a:r>
              <a:rPr lang="cs-CZ" altLang="sk-SK" sz="2000" dirty="0"/>
              <a:t> (při </a:t>
            </a:r>
            <a:r>
              <a:rPr lang="cs-CZ" altLang="sk-SK" sz="2000" dirty="0" err="1"/>
              <a:t>osteolýze</a:t>
            </a:r>
            <a:r>
              <a:rPr lang="cs-CZ" altLang="sk-SK" sz="2000" dirty="0"/>
              <a:t>) – hemodialýza, </a:t>
            </a:r>
            <a:r>
              <a:rPr lang="cs-CZ" altLang="sk-SK" sz="2000" dirty="0" err="1"/>
              <a:t>bisfosfonáty</a:t>
            </a:r>
            <a:r>
              <a:rPr lang="cs-CZ" altLang="sk-SK" sz="2000" dirty="0"/>
              <a:t>, kalcitonin, diuretika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infekce – podpora </a:t>
            </a:r>
            <a:r>
              <a:rPr lang="cs-CZ" altLang="sk-SK" sz="2000" dirty="0" err="1"/>
              <a:t>Ig</a:t>
            </a:r>
            <a:endParaRPr lang="cs-CZ" altLang="sk-SK" sz="20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transplantace</a:t>
            </a:r>
            <a:r>
              <a:rPr lang="cs-CZ" altLang="sk-SK" sz="2000" dirty="0"/>
              <a:t> kostní dřeně (allogenní, autologní)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imunoterapie </a:t>
            </a:r>
            <a:r>
              <a:rPr lang="cs-CZ" altLang="sk-SK" sz="2000" b="1" dirty="0">
                <a:solidFill>
                  <a:schemeClr val="tx2"/>
                </a:solidFill>
              </a:rPr>
              <a:t>monoklonálními protilátkami</a:t>
            </a:r>
            <a:r>
              <a:rPr lang="cs-CZ" altLang="sk-SK" sz="2000" b="1" dirty="0"/>
              <a:t> </a:t>
            </a:r>
            <a:r>
              <a:rPr lang="cs-CZ" altLang="sk-SK" sz="2000" dirty="0"/>
              <a:t>(tzv. biologická léčba)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infiltrace orgánů (zejména </a:t>
            </a:r>
            <a:r>
              <a:rPr lang="cs-CZ" altLang="sk-SK" sz="2000" dirty="0" err="1"/>
              <a:t>lymfoblastické</a:t>
            </a:r>
            <a:r>
              <a:rPr lang="cs-CZ" altLang="sk-SK" sz="2000" dirty="0"/>
              <a:t> typy) – </a:t>
            </a:r>
            <a:r>
              <a:rPr lang="cs-CZ" altLang="sk-SK" sz="2000" b="1" dirty="0">
                <a:solidFill>
                  <a:schemeClr val="tx2"/>
                </a:solidFill>
              </a:rPr>
              <a:t>radioterapie, </a:t>
            </a:r>
            <a:r>
              <a:rPr lang="cs-CZ" altLang="sk-SK" sz="2000" b="1" dirty="0" err="1">
                <a:solidFill>
                  <a:schemeClr val="tx2"/>
                </a:solidFill>
              </a:rPr>
              <a:t>fotosenzibilizace</a:t>
            </a:r>
            <a:r>
              <a:rPr lang="cs-CZ" altLang="sk-SK" sz="20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ECD45F-49F8-44E2-9A54-B1A84A430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9981DD-9C79-4FD3-9D89-FDA6DA0A1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04F0A565-DAB9-4DBC-AFCD-70F4675B0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Krvetvorba (</a:t>
            </a:r>
            <a:r>
              <a:rPr lang="cs-CZ" altLang="sk-SK" b="1" dirty="0" err="1"/>
              <a:t>hematopoeza</a:t>
            </a:r>
            <a:r>
              <a:rPr lang="cs-CZ" altLang="sk-SK" b="1" dirty="0"/>
              <a:t>)</a:t>
            </a:r>
          </a:p>
        </p:txBody>
      </p:sp>
      <p:sp>
        <p:nvSpPr>
          <p:cNvPr id="4099" name="Zástupný objekt pre obsah 2">
            <a:extLst>
              <a:ext uri="{FF2B5EF4-FFF2-40B4-BE49-F238E27FC236}">
                <a16:creationId xmlns:a16="http://schemas.microsoft.com/office/drawing/2014/main" id="{5A00AAA3-64B9-4F36-B16C-07E5BD78B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sk-SK" sz="2000" dirty="0"/>
              <a:t>= tvorba krevních </a:t>
            </a:r>
            <a:r>
              <a:rPr lang="cs-CZ" altLang="sk-SK" sz="2000" b="1" dirty="0"/>
              <a:t>buněčných </a:t>
            </a:r>
            <a:r>
              <a:rPr lang="cs-CZ" altLang="sk-SK" sz="2000" dirty="0"/>
              <a:t>komponentů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probíhá jako </a:t>
            </a:r>
            <a:r>
              <a:rPr lang="cs-CZ" altLang="sk-SK" sz="2000" b="1" dirty="0"/>
              <a:t>neustálá</a:t>
            </a:r>
            <a:r>
              <a:rPr lang="cs-CZ" altLang="sk-SK" sz="2000" dirty="0"/>
              <a:t> obnova krevních elementů po celý život = množení </a:t>
            </a:r>
            <a:r>
              <a:rPr lang="cs-CZ" altLang="sk-SK" sz="2000" b="1" dirty="0"/>
              <a:t>(proliferace) </a:t>
            </a:r>
            <a:r>
              <a:rPr lang="cs-CZ" altLang="sk-SK" sz="2000" dirty="0"/>
              <a:t>a mnohostupňové vyzrávání </a:t>
            </a:r>
            <a:r>
              <a:rPr lang="cs-CZ" altLang="sk-SK" sz="2000" b="1" dirty="0"/>
              <a:t>(maturace a diferenciace)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je regulovaná </a:t>
            </a:r>
            <a:r>
              <a:rPr lang="cs-CZ" altLang="sk-SK" sz="2000" b="1" dirty="0" err="1"/>
              <a:t>cytokiny</a:t>
            </a:r>
            <a:r>
              <a:rPr lang="cs-CZ" altLang="sk-SK" sz="2000" dirty="0"/>
              <a:t> – např. růstovými faktory (GM-CSF, G-CSF, TPO, EPO), </a:t>
            </a:r>
            <a:r>
              <a:rPr lang="cs-CZ" altLang="sk-SK" sz="2000" dirty="0" err="1"/>
              <a:t>interleukiny</a:t>
            </a:r>
            <a:r>
              <a:rPr lang="cs-CZ" altLang="sk-SK" sz="2000" dirty="0"/>
              <a:t> (IL1-IL?)…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 průběhu vývoje jedince </a:t>
            </a:r>
            <a:r>
              <a:rPr lang="cs-CZ" altLang="sk-SK" sz="2000" b="1" dirty="0"/>
              <a:t>se mění její intenzita </a:t>
            </a:r>
            <a:r>
              <a:rPr lang="cs-CZ" altLang="sk-SK" sz="2000" dirty="0"/>
              <a:t>v jednotlivých krvetvorných orgánech</a:t>
            </a:r>
          </a:p>
          <a:p>
            <a:pPr marL="0" indent="0">
              <a:buNone/>
              <a:defRPr/>
            </a:pPr>
            <a:endParaRPr lang="cs-CZ" altLang="sk-SK" sz="2400" dirty="0"/>
          </a:p>
          <a:p>
            <a:pPr eaLnBrk="1" hangingPunct="1">
              <a:defRPr/>
            </a:pPr>
            <a:endParaRPr lang="cs-CZ" altLang="sk-SK" sz="2400" dirty="0"/>
          </a:p>
          <a:p>
            <a:pPr eaLnBrk="1" hangingPunct="1">
              <a:defRPr/>
            </a:pPr>
            <a:endParaRPr lang="cs-CZ" altLang="sk-SK" sz="2400" dirty="0"/>
          </a:p>
          <a:p>
            <a:pPr eaLnBrk="1" hangingPunct="1">
              <a:defRPr/>
            </a:pPr>
            <a:endParaRPr lang="sk-SK" altLang="sk-SK" sz="24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ED65F7-5851-4FEF-A09F-E6BCC8BA5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784779-78B6-4161-898E-9A4CF67081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0EC8391E-817E-4A54-B006-891BDB228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sk-SK" b="1" dirty="0" err="1"/>
              <a:t>Krevní</a:t>
            </a:r>
            <a:r>
              <a:rPr lang="sk-SK" altLang="sk-SK" b="1" dirty="0"/>
              <a:t> </a:t>
            </a:r>
            <a:r>
              <a:rPr lang="sk-SK" altLang="sk-SK" b="1" dirty="0" err="1"/>
              <a:t>destičky</a:t>
            </a:r>
            <a:r>
              <a:rPr lang="sk-SK" altLang="sk-SK" b="1" dirty="0"/>
              <a:t> - trombocyty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89A9935-5705-465F-9CE7-BC334CF3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sk-SK" sz="2000" dirty="0">
                <a:solidFill>
                  <a:schemeClr val="tx2"/>
                </a:solidFill>
              </a:rPr>
              <a:t>= </a:t>
            </a:r>
            <a:r>
              <a:rPr lang="cs-CZ" altLang="sk-SK" sz="2000" b="1" dirty="0">
                <a:solidFill>
                  <a:schemeClr val="tx2"/>
                </a:solidFill>
              </a:rPr>
              <a:t>fragmenty cytoplazmy megakaryocytů</a:t>
            </a:r>
            <a:r>
              <a:rPr lang="cs-CZ" altLang="sk-SK" sz="2000" dirty="0"/>
              <a:t>, velikost 3 – 4 um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životnost 9 - 12 dnů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role v </a:t>
            </a:r>
            <a:r>
              <a:rPr lang="cs-CZ" altLang="sk-SK" sz="2000" b="1" dirty="0">
                <a:solidFill>
                  <a:schemeClr val="tx2"/>
                </a:solidFill>
              </a:rPr>
              <a:t>hemostáze</a:t>
            </a:r>
            <a:r>
              <a:rPr lang="cs-CZ" altLang="sk-SK" sz="2000" dirty="0"/>
              <a:t> (stavění krvácení)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účast na </a:t>
            </a:r>
            <a:r>
              <a:rPr lang="cs-CZ" altLang="sk-SK" b="1" dirty="0">
                <a:solidFill>
                  <a:schemeClr val="tx2"/>
                </a:solidFill>
              </a:rPr>
              <a:t>tvorbě bílého trombu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plus l</a:t>
            </a:r>
            <a:r>
              <a:rPr lang="cs-CZ" dirty="0"/>
              <a:t>átky z destičkových granul  se uplatňují při </a:t>
            </a:r>
            <a:r>
              <a:rPr lang="cs-CZ" b="1" dirty="0">
                <a:solidFill>
                  <a:schemeClr val="tx2"/>
                </a:solidFill>
              </a:rPr>
              <a:t>vazokonstrikci</a:t>
            </a:r>
            <a:r>
              <a:rPr lang="cs-CZ" dirty="0"/>
              <a:t> v místě poranění, </a:t>
            </a:r>
            <a:r>
              <a:rPr lang="cs-CZ" b="1" dirty="0" err="1">
                <a:solidFill>
                  <a:schemeClr val="tx2"/>
                </a:solidFill>
              </a:rPr>
              <a:t>hemokoagulaci</a:t>
            </a:r>
            <a:r>
              <a:rPr lang="cs-CZ" dirty="0">
                <a:solidFill>
                  <a:schemeClr val="tx2"/>
                </a:solidFill>
              </a:rPr>
              <a:t> </a:t>
            </a:r>
            <a:r>
              <a:rPr lang="cs-CZ" dirty="0"/>
              <a:t>a následné </a:t>
            </a:r>
            <a:r>
              <a:rPr lang="cs-CZ" b="1" dirty="0">
                <a:solidFill>
                  <a:schemeClr val="tx2"/>
                </a:solidFill>
              </a:rPr>
              <a:t>reparaci</a:t>
            </a:r>
            <a:r>
              <a:rPr lang="cs-CZ" dirty="0"/>
              <a:t> poraněné cévy</a:t>
            </a:r>
            <a:endParaRPr lang="cs-CZ" altLang="sk-SK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normální počet </a:t>
            </a:r>
            <a:r>
              <a:rPr lang="cs-CZ" sz="2000" dirty="0"/>
              <a:t> </a:t>
            </a:r>
            <a:r>
              <a:rPr lang="cs-CZ" sz="2000" b="1" dirty="0">
                <a:solidFill>
                  <a:schemeClr val="tx2"/>
                </a:solidFill>
              </a:rPr>
              <a:t>150–300 · 10</a:t>
            </a:r>
            <a:r>
              <a:rPr lang="cs-CZ" sz="2000" b="1" baseline="30000" dirty="0">
                <a:solidFill>
                  <a:schemeClr val="tx2"/>
                </a:solidFill>
              </a:rPr>
              <a:t>9</a:t>
            </a:r>
            <a:r>
              <a:rPr lang="cs-CZ" sz="2000" b="1" baseline="30000" dirty="0"/>
              <a:t> </a:t>
            </a:r>
            <a:r>
              <a:rPr lang="cs-CZ" sz="2000" dirty="0"/>
              <a:t>v 1 litru krve</a:t>
            </a:r>
            <a:endParaRPr lang="cs-CZ" altLang="sk-SK" sz="20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b="1" dirty="0" err="1">
                <a:solidFill>
                  <a:schemeClr val="tx2"/>
                </a:solidFill>
              </a:rPr>
              <a:t>trombocytémie</a:t>
            </a:r>
            <a:r>
              <a:rPr lang="cs-CZ" altLang="sk-SK" b="1" dirty="0">
                <a:solidFill>
                  <a:schemeClr val="tx2"/>
                </a:solidFill>
              </a:rPr>
              <a:t> </a:t>
            </a:r>
          </a:p>
          <a:p>
            <a:pPr marL="1257300" lvl="2" indent="-342900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b="1" i="1" dirty="0">
                <a:solidFill>
                  <a:schemeClr val="tx2"/>
                </a:solidFill>
              </a:rPr>
              <a:t>primární </a:t>
            </a:r>
            <a:r>
              <a:rPr lang="cs-CZ" altLang="sk-SK" sz="2000" b="1" i="1" dirty="0" err="1">
                <a:solidFill>
                  <a:schemeClr val="tx2"/>
                </a:solidFill>
              </a:rPr>
              <a:t>trombocytémie</a:t>
            </a:r>
            <a:r>
              <a:rPr lang="cs-CZ" altLang="sk-SK" sz="2000" b="1" i="1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= monoklonální proliferace </a:t>
            </a:r>
            <a:r>
              <a:rPr lang="cs-CZ" altLang="sk-SK" sz="2000" dirty="0" err="1"/>
              <a:t>megakaryocytární</a:t>
            </a:r>
            <a:r>
              <a:rPr lang="cs-CZ" altLang="sk-SK" sz="2000" dirty="0"/>
              <a:t> řady; vede ke zvýšení počtu trombocytů nad 600x10</a:t>
            </a:r>
            <a:r>
              <a:rPr lang="cs-CZ" altLang="sk-SK" sz="2000" baseline="30000" dirty="0"/>
              <a:t>9</a:t>
            </a:r>
            <a:r>
              <a:rPr lang="cs-CZ" altLang="sk-SK" sz="2000" dirty="0"/>
              <a:t>/l, méněcennosti destiček, a z toho komplikacím trombotickým i krvácivým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b="1" dirty="0">
                <a:solidFill>
                  <a:schemeClr val="tx2"/>
                </a:solidFill>
              </a:rPr>
              <a:t>trombocytopenie</a:t>
            </a:r>
            <a:r>
              <a:rPr lang="cs-CZ" altLang="sk-SK" dirty="0"/>
              <a:t> – viz dále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sk-SK" b="1" dirty="0" err="1">
                <a:solidFill>
                  <a:schemeClr val="tx2"/>
                </a:solidFill>
              </a:rPr>
              <a:t>trombocytopatie</a:t>
            </a:r>
            <a:r>
              <a:rPr lang="cs-CZ" altLang="sk-SK" dirty="0">
                <a:solidFill>
                  <a:schemeClr val="tx2"/>
                </a:solidFill>
              </a:rPr>
              <a:t> </a:t>
            </a:r>
            <a:r>
              <a:rPr lang="cs-CZ" altLang="sk-SK" dirty="0"/>
              <a:t>– viz dále</a:t>
            </a:r>
          </a:p>
          <a:p>
            <a:pPr lvl="1">
              <a:defRPr/>
            </a:pPr>
            <a:endParaRPr lang="cs-CZ" altLang="sk-SK" dirty="0"/>
          </a:p>
          <a:p>
            <a:pPr>
              <a:defRPr/>
            </a:pPr>
            <a:endParaRPr 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19519D-F2B5-46F1-8F22-0CA1DA6E7D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9B282C8-F193-4900-A730-495A3912CD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19E2D4FE-3BED-4860-9455-45256C943B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(</a:t>
            </a:r>
            <a:r>
              <a:rPr lang="cs-CZ" altLang="sk-SK" dirty="0" err="1"/>
              <a:t>Hemo</a:t>
            </a:r>
            <a:r>
              <a:rPr lang="cs-CZ" altLang="sk-SK" dirty="0"/>
              <a:t>)koagulace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0749DDA-9B5A-4B2D-99D6-A17A8CF8C3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sk-SK" sz="1800" b="1" dirty="0">
                <a:solidFill>
                  <a:schemeClr val="tx2"/>
                </a:solidFill>
              </a:rPr>
              <a:t>jeden z dějů</a:t>
            </a:r>
            <a:r>
              <a:rPr lang="cs-CZ" altLang="sk-SK" sz="1800" dirty="0">
                <a:solidFill>
                  <a:schemeClr val="tx2"/>
                </a:solidFill>
              </a:rPr>
              <a:t> </a:t>
            </a:r>
            <a:r>
              <a:rPr lang="cs-CZ" altLang="sk-SK" sz="1800" dirty="0"/>
              <a:t>vedoucích </a:t>
            </a:r>
            <a:r>
              <a:rPr lang="cs-CZ" altLang="sk-SK" sz="1800" b="1" dirty="0">
                <a:solidFill>
                  <a:schemeClr val="tx2"/>
                </a:solidFill>
              </a:rPr>
              <a:t>k zástavě krvácení </a:t>
            </a:r>
            <a:r>
              <a:rPr lang="cs-CZ" altLang="sk-SK" sz="1800" dirty="0"/>
              <a:t>(hemostáze)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sk-SK" sz="1800" dirty="0"/>
              <a:t>základním principem je vytvoření </a:t>
            </a:r>
            <a:r>
              <a:rPr lang="cs-CZ" altLang="sk-SK" sz="1800" b="1" dirty="0">
                <a:solidFill>
                  <a:schemeClr val="tx2"/>
                </a:solidFill>
              </a:rPr>
              <a:t>fibrinové sítě</a:t>
            </a:r>
            <a:r>
              <a:rPr lang="cs-CZ" altLang="sk-SK" sz="1800" dirty="0"/>
              <a:t>, která zachytává erytrocyty, leukocyty a trombocyty z krevního řečiště a tvoří </a:t>
            </a:r>
            <a:r>
              <a:rPr lang="cs-CZ" altLang="sk-SK" sz="1800" b="1" dirty="0">
                <a:solidFill>
                  <a:schemeClr val="tx2"/>
                </a:solidFill>
              </a:rPr>
              <a:t>definitivní trombus</a:t>
            </a:r>
            <a:r>
              <a:rPr lang="cs-CZ" altLang="sk-SK" sz="1800" dirty="0"/>
              <a:t>, nahrazující primární (bílý) trombus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sk-SK" sz="1800" dirty="0"/>
              <a:t>cévní stěna je vystlaná </a:t>
            </a:r>
            <a:r>
              <a:rPr lang="cs-CZ" altLang="sk-SK" sz="1800" b="1" dirty="0">
                <a:solidFill>
                  <a:schemeClr val="tx2"/>
                </a:solidFill>
              </a:rPr>
              <a:t>endoteliálními buňkami</a:t>
            </a:r>
            <a:r>
              <a:rPr lang="cs-CZ" altLang="sk-SK" sz="1800" dirty="0">
                <a:solidFill>
                  <a:schemeClr val="tx2"/>
                </a:solidFill>
              </a:rPr>
              <a:t> </a:t>
            </a:r>
            <a:r>
              <a:rPr lang="cs-CZ" altLang="sk-SK" sz="1800" dirty="0"/>
              <a:t>a neporušená se vyznačuje </a:t>
            </a:r>
            <a:r>
              <a:rPr lang="cs-CZ" altLang="sk-SK" sz="1800" b="1" dirty="0">
                <a:solidFill>
                  <a:schemeClr val="tx2"/>
                </a:solidFill>
              </a:rPr>
              <a:t>elasticitou</a:t>
            </a:r>
            <a:r>
              <a:rPr lang="cs-CZ" altLang="sk-SK" sz="1800" dirty="0"/>
              <a:t> a </a:t>
            </a:r>
            <a:r>
              <a:rPr lang="cs-CZ" altLang="sk-SK" sz="1800" b="1" dirty="0" err="1">
                <a:solidFill>
                  <a:schemeClr val="tx2"/>
                </a:solidFill>
              </a:rPr>
              <a:t>nesmáčivostí</a:t>
            </a:r>
            <a:r>
              <a:rPr lang="cs-CZ" altLang="sk-SK" sz="1800" dirty="0"/>
              <a:t>. Při jejím narušení (poranění) se z poškozených endotelových buněk </a:t>
            </a:r>
            <a:r>
              <a:rPr lang="cs-CZ" altLang="sk-SK" sz="1800" b="1" dirty="0">
                <a:solidFill>
                  <a:schemeClr val="tx2"/>
                </a:solidFill>
              </a:rPr>
              <a:t>uvolní určité koagulační faktory</a:t>
            </a:r>
            <a:r>
              <a:rPr lang="cs-CZ" altLang="sk-SK" sz="1800" dirty="0">
                <a:solidFill>
                  <a:schemeClr val="tx2"/>
                </a:solidFill>
              </a:rPr>
              <a:t> </a:t>
            </a:r>
            <a:r>
              <a:rPr lang="cs-CZ" altLang="sk-SK" sz="1800" dirty="0"/>
              <a:t>a odhalí se </a:t>
            </a:r>
            <a:r>
              <a:rPr lang="cs-CZ" altLang="sk-SK" sz="1800" dirty="0" err="1"/>
              <a:t>smáčivý</a:t>
            </a:r>
            <a:r>
              <a:rPr lang="cs-CZ" altLang="sk-SK" sz="1800" dirty="0"/>
              <a:t> povrch pod endotelem, čímž se </a:t>
            </a:r>
            <a:r>
              <a:rPr lang="cs-CZ" altLang="sk-SK" sz="1800" b="1" dirty="0">
                <a:solidFill>
                  <a:schemeClr val="tx2"/>
                </a:solidFill>
              </a:rPr>
              <a:t>aktivuje koagulační kaskáda.</a:t>
            </a:r>
          </a:p>
        </p:txBody>
      </p:sp>
      <p:pic>
        <p:nvPicPr>
          <p:cNvPr id="33796" name="Picture 5" descr="Image result for white trombus">
            <a:extLst>
              <a:ext uri="{FF2B5EF4-FFF2-40B4-BE49-F238E27FC236}">
                <a16:creationId xmlns:a16="http://schemas.microsoft.com/office/drawing/2014/main" id="{2C29161D-6858-4146-8AEE-42305ECF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5856" r="7880" b="19885"/>
          <a:stretch>
            <a:fillRect/>
          </a:stretch>
        </p:blipFill>
        <p:spPr bwMode="auto">
          <a:xfrm>
            <a:off x="718800" y="3409201"/>
            <a:ext cx="44751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7" descr="Image result for white trombus">
            <a:extLst>
              <a:ext uri="{FF2B5EF4-FFF2-40B4-BE49-F238E27FC236}">
                <a16:creationId xmlns:a16="http://schemas.microsoft.com/office/drawing/2014/main" id="{CE455340-867D-4F4D-B547-4D43FD74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91" y="32943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050571-7E70-41ED-A975-04043BEC2B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10109B-C7E8-4A8E-BF13-C562402656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A7B08B9-D762-4D42-8EB8-266D7F95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krevní koagulace</a:t>
            </a:r>
          </a:p>
        </p:txBody>
      </p:sp>
      <p:pic>
        <p:nvPicPr>
          <p:cNvPr id="34818" name="Picture 5">
            <a:extLst>
              <a:ext uri="{FF2B5EF4-FFF2-40B4-BE49-F238E27FC236}">
                <a16:creationId xmlns:a16="http://schemas.microsoft.com/office/drawing/2014/main" id="{366DDE88-E0DA-4BF6-93E7-743C67BA13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371223"/>
            <a:ext cx="3338301" cy="2745647"/>
          </a:xfrm>
        </p:spPr>
      </p:pic>
      <p:pic>
        <p:nvPicPr>
          <p:cNvPr id="34819" name="Picture 8">
            <a:extLst>
              <a:ext uri="{FF2B5EF4-FFF2-40B4-BE49-F238E27FC236}">
                <a16:creationId xmlns:a16="http://schemas.microsoft.com/office/drawing/2014/main" id="{9841F19F-FA7D-4A24-91E4-158F46E287EB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1201" y="1648136"/>
            <a:ext cx="3467100" cy="2185987"/>
          </a:xfrm>
        </p:spPr>
      </p:pic>
      <p:pic>
        <p:nvPicPr>
          <p:cNvPr id="34820" name="Picture 11">
            <a:extLst>
              <a:ext uri="{FF2B5EF4-FFF2-40B4-BE49-F238E27FC236}">
                <a16:creationId xmlns:a16="http://schemas.microsoft.com/office/drawing/2014/main" id="{976348F6-99A1-41A5-9C4D-FBD7140CC5E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0468" y="1368305"/>
            <a:ext cx="2708566" cy="2745647"/>
          </a:xfrm>
        </p:spPr>
      </p:pic>
      <p:sp>
        <p:nvSpPr>
          <p:cNvPr id="34821" name="BlokTextu 2">
            <a:extLst>
              <a:ext uri="{FF2B5EF4-FFF2-40B4-BE49-F238E27FC236}">
                <a16:creationId xmlns:a16="http://schemas.microsoft.com/office/drawing/2014/main" id="{2182DDBC-3929-499E-9D4E-2E00A3B1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00" y="4172678"/>
            <a:ext cx="980331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sk-SK" sz="2000" dirty="0"/>
              <a:t> </a:t>
            </a:r>
            <a:r>
              <a:rPr lang="cs-CZ" altLang="sk-SK" sz="2000" b="1" dirty="0">
                <a:solidFill>
                  <a:schemeClr val="tx2"/>
                </a:solidFill>
              </a:rPr>
              <a:t>primární hemostáza </a:t>
            </a:r>
            <a:r>
              <a:rPr lang="cs-CZ" altLang="sk-SK" sz="2000" dirty="0"/>
              <a:t>= vasokonstrikce cévy, adheze a agregace trombocytů, </a:t>
            </a:r>
            <a:r>
              <a:rPr lang="cs-CZ" altLang="sk-SK" sz="2000" dirty="0" err="1"/>
              <a:t>degranulace</a:t>
            </a:r>
            <a:r>
              <a:rPr lang="cs-CZ" altLang="sk-SK" sz="2000" dirty="0"/>
              <a:t> trombocytů - vzniká primární (bílý) trombus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sk-SK" sz="2000" dirty="0"/>
              <a:t> </a:t>
            </a:r>
            <a:r>
              <a:rPr lang="cs-CZ" altLang="sk-SK" sz="2000" b="1" dirty="0">
                <a:solidFill>
                  <a:schemeClr val="tx2"/>
                </a:solidFill>
              </a:rPr>
              <a:t>sekundární hemostáza </a:t>
            </a:r>
            <a:r>
              <a:rPr lang="cs-CZ" altLang="sk-SK" sz="2000" dirty="0"/>
              <a:t>=</a:t>
            </a:r>
            <a:r>
              <a:rPr lang="cs-CZ" altLang="sk-SK" sz="2000" b="1" dirty="0"/>
              <a:t> </a:t>
            </a:r>
            <a:r>
              <a:rPr lang="cs-CZ" altLang="sk-SK" sz="2000" dirty="0" err="1"/>
              <a:t>hemokoagulace</a:t>
            </a:r>
            <a:r>
              <a:rPr lang="cs-CZ" altLang="sk-SK" sz="2000" dirty="0"/>
              <a:t> = aktivace protrombinu (vnitřní a zevní systém) na trombin,  tvorba fibrinu – vzniká definitivní (červený) trombus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cs-CZ" altLang="sk-SK" sz="2000" dirty="0"/>
              <a:t> </a:t>
            </a:r>
            <a:r>
              <a:rPr lang="cs-CZ" altLang="sk-SK" sz="2000" b="1" dirty="0">
                <a:solidFill>
                  <a:schemeClr val="tx2"/>
                </a:solidFill>
              </a:rPr>
              <a:t>rozpouštění fibrinu </a:t>
            </a:r>
            <a:r>
              <a:rPr lang="cs-CZ" altLang="sk-SK" sz="2000" dirty="0"/>
              <a:t>= </a:t>
            </a:r>
            <a:r>
              <a:rPr lang="cs-CZ" altLang="sk-SK" sz="2000" dirty="0" err="1"/>
              <a:t>fibrinolýza</a:t>
            </a:r>
            <a:r>
              <a:rPr lang="cs-CZ" altLang="sk-SK" sz="2000" dirty="0"/>
              <a:t> = aktivace </a:t>
            </a:r>
            <a:r>
              <a:rPr lang="cs-CZ" altLang="sk-SK" sz="2000" dirty="0" err="1"/>
              <a:t>plasminogenu</a:t>
            </a:r>
            <a:r>
              <a:rPr lang="cs-CZ" altLang="sk-SK" sz="2000" dirty="0"/>
              <a:t> na plazmin, degradace fibrinu - rozpouštění trombu</a:t>
            </a:r>
          </a:p>
          <a:p>
            <a:pPr>
              <a:spcBef>
                <a:spcPct val="0"/>
              </a:spcBef>
              <a:buFontTx/>
              <a:buNone/>
            </a:pPr>
            <a:endParaRPr lang="sk-SK" altLang="sk-SK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7D46E8-5D1F-4041-B310-9E767A3798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18DCB6-09F3-4E15-980D-D6F8DEF208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A9D66BE-DB98-45ED-94EA-E4A372682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sk-SK" sz="2200" b="1" dirty="0">
                <a:solidFill>
                  <a:schemeClr val="tx2"/>
                </a:solidFill>
              </a:rPr>
              <a:t>Inhibitory srážení krve:</a:t>
            </a:r>
          </a:p>
          <a:p>
            <a:pPr>
              <a:lnSpc>
                <a:spcPct val="90000"/>
              </a:lnSpc>
              <a:defRPr/>
            </a:pPr>
            <a:endParaRPr lang="cs-CZ" altLang="sk-SK" sz="1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antitrombin III (AT III)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inhibitor trombinu a vytváří ireverzibilní komplex i s faktory XI,X,IX (čím je inaktivuje); jeho katalyzujícím kofaktorem je heparin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protein C, protein S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štěpí faktory V,VIII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trombomodulin</a:t>
            </a:r>
            <a:r>
              <a:rPr lang="cs-CZ" altLang="sk-SK" sz="2000" dirty="0"/>
              <a:t> – na membráně neaktivovaného endotelu; vyvazuje trombin, který pak následně aktivuje protein C a 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kumariny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antagonisté vitaminu K (</a:t>
            </a:r>
            <a:r>
              <a:rPr lang="cs-CZ" altLang="sk-SK" sz="2000" dirty="0" err="1"/>
              <a:t>warfarin</a:t>
            </a:r>
            <a:r>
              <a:rPr lang="cs-CZ" altLang="sk-SK" sz="2000" dirty="0"/>
              <a:t>)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i="1" dirty="0">
                <a:solidFill>
                  <a:schemeClr val="tx2"/>
                </a:solidFill>
              </a:rPr>
              <a:t>vitamin K dependentní faktory: </a:t>
            </a:r>
            <a:r>
              <a:rPr lang="cs-CZ" altLang="sk-SK" sz="2000" dirty="0"/>
              <a:t>II,VII,IX,X (</a:t>
            </a:r>
            <a:r>
              <a:rPr lang="cs-CZ" altLang="sk-SK" sz="2000" dirty="0" err="1"/>
              <a:t>vit.K</a:t>
            </a:r>
            <a:r>
              <a:rPr lang="cs-CZ" altLang="sk-SK" sz="2000" dirty="0"/>
              <a:t> je zásadní pro jejich vazbu Ca2+ jako kofaktoru v koagulační kaskádě), protein C a S (role v jejich syntéze)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hirudin</a:t>
            </a:r>
            <a:r>
              <a:rPr lang="cs-CZ" altLang="sk-SK" sz="2000" dirty="0"/>
              <a:t> – přímý inhibitor trombinu; produkován pijavicemi </a:t>
            </a:r>
          </a:p>
          <a:p>
            <a:pPr>
              <a:lnSpc>
                <a:spcPct val="90000"/>
              </a:lnSpc>
              <a:defRPr/>
            </a:pPr>
            <a:endParaRPr lang="cs-CZ" altLang="sk-SK" sz="2000" dirty="0"/>
          </a:p>
          <a:p>
            <a:pPr marL="72000" indent="0">
              <a:lnSpc>
                <a:spcPct val="90000"/>
              </a:lnSpc>
              <a:buNone/>
              <a:defRPr/>
            </a:pPr>
            <a:r>
              <a:rPr lang="cs-CZ" altLang="sk-SK" sz="2200" b="1" dirty="0">
                <a:solidFill>
                  <a:schemeClr val="tx2"/>
                </a:solidFill>
              </a:rPr>
              <a:t>Aktivátory fibrinolytického systému (</a:t>
            </a:r>
            <a:r>
              <a:rPr lang="cs-CZ" altLang="sk-SK" sz="2200" b="1" dirty="0" err="1">
                <a:solidFill>
                  <a:schemeClr val="tx2"/>
                </a:solidFill>
              </a:rPr>
              <a:t>fibrinolytika</a:t>
            </a:r>
            <a:r>
              <a:rPr lang="cs-CZ" altLang="sk-SK" sz="2200" b="1" dirty="0">
                <a:solidFill>
                  <a:schemeClr val="tx2"/>
                </a:solidFill>
              </a:rPr>
              <a:t>)</a:t>
            </a:r>
          </a:p>
          <a:p>
            <a:pPr>
              <a:lnSpc>
                <a:spcPct val="90000"/>
              </a:lnSpc>
              <a:defRPr/>
            </a:pPr>
            <a:endParaRPr lang="cs-CZ" altLang="sk-SK" sz="1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urokináza, </a:t>
            </a:r>
            <a:r>
              <a:rPr lang="cs-CZ" altLang="sk-SK" sz="2000" b="1" dirty="0" err="1">
                <a:solidFill>
                  <a:schemeClr val="tx2"/>
                </a:solidFill>
              </a:rPr>
              <a:t>streptokináza</a:t>
            </a:r>
            <a:r>
              <a:rPr lang="cs-CZ" altLang="sk-SK" sz="2000" b="1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aktivují </a:t>
            </a:r>
            <a:r>
              <a:rPr lang="cs-CZ" altLang="sk-SK" sz="2000" dirty="0" err="1"/>
              <a:t>plazminogen</a:t>
            </a:r>
            <a:r>
              <a:rPr lang="cs-CZ" altLang="sk-SK" sz="2000" dirty="0"/>
              <a:t> na plazmin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tPA</a:t>
            </a:r>
            <a:r>
              <a:rPr lang="cs-CZ" altLang="sk-SK" sz="2000" dirty="0"/>
              <a:t> – tkáňový aktivátor </a:t>
            </a:r>
            <a:r>
              <a:rPr lang="cs-CZ" altLang="sk-SK" sz="2000" dirty="0" err="1"/>
              <a:t>plazminogenu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altepláza</a:t>
            </a:r>
            <a:r>
              <a:rPr lang="cs-CZ" altLang="sk-SK" sz="2000" dirty="0"/>
              <a:t>)</a:t>
            </a:r>
          </a:p>
          <a:p>
            <a:pPr>
              <a:defRPr/>
            </a:pPr>
            <a:endParaRPr lang="sk-SK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89337F-676F-4BC1-9DA9-5AD366A5B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136E466-DCAE-439E-BFA7-2F9E1EA038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667756D-32CB-4ABC-B50B-99A344927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Vyšetření při koagulačních poruchách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2C56548-6628-4AD7-B407-E59ABA8AF5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rgbClr val="00FF00"/>
              </a:buClr>
              <a:buNone/>
              <a:defRPr/>
            </a:pPr>
            <a:endParaRPr lang="cs-CZ" altLang="sk-SK" sz="1000" b="1" i="1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anamnéza, fyzikální vyšetření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KO (krevní obraz) – počet destiček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zevní systém – INR, hladiny faktorů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vnitřní systém – </a:t>
            </a:r>
            <a:r>
              <a:rPr lang="cs-CZ" altLang="sk-SK" sz="2000" dirty="0" err="1"/>
              <a:t>aPTT</a:t>
            </a:r>
            <a:r>
              <a:rPr lang="cs-CZ" altLang="sk-SK" sz="2000" dirty="0"/>
              <a:t>, hladiny faktorů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trombinový čas, hladina fibrinogenu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D-dimery, EGT, FDP (degradační produkty fibrinu)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euglobulinová </a:t>
            </a:r>
            <a:r>
              <a:rPr lang="cs-CZ" altLang="sk-SK" sz="2000" dirty="0" err="1"/>
              <a:t>fibrinolýza</a:t>
            </a:r>
            <a:endParaRPr lang="cs-CZ" altLang="sk-SK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test kapilární krvácivosti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test fragility kapilár – </a:t>
            </a:r>
            <a:r>
              <a:rPr lang="cs-CZ" altLang="sk-SK" sz="2000" dirty="0" err="1"/>
              <a:t>Rumpel-Leede</a:t>
            </a:r>
            <a:endParaRPr lang="cs-CZ" altLang="sk-SK" sz="20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hladiny inhibitorů – PC, PS, ATIII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cs-CZ" altLang="sk-SK" sz="2000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cs-CZ" altLang="sk-SK" sz="2000" dirty="0"/>
          </a:p>
        </p:txBody>
      </p:sp>
      <p:sp>
        <p:nvSpPr>
          <p:cNvPr id="36867" name="BlokTextu 1">
            <a:extLst>
              <a:ext uri="{FF2B5EF4-FFF2-40B4-BE49-F238E27FC236}">
                <a16:creationId xmlns:a16="http://schemas.microsoft.com/office/drawing/2014/main" id="{C8086518-FDA6-4B11-B884-CCE4A2BB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00" y="4599117"/>
            <a:ext cx="99492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sk-SK" sz="2000" b="1" dirty="0" err="1">
                <a:solidFill>
                  <a:schemeClr val="tx2"/>
                </a:solidFill>
              </a:rPr>
              <a:t>Hemokoagulace</a:t>
            </a:r>
            <a:r>
              <a:rPr lang="cs-CZ" altLang="sk-SK" sz="2000" b="1" dirty="0">
                <a:solidFill>
                  <a:schemeClr val="tx2"/>
                </a:solidFill>
              </a:rPr>
              <a:t> a </a:t>
            </a:r>
            <a:r>
              <a:rPr lang="cs-CZ" altLang="sk-SK" sz="2000" b="1" dirty="0" err="1">
                <a:solidFill>
                  <a:schemeClr val="tx2"/>
                </a:solidFill>
              </a:rPr>
              <a:t>fibrinolýza</a:t>
            </a:r>
            <a:r>
              <a:rPr lang="cs-CZ" altLang="sk-SK" sz="2000" b="1" dirty="0">
                <a:solidFill>
                  <a:schemeClr val="tx2"/>
                </a:solidFill>
              </a:rPr>
              <a:t> probíhají neustále současně</a:t>
            </a:r>
            <a:r>
              <a:rPr lang="cs-CZ" altLang="sk-SK" sz="2000" dirty="0"/>
              <a:t>, jde jen o to, na kterou stranu je právě nachýlená (ne)rovnováha </a:t>
            </a:r>
            <a:r>
              <a:rPr lang="cs-CZ" altLang="sk-SK" sz="2000" b="1" dirty="0">
                <a:solidFill>
                  <a:schemeClr val="tx2"/>
                </a:solidFill>
              </a:rPr>
              <a:t>!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sk-SK" sz="2000" dirty="0"/>
              <a:t>Krajními polohami jsou potom </a:t>
            </a:r>
            <a:r>
              <a:rPr lang="cs-CZ" altLang="sk-SK" sz="2000" b="1" dirty="0">
                <a:solidFill>
                  <a:schemeClr val="tx2"/>
                </a:solidFill>
              </a:rPr>
              <a:t>krvácivé stavy (</a:t>
            </a:r>
            <a:r>
              <a:rPr lang="cs-CZ" altLang="sk-SK" sz="2000" b="1" dirty="0" err="1">
                <a:solidFill>
                  <a:schemeClr val="tx2"/>
                </a:solidFill>
              </a:rPr>
              <a:t>hemorhagické</a:t>
            </a:r>
            <a:r>
              <a:rPr lang="cs-CZ" altLang="sk-SK" sz="2000" b="1" dirty="0">
                <a:solidFill>
                  <a:schemeClr val="tx2"/>
                </a:solidFill>
              </a:rPr>
              <a:t> diatézy) </a:t>
            </a:r>
            <a:r>
              <a:rPr lang="cs-CZ" altLang="sk-SK" sz="2000" dirty="0"/>
              <a:t>na jedné straně a </a:t>
            </a:r>
            <a:r>
              <a:rPr lang="cs-CZ" altLang="sk-SK" sz="2000" b="1" dirty="0" err="1">
                <a:solidFill>
                  <a:schemeClr val="tx2"/>
                </a:solidFill>
              </a:rPr>
              <a:t>trombofilní</a:t>
            </a:r>
            <a:r>
              <a:rPr lang="cs-CZ" altLang="sk-SK" sz="2000" b="1" dirty="0">
                <a:solidFill>
                  <a:schemeClr val="tx2"/>
                </a:solidFill>
              </a:rPr>
              <a:t> stavy (</a:t>
            </a:r>
            <a:r>
              <a:rPr lang="cs-CZ" altLang="sk-SK" sz="2000" b="1" dirty="0" err="1">
                <a:solidFill>
                  <a:schemeClr val="tx2"/>
                </a:solidFill>
              </a:rPr>
              <a:t>trombembolická</a:t>
            </a:r>
            <a:r>
              <a:rPr lang="cs-CZ" altLang="sk-SK" sz="2000" b="1" dirty="0">
                <a:solidFill>
                  <a:schemeClr val="tx2"/>
                </a:solidFill>
              </a:rPr>
              <a:t> nemoc) </a:t>
            </a:r>
            <a:r>
              <a:rPr lang="cs-CZ" altLang="sk-SK" sz="2000" dirty="0"/>
              <a:t>na druhé straně.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sk-SK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2D285B-6C11-46BA-BC12-2CECE65E6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78CF12-EB52-4E50-81F5-AD0042A7C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A59FCCC-B649-4650-BB01-8B3A33572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Krvácivé stavy – hemoragická diatéza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1971E86-E31E-4200-B496-51A10F0820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z poruch cévní stěny = </a:t>
            </a:r>
            <a:r>
              <a:rPr lang="cs-CZ" altLang="sk-SK" sz="2000" b="1" dirty="0" err="1">
                <a:solidFill>
                  <a:schemeClr val="tx2"/>
                </a:solidFill>
              </a:rPr>
              <a:t>vaskulopatie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z poruch počtu nebo kvality destiček = </a:t>
            </a:r>
            <a:r>
              <a:rPr lang="cs-CZ" altLang="sk-SK" sz="2000" b="1" dirty="0">
                <a:solidFill>
                  <a:schemeClr val="tx2"/>
                </a:solidFill>
              </a:rPr>
              <a:t>trombocytopenie a </a:t>
            </a:r>
            <a:r>
              <a:rPr lang="cs-CZ" altLang="sk-SK" sz="2000" b="1" dirty="0" err="1">
                <a:solidFill>
                  <a:schemeClr val="tx2"/>
                </a:solidFill>
              </a:rPr>
              <a:t>trombocytopatie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z poruch nebo nedostatku koagulačních faktorů = </a:t>
            </a:r>
            <a:r>
              <a:rPr lang="cs-CZ" altLang="sk-SK" sz="2000" b="1" dirty="0" err="1">
                <a:solidFill>
                  <a:schemeClr val="tx2"/>
                </a:solidFill>
              </a:rPr>
              <a:t>koagulopatie</a:t>
            </a:r>
            <a:endParaRPr lang="cs-CZ" altLang="sk-SK" sz="2000" b="1" dirty="0">
              <a:solidFill>
                <a:schemeClr val="tx2"/>
              </a:solidFill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dirty="0"/>
              <a:t>vrozené – hemofilie, </a:t>
            </a:r>
            <a:r>
              <a:rPr lang="cs-CZ" altLang="sk-SK" dirty="0" err="1"/>
              <a:t>afibrinogenémie</a:t>
            </a:r>
            <a:endParaRPr lang="cs-CZ" altLang="sk-SK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sk-SK" dirty="0"/>
              <a:t>získané – </a:t>
            </a:r>
            <a:r>
              <a:rPr lang="cs-CZ" altLang="sk-SK" dirty="0" err="1"/>
              <a:t>hypovitaminosa</a:t>
            </a:r>
            <a:r>
              <a:rPr lang="cs-CZ" altLang="sk-SK" dirty="0"/>
              <a:t> K, jaterní insuficience</a:t>
            </a:r>
          </a:p>
          <a:p>
            <a:pPr marL="1257300" lvl="2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altLang="sk-SK" sz="2000" dirty="0"/>
              <a:t>diseminovaná intravaskulární koagulace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CBBAC-908F-4B0D-A0AA-CC318B973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387A84-E701-4385-B012-1DC5C8094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3914B7-0854-44B2-BCF4-3A4E708EF4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044EFB-EA9E-476A-A6C9-8EEFFFF8E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64E5D8DF-8DF7-48D6-ABAF-B70D0E833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Krvácení z poruch cévní stěny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2F5E5FF-746A-4368-931E-4F2A40030E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740857" cy="413999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vrozená nebo získaná porucha způsobující větší křehkost cévní stěny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endParaRPr lang="cs-CZ" altLang="sk-SK" sz="1000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Etiologie:</a:t>
            </a:r>
            <a:r>
              <a:rPr lang="cs-CZ" altLang="sk-SK" sz="2000" dirty="0"/>
              <a:t> nedostatek vit. C, vrozené poruchy pojivové tkáně, stařecká purpura, léčba steroidy, </a:t>
            </a:r>
            <a:r>
              <a:rPr lang="cs-CZ" altLang="sk-SK" sz="2000" dirty="0" err="1"/>
              <a:t>Cushingův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sy</a:t>
            </a:r>
            <a:r>
              <a:rPr lang="cs-CZ" altLang="sk-SK" sz="2000" dirty="0"/>
              <a:t>, vaskulitidy, </a:t>
            </a:r>
            <a:r>
              <a:rPr lang="cs-CZ" altLang="sk-SK" sz="2000" dirty="0" err="1"/>
              <a:t>Henoch-Schoenleinova</a:t>
            </a:r>
            <a:r>
              <a:rPr lang="cs-CZ" altLang="sk-SK" sz="2000" dirty="0"/>
              <a:t> purpura (závažnější </a:t>
            </a:r>
            <a:r>
              <a:rPr lang="cs-CZ" altLang="sk-SK" sz="2000" dirty="0" err="1"/>
              <a:t>postinfekční</a:t>
            </a:r>
            <a:r>
              <a:rPr lang="cs-CZ" altLang="sk-SK" sz="2000" dirty="0"/>
              <a:t> autoimunitní porucha)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Příznaky:</a:t>
            </a:r>
            <a:r>
              <a:rPr lang="cs-CZ" altLang="sk-SK" sz="2000" dirty="0"/>
              <a:t> petechie až </a:t>
            </a:r>
            <a:r>
              <a:rPr lang="cs-CZ" altLang="sk-SK" sz="2000" dirty="0" err="1"/>
              <a:t>sufuze</a:t>
            </a:r>
            <a:r>
              <a:rPr lang="cs-CZ" altLang="sk-SK" sz="2000" dirty="0"/>
              <a:t> na kůži, při </a:t>
            </a:r>
            <a:r>
              <a:rPr lang="cs-CZ" altLang="sk-SK" sz="2000" dirty="0" err="1"/>
              <a:t>Henoch</a:t>
            </a:r>
            <a:r>
              <a:rPr lang="cs-CZ" altLang="sk-SK" sz="2000" dirty="0"/>
              <a:t> </a:t>
            </a:r>
            <a:r>
              <a:rPr lang="cs-CZ" altLang="sk-SK" sz="2000" dirty="0" err="1"/>
              <a:t>Schoenleinově</a:t>
            </a:r>
            <a:r>
              <a:rPr lang="cs-CZ" altLang="sk-SK" sz="2000" dirty="0"/>
              <a:t> purpuře i na </a:t>
            </a:r>
            <a:r>
              <a:rPr lang="cs-CZ" altLang="sk-SK" sz="2000" dirty="0" err="1"/>
              <a:t>vntiřních</a:t>
            </a:r>
            <a:r>
              <a:rPr lang="cs-CZ" altLang="sk-SK" sz="2000" dirty="0"/>
              <a:t> orgánech (projevující se jako bolesti břicha, kloubů, </a:t>
            </a:r>
            <a:r>
              <a:rPr lang="cs-CZ" altLang="sk-SK" sz="2000" dirty="0" err="1"/>
              <a:t>meléna</a:t>
            </a:r>
            <a:r>
              <a:rPr lang="cs-CZ" altLang="sk-SK" sz="2000" dirty="0"/>
              <a:t>, hematurie, neurologické příznaky)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Diagnostika:</a:t>
            </a:r>
            <a:r>
              <a:rPr lang="cs-CZ" altLang="sk-SK" sz="2000" dirty="0"/>
              <a:t> </a:t>
            </a:r>
            <a:r>
              <a:rPr lang="cs-CZ" altLang="sk-SK" sz="2000" dirty="0" err="1"/>
              <a:t>Rumpel-Leede</a:t>
            </a:r>
            <a:r>
              <a:rPr lang="cs-CZ" altLang="sk-SK" sz="2000" dirty="0"/>
              <a:t> pozitivní, CIK 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Léčba:</a:t>
            </a:r>
            <a:r>
              <a:rPr lang="cs-CZ" altLang="sk-SK" sz="2000" dirty="0"/>
              <a:t> symptomatická, steroidy</a:t>
            </a:r>
          </a:p>
          <a:p>
            <a:pPr marL="0" indent="0">
              <a:buNone/>
              <a:defRPr/>
            </a:pPr>
            <a:endParaRPr lang="cs-CZ" altLang="sk-SK" sz="2000" dirty="0"/>
          </a:p>
        </p:txBody>
      </p:sp>
      <p:pic>
        <p:nvPicPr>
          <p:cNvPr id="38916" name="Picture 5" descr="Image result for rumpel leed">
            <a:extLst>
              <a:ext uri="{FF2B5EF4-FFF2-40B4-BE49-F238E27FC236}">
                <a16:creationId xmlns:a16="http://schemas.microsoft.com/office/drawing/2014/main" id="{567A5344-6BDC-4092-AA7E-1631D5779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54" y="720000"/>
            <a:ext cx="3932238" cy="296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Image result for henoch schonlein purpura">
            <a:extLst>
              <a:ext uri="{FF2B5EF4-FFF2-40B4-BE49-F238E27FC236}">
                <a16:creationId xmlns:a16="http://schemas.microsoft.com/office/drawing/2014/main" id="{55DA1D85-A834-46FF-92C6-44419D5FD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48" y="3762001"/>
            <a:ext cx="393223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9104F8B-E406-435D-BCC0-96EDBF44B1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Krvácení ze sníženého počtu trombocytů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50F1A60-F241-4BCF-A648-09BE03E90A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108628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Etiologie trombocytopenie: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snížená tvorba – útlum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zvýšené odbourávání – tvorba PL – ITP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zvýšená spotřeba - TTP, HUS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 err="1"/>
              <a:t>poheparinová</a:t>
            </a:r>
            <a:r>
              <a:rPr lang="cs-CZ" altLang="sk-SK" sz="1800" dirty="0"/>
              <a:t> trombocytopenie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sekundární trombocytopenie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 err="1"/>
              <a:t>hypersplenismus</a:t>
            </a:r>
            <a:r>
              <a:rPr lang="cs-CZ" altLang="sk-SK" sz="1800" dirty="0"/>
              <a:t> – zvýšené vychytávání zvětšenou slezinou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1800" dirty="0"/>
              <a:t>mimotělní oběh, umělé srdeční chlopně – destičky se rozbíjí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Příznaky: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dirty="0"/>
              <a:t>petechie na kůži a sliznicích, dobře pozorovatelné na měkkém patře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Diagnostika: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dirty="0"/>
              <a:t>počet </a:t>
            </a:r>
            <a:r>
              <a:rPr lang="cs-CZ" altLang="sk-SK" sz="1800" dirty="0" err="1"/>
              <a:t>thr</a:t>
            </a:r>
            <a:r>
              <a:rPr lang="cs-CZ" altLang="sk-SK" sz="1800" dirty="0"/>
              <a:t>, PL proti </a:t>
            </a:r>
            <a:r>
              <a:rPr lang="cs-CZ" altLang="sk-SK" sz="1800" dirty="0" err="1"/>
              <a:t>thr</a:t>
            </a:r>
            <a:r>
              <a:rPr lang="cs-CZ" altLang="sk-SK" sz="1800" dirty="0"/>
              <a:t>, sternální punkce, CIK, pátrat po DIC, pátrat po systémových chorobách pojiva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Léčba: 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dirty="0"/>
              <a:t>základní choroba, dodávka </a:t>
            </a:r>
            <a:r>
              <a:rPr lang="cs-CZ" altLang="sk-SK" sz="1800" dirty="0" err="1"/>
              <a:t>trombocytárních</a:t>
            </a:r>
            <a:r>
              <a:rPr lang="cs-CZ" altLang="sk-SK" sz="1800" dirty="0"/>
              <a:t> koncentrátů, u ITP steroidy, vyšší dávky </a:t>
            </a:r>
            <a:r>
              <a:rPr lang="cs-CZ" altLang="sk-SK" sz="1800" dirty="0" err="1"/>
              <a:t>Ig</a:t>
            </a:r>
            <a:r>
              <a:rPr lang="cs-CZ" altLang="sk-SK" sz="1800" dirty="0"/>
              <a:t>, event. splenektomie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1800" b="1" dirty="0">
                <a:solidFill>
                  <a:schemeClr val="tx2"/>
                </a:solidFill>
              </a:rPr>
              <a:t>POZOR! Neaplikovat injekce </a:t>
            </a:r>
            <a:r>
              <a:rPr lang="cs-CZ" altLang="sk-SK" sz="1800" b="1" dirty="0" err="1">
                <a:solidFill>
                  <a:schemeClr val="tx2"/>
                </a:solidFill>
              </a:rPr>
              <a:t>i.m</a:t>
            </a:r>
            <a:r>
              <a:rPr lang="cs-CZ" altLang="sk-SK" sz="1800" b="1" dirty="0">
                <a:solidFill>
                  <a:schemeClr val="tx2"/>
                </a:solidFill>
              </a:rPr>
              <a:t>. !</a:t>
            </a:r>
          </a:p>
          <a:p>
            <a:pPr eaLnBrk="1" hangingPunct="1">
              <a:lnSpc>
                <a:spcPct val="100000"/>
              </a:lnSpc>
              <a:defRPr/>
            </a:pPr>
            <a:endParaRPr lang="cs-CZ" altLang="sk-SK" sz="18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FE7ABF-AB41-407A-90A0-CA524600D9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F7555-BCA8-43BA-9221-C6E609CF54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92EDCAB-8B6A-4001-BF8E-AFC683EC9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Krvácení při </a:t>
            </a:r>
            <a:r>
              <a:rPr lang="cs-CZ" altLang="sk-SK" dirty="0" err="1"/>
              <a:t>trombocytopatii</a:t>
            </a:r>
            <a:endParaRPr lang="cs-CZ" altLang="sk-SK" dirty="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96C1CCAE-5DDD-43AE-9781-66BDBA56FB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dirty="0"/>
              <a:t>= vrozený nebo získaný defekt membrány nebo enzymatického vybavení destičky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sk-SK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Etiologie: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vrozená porucha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nepřilnavost (při poruše povrchových glykoproteinových </a:t>
            </a:r>
            <a:r>
              <a:rPr lang="cs-CZ" altLang="sk-SK" dirty="0" err="1"/>
              <a:t>kompelxů</a:t>
            </a:r>
            <a:r>
              <a:rPr lang="cs-CZ" altLang="sk-SK" dirty="0"/>
              <a:t>) - </a:t>
            </a:r>
            <a:r>
              <a:rPr lang="cs-CZ" altLang="sk-SK" dirty="0" err="1"/>
              <a:t>Glanzmanova</a:t>
            </a:r>
            <a:r>
              <a:rPr lang="cs-CZ" altLang="sk-SK" dirty="0"/>
              <a:t> choroba, Bernardův-</a:t>
            </a:r>
            <a:r>
              <a:rPr lang="cs-CZ" altLang="sk-SK" dirty="0" err="1"/>
              <a:t>Soulierův</a:t>
            </a:r>
            <a:r>
              <a:rPr lang="cs-CZ" altLang="sk-SK" dirty="0"/>
              <a:t> syndrom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von </a:t>
            </a:r>
            <a:r>
              <a:rPr lang="cs-CZ" altLang="sk-SK" dirty="0" err="1"/>
              <a:t>Willebrandova</a:t>
            </a:r>
            <a:r>
              <a:rPr lang="cs-CZ" altLang="sk-SK" dirty="0"/>
              <a:t> nemoc – narušuje funkci destiček sekundárně, viz další snímek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získaná porucha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při farmakoterapii - ASA a další </a:t>
            </a:r>
            <a:r>
              <a:rPr lang="cs-CZ" altLang="sk-SK" dirty="0" err="1"/>
              <a:t>antiagregancia</a:t>
            </a:r>
            <a:r>
              <a:rPr lang="cs-CZ" altLang="sk-SK" dirty="0"/>
              <a:t>, penicilin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urémie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cs-CZ" altLang="sk-SK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Příznaky: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sk-SK" sz="2000" dirty="0"/>
              <a:t>spontánní krvácení obtížně stavitelné při poraněních, operacích, porodu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Diagnostika: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dirty="0"/>
              <a:t>prodloužená doba krvácení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Léčba:</a:t>
            </a:r>
          </a:p>
          <a:p>
            <a:pPr marL="0" indent="0">
              <a:lnSpc>
                <a:spcPct val="80000"/>
              </a:lnSpc>
              <a:buClr>
                <a:srgbClr val="00FF00"/>
              </a:buClr>
              <a:buNone/>
              <a:defRPr/>
            </a:pPr>
            <a:r>
              <a:rPr lang="cs-CZ" altLang="sk-SK" sz="2000" dirty="0"/>
              <a:t>kauzální, stavění krvácení, vysazení léků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A5FA39A-F146-4DFA-8741-8E56B2394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229B33-E59F-4BEC-B277-93B77B23D4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41E59576-B404-4D2B-A93D-A342D5CE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Von </a:t>
            </a:r>
            <a:r>
              <a:rPr lang="cs-CZ" altLang="sk-SK" dirty="0" err="1"/>
              <a:t>Willebrandova</a:t>
            </a:r>
            <a:r>
              <a:rPr lang="cs-CZ" altLang="sk-SK" dirty="0"/>
              <a:t> choroba 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CD1EEBF9-20E5-41F6-97B5-3929B9FAC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dirty="0"/>
              <a:t>= </a:t>
            </a:r>
            <a:r>
              <a:rPr lang="cs-CZ" altLang="sk-SK" sz="1800" dirty="0"/>
              <a:t>nedostatek nebo špatná funkce von </a:t>
            </a:r>
            <a:r>
              <a:rPr lang="cs-CZ" altLang="sk-SK" sz="1800" dirty="0" err="1"/>
              <a:t>Willebrandova</a:t>
            </a:r>
            <a:r>
              <a:rPr lang="cs-CZ" altLang="sk-SK" sz="1800" dirty="0"/>
              <a:t> faktoru vedoucí k 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cs-CZ" sz="1800" dirty="0"/>
              <a:t>porušení adheze a vzájemné agregace destiček</a:t>
            </a:r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AutoNum type="arabicParenR"/>
              <a:defRPr/>
            </a:pPr>
            <a:r>
              <a:rPr lang="cs-CZ" sz="1800" dirty="0"/>
              <a:t>a také k neschopnosti vázat plazmatický faktor VIII (čímž ho nestabilizuje a neochrání před degradací)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1800" dirty="0"/>
              <a:t>AD dědičná mutace genu pro </a:t>
            </a:r>
            <a:r>
              <a:rPr lang="cs-CZ" altLang="sk-SK" sz="1800" dirty="0" err="1"/>
              <a:t>vWF</a:t>
            </a:r>
            <a:r>
              <a:rPr lang="cs-CZ" altLang="sk-SK" sz="1800" dirty="0"/>
              <a:t>, </a:t>
            </a:r>
            <a:r>
              <a:rPr lang="cs-CZ" sz="1800" dirty="0"/>
              <a:t>jedno z nejčastějších vrozených onemocnění srážlivosti krve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sz="1800" dirty="0"/>
              <a:t>3 typy – různá tíže projevů (zvýšená krvácivost p</a:t>
            </a:r>
            <a:r>
              <a:rPr lang="cs-CZ" altLang="sk-SK" sz="1800" dirty="0"/>
              <a:t>ři operaci, porodu, úraze, </a:t>
            </a:r>
            <a:r>
              <a:rPr lang="cs-CZ" sz="1800" dirty="0"/>
              <a:t>časté epistaxe, zvýšená tvorba modřin, silnější menstruační krvácení, může být krev v moči a ve stolici, u těžkých forem krvácení do kloubů)</a:t>
            </a:r>
            <a:endParaRPr lang="cs-CZ" altLang="sk-SK" sz="1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1800" dirty="0"/>
              <a:t>léčba není nutná, ev. před výkony substituce</a:t>
            </a:r>
          </a:p>
          <a:p>
            <a:pPr>
              <a:defRPr/>
            </a:pPr>
            <a:endParaRPr lang="cs-CZ" sz="2000" dirty="0"/>
          </a:p>
        </p:txBody>
      </p:sp>
      <p:pic>
        <p:nvPicPr>
          <p:cNvPr id="41987" name="Picture 5" descr="Image result for von willebrand factor">
            <a:extLst>
              <a:ext uri="{FF2B5EF4-FFF2-40B4-BE49-F238E27FC236}">
                <a16:creationId xmlns:a16="http://schemas.microsoft.com/office/drawing/2014/main" id="{7D3F9AA3-4B24-4A56-97A8-98B188A50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360" y="3494990"/>
            <a:ext cx="6419279" cy="25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BFD8E2-2912-457A-BA1B-E9419FA8D6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802BF40-B3E7-4713-A4E6-6C142AB819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ok 6" descr="Obrázok, na ktorom je mapa, text&#10;&#10;Automaticky generovaný popis">
            <a:extLst>
              <a:ext uri="{FF2B5EF4-FFF2-40B4-BE49-F238E27FC236}">
                <a16:creationId xmlns:a16="http://schemas.microsoft.com/office/drawing/2014/main" id="{61F7FC98-E20E-45BD-8527-FF3E717E8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6" y="1302988"/>
            <a:ext cx="9527774" cy="45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F5CF1D2-CBB1-4BAE-AF55-861073964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F5799F5-4C3D-496D-88C0-43B2380E7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F45FEB3-24BD-406F-8E86-0432871FA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000" dirty="0"/>
              <a:t>Krvácivé stavy z vrozených poruch koagulačních faktorů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6FA12FD-BCE3-4BA9-9EB0-962D056BF3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525351" cy="4139998"/>
          </a:xfrm>
        </p:spPr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Hemofilie: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sk-SK" sz="2000" dirty="0"/>
              <a:t>= vrozená porucha syntézy faktoru VIII (A), IX (B), XI (C)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neadekvátní krvácení při malých poraněních – do kloubů (následně může vést k trvalým deformitám – hemofilická artropatie), do GIT, do CNS, nadměrné krvácení z pupečníku při porodu, při obřízce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A,B – XR dědičnost (muž onemocní, žena pouze přenašečka); C – autosomálně intermediárně dědičná (postihuje i ženy), mírnější průběh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léčba substituční - koncentráty faktorů preventivně k udržení hladiny, doplnění faktorů před jakýmkoli invazivním výkonem, léčebně při počínajícím krvácení (riziko postupného vytvoření se protilátek), podpůrná léčba (RHB);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POZOR - Neaplikovat injekce </a:t>
            </a:r>
            <a:r>
              <a:rPr lang="cs-CZ" altLang="sk-SK" sz="2000" b="1" dirty="0" err="1">
                <a:solidFill>
                  <a:schemeClr val="tx2"/>
                </a:solidFill>
              </a:rPr>
              <a:t>i.m</a:t>
            </a:r>
            <a:r>
              <a:rPr lang="cs-CZ" altLang="sk-SK" sz="2000" b="1" dirty="0">
                <a:solidFill>
                  <a:schemeClr val="tx2"/>
                </a:solidFill>
              </a:rPr>
              <a:t>. !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cs-CZ" altLang="sk-SK" sz="10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cs-CZ" altLang="sk-SK" sz="2000" dirty="0"/>
          </a:p>
        </p:txBody>
      </p:sp>
      <p:pic>
        <p:nvPicPr>
          <p:cNvPr id="43012" name="Picture 5" descr="Image result for hemophilic joint">
            <a:extLst>
              <a:ext uri="{FF2B5EF4-FFF2-40B4-BE49-F238E27FC236}">
                <a16:creationId xmlns:a16="http://schemas.microsoft.com/office/drawing/2014/main" id="{6DE841D6-FCD7-4D2F-968E-516CB5818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1" y="1157905"/>
            <a:ext cx="2653139" cy="273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Image result for hemophilic joint">
            <a:extLst>
              <a:ext uri="{FF2B5EF4-FFF2-40B4-BE49-F238E27FC236}">
                <a16:creationId xmlns:a16="http://schemas.microsoft.com/office/drawing/2014/main" id="{68F295EC-5313-4711-99EC-9560A3077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3582708"/>
            <a:ext cx="2653139" cy="265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72AC6F-E2A8-47C6-BE09-C62708D4A7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51B19D-4487-4540-9A2C-8D52239FD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11C7D9D-5361-4C94-94DF-B4C5AF13C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11908"/>
            <a:ext cx="10753200" cy="451576"/>
          </a:xfrm>
        </p:spPr>
        <p:txBody>
          <a:bodyPr/>
          <a:lstStyle/>
          <a:p>
            <a:r>
              <a:rPr lang="cs-CZ" altLang="sk-SK" sz="3000" dirty="0"/>
              <a:t>Krvácivé stavy ze získaných poruch koagulačních faktorů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ABE3502-1192-449D-BC6F-B6E2D7E3E9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Diseminovaná intravaskulární koagulace – DIC:</a:t>
            </a:r>
            <a:endParaRPr lang="cs-CZ" altLang="sk-SK" sz="2000" dirty="0">
              <a:solidFill>
                <a:schemeClr val="tx2"/>
              </a:solidFill>
            </a:endParaRPr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  <a:defRPr/>
            </a:pPr>
            <a:r>
              <a:rPr lang="cs-CZ" altLang="sk-SK" sz="2000" dirty="0"/>
              <a:t>= aktivace intravaskulární tvorby trombů (</a:t>
            </a:r>
            <a:r>
              <a:rPr lang="cs-CZ" altLang="sk-SK" sz="2000" dirty="0" err="1"/>
              <a:t>hyperkoagulační</a:t>
            </a:r>
            <a:r>
              <a:rPr lang="cs-CZ" altLang="sk-SK" sz="2000" dirty="0"/>
              <a:t> stav, dochází k </a:t>
            </a:r>
            <a:r>
              <a:rPr lang="cs-CZ" altLang="sk-SK" sz="2000" dirty="0" err="1"/>
              <a:t>mikroischemizacím</a:t>
            </a:r>
            <a:r>
              <a:rPr lang="cs-CZ" altLang="sk-SK" sz="2000" dirty="0"/>
              <a:t>), tím se spotřebovávají koagulační faktory plus se aktivuje </a:t>
            </a:r>
            <a:r>
              <a:rPr lang="cs-CZ" altLang="sk-SK" sz="2000" dirty="0" err="1"/>
              <a:t>fibrinolýza</a:t>
            </a:r>
            <a:r>
              <a:rPr lang="cs-CZ" altLang="sk-SK" sz="2000" dirty="0"/>
              <a:t> (to vede zase k tendenci ke krvácení)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zpočátku bez příznaků, později zvýšené krvácení (rozkrvácí se i několik dní staré vpichy), orgánové dysfunkce z </a:t>
            </a:r>
            <a:r>
              <a:rPr lang="cs-CZ" altLang="sk-SK" sz="2000" dirty="0" err="1"/>
              <a:t>mikrotrombů</a:t>
            </a:r>
            <a:r>
              <a:rPr lang="cs-CZ" altLang="sk-SK" sz="2000" dirty="0"/>
              <a:t>, až možnost multiorgánového selhání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etiologie – intravaskulární přítomnost látek schopných aktivovat koagulační kaskádu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endotoxiny – při sepsi, malárii, virózách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embolie plodové vody, retence plodu, placenty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významné odkrytí </a:t>
            </a:r>
            <a:r>
              <a:rPr lang="cs-CZ" altLang="sk-SK" dirty="0" err="1"/>
              <a:t>smáčivé</a:t>
            </a:r>
            <a:r>
              <a:rPr lang="cs-CZ" altLang="sk-SK" dirty="0"/>
              <a:t> plochy – disekce, PE, popáleniny, </a:t>
            </a:r>
            <a:r>
              <a:rPr lang="cs-CZ" altLang="sk-SK" dirty="0" err="1"/>
              <a:t>crush</a:t>
            </a:r>
            <a:r>
              <a:rPr lang="cs-CZ" altLang="sk-SK" dirty="0"/>
              <a:t> syndrom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reakce antigen – protilátka, anafylaktický šok, inkompatibilní transfuze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další příčiny – akutní renální selhání, hadí jed, </a:t>
            </a:r>
            <a:r>
              <a:rPr lang="cs-CZ" altLang="sk-SK" dirty="0" err="1"/>
              <a:t>akutníi</a:t>
            </a:r>
            <a:r>
              <a:rPr lang="cs-CZ" altLang="sk-SK" dirty="0"/>
              <a:t> leukémie, mimotělní oběh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64EFE-954B-43FD-9E0E-6F526F8BDC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45C0B5-8755-45D9-8DD2-367D926705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8175EE0-5754-47FF-89F0-F24393A6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Diagnostika a léčba DIC</a:t>
            </a:r>
            <a:br>
              <a:rPr lang="cs-CZ" altLang="sk-SK" dirty="0"/>
            </a:br>
            <a:endParaRPr lang="cs-CZ" dirty="0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BE9ED1BD-48D4-47D3-A1F2-1574F19250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5171002" cy="413999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při </a:t>
            </a:r>
            <a:r>
              <a:rPr lang="cs-CZ" altLang="sk-SK" sz="2000" b="1" dirty="0" err="1">
                <a:solidFill>
                  <a:schemeClr val="tx2"/>
                </a:solidFill>
              </a:rPr>
              <a:t>hyperkoagulaci</a:t>
            </a:r>
            <a:r>
              <a:rPr lang="cs-CZ" altLang="sk-SK" sz="2000" b="1" dirty="0">
                <a:solidFill>
                  <a:schemeClr val="tx2"/>
                </a:solidFill>
              </a:rPr>
              <a:t>: </a:t>
            </a:r>
            <a:r>
              <a:rPr lang="cs-CZ" altLang="sk-SK" sz="2000" dirty="0"/>
              <a:t>nízkomolekulární hepariny, heparin10 000j. kontinuálně denně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při manifestním DIC:</a:t>
            </a:r>
            <a:r>
              <a:rPr lang="cs-CZ" altLang="sk-SK" sz="2000" dirty="0"/>
              <a:t> ATIII, event. čerstvá plazma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při </a:t>
            </a:r>
            <a:r>
              <a:rPr lang="cs-CZ" altLang="sk-SK" sz="2000" b="1" dirty="0" err="1">
                <a:solidFill>
                  <a:schemeClr val="tx2"/>
                </a:solidFill>
              </a:rPr>
              <a:t>hyperfibrinolýze</a:t>
            </a:r>
            <a:r>
              <a:rPr lang="cs-CZ" altLang="sk-SK" sz="2000" b="1" dirty="0">
                <a:solidFill>
                  <a:schemeClr val="tx2"/>
                </a:solidFill>
              </a:rPr>
              <a:t>: </a:t>
            </a:r>
            <a:r>
              <a:rPr lang="cs-CZ" altLang="sk-SK" sz="2000" dirty="0" err="1"/>
              <a:t>antifibrinolytika</a:t>
            </a:r>
            <a:r>
              <a:rPr lang="cs-CZ" altLang="sk-SK" sz="2000" dirty="0"/>
              <a:t> – </a:t>
            </a:r>
            <a:r>
              <a:rPr lang="cs-CZ" altLang="sk-SK" sz="2000" dirty="0" err="1"/>
              <a:t>Pamba</a:t>
            </a:r>
            <a:r>
              <a:rPr lang="cs-CZ" altLang="sk-SK" sz="2000" dirty="0"/>
              <a:t>, </a:t>
            </a:r>
            <a:r>
              <a:rPr lang="cs-CZ" altLang="sk-SK" sz="2000" dirty="0" err="1"/>
              <a:t>Cyklokapron</a:t>
            </a:r>
            <a:r>
              <a:rPr lang="cs-CZ" altLang="sk-SK" sz="2000" dirty="0"/>
              <a:t>, EAC</a:t>
            </a:r>
          </a:p>
          <a:p>
            <a:pPr eaLnBrk="1" hangingPunct="1"/>
            <a:endParaRPr lang="cs-CZ" altLang="sk-SK" dirty="0"/>
          </a:p>
        </p:txBody>
      </p:sp>
      <p:sp>
        <p:nvSpPr>
          <p:cNvPr id="45078" name="Rectangle 23">
            <a:extLst>
              <a:ext uri="{FF2B5EF4-FFF2-40B4-BE49-F238E27FC236}">
                <a16:creationId xmlns:a16="http://schemas.microsoft.com/office/drawing/2014/main" id="{5A67A934-5E85-48B7-B62B-6686AD2AC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79" name="Rectangle 28">
            <a:extLst>
              <a:ext uri="{FF2B5EF4-FFF2-40B4-BE49-F238E27FC236}">
                <a16:creationId xmlns:a16="http://schemas.microsoft.com/office/drawing/2014/main" id="{9810ED38-0B0D-4EB5-8CD5-3DF25ED4E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80" name="Rectangle 33">
            <a:extLst>
              <a:ext uri="{FF2B5EF4-FFF2-40B4-BE49-F238E27FC236}">
                <a16:creationId xmlns:a16="http://schemas.microsoft.com/office/drawing/2014/main" id="{8F79183A-7CB2-4B8F-928F-C54F628E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81" name="Rectangle 38">
            <a:extLst>
              <a:ext uri="{FF2B5EF4-FFF2-40B4-BE49-F238E27FC236}">
                <a16:creationId xmlns:a16="http://schemas.microsoft.com/office/drawing/2014/main" id="{6E00EBAC-5790-4A77-A5A1-29609EE57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082" name="Rectangle 43">
            <a:extLst>
              <a:ext uri="{FF2B5EF4-FFF2-40B4-BE49-F238E27FC236}">
                <a16:creationId xmlns:a16="http://schemas.microsoft.com/office/drawing/2014/main" id="{3E1B29DA-86EE-4606-95AF-7EC3D10A1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1826" y="17240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k-SK" altLang="sk-SK" sz="1800"/>
          </a:p>
        </p:txBody>
      </p:sp>
      <p:sp>
        <p:nvSpPr>
          <p:cNvPr id="45130" name="Rectangle 3">
            <a:extLst>
              <a:ext uri="{FF2B5EF4-FFF2-40B4-BE49-F238E27FC236}">
                <a16:creationId xmlns:a16="http://schemas.microsoft.com/office/drawing/2014/main" id="{AC50C55A-E739-4F7C-84A0-C3FFDC3B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5846764"/>
            <a:ext cx="892810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altLang="sk-SK" sz="18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96088-E9E2-4F9D-AD66-80DB1C1C4C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929BED-81B7-46EE-B1B4-9778C9A035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17FA05-76A9-4419-B9B3-EE6B6E644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99" y="1692002"/>
            <a:ext cx="5643371" cy="407690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4EBA2B5-F092-4698-BF41-D40347C13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 err="1"/>
              <a:t>Trombofilní</a:t>
            </a:r>
            <a:r>
              <a:rPr lang="cs-CZ" altLang="sk-SK" dirty="0"/>
              <a:t> stavy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DBD39C3-DE4C-4F57-97C4-D2766049E9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cs-CZ" altLang="sk-SK" sz="2000" dirty="0">
                <a:latin typeface="+mj-lt"/>
              </a:rPr>
              <a:t>= vyšší sklon k vzniku intravaskulární trombózy </a:t>
            </a:r>
            <a:r>
              <a:rPr lang="cs-CZ" altLang="sk-SK" sz="2000" dirty="0"/>
              <a:t>– recidivující trombózy od mladého věku (3. dekády)</a:t>
            </a:r>
            <a:endParaRPr lang="cs-CZ" altLang="sk-SK" sz="2000" dirty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cs-CZ" altLang="sk-SK" sz="2000" b="1" dirty="0">
                <a:solidFill>
                  <a:schemeClr val="tx2"/>
                </a:solidFill>
                <a:latin typeface="+mj-lt"/>
              </a:rPr>
              <a:t>vrozené</a:t>
            </a:r>
            <a:r>
              <a:rPr lang="cs-CZ" sz="2000" dirty="0">
                <a:latin typeface="+mj-lt"/>
              </a:rPr>
              <a:t> - defektní hemokoagulační nebo fibrinolytické faktory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j-lt"/>
              </a:rPr>
              <a:t>Leidenská mutace (mutace faktoru V),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j-lt"/>
              </a:rPr>
              <a:t>mutace faktoru II,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j-lt"/>
              </a:rPr>
              <a:t>deficit antitrombinu III, proteinů C a S, </a:t>
            </a:r>
            <a:r>
              <a:rPr lang="cs-CZ" dirty="0" err="1">
                <a:latin typeface="+mj-lt"/>
              </a:rPr>
              <a:t>hyperhomocysteinemie</a:t>
            </a:r>
            <a:endParaRPr lang="cs-CZ" dirty="0">
              <a:latin typeface="+mj-lt"/>
            </a:endParaRPr>
          </a:p>
          <a:p>
            <a:pPr>
              <a:lnSpc>
                <a:spcPct val="100000"/>
              </a:lnSpc>
              <a:defRPr/>
            </a:pPr>
            <a:r>
              <a:rPr lang="cs-CZ" sz="2000" b="1" dirty="0">
                <a:solidFill>
                  <a:schemeClr val="tx2"/>
                </a:solidFill>
                <a:latin typeface="+mj-lt"/>
              </a:rPr>
              <a:t>získané</a:t>
            </a:r>
            <a:r>
              <a:rPr lang="cs-CZ" sz="2000" dirty="0">
                <a:latin typeface="+mj-lt"/>
              </a:rPr>
              <a:t> – vychází z </a:t>
            </a:r>
            <a:r>
              <a:rPr lang="cs-CZ" sz="2000" b="1" i="1" dirty="0" err="1">
                <a:solidFill>
                  <a:schemeClr val="tx2"/>
                </a:solidFill>
                <a:latin typeface="+mj-lt"/>
              </a:rPr>
              <a:t>Virchowovy</a:t>
            </a:r>
            <a:r>
              <a:rPr lang="cs-CZ" sz="2000" b="1" i="1" dirty="0">
                <a:solidFill>
                  <a:schemeClr val="tx2"/>
                </a:solidFill>
                <a:latin typeface="+mj-lt"/>
              </a:rPr>
              <a:t> trias</a:t>
            </a:r>
            <a:r>
              <a:rPr lang="cs-CZ" sz="2000" dirty="0">
                <a:latin typeface="+mj-lt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i="1" dirty="0" err="1">
                <a:solidFill>
                  <a:schemeClr val="tx2"/>
                </a:solidFill>
                <a:latin typeface="+mj-lt"/>
              </a:rPr>
              <a:t>stáza</a:t>
            </a:r>
            <a:r>
              <a:rPr lang="cs-CZ" dirty="0">
                <a:latin typeface="+mj-lt"/>
              </a:rPr>
              <a:t> (pooperační období, období po porodu, těhotenství),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i="1" dirty="0">
                <a:solidFill>
                  <a:schemeClr val="tx2"/>
                </a:solidFill>
                <a:latin typeface="+mj-lt"/>
              </a:rPr>
              <a:t>poškození cévní stěny </a:t>
            </a:r>
            <a:r>
              <a:rPr lang="cs-CZ" dirty="0">
                <a:latin typeface="+mj-lt"/>
              </a:rPr>
              <a:t>(úrazy, popáleniny, varikozity, sepse, posttrombotické syndromy),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b="1" i="1" dirty="0">
                <a:solidFill>
                  <a:schemeClr val="tx2"/>
                </a:solidFill>
                <a:latin typeface="+mj-lt"/>
              </a:rPr>
              <a:t>abnormality krve</a:t>
            </a:r>
            <a:r>
              <a:rPr lang="cs-CZ" b="1" i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(těhotenství, orální </a:t>
            </a:r>
            <a:r>
              <a:rPr lang="cs-CZ" dirty="0" err="1">
                <a:latin typeface="+mj-lt"/>
              </a:rPr>
              <a:t>kontraceptiva</a:t>
            </a:r>
            <a:r>
              <a:rPr lang="cs-CZ" dirty="0">
                <a:latin typeface="+mj-lt"/>
              </a:rPr>
              <a:t>, malignity, nefrotický syndrom, traumata, popáleniny, infekce),</a:t>
            </a:r>
          </a:p>
          <a:p>
            <a:pPr marL="457200" lvl="1" indent="0">
              <a:buNone/>
              <a:defRPr/>
            </a:pPr>
            <a:r>
              <a:rPr lang="cs-CZ" dirty="0">
                <a:latin typeface="+mj-lt"/>
              </a:rPr>
              <a:t>- hlavními rizikovými faktory jsou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věk</a:t>
            </a:r>
            <a:r>
              <a:rPr lang="cs-CZ" dirty="0">
                <a:latin typeface="+mj-lt"/>
              </a:rPr>
              <a:t> (nad 40 let) a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pohlaví</a:t>
            </a:r>
            <a:r>
              <a:rPr lang="cs-CZ" dirty="0">
                <a:latin typeface="+mj-lt"/>
              </a:rPr>
              <a:t> (ženy – estrogeny, </a:t>
            </a:r>
            <a:r>
              <a:rPr lang="cs-CZ" dirty="0" err="1">
                <a:latin typeface="+mj-lt"/>
              </a:rPr>
              <a:t>kontraceptiva</a:t>
            </a:r>
            <a:r>
              <a:rPr lang="cs-CZ" dirty="0">
                <a:latin typeface="+mj-lt"/>
              </a:rPr>
              <a:t>), dále 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kouření</a:t>
            </a:r>
            <a:r>
              <a:rPr lang="cs-CZ" dirty="0">
                <a:latin typeface="+mj-lt"/>
              </a:rPr>
              <a:t> a </a:t>
            </a:r>
            <a:r>
              <a:rPr lang="cs-CZ" b="1" dirty="0">
                <a:solidFill>
                  <a:schemeClr val="tx2"/>
                </a:solidFill>
                <a:latin typeface="+mj-lt"/>
              </a:rPr>
              <a:t>obezita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FB07E5-828F-4643-A02F-DB2FC6F6ED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8B7261-2E6C-44B7-A4E6-4B575065DB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AF9A3A67-C2E0-485E-9554-A2B220F81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b="1" dirty="0"/>
              <a:t>Vyšetřovací metody v hematologii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09B9F4B-1273-4372-8476-1078D3163C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anamnéza, fyzikální vyšetření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sk-SK" sz="1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laboratorní vyšetření </a:t>
            </a:r>
            <a:r>
              <a:rPr lang="cs-CZ" altLang="sk-SK" sz="2000" dirty="0"/>
              <a:t>– KO (hladina </a:t>
            </a:r>
            <a:r>
              <a:rPr lang="cs-CZ" altLang="sk-SK" sz="2000" dirty="0" err="1"/>
              <a:t>Hb</a:t>
            </a:r>
            <a:r>
              <a:rPr lang="cs-CZ" altLang="sk-SK" sz="2000" dirty="0"/>
              <a:t> může poklesnout i s několikahodinovým zpožděním!), </a:t>
            </a:r>
            <a:r>
              <a:rPr lang="cs-CZ" altLang="sk-SK" sz="2000" dirty="0" err="1"/>
              <a:t>diff</a:t>
            </a:r>
            <a:r>
              <a:rPr lang="cs-CZ" altLang="sk-SK" sz="2000" dirty="0"/>
              <a:t>. bílý obraz krevní, FW (sedimentace),  hladiny </a:t>
            </a:r>
            <a:r>
              <a:rPr lang="cs-CZ" altLang="sk-SK" sz="2000" dirty="0" err="1"/>
              <a:t>Fe</a:t>
            </a:r>
            <a:r>
              <a:rPr lang="cs-CZ" altLang="sk-SK" sz="2000" dirty="0"/>
              <a:t>, B12, </a:t>
            </a:r>
            <a:r>
              <a:rPr lang="cs-CZ" altLang="sk-SK" sz="2000" dirty="0" err="1"/>
              <a:t>folátu</a:t>
            </a:r>
            <a:r>
              <a:rPr lang="cs-CZ" altLang="sk-SK" sz="2000" dirty="0"/>
              <a:t>, Ca, KM, LD, B2M, CRP, jaterní soubor, urea, kreatinin, koagulační parametry – </a:t>
            </a:r>
            <a:r>
              <a:rPr lang="cs-CZ" altLang="sk-SK" sz="2000" dirty="0" err="1"/>
              <a:t>aPTT</a:t>
            </a:r>
            <a:r>
              <a:rPr lang="cs-CZ" altLang="sk-SK" sz="2000" dirty="0"/>
              <a:t>, INR, </a:t>
            </a:r>
            <a:r>
              <a:rPr lang="cs-CZ" altLang="sk-SK" sz="2000" dirty="0" err="1"/>
              <a:t>DDimer</a:t>
            </a:r>
            <a:r>
              <a:rPr lang="cs-CZ" altLang="sk-SK" sz="2000" dirty="0"/>
              <a:t>, EGT, FDP, fibrinogen</a:t>
            </a:r>
          </a:p>
          <a:p>
            <a:pPr eaLnBrk="1" hangingPunct="1">
              <a:lnSpc>
                <a:spcPct val="80000"/>
              </a:lnSpc>
            </a:pPr>
            <a:endParaRPr lang="cs-CZ" altLang="sk-SK" sz="1000" dirty="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sk-SK" b="1" i="1" dirty="0" err="1">
                <a:solidFill>
                  <a:schemeClr val="tx2"/>
                </a:solidFill>
              </a:rPr>
              <a:t>hiatus</a:t>
            </a:r>
            <a:r>
              <a:rPr lang="cs-CZ" altLang="sk-SK" b="1" i="1" dirty="0">
                <a:solidFill>
                  <a:schemeClr val="tx2"/>
                </a:solidFill>
              </a:rPr>
              <a:t> </a:t>
            </a:r>
            <a:r>
              <a:rPr lang="cs-CZ" altLang="sk-SK" b="1" i="1" dirty="0" err="1">
                <a:solidFill>
                  <a:schemeClr val="tx2"/>
                </a:solidFill>
              </a:rPr>
              <a:t>leucaemicus</a:t>
            </a:r>
            <a:r>
              <a:rPr lang="cs-CZ" altLang="sk-SK" dirty="0"/>
              <a:t> – vedle nezralých buněk (myeloblastů) jsou přítomny zralé granulocyty, ale chybí mezistupně </a:t>
            </a:r>
            <a:r>
              <a:rPr lang="cs-CZ" altLang="sk-SK" dirty="0" err="1"/>
              <a:t>granulopoezy</a:t>
            </a:r>
            <a:r>
              <a:rPr lang="cs-CZ" altLang="sk-SK" dirty="0"/>
              <a:t> (</a:t>
            </a:r>
            <a:r>
              <a:rPr lang="cs-CZ" altLang="sk-SK" dirty="0" err="1"/>
              <a:t>promyelocyty</a:t>
            </a:r>
            <a:r>
              <a:rPr lang="cs-CZ" altLang="sk-SK" dirty="0"/>
              <a:t>, myelocyty, </a:t>
            </a:r>
            <a:r>
              <a:rPr lang="cs-CZ" altLang="sk-SK" dirty="0" err="1"/>
              <a:t>metamyelocyty</a:t>
            </a:r>
            <a:r>
              <a:rPr lang="cs-CZ" altLang="sk-SK" dirty="0"/>
              <a:t>) – typický pro AML, chybí u CML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sk-SK" sz="1000" b="1" dirty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sk-SK" b="1" i="1" dirty="0">
                <a:solidFill>
                  <a:schemeClr val="tx2"/>
                </a:solidFill>
              </a:rPr>
              <a:t>speciální metodiky</a:t>
            </a:r>
            <a:r>
              <a:rPr lang="cs-CZ" altLang="sk-SK" b="1" dirty="0"/>
              <a:t> </a:t>
            </a:r>
            <a:r>
              <a:rPr lang="cs-CZ" altLang="sk-SK" dirty="0"/>
              <a:t>– barvení krevních nátěrů PAS – lymfoidní elementy, POX, </a:t>
            </a:r>
            <a:r>
              <a:rPr lang="cs-CZ" altLang="sk-SK" dirty="0" err="1"/>
              <a:t>Sudan</a:t>
            </a:r>
            <a:r>
              <a:rPr lang="cs-CZ" altLang="sk-SK" dirty="0"/>
              <a:t> – myeloidní, ALP v </a:t>
            </a:r>
            <a:r>
              <a:rPr lang="cs-CZ" altLang="sk-SK" dirty="0" err="1"/>
              <a:t>leu</a:t>
            </a:r>
            <a:r>
              <a:rPr lang="cs-CZ" altLang="sk-SK" dirty="0"/>
              <a:t> (u zánětu zvýšená), </a:t>
            </a:r>
            <a:r>
              <a:rPr lang="cs-CZ" altLang="sk-SK" dirty="0" err="1"/>
              <a:t>flowcytometrie</a:t>
            </a:r>
            <a:r>
              <a:rPr lang="cs-CZ" altLang="sk-SK" dirty="0"/>
              <a:t> s </a:t>
            </a:r>
            <a:r>
              <a:rPr lang="cs-CZ" altLang="sk-SK" dirty="0" err="1"/>
              <a:t>imunofenotypizací</a:t>
            </a:r>
            <a:r>
              <a:rPr lang="cs-CZ" altLang="sk-SK" dirty="0"/>
              <a:t> (podle CD antigenů na buněčném povrchu), délka přežívání krevních elementů, cytogenetické vyšetření – </a:t>
            </a:r>
            <a:r>
              <a:rPr lang="cs-CZ" altLang="sk-SK" dirty="0" err="1"/>
              <a:t>Philadelfský</a:t>
            </a:r>
            <a:r>
              <a:rPr lang="cs-CZ" altLang="sk-SK" dirty="0"/>
              <a:t> chromozom a jiné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sk-SK" dirty="0"/>
          </a:p>
          <a:p>
            <a:pPr eaLnBrk="1" hangingPunct="1">
              <a:lnSpc>
                <a:spcPct val="80000"/>
              </a:lnSpc>
            </a:pPr>
            <a:endParaRPr lang="cs-CZ" altLang="sk-SK" sz="20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AB2058-9A6E-4E7C-908F-51C37700D8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1BCC14-C1C6-4235-A6D3-8DC5FB0A3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B3DF854-17F3-49B2-B41E-D810FB7D2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8130" name="Zástupný objekt pre obsah 2">
            <a:extLst>
              <a:ext uri="{FF2B5EF4-FFF2-40B4-BE49-F238E27FC236}">
                <a16:creationId xmlns:a16="http://schemas.microsoft.com/office/drawing/2014/main" id="{C7290B91-5EE2-4D4C-B439-34A5C092BE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sternální punkce </a:t>
            </a:r>
            <a:r>
              <a:rPr lang="cs-CZ" altLang="sk-SK" sz="2000" dirty="0"/>
              <a:t>(aspirát kostní dřeně na cytologické vyš.), </a:t>
            </a:r>
            <a:r>
              <a:rPr lang="cs-CZ" altLang="sk-SK" sz="2000" b="1" dirty="0" err="1">
                <a:solidFill>
                  <a:schemeClr val="tx2"/>
                </a:solidFill>
              </a:rPr>
              <a:t>trepanobiopsie</a:t>
            </a:r>
            <a:r>
              <a:rPr lang="cs-CZ" altLang="sk-SK" sz="2000" b="1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(váleček kostní dřeně na histologické vyš.), </a:t>
            </a:r>
            <a:r>
              <a:rPr lang="cs-CZ" altLang="sk-SK" sz="2000" b="1" dirty="0">
                <a:solidFill>
                  <a:schemeClr val="tx2"/>
                </a:solidFill>
              </a:rPr>
              <a:t>biopsie</a:t>
            </a:r>
            <a:r>
              <a:rPr lang="cs-CZ" altLang="sk-SK" sz="2000" dirty="0"/>
              <a:t> lymfatických uzlin, sleziny, jater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lumbální punkce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dirty="0"/>
              <a:t>stanovení histopatologického, ev. </a:t>
            </a:r>
            <a:r>
              <a:rPr lang="cs-CZ" altLang="sk-SK" sz="2000" dirty="0" err="1"/>
              <a:t>imunohistochemického</a:t>
            </a:r>
            <a:r>
              <a:rPr lang="cs-CZ" altLang="sk-SK" sz="2000" dirty="0"/>
              <a:t> typu z bioptického vzorku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RTG hrudníku, USG břicha </a:t>
            </a:r>
            <a:r>
              <a:rPr lang="cs-CZ" altLang="sk-SK" sz="2000" dirty="0"/>
              <a:t>(posouzení adenopatie, </a:t>
            </a:r>
            <a:r>
              <a:rPr lang="cs-CZ" altLang="sk-SK" sz="2000" dirty="0" err="1"/>
              <a:t>hepatosplenomegalie</a:t>
            </a:r>
            <a:r>
              <a:rPr lang="cs-CZ" altLang="sk-SK" sz="2000" dirty="0"/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CT</a:t>
            </a:r>
            <a:r>
              <a:rPr lang="cs-CZ" altLang="sk-SK" sz="2000" dirty="0"/>
              <a:t> hrudníku, břicha a malé pánve v rámci </a:t>
            </a:r>
            <a:r>
              <a:rPr lang="cs-CZ" altLang="sk-SK" sz="2000" dirty="0" err="1"/>
              <a:t>stagingu</a:t>
            </a:r>
            <a:r>
              <a:rPr lang="cs-CZ" altLang="sk-SK" sz="2000" dirty="0"/>
              <a:t> onkologického onemocnění </a:t>
            </a:r>
          </a:p>
          <a:p>
            <a:endParaRPr lang="sk-SK" altLang="sk-SK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9E6644-AF5F-4B7D-B69D-F5AB269161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063CBA-718E-4435-9F2C-BB627D8DE2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pic>
        <p:nvPicPr>
          <p:cNvPr id="48132" name="Picture 6" descr="Image result for trepanobiopsie">
            <a:extLst>
              <a:ext uri="{FF2B5EF4-FFF2-40B4-BE49-F238E27FC236}">
                <a16:creationId xmlns:a16="http://schemas.microsoft.com/office/drawing/2014/main" id="{4161814D-564C-4683-A3A3-1364F957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553" y="3653904"/>
            <a:ext cx="403225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4" descr="Image result for sternální punkce">
            <a:extLst>
              <a:ext uri="{FF2B5EF4-FFF2-40B4-BE49-F238E27FC236}">
                <a16:creationId xmlns:a16="http://schemas.microsoft.com/office/drawing/2014/main" id="{788EEE67-5EB8-4E67-84B0-6D60CC0C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00" y="3653904"/>
            <a:ext cx="41798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E0ABC7-7D0B-498C-A1C5-2C789345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sz="3000" dirty="0"/>
              <a:t>Zvětšení lymfatických uzlin (lymfadenopatie) – </a:t>
            </a:r>
            <a:r>
              <a:rPr lang="cs-CZ" altLang="sk-SK" sz="3000" dirty="0" err="1"/>
              <a:t>diff</a:t>
            </a:r>
            <a:r>
              <a:rPr lang="cs-CZ" altLang="sk-SK" sz="3000" dirty="0"/>
              <a:t>. dg.</a:t>
            </a:r>
            <a:br>
              <a:rPr lang="cs-CZ" altLang="sk-SK" sz="3000" dirty="0"/>
            </a:br>
            <a:endParaRPr lang="cs-CZ" sz="3000" dirty="0"/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3FD12C9D-FA5E-4A72-B097-D7323340E8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4806860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nádorové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sk-SK" sz="2000" dirty="0"/>
              <a:t>nenádorové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infekční etiologie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virové – CMV, EB, HIV, hepatitidy, zarděnky, spalničky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bakteriální – TBC, brucelóza, tularémie, listerióza, chlamydie, syfilis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parazitární – </a:t>
            </a:r>
            <a:r>
              <a:rPr lang="cs-CZ" altLang="sk-SK" sz="2000" dirty="0" err="1"/>
              <a:t>toxoplazma</a:t>
            </a:r>
            <a:r>
              <a:rPr lang="cs-CZ" altLang="sk-SK" sz="2000" dirty="0"/>
              <a:t>, exotické</a:t>
            </a:r>
          </a:p>
          <a:p>
            <a:pPr marL="1257300" lvl="2" indent="-342900" eaLnBrk="1" hangingPunct="1">
              <a:buClr>
                <a:schemeClr val="tx2"/>
              </a:buClr>
              <a:buFont typeface="Wingdings" panose="05000000000000000000" pitchFamily="2" charset="2"/>
              <a:buChar char="§"/>
              <a:defRPr/>
            </a:pPr>
            <a:r>
              <a:rPr lang="cs-CZ" altLang="sk-SK" sz="2000" dirty="0"/>
              <a:t>plísňové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cs-CZ" altLang="sk-SK" dirty="0"/>
              <a:t>neinfekční etiologie</a:t>
            </a:r>
          </a:p>
          <a:p>
            <a:pPr marL="1257300" lvl="2" indent="-342900" eaLnBrk="1" hangingPunct="1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altLang="sk-SK" sz="2000" dirty="0"/>
              <a:t>autoimunitní, sarkoidóza, kožní onemocnění, štípnutí hmyzem, lékové reakce</a:t>
            </a:r>
          </a:p>
          <a:p>
            <a:pPr marL="0" indent="0">
              <a:buNone/>
              <a:defRPr/>
            </a:pPr>
            <a:endParaRPr lang="cs-CZ" altLang="sk-SK" sz="2000" dirty="0"/>
          </a:p>
        </p:txBody>
      </p:sp>
      <p:pic>
        <p:nvPicPr>
          <p:cNvPr id="49156" name="Picture 5" descr="Image result for lymfadenopatie">
            <a:extLst>
              <a:ext uri="{FF2B5EF4-FFF2-40B4-BE49-F238E27FC236}">
                <a16:creationId xmlns:a16="http://schemas.microsoft.com/office/drawing/2014/main" id="{62178F35-3B8C-48D4-AD23-04ACC91D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568" y="1171576"/>
            <a:ext cx="4005218" cy="300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9" descr="Image result for lymfadenopathy">
            <a:extLst>
              <a:ext uri="{FF2B5EF4-FFF2-40B4-BE49-F238E27FC236}">
                <a16:creationId xmlns:a16="http://schemas.microsoft.com/office/drawing/2014/main" id="{C5186BDB-70AC-4EC1-9F12-CD866BDB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63" y="3076812"/>
            <a:ext cx="2979737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6193D1-7B7D-44EC-98D3-8FB374CC80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E270AE-AA29-4643-A276-7AE430785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3F798CE-4E21-4A97-84DE-F9A939F71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Transplantace krvetvorné tkáně 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DD58FD9-BD75-43DF-8947-CFAE94BF3A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autologní, allogenní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odběr kostní dřeně / sběr periferních kmenových buněk (vyplaveny do oběhu po stimulaci kostní dřeně)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příprava nemocného před transplantací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podání štěpu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období do uchycení štěpu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dirty="0"/>
              <a:t>další průběh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BC9101-3C8F-498D-B769-8304850164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8B2CF1-FDD1-44D8-B45E-8058B12D8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B8C6E231-8E6D-4362-BB7B-A0716860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05" y="1748266"/>
            <a:ext cx="6058982" cy="421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7B963287-36D8-41F5-9159-09CE47B12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sk-SK" dirty="0"/>
              <a:t>1 kmenová buňka – 2 vývojové řady</a:t>
            </a:r>
          </a:p>
        </p:txBody>
      </p:sp>
      <p:pic>
        <p:nvPicPr>
          <p:cNvPr id="7171" name="Obrázok 4">
            <a:extLst>
              <a:ext uri="{FF2B5EF4-FFF2-40B4-BE49-F238E27FC236}">
                <a16:creationId xmlns:a16="http://schemas.microsoft.com/office/drawing/2014/main" id="{24A9B2C5-2ACA-48C4-B806-DF124985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267366"/>
            <a:ext cx="7443964" cy="49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A654BE-91E4-46CA-BB40-018C278349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86DD2C-A5D5-43C6-A02A-AEB2348D23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ok 4">
            <a:extLst>
              <a:ext uri="{FF2B5EF4-FFF2-40B4-BE49-F238E27FC236}">
                <a16:creationId xmlns:a16="http://schemas.microsoft.com/office/drawing/2014/main" id="{A8B0CEF1-271B-4CE5-89D0-220CB6F92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33" y="578575"/>
            <a:ext cx="2951162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id="{1574D152-5AB7-4E78-A256-25C86A05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22" y="441397"/>
            <a:ext cx="3249290" cy="56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A64469E7-4B84-4F46-8B07-0ABA97C2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sk-SK" dirty="0"/>
              <a:t>Kostní dřeň</a:t>
            </a:r>
            <a:br>
              <a:rPr lang="sk-SK" altLang="sk-SK" dirty="0"/>
            </a:br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88800DB-E08F-440E-AB8B-DE61C3514B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C8F526-8B1A-46D9-BF0C-58CB11D79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146D97D-D208-404F-ABD5-A70CCDB9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449543" cy="4139998"/>
          </a:xfrm>
        </p:spPr>
        <p:txBody>
          <a:bodyPr/>
          <a:lstStyle/>
          <a:p>
            <a:pPr marL="40005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Jako součást imunitního systému souvisí  krvetvorba i se </a:t>
            </a:r>
            <a:r>
              <a:rPr lang="cs-CZ" sz="2000" b="1" dirty="0"/>
              <a:t>systémem lymfatickým </a:t>
            </a:r>
            <a:r>
              <a:rPr lang="cs-CZ" sz="2000" dirty="0"/>
              <a:t>(mízním) </a:t>
            </a:r>
          </a:p>
          <a:p>
            <a:pPr marL="40005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= jednosměrný drenážní systém vedoucí z mezibuněčných prostor do krve</a:t>
            </a:r>
            <a:endParaRPr lang="cs-CZ" sz="2000" b="1" dirty="0"/>
          </a:p>
          <a:p>
            <a:pPr marL="562950" indent="-342900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lymfatické orgány</a:t>
            </a:r>
          </a:p>
          <a:p>
            <a:pPr marL="900000" lvl="1" indent="-324000">
              <a:buFont typeface="Wingdings" panose="05000000000000000000" pitchFamily="2" charset="2"/>
              <a:buChar char="ü"/>
              <a:defRPr/>
            </a:pPr>
            <a:r>
              <a:rPr lang="cs-CZ" b="1" dirty="0"/>
              <a:t>primární </a:t>
            </a:r>
            <a:r>
              <a:rPr lang="cs-CZ" dirty="0"/>
              <a:t>(</a:t>
            </a:r>
            <a:r>
              <a:rPr lang="cs-CZ" b="1" dirty="0"/>
              <a:t>centrální</a:t>
            </a:r>
            <a:r>
              <a:rPr lang="cs-CZ" dirty="0"/>
              <a:t>)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Brzlík (</a:t>
            </a:r>
            <a:r>
              <a:rPr lang="cs-CZ" sz="2000" dirty="0" err="1"/>
              <a:t>thymus</a:t>
            </a:r>
            <a:r>
              <a:rPr lang="cs-CZ" sz="2000" dirty="0"/>
              <a:t>)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Kostní dřeň</a:t>
            </a:r>
          </a:p>
          <a:p>
            <a:pPr marL="900000" lvl="1" indent="-324000" eaLnBrk="1" hangingPunct="1">
              <a:buFont typeface="Wingdings" panose="05000000000000000000" pitchFamily="2" charset="2"/>
              <a:buChar char="ü"/>
              <a:defRPr/>
            </a:pPr>
            <a:r>
              <a:rPr lang="cs-CZ" b="1" dirty="0"/>
              <a:t>sekundární </a:t>
            </a:r>
            <a:r>
              <a:rPr lang="cs-CZ" dirty="0"/>
              <a:t>(</a:t>
            </a:r>
            <a:r>
              <a:rPr lang="cs-CZ" b="1" dirty="0"/>
              <a:t>periferní) 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Slezina (</a:t>
            </a:r>
            <a:r>
              <a:rPr lang="cs-CZ" sz="2000" dirty="0" err="1"/>
              <a:t>lien</a:t>
            </a:r>
            <a:r>
              <a:rPr lang="cs-CZ" sz="2000" dirty="0"/>
              <a:t>)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mízní uzliny</a:t>
            </a:r>
          </a:p>
          <a:p>
            <a:pPr marL="1257300" lvl="2" indent="-342900" eaLnBrk="1" hangingPunct="1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MALT (</a:t>
            </a:r>
            <a:r>
              <a:rPr lang="cs-CZ" sz="2000" dirty="0" err="1"/>
              <a:t>mucosa</a:t>
            </a:r>
            <a:r>
              <a:rPr lang="cs-CZ" sz="2000" dirty="0"/>
              <a:t>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lymphoid</a:t>
            </a:r>
            <a:r>
              <a:rPr lang="cs-CZ" sz="2000" dirty="0"/>
              <a:t> </a:t>
            </a:r>
            <a:r>
              <a:rPr lang="cs-CZ" sz="2000" dirty="0" err="1"/>
              <a:t>tissue</a:t>
            </a:r>
            <a:r>
              <a:rPr lang="cs-CZ" sz="2000" dirty="0"/>
              <a:t>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sz="2000" b="1" dirty="0"/>
              <a:t>lymfatické cévy</a:t>
            </a:r>
            <a:r>
              <a:rPr lang="cs-CZ" sz="2000" dirty="0"/>
              <a:t> s protékající </a:t>
            </a:r>
            <a:r>
              <a:rPr lang="cs-CZ" sz="2000" b="1" dirty="0"/>
              <a:t>lymfou</a:t>
            </a:r>
          </a:p>
        </p:txBody>
      </p:sp>
      <p:pic>
        <p:nvPicPr>
          <p:cNvPr id="9219" name="Obrázok 6" descr="Obrázok, na ktorom je text, mapa&#10;&#10;Automaticky generovaný popis">
            <a:extLst>
              <a:ext uri="{FF2B5EF4-FFF2-40B4-BE49-F238E27FC236}">
                <a16:creationId xmlns:a16="http://schemas.microsoft.com/office/drawing/2014/main" id="{DC06BDF4-2106-4E52-B56E-B82907628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6415"/>
          <a:stretch>
            <a:fillRect/>
          </a:stretch>
        </p:blipFill>
        <p:spPr bwMode="auto">
          <a:xfrm>
            <a:off x="7332574" y="267498"/>
            <a:ext cx="4197560" cy="57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F556CE5-0114-4E5D-B9A6-90FFC8DA7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0F965C-0B94-465E-AF72-2D2DE821A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DA5E9F5-35E8-4ED6-B65F-C7544D7FA9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kostní dřeň </a:t>
            </a:r>
            <a:r>
              <a:rPr lang="cs-CZ" altLang="sk-SK" sz="2000" dirty="0"/>
              <a:t>– novotvořené buňky přestupují z oddílu krvetvorného do cévního a jsou vyplavovány do periferie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slezina</a:t>
            </a:r>
            <a:r>
              <a:rPr lang="cs-CZ" altLang="sk-SK" sz="2000" dirty="0"/>
              <a:t> – fazolovitý orgán velikosti 12x6x6cm uložený v levém podžebří, imunitní rekce, dohled nad krevními elementy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 err="1">
                <a:solidFill>
                  <a:schemeClr val="tx2"/>
                </a:solidFill>
              </a:rPr>
              <a:t>thymus</a:t>
            </a:r>
            <a:r>
              <a:rPr lang="cs-CZ" altLang="sk-SK" sz="2000" dirty="0"/>
              <a:t>  – významný hlavně v dětství, v dospělosti regreduje, dodává lymfocytům předurčení T – pro buněčnou imunitu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MALT</a:t>
            </a:r>
            <a:r>
              <a:rPr lang="cs-CZ" altLang="sk-SK" sz="2000" dirty="0"/>
              <a:t> (</a:t>
            </a:r>
            <a:r>
              <a:rPr lang="cs-CZ" altLang="sk-SK" sz="2000" dirty="0" err="1"/>
              <a:t>mucosa-associated</a:t>
            </a:r>
            <a:r>
              <a:rPr lang="cs-CZ" altLang="sk-SK" sz="2000" dirty="0"/>
              <a:t> </a:t>
            </a:r>
            <a:r>
              <a:rPr lang="cs-CZ" altLang="sk-SK" sz="2000" dirty="0" err="1"/>
              <a:t>lymphoid</a:t>
            </a:r>
            <a:r>
              <a:rPr lang="cs-CZ" altLang="sk-SK" sz="2000" dirty="0"/>
              <a:t> </a:t>
            </a:r>
            <a:r>
              <a:rPr lang="cs-CZ" altLang="sk-SK" sz="2000" dirty="0" err="1"/>
              <a:t>tissue</a:t>
            </a:r>
            <a:r>
              <a:rPr lang="cs-CZ" altLang="sk-SK" sz="2000" dirty="0"/>
              <a:t> = lymfatická tkáň vázaná na sliznice, např. trávící trubice nebo dýchacích cest) – dává lymfocytům předurčení B – pro protilátkovou imunitu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cs-CZ" altLang="sk-SK" sz="2000" b="1" dirty="0">
                <a:solidFill>
                  <a:schemeClr val="tx2"/>
                </a:solidFill>
              </a:rPr>
              <a:t>lymfatické uzliny</a:t>
            </a:r>
            <a:r>
              <a:rPr lang="cs-CZ" altLang="sk-SK" sz="2000" dirty="0">
                <a:solidFill>
                  <a:schemeClr val="tx2"/>
                </a:solidFill>
              </a:rPr>
              <a:t> </a:t>
            </a:r>
            <a:r>
              <a:rPr lang="cs-CZ" altLang="sk-SK" sz="2000" dirty="0"/>
              <a:t>– vloženy do průběhu lymfatických cév, fazolovitého tvaru, lymfa přináší částice, ty jsou zachyceny a uzlina spouští imunitní odpověď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sk-SK" sz="22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EA4B86-A15C-4E04-9252-BAA773F51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D90B24-6503-4BF8-85CB-3B0CE51E0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697726BF-7B43-40F4-8056-B2D53F245F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sk-SK" dirty="0"/>
              <a:t>Poruchy krvetvorby</a:t>
            </a:r>
          </a:p>
        </p:txBody>
      </p:sp>
      <p:sp>
        <p:nvSpPr>
          <p:cNvPr id="11267" name="Zástupný objekt pre obsah 2">
            <a:extLst>
              <a:ext uri="{FF2B5EF4-FFF2-40B4-BE49-F238E27FC236}">
                <a16:creationId xmlns:a16="http://schemas.microsoft.com/office/drawing/2014/main" id="{6F4E05C6-3054-4645-8CA0-A24930B36E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„-</a:t>
            </a:r>
            <a:r>
              <a:rPr lang="cs-CZ" altLang="sk-SK" sz="2000" b="1" dirty="0" err="1">
                <a:solidFill>
                  <a:schemeClr val="tx2"/>
                </a:solidFill>
              </a:rPr>
              <a:t>penie</a:t>
            </a:r>
            <a:r>
              <a:rPr lang="cs-CZ" altLang="sk-SK" sz="2000" b="1" dirty="0">
                <a:solidFill>
                  <a:schemeClr val="tx2"/>
                </a:solidFill>
              </a:rPr>
              <a:t>“</a:t>
            </a:r>
            <a:r>
              <a:rPr lang="cs-CZ" altLang="sk-SK" sz="2000" dirty="0"/>
              <a:t> = snížení počtu pod normu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</a:t>
            </a:r>
            <a:r>
              <a:rPr lang="cs-CZ" altLang="sk-SK" dirty="0" err="1"/>
              <a:t>bi</a:t>
            </a:r>
            <a:r>
              <a:rPr lang="cs-CZ" altLang="sk-SK" dirty="0"/>
              <a:t>-, </a:t>
            </a:r>
            <a:r>
              <a:rPr lang="cs-CZ" altLang="sk-SK" dirty="0" err="1"/>
              <a:t>tri</a:t>
            </a:r>
            <a:r>
              <a:rPr lang="cs-CZ" altLang="sk-SK" dirty="0"/>
              <a:t>- </a:t>
            </a:r>
            <a:r>
              <a:rPr lang="cs-CZ" altLang="sk-SK" dirty="0" err="1"/>
              <a:t>cytopenie</a:t>
            </a:r>
            <a:r>
              <a:rPr lang="cs-CZ" altLang="sk-SK" dirty="0"/>
              <a:t>“ = snížení počtu ve 2, 3 krevních řadách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</a:t>
            </a:r>
            <a:r>
              <a:rPr lang="cs-CZ" altLang="sk-SK" dirty="0" err="1"/>
              <a:t>pancytopenie</a:t>
            </a:r>
            <a:r>
              <a:rPr lang="cs-CZ" altLang="sk-SK" dirty="0"/>
              <a:t>“ = týkající se všech krevních řad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„-</a:t>
            </a:r>
            <a:r>
              <a:rPr lang="cs-CZ" altLang="sk-SK" sz="2000" b="1" dirty="0" err="1">
                <a:solidFill>
                  <a:schemeClr val="tx2"/>
                </a:solidFill>
              </a:rPr>
              <a:t>émie</a:t>
            </a:r>
            <a:r>
              <a:rPr lang="cs-CZ" altLang="sk-SK" sz="2000" b="1" dirty="0">
                <a:solidFill>
                  <a:schemeClr val="tx2"/>
                </a:solidFill>
              </a:rPr>
              <a:t>, -</a:t>
            </a:r>
            <a:r>
              <a:rPr lang="cs-CZ" altLang="sk-SK" sz="2000" b="1" dirty="0" err="1">
                <a:solidFill>
                  <a:schemeClr val="tx2"/>
                </a:solidFill>
              </a:rPr>
              <a:t>fílie</a:t>
            </a:r>
            <a:r>
              <a:rPr lang="cs-CZ" altLang="sk-SK" sz="2000" b="1" dirty="0">
                <a:solidFill>
                  <a:schemeClr val="tx2"/>
                </a:solidFill>
              </a:rPr>
              <a:t>, -</a:t>
            </a:r>
            <a:r>
              <a:rPr lang="cs-CZ" altLang="sk-SK" sz="2000" b="1" dirty="0" err="1">
                <a:solidFill>
                  <a:schemeClr val="tx2"/>
                </a:solidFill>
              </a:rPr>
              <a:t>óza</a:t>
            </a:r>
            <a:r>
              <a:rPr lang="cs-CZ" altLang="sk-SK" sz="2000" b="1" dirty="0">
                <a:solidFill>
                  <a:schemeClr val="tx2"/>
                </a:solidFill>
              </a:rPr>
              <a:t>“ </a:t>
            </a:r>
            <a:r>
              <a:rPr lang="cs-CZ" altLang="sk-SK" sz="2000" dirty="0"/>
              <a:t>= zvýšení počtu nad normu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„polycytémie, polyglobulie“ = zvýšení počtu červených krvinek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sk-SK" sz="2000" b="1" dirty="0">
                <a:solidFill>
                  <a:schemeClr val="tx2"/>
                </a:solidFill>
              </a:rPr>
              <a:t>„-</a:t>
            </a:r>
            <a:r>
              <a:rPr lang="cs-CZ" altLang="sk-SK" sz="2000" b="1" dirty="0" err="1">
                <a:solidFill>
                  <a:schemeClr val="tx2"/>
                </a:solidFill>
              </a:rPr>
              <a:t>patie</a:t>
            </a:r>
            <a:r>
              <a:rPr lang="cs-CZ" altLang="sk-SK" sz="2000" b="1" dirty="0">
                <a:solidFill>
                  <a:schemeClr val="tx2"/>
                </a:solidFill>
              </a:rPr>
              <a:t>“ </a:t>
            </a:r>
            <a:r>
              <a:rPr lang="cs-CZ" altLang="sk-SK" sz="2000" dirty="0"/>
              <a:t>= strukturální nebo funkční porucha bez ohledu na počet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sk-SK" dirty="0"/>
              <a:t>„</a:t>
            </a:r>
            <a:r>
              <a:rPr lang="cs-CZ" altLang="sk-SK" dirty="0" err="1"/>
              <a:t>koagulopatie</a:t>
            </a:r>
            <a:r>
              <a:rPr lang="cs-CZ" altLang="sk-SK" dirty="0"/>
              <a:t>“ = chorobný stav zvýšené krvácivosti způsobené nedostatkem nebo poruchou koagulačních faktorů, popř. přítomností jejich inhibitorů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6E07E7-1FF5-4EFD-BEB5-CCE340221E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0548DD-7AB0-4C73-B041-B89B717B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2065</TotalTime>
  <Words>5100</Words>
  <Application>Microsoft Office PowerPoint</Application>
  <PresentationFormat>Širokoúhlá obrazovka</PresentationFormat>
  <Paragraphs>472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2" baseType="lpstr">
      <vt:lpstr>Arial</vt:lpstr>
      <vt:lpstr>Tahoma</vt:lpstr>
      <vt:lpstr>Wingdings</vt:lpstr>
      <vt:lpstr>Prezentace_MU_CZ</vt:lpstr>
      <vt:lpstr>Nemoci krve a krvetvorných orgánů   Anatomie a fyziologie krvetvorby Poruchy pluripotentní kmenové buňky Poruchy červené krevní řady Poruchy bílé krevní řady Poruchy koagulace Vyšetřovací metody a další praktické aspekty </vt:lpstr>
      <vt:lpstr>Krev</vt:lpstr>
      <vt:lpstr>Krvetvorba (hematopoeza)</vt:lpstr>
      <vt:lpstr>Prezentace aplikace PowerPoint</vt:lpstr>
      <vt:lpstr>1 kmenová buňka – 2 vývojové řady</vt:lpstr>
      <vt:lpstr>Kostní dřeň </vt:lpstr>
      <vt:lpstr>Prezentace aplikace PowerPoint</vt:lpstr>
      <vt:lpstr>Prezentace aplikace PowerPoint</vt:lpstr>
      <vt:lpstr>Poruchy krvetvorby</vt:lpstr>
      <vt:lpstr>Poruchy kmenové buňky</vt:lpstr>
      <vt:lpstr>Trepanobiopsie kostní dřeně </vt:lpstr>
      <vt:lpstr>Poruchy kmenové buňky</vt:lpstr>
      <vt:lpstr>Prezentace aplikace PowerPoint</vt:lpstr>
      <vt:lpstr>Červené krvinky - erytrocyty</vt:lpstr>
      <vt:lpstr>Červené krvinky - erytrocyty</vt:lpstr>
      <vt:lpstr>Anémie ze snížené tvorby  </vt:lpstr>
      <vt:lpstr>Anémie ze snížené tvorby</vt:lpstr>
      <vt:lpstr>Anémie ze zvýšené destrukce  </vt:lpstr>
      <vt:lpstr>Anémie ze zvýšených ztrát  </vt:lpstr>
      <vt:lpstr>Bílé krvinky - leukocyty</vt:lpstr>
      <vt:lpstr>Bílé krvinky - leukocyty</vt:lpstr>
      <vt:lpstr>Poruchy bílé krevní složky</vt:lpstr>
      <vt:lpstr>Maligní transformace</vt:lpstr>
      <vt:lpstr>Leukémie (hemoblastózy) </vt:lpstr>
      <vt:lpstr>Leukémie (hemoblastózy)</vt:lpstr>
      <vt:lpstr>Leukémie (hemoblastózy)</vt:lpstr>
      <vt:lpstr>Lymfomy</vt:lpstr>
      <vt:lpstr>Lymfomy</vt:lpstr>
      <vt:lpstr>Léčba leukemií a lymfomů</vt:lpstr>
      <vt:lpstr>Krevní destičky - trombocyty</vt:lpstr>
      <vt:lpstr>(Hemo)koagulace</vt:lpstr>
      <vt:lpstr>Fáze krevní koagulace</vt:lpstr>
      <vt:lpstr>Prezentace aplikace PowerPoint</vt:lpstr>
      <vt:lpstr>Vyšetření při koagulačních poruchách </vt:lpstr>
      <vt:lpstr>Krvácivé stavy – hemoragická diatéza</vt:lpstr>
      <vt:lpstr>Krvácení z poruch cévní stěny</vt:lpstr>
      <vt:lpstr>Krvácení ze sníženého počtu trombocytů</vt:lpstr>
      <vt:lpstr>Krvácení při trombocytopatii</vt:lpstr>
      <vt:lpstr>Von Willebrandova choroba  </vt:lpstr>
      <vt:lpstr>Krvácivé stavy z vrozených poruch koagulačních faktorů</vt:lpstr>
      <vt:lpstr>Krvácivé stavy ze získaných poruch koagulačních faktorů</vt:lpstr>
      <vt:lpstr>Diagnostika a léčba DIC </vt:lpstr>
      <vt:lpstr>Trombofilní stavy</vt:lpstr>
      <vt:lpstr>Vyšetřovací metody v hematologii</vt:lpstr>
      <vt:lpstr>Prezentace aplikace PowerPoint</vt:lpstr>
      <vt:lpstr>Zvětšení lymfatických uzlin (lymfadenopatie) – diff. dg. </vt:lpstr>
      <vt:lpstr>Transplantace krvetvorné tkáně 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132</cp:revision>
  <cp:lastPrinted>1601-01-01T00:00:00Z</cp:lastPrinted>
  <dcterms:created xsi:type="dcterms:W3CDTF">2021-04-27T07:29:37Z</dcterms:created>
  <dcterms:modified xsi:type="dcterms:W3CDTF">2021-09-04T06:06:29Z</dcterms:modified>
</cp:coreProperties>
</file>