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46"/>
  </p:notesMasterIdLst>
  <p:handoutMasterIdLst>
    <p:handoutMasterId r:id="rId47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2" r:id="rId4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287D"/>
    <a:srgbClr val="F01928"/>
    <a:srgbClr val="9100DC"/>
    <a:srgbClr val="5AC8A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77" autoAdjust="0"/>
    <p:restoredTop sz="96754" autoAdjust="0"/>
  </p:normalViewPr>
  <p:slideViewPr>
    <p:cSldViewPr snapToGrid="0">
      <p:cViewPr varScale="1">
        <p:scale>
          <a:sx n="86" d="100"/>
          <a:sy n="86" d="100"/>
        </p:scale>
        <p:origin x="418" y="7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907534D-54C1-45F1-848D-D131E25FFB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2" y="423331"/>
            <a:ext cx="3636264" cy="1069200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97C0165F-2D7A-4224-A2CE-15A0E11D30A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C62DBBD6-EEE7-4E17-A9E1-BAAE2E1BAF2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E460895-9029-4EAC-AE49-B3E1E904B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9EFA240-1600-4C90-ABDA-5BB3C7B63C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F30BC3D-8311-4B42-9A72-001E3518E5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48047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71273EA-F61C-4A0A-ABCC-7E5F2CB62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78" y="2014200"/>
            <a:ext cx="9623244" cy="28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7F9DEB8-F8A6-420E-B60D-4515B985E4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7912C5C-7CCE-4F96-8D4B-E736FC1507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FAC0208-8D3C-4F7E-9FA8-7D93594085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9CD2A1-EC28-42B3-9C80-A2CF9AEC95E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8745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5841B0-AAFA-4CC8-9C78-A57E320AC1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C594C3-FF60-4411-8836-1659507DA5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C23394-F500-4A6E-A63D-0ED812AB40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178B6-9517-4309-A358-9D2C952A76E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4573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004C1A-0452-4A1F-A537-12025317D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976716-5817-4191-8495-7D19C6E35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301EFE9-6440-4E08-92EB-631C5D9A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4C73235-D7BB-4CEB-ACE8-774FFDD1E5E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1700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0809E-85C0-4EC5-9C65-B10E4DE8C66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Klinika interní, geriatrie a praktického lékařství Fakultní nemocnice Brno a Lékařské fakulty Masarykovy univerzity</a:t>
            </a:r>
          </a:p>
        </p:txBody>
      </p:sp>
    </p:spTree>
    <p:extLst>
      <p:ext uri="{BB962C8B-B14F-4D97-AF65-F5344CB8AC3E}">
        <p14:creationId xmlns:p14="http://schemas.microsoft.com/office/powerpoint/2010/main" val="2481583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EF0DE5D-1D11-40AF-8BC3-66C889BF3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3" y="421664"/>
            <a:ext cx="3624021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5BF20EB-641E-4534-901F-806964C0DB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0DBDC94-BB85-4907-A8F5-C3DE8CF75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64966F0-BF21-46C2-AE3F-D341C26FCB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D2882E9-4E25-42CE-9CDC-AB2AC9B8A2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A3C484C-9B44-4494-874D-664939972C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BBFAC4E-6185-43C9-B0DE-6943663CBE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B59FD55-BC96-4BB0-A974-ED3755CC0C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6" r:id="rId16"/>
    <p:sldLayoutId id="2147483697" r:id="rId17"/>
    <p:sldLayoutId id="2147483698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8D6E48-A098-416D-9446-53B52CE2E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5000" dirty="0"/>
              <a:t>Nemoci GIT II</a:t>
            </a:r>
            <a:br>
              <a:rPr lang="cs-CZ" altLang="cs-CZ" sz="5400" dirty="0"/>
            </a:br>
            <a:br>
              <a:rPr lang="cs-CZ" altLang="cs-CZ" sz="5400" dirty="0"/>
            </a:br>
            <a:r>
              <a:rPr lang="cs-CZ" altLang="cs-CZ" sz="3000" dirty="0"/>
              <a:t>Nemoci tenkého a tlustého střeva</a:t>
            </a:r>
            <a:br>
              <a:rPr lang="cs-CZ" altLang="cs-CZ" sz="5400" dirty="0">
                <a:solidFill>
                  <a:srgbClr val="898989"/>
                </a:solidFill>
              </a:rPr>
            </a:br>
            <a:br>
              <a:rPr lang="cs-CZ" altLang="cs-CZ" sz="5000" dirty="0">
                <a:latin typeface="Arial" panose="020B0604020202020204" pitchFamily="34" charset="0"/>
              </a:rPr>
            </a:br>
            <a:br>
              <a:rPr lang="cs-CZ" altLang="cs-CZ" sz="5000" dirty="0">
                <a:latin typeface="Arial" panose="020B0604020202020204" pitchFamily="34" charset="0"/>
              </a:rPr>
            </a:br>
            <a:endParaRPr lang="cs-CZ" altLang="cs-CZ" sz="5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397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Dráždivý tračník – </a:t>
            </a:r>
            <a:r>
              <a:rPr lang="cs-CZ" altLang="cs-CZ" dirty="0" err="1"/>
              <a:t>colon</a:t>
            </a:r>
            <a:r>
              <a:rPr lang="cs-CZ" altLang="cs-CZ" dirty="0"/>
              <a:t> </a:t>
            </a:r>
            <a:r>
              <a:rPr lang="cs-CZ" altLang="cs-CZ" dirty="0" err="1"/>
              <a:t>irritabile</a:t>
            </a:r>
            <a:r>
              <a:rPr lang="cs-CZ" altLang="cs-CZ" dirty="0"/>
              <a:t> II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diagnostika</a:t>
            </a:r>
            <a:r>
              <a:rPr lang="cs-CZ" altLang="cs-CZ" sz="2200" b="1" dirty="0"/>
              <a:t> </a:t>
            </a:r>
            <a:r>
              <a:rPr lang="cs-CZ" altLang="cs-CZ" sz="2200" dirty="0"/>
              <a:t>– většinou jasná již z anamnézy (opakované ranní stolice, závislost na psychickém zatížení), nutno vyloučit všechny organické příčiny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režim, dieta, spasmolytika, anxiolytika, krycí směs, někdy deriváty ASA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0C017EB-8CFB-482F-B45E-FE313AF162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01D2BD3-22F3-44BA-A431-555FE6D84D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75295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Zácpa, obstipace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jako příznak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200" b="1" dirty="0">
                <a:solidFill>
                  <a:schemeClr val="tx2"/>
                </a:solidFill>
              </a:rPr>
              <a:t>mechanická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– Tu, stenózy, hernie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200" b="1" dirty="0">
                <a:solidFill>
                  <a:schemeClr val="tx2"/>
                </a:solidFill>
              </a:rPr>
              <a:t>endokrinní a metabolická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– hypotyreóza, dehydratace, </a:t>
            </a:r>
            <a:r>
              <a:rPr lang="cs-CZ" altLang="cs-CZ" sz="2200" dirty="0" err="1"/>
              <a:t>hypokalémie</a:t>
            </a:r>
            <a:endParaRPr lang="cs-CZ" altLang="cs-CZ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200" b="1" dirty="0">
                <a:solidFill>
                  <a:schemeClr val="tx2"/>
                </a:solidFill>
              </a:rPr>
              <a:t>neurogenní</a:t>
            </a:r>
            <a:r>
              <a:rPr lang="cs-CZ" altLang="cs-CZ" sz="2200" dirty="0"/>
              <a:t> – </a:t>
            </a:r>
            <a:r>
              <a:rPr lang="cs-CZ" altLang="cs-CZ" sz="2200" dirty="0" err="1"/>
              <a:t>aganglioza</a:t>
            </a:r>
            <a:r>
              <a:rPr lang="cs-CZ" altLang="cs-CZ" sz="2200" dirty="0"/>
              <a:t>, míšní léze, SM, Parkinsonova choroba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200" b="1" dirty="0">
                <a:solidFill>
                  <a:schemeClr val="tx2"/>
                </a:solidFill>
              </a:rPr>
              <a:t>medikamentózní</a:t>
            </a:r>
            <a:r>
              <a:rPr lang="cs-CZ" altLang="cs-CZ" sz="2200" dirty="0"/>
              <a:t> – </a:t>
            </a:r>
            <a:r>
              <a:rPr lang="cs-CZ" altLang="cs-CZ" sz="2200" dirty="0" err="1"/>
              <a:t>antacida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anticholinergika</a:t>
            </a:r>
            <a:r>
              <a:rPr lang="cs-CZ" altLang="cs-CZ" sz="2200" dirty="0"/>
              <a:t>, hypotenziva, opiáty, antidepresiva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200" dirty="0"/>
              <a:t>bolestivé řitní afekce, reflexně podmíněná 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7928080-0493-4983-BBE9-E6C017FC60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B911045-BA25-44E0-9CC0-C03F07CB42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43493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Zácpa jako nemoc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útlum defekačního reflexu </a:t>
            </a:r>
            <a:r>
              <a:rPr lang="cs-CZ" altLang="cs-CZ" sz="2200" b="1" dirty="0"/>
              <a:t>- </a:t>
            </a:r>
            <a:r>
              <a:rPr lang="cs-CZ" altLang="cs-CZ" sz="2200" dirty="0"/>
              <a:t>časové poměry, kvalita WC, vynechání snídaně, směny, sedavá práce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příznaky</a:t>
            </a:r>
            <a:r>
              <a:rPr lang="cs-CZ" altLang="cs-CZ" sz="2200" b="1" dirty="0"/>
              <a:t> -</a:t>
            </a:r>
            <a:r>
              <a:rPr lang="cs-CZ" altLang="cs-CZ" sz="2200" dirty="0"/>
              <a:t> zpočátku nenápadné - plnost, bolesti hlavy, při abusu laxativ </a:t>
            </a:r>
            <a:r>
              <a:rPr lang="cs-CZ" altLang="cs-CZ" sz="2200" dirty="0" err="1"/>
              <a:t>irritace</a:t>
            </a:r>
            <a:r>
              <a:rPr lang="cs-CZ" altLang="cs-CZ" sz="2200" dirty="0"/>
              <a:t> střeva, </a:t>
            </a:r>
            <a:r>
              <a:rPr lang="cs-CZ" altLang="cs-CZ" sz="2200" dirty="0" err="1"/>
              <a:t>spasticita</a:t>
            </a:r>
            <a:r>
              <a:rPr lang="cs-CZ" altLang="cs-CZ" sz="2200" dirty="0"/>
              <a:t> - paradoxní zhoršení zácpy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diagnostika</a:t>
            </a:r>
            <a:r>
              <a:rPr lang="cs-CZ" altLang="cs-CZ" sz="2200" b="1" dirty="0"/>
              <a:t> - </a:t>
            </a:r>
            <a:r>
              <a:rPr lang="cs-CZ" altLang="cs-CZ" sz="2200" dirty="0"/>
              <a:t>anamnesticky, nutno vyloučit další možné příčiny (Tu, hypotyreóza, </a:t>
            </a:r>
            <a:r>
              <a:rPr lang="cs-CZ" altLang="cs-CZ" sz="2200" dirty="0" err="1"/>
              <a:t>hypokalémie</a:t>
            </a:r>
            <a:r>
              <a:rPr lang="cs-CZ" altLang="cs-CZ" sz="2200" dirty="0"/>
              <a:t>) CAVE změna charakteru stolice!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DBAFDAC-DC5E-49E6-8488-64A82D09A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995E087-179E-4CE7-834D-0C2772DD74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02001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Zácpa - léčba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obnovení defekačního reflexu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ráno po probuzení vypít 200-300 ml vlažné vody, poté toaleta, snídaně, čípek a po 15 minutách se pokoušet o vyprázdnění - využití </a:t>
            </a:r>
            <a:r>
              <a:rPr lang="cs-CZ" altLang="cs-CZ" sz="2200" dirty="0" err="1"/>
              <a:t>gastrokolického</a:t>
            </a:r>
            <a:r>
              <a:rPr lang="cs-CZ" altLang="cs-CZ" sz="2200" dirty="0"/>
              <a:t> reflexu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dostatek tekutin</a:t>
            </a:r>
            <a:endParaRPr lang="cs-CZ" altLang="cs-CZ" sz="2200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režim, dostatek pohybu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masáže břicha</a:t>
            </a:r>
            <a:endParaRPr lang="cs-CZ" altLang="cs-CZ" sz="2200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 err="1">
                <a:solidFill>
                  <a:schemeClr val="tx2"/>
                </a:solidFill>
              </a:rPr>
              <a:t>laktulóza</a:t>
            </a:r>
            <a:r>
              <a:rPr lang="cs-CZ" altLang="cs-CZ" sz="2200" dirty="0"/>
              <a:t> - jediné povolené laxans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domnělá zácpa - představa o nutnosti každodenního vyprázdnění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16A9181-C160-4B51-93AD-45CD7BE047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6FCD0A5-8F26-441A-B51D-0BEFB9E3EE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44380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Divertikulóza tračníku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výchlipky sliznice štěrbinami ve svalové vrstvě - nepravé divertikly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vznik</a:t>
            </a:r>
            <a:r>
              <a:rPr lang="cs-CZ" altLang="cs-CZ" sz="2200" dirty="0"/>
              <a:t> - usilovnou peristaltikou při </a:t>
            </a:r>
            <a:r>
              <a:rPr lang="cs-CZ" altLang="cs-CZ" sz="2200" dirty="0" err="1"/>
              <a:t>máloobjemové</a:t>
            </a:r>
            <a:r>
              <a:rPr lang="cs-CZ" altLang="cs-CZ" sz="2200" dirty="0"/>
              <a:t> stolici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příznaky</a:t>
            </a:r>
            <a:r>
              <a:rPr lang="cs-CZ" altLang="cs-CZ" sz="2200" dirty="0"/>
              <a:t> - asymptomaticky, divertikulitida, krvácení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diagnostika</a:t>
            </a:r>
            <a:r>
              <a:rPr lang="cs-CZ" altLang="cs-CZ" sz="2200" dirty="0"/>
              <a:t> - endoskopicky, </a:t>
            </a:r>
            <a:r>
              <a:rPr lang="cs-CZ" altLang="cs-CZ" sz="2200" dirty="0" err="1"/>
              <a:t>irrigo</a:t>
            </a:r>
            <a:r>
              <a:rPr lang="cs-CZ" altLang="cs-CZ" sz="2200" dirty="0"/>
              <a:t>, nutno pravidelně kontrolovat – vyšší riziko vzniku Ca!!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léčba</a:t>
            </a:r>
            <a:r>
              <a:rPr lang="cs-CZ" altLang="cs-CZ" sz="2200" dirty="0"/>
              <a:t> - složení stravy, spasmolytika, při opakovaných krváceních chirurgicky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AD60FC5-219D-4056-85F6-C9F2F61D81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FDEEF70-4351-49F3-B348-60D43F35CA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6254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Divertikulóza</a:t>
            </a:r>
          </a:p>
        </p:txBody>
      </p:sp>
      <p:graphicFrame>
        <p:nvGraphicFramePr>
          <p:cNvPr id="55299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8432423"/>
              </p:ext>
            </p:extLst>
          </p:nvPr>
        </p:nvGraphicFramePr>
        <p:xfrm>
          <a:off x="720001" y="1295767"/>
          <a:ext cx="4642995" cy="4668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Fotografie" r:id="rId3" imgW="6373115" imgH="6409524" progId="MSPhotoEd.3">
                  <p:embed/>
                </p:oleObj>
              </mc:Choice>
              <mc:Fallback>
                <p:oleObj name="Fotografie" r:id="rId3" imgW="6373115" imgH="6409524" progId="MSPhotoEd.3">
                  <p:embed/>
                  <p:pic>
                    <p:nvPicPr>
                      <p:cNvPr id="5529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01" y="1295767"/>
                        <a:ext cx="4642995" cy="46680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0" name="Object 4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807117027"/>
              </p:ext>
            </p:extLst>
          </p:nvPr>
        </p:nvGraphicFramePr>
        <p:xfrm>
          <a:off x="5669144" y="1295766"/>
          <a:ext cx="4759741" cy="4668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Fotografie" r:id="rId5" imgW="8430802" imgH="6373115" progId="MSPhotoEd.3">
                  <p:embed/>
                </p:oleObj>
              </mc:Choice>
              <mc:Fallback>
                <p:oleObj name="Fotografie" r:id="rId5" imgW="8430802" imgH="6373115" progId="MSPhotoEd.3">
                  <p:embed/>
                  <p:pic>
                    <p:nvPicPr>
                      <p:cNvPr id="553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9144" y="1295766"/>
                        <a:ext cx="4759741" cy="46680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063F739-A121-4E89-9884-12804D3935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768DC6F-0610-4F8C-855B-B184DE0F5D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34903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Ileus - střevní </a:t>
            </a:r>
            <a:r>
              <a:rPr lang="cs-CZ" altLang="cs-CZ" dirty="0" err="1"/>
              <a:t>nepůchodnost</a:t>
            </a:r>
            <a:endParaRPr lang="cs-CZ" altLang="cs-CZ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mechanický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200" b="1" dirty="0"/>
              <a:t> </a:t>
            </a:r>
            <a:r>
              <a:rPr lang="cs-CZ" altLang="cs-CZ" sz="2200" dirty="0"/>
              <a:t>- strangulační (hernie, </a:t>
            </a:r>
            <a:r>
              <a:rPr lang="cs-CZ" altLang="cs-CZ" sz="2200" dirty="0" err="1"/>
              <a:t>volvulus</a:t>
            </a:r>
            <a:r>
              <a:rPr lang="cs-CZ" altLang="cs-CZ" sz="2200" dirty="0"/>
              <a:t>, invaginace)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200" dirty="0"/>
              <a:t> - </a:t>
            </a:r>
            <a:r>
              <a:rPr lang="cs-CZ" altLang="cs-CZ" sz="2200" dirty="0" err="1"/>
              <a:t>obturační</a:t>
            </a:r>
            <a:r>
              <a:rPr lang="cs-CZ" altLang="cs-CZ" sz="2200" dirty="0"/>
              <a:t> (</a:t>
            </a:r>
            <a:r>
              <a:rPr lang="cs-CZ" altLang="cs-CZ" sz="2200" dirty="0" err="1"/>
              <a:t>intraluminální</a:t>
            </a:r>
            <a:r>
              <a:rPr lang="cs-CZ" altLang="cs-CZ" sz="2200" dirty="0"/>
              <a:t>, intra-  extramurální)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neurogenní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200" dirty="0"/>
              <a:t>- paralytický - toxický, reflexní, metabolický                            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cévní - trombóza, embolie </a:t>
            </a:r>
            <a:r>
              <a:rPr lang="cs-CZ" altLang="cs-CZ" sz="2200" b="1" dirty="0" err="1">
                <a:solidFill>
                  <a:schemeClr val="tx2"/>
                </a:solidFill>
              </a:rPr>
              <a:t>mesenterických</a:t>
            </a:r>
            <a:r>
              <a:rPr lang="cs-CZ" altLang="cs-CZ" sz="2200" b="1" dirty="0">
                <a:solidFill>
                  <a:schemeClr val="tx2"/>
                </a:solidFill>
              </a:rPr>
              <a:t> tepen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smíšený - peritonitida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09E4020-20D8-42FA-8CEF-BCAD9AB682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2E8E36-FF52-4C76-93C0-89FB234E2E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01127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Ileus II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720000" y="1692002"/>
            <a:ext cx="10560297" cy="413999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průběh</a:t>
            </a:r>
            <a:r>
              <a:rPr lang="cs-CZ" altLang="cs-CZ" sz="2200" dirty="0"/>
              <a:t> - sekrety stagnují, vytváří se „třetí prostor“, vede k metabolickému rozvratu, šoku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příznaky</a:t>
            </a:r>
            <a:r>
              <a:rPr lang="cs-CZ" altLang="cs-CZ" sz="2200" dirty="0"/>
              <a:t> - bolest, zvracení, zástava plynů a stolice, dehydratace, </a:t>
            </a:r>
            <a:r>
              <a:rPr lang="cs-CZ" altLang="cs-CZ" sz="2200" dirty="0" err="1"/>
              <a:t>hypovolemický</a:t>
            </a:r>
            <a:r>
              <a:rPr lang="cs-CZ" altLang="cs-CZ" sz="2200" dirty="0"/>
              <a:t> šok, u vysoko uloženého - zvracení žaludečního obsahu se žlučí, u nízko uloženého - „miserere“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fyzikální vyšetření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vzedmuté břicho, bubínkový poklep difuzně, usilovná peristaltika a ztužování kliček u obstrukčního, „hrobové“ ticho u paralytického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881BF0F-3C2D-446E-81AB-96F92B14B4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83B4AFE-D6B5-4DA9-B6F0-E5FC07D3A5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55617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Ileus III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diagnostika</a:t>
            </a:r>
            <a:r>
              <a:rPr lang="cs-CZ" altLang="cs-CZ" sz="2200" b="1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200" dirty="0"/>
              <a:t>nativní RTG břicha vodorovným paprskem - hladinky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200" dirty="0"/>
              <a:t>laboratorně - leukocytóza, ionty, acidobazická rovnováha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diferenciální dg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biliární, renální kolika, pankreatitida, extrauterinní gravidita, </a:t>
            </a:r>
            <a:r>
              <a:rPr lang="cs-CZ" altLang="cs-CZ" sz="2200" dirty="0" err="1"/>
              <a:t>pseudoperitonitida</a:t>
            </a:r>
            <a:r>
              <a:rPr lang="cs-CZ" altLang="cs-CZ" sz="2200" dirty="0"/>
              <a:t> diabetická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léčba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200" dirty="0"/>
              <a:t>paralytický - úprava vnitřního prostředí, </a:t>
            </a:r>
            <a:r>
              <a:rPr lang="cs-CZ" altLang="cs-CZ" sz="2200" dirty="0" err="1"/>
              <a:t>nasogatrická</a:t>
            </a:r>
            <a:r>
              <a:rPr lang="cs-CZ" altLang="cs-CZ" sz="2200" dirty="0"/>
              <a:t> sonda, </a:t>
            </a:r>
            <a:r>
              <a:rPr lang="cs-CZ" altLang="cs-CZ" sz="2200" dirty="0" err="1"/>
              <a:t>syntostigmin</a:t>
            </a:r>
            <a:endParaRPr lang="cs-CZ" altLang="cs-CZ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200" dirty="0"/>
              <a:t>mechanické a cévní - chirurgicky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16EA093-8C10-4D3B-BACE-68105AD723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462901D-83BA-4D0E-8B32-785363F20B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54723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Průjem - </a:t>
            </a:r>
            <a:r>
              <a:rPr lang="cs-CZ" altLang="cs-CZ" dirty="0" err="1"/>
              <a:t>diarrhoe</a:t>
            </a:r>
            <a:r>
              <a:rPr lang="cs-CZ" altLang="cs-CZ" dirty="0"/>
              <a:t> I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zvýšení počtu stolic, zřídnutí konzistence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sekreční průjem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 aktivní vylučování vody do střevního lumen, neutichá při lačnění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osmotický průjem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obsah střeva je </a:t>
            </a:r>
            <a:r>
              <a:rPr lang="cs-CZ" altLang="cs-CZ" sz="2200" dirty="0" err="1"/>
              <a:t>hyperosmolární</a:t>
            </a:r>
            <a:r>
              <a:rPr lang="cs-CZ" altLang="cs-CZ" sz="2200" dirty="0"/>
              <a:t> a nasává tekutinu z tkání do střevního lumen, při lačnění ustává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kombinace</a:t>
            </a:r>
            <a:endParaRPr lang="cs-CZ" altLang="cs-CZ" sz="2200" dirty="0">
              <a:solidFill>
                <a:schemeClr val="tx2"/>
              </a:solidFill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3E8C0D3-6FB7-4B83-A920-C012AB8544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1A8D711-EF55-46D1-9667-B2F5E8E973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46448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Choroby tenkého střeva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 err="1">
                <a:solidFill>
                  <a:schemeClr val="tx2"/>
                </a:solidFill>
              </a:rPr>
              <a:t>anatomicko</a:t>
            </a:r>
            <a:r>
              <a:rPr lang="cs-CZ" altLang="cs-CZ" sz="2200" b="1" dirty="0">
                <a:solidFill>
                  <a:schemeClr val="tx2"/>
                </a:solidFill>
              </a:rPr>
              <a:t> – fyziologicky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– místo vstřebávání živin (cukry, tuky, aminokyseliny, Ca, </a:t>
            </a:r>
            <a:r>
              <a:rPr lang="cs-CZ" altLang="cs-CZ" sz="2200" dirty="0" err="1"/>
              <a:t>Fe</a:t>
            </a:r>
            <a:r>
              <a:rPr lang="cs-CZ" altLang="cs-CZ" sz="2200" dirty="0"/>
              <a:t>, žlučové kyseliny, vit. B12)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způsoby </a:t>
            </a:r>
            <a:r>
              <a:rPr lang="cs-CZ" altLang="cs-CZ" sz="2200" b="1" dirty="0">
                <a:solidFill>
                  <a:schemeClr val="tx2"/>
                </a:solidFill>
              </a:rPr>
              <a:t>vstřebávání</a:t>
            </a:r>
            <a:r>
              <a:rPr lang="cs-CZ" altLang="cs-CZ" sz="2200" b="1" dirty="0"/>
              <a:t> </a:t>
            </a:r>
            <a:r>
              <a:rPr lang="cs-CZ" altLang="cs-CZ" sz="2200" dirty="0"/>
              <a:t>– aktivní transport, pasivní difúze, </a:t>
            </a:r>
            <a:r>
              <a:rPr lang="cs-CZ" altLang="cs-CZ" sz="2200" dirty="0" err="1"/>
              <a:t>facilitovaná</a:t>
            </a:r>
            <a:r>
              <a:rPr lang="cs-CZ" altLang="cs-CZ" sz="2200" dirty="0"/>
              <a:t> difúze, pinocytóza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motilita</a:t>
            </a:r>
            <a:r>
              <a:rPr lang="cs-CZ" altLang="cs-CZ" sz="2200" dirty="0"/>
              <a:t> tenkého střeva – peristaltická vlna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lymfatický aparát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– střevní plaky – obdoba </a:t>
            </a:r>
            <a:r>
              <a:rPr lang="cs-CZ" altLang="cs-CZ" sz="2200" dirty="0" err="1"/>
              <a:t>bursy</a:t>
            </a:r>
            <a:r>
              <a:rPr lang="cs-CZ" altLang="cs-CZ" sz="2200" dirty="0"/>
              <a:t> Fabricii – B-lymfocyty, vliv </a:t>
            </a:r>
            <a:r>
              <a:rPr lang="cs-CZ" altLang="cs-CZ" sz="2200" dirty="0" err="1"/>
              <a:t>IgA</a:t>
            </a:r>
            <a:r>
              <a:rPr lang="cs-CZ" altLang="cs-CZ" sz="2200" dirty="0"/>
              <a:t> na funkci a odolnost střevní sliznice 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EEF5246-6BAE-461D-967A-85046E9A39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434BE87-344C-473F-8129-44F13D5CD6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35283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Průjem II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2200" b="1" dirty="0">
                <a:solidFill>
                  <a:schemeClr val="tx2"/>
                </a:solidFill>
              </a:rPr>
              <a:t>etiologie</a:t>
            </a:r>
            <a:r>
              <a:rPr lang="cs-CZ" sz="22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200" dirty="0"/>
              <a:t>	</a:t>
            </a:r>
            <a:r>
              <a:rPr lang="cs-CZ" sz="2200" dirty="0" err="1"/>
              <a:t>enterotoxikózy</a:t>
            </a:r>
            <a:r>
              <a:rPr lang="cs-CZ" sz="22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200" dirty="0"/>
              <a:t>	akutní infekční průjmy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200" dirty="0"/>
              <a:t>	stavy napodobující akutní infekční průjmy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200" dirty="0"/>
              <a:t>	subakutní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200" dirty="0"/>
              <a:t>	chronické nebo recidivující průjmy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6F7EBA4-B08A-4563-B638-E542F1F5CD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8485C23-58F7-414B-978B-D67B503B04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33473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Průjem III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2200" b="1" dirty="0">
                <a:solidFill>
                  <a:schemeClr val="tx2"/>
                </a:solidFill>
              </a:rPr>
              <a:t>léčba úvodní </a:t>
            </a:r>
            <a:r>
              <a:rPr lang="cs-CZ" sz="2200" b="1" dirty="0"/>
              <a:t>- </a:t>
            </a:r>
            <a:r>
              <a:rPr lang="cs-CZ" sz="2200" dirty="0"/>
              <a:t>rehydratace, úprava vnitřního hospodářství, dieta - černý čaj, rýžový, mrkvový odvar, 3 dny staré housky, banán, marmeláda, šunka, máslo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2200" b="1" dirty="0">
                <a:solidFill>
                  <a:schemeClr val="tx2"/>
                </a:solidFill>
              </a:rPr>
              <a:t>léčba medikamentózní </a:t>
            </a:r>
            <a:r>
              <a:rPr lang="cs-CZ" sz="2200" dirty="0">
                <a:solidFill>
                  <a:schemeClr val="tx2"/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2200" dirty="0"/>
              <a:t>střevní </a:t>
            </a:r>
            <a:r>
              <a:rPr lang="cs-CZ" sz="2200" dirty="0" err="1"/>
              <a:t>desinficiencia</a:t>
            </a:r>
            <a:r>
              <a:rPr lang="cs-CZ" sz="2200" dirty="0"/>
              <a:t> (</a:t>
            </a:r>
            <a:r>
              <a:rPr lang="cs-CZ" sz="2200" dirty="0" err="1"/>
              <a:t>Endiaron</a:t>
            </a:r>
            <a:r>
              <a:rPr lang="cs-CZ" sz="2200" dirty="0"/>
              <a:t>, </a:t>
            </a:r>
            <a:r>
              <a:rPr lang="cs-CZ" sz="2200" dirty="0" err="1"/>
              <a:t>Ercefuryl</a:t>
            </a:r>
            <a:r>
              <a:rPr lang="cs-CZ" sz="22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2200" dirty="0"/>
              <a:t>zpomalení peristaltiky (</a:t>
            </a:r>
            <a:r>
              <a:rPr lang="cs-CZ" sz="2200" dirty="0" err="1"/>
              <a:t>Imodium</a:t>
            </a:r>
            <a:r>
              <a:rPr lang="cs-CZ" sz="2200" dirty="0"/>
              <a:t>)      </a:t>
            </a:r>
            <a:r>
              <a:rPr lang="cs-CZ" dirty="0"/>
              <a:t>                  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637CA66-1621-49D3-8AFD-ED4C622A14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F82A17C-C342-4969-8C40-F1D92AB64E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81832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dirty="0"/>
              <a:t>Nejčastější původci střevních nákaz v ČR</a:t>
            </a:r>
          </a:p>
        </p:txBody>
      </p:sp>
      <p:graphicFrame>
        <p:nvGraphicFramePr>
          <p:cNvPr id="61443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9458520"/>
              </p:ext>
            </p:extLst>
          </p:nvPr>
        </p:nvGraphicFramePr>
        <p:xfrm>
          <a:off x="719999" y="1279580"/>
          <a:ext cx="5676227" cy="4858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Fotografie" r:id="rId3" imgW="5819048" imgH="4982270" progId="MSPhotoEd.3">
                  <p:embed/>
                </p:oleObj>
              </mc:Choice>
              <mc:Fallback>
                <p:oleObj name="Fotografie" r:id="rId3" imgW="5819048" imgH="4982270" progId="MSPhotoEd.3">
                  <p:embed/>
                  <p:pic>
                    <p:nvPicPr>
                      <p:cNvPr id="6144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999" y="1279580"/>
                        <a:ext cx="5676227" cy="48584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036F2FB-3332-44E3-BB76-D630B0132D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0E0919B-20EF-459D-B030-FA835F04B9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16701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Záněty tlustého střeva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primární</a:t>
            </a:r>
            <a:r>
              <a:rPr lang="cs-CZ" altLang="cs-CZ" sz="2200" dirty="0"/>
              <a:t> - </a:t>
            </a:r>
            <a:r>
              <a:rPr lang="cs-CZ" altLang="cs-CZ" sz="2200" dirty="0" err="1"/>
              <a:t>proktokolitida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colitis</a:t>
            </a:r>
            <a:r>
              <a:rPr lang="cs-CZ" altLang="cs-CZ" sz="2200" dirty="0"/>
              <a:t> </a:t>
            </a:r>
            <a:r>
              <a:rPr lang="cs-CZ" altLang="cs-CZ" sz="2200" dirty="0" err="1"/>
              <a:t>regionalis</a:t>
            </a:r>
            <a:endParaRPr lang="cs-CZ" altLang="cs-CZ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sekundární</a:t>
            </a:r>
            <a:r>
              <a:rPr lang="cs-CZ" altLang="cs-CZ" sz="2200" dirty="0"/>
              <a:t> - ischemická, </a:t>
            </a:r>
            <a:r>
              <a:rPr lang="cs-CZ" altLang="cs-CZ" sz="2200" dirty="0" err="1"/>
              <a:t>postiradiační</a:t>
            </a:r>
            <a:r>
              <a:rPr lang="cs-CZ" altLang="cs-CZ" sz="2200" dirty="0"/>
              <a:t>, při divertikulitidě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1DD380-93A6-4ADB-98AD-60493E3E5E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86F1D71-A0CE-4F30-8CE4-04962AE07A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52050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Ischemická kolitida</a:t>
            </a:r>
            <a:endParaRPr lang="cs-CZ" altLang="cs-CZ" dirty="0">
              <a:solidFill>
                <a:schemeClr val="hlink"/>
              </a:solidFill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stenóza</a:t>
            </a:r>
            <a:r>
              <a:rPr lang="cs-CZ" altLang="cs-CZ" sz="2200" dirty="0"/>
              <a:t> a. </a:t>
            </a:r>
            <a:r>
              <a:rPr lang="cs-CZ" altLang="cs-CZ" sz="2200" dirty="0" err="1"/>
              <a:t>mesenterica</a:t>
            </a:r>
            <a:r>
              <a:rPr lang="cs-CZ" altLang="cs-CZ" sz="2200" dirty="0"/>
              <a:t> sup. nebo </a:t>
            </a:r>
            <a:r>
              <a:rPr lang="cs-CZ" altLang="cs-CZ" sz="2200" dirty="0" err="1"/>
              <a:t>inf</a:t>
            </a:r>
            <a:r>
              <a:rPr lang="cs-CZ" altLang="cs-CZ" sz="2200" dirty="0"/>
              <a:t>., hranicí povodí je lineální </a:t>
            </a:r>
            <a:r>
              <a:rPr lang="cs-CZ" altLang="cs-CZ" sz="2200" dirty="0" err="1"/>
              <a:t>flexura</a:t>
            </a:r>
            <a:r>
              <a:rPr lang="cs-CZ" altLang="cs-CZ" sz="2200" dirty="0"/>
              <a:t> - zde nejčastěji poruchy prokrvení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embolie, trombóza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</a:t>
            </a:r>
            <a:r>
              <a:rPr lang="cs-CZ" altLang="cs-CZ" sz="2200" dirty="0" err="1"/>
              <a:t>infarzace</a:t>
            </a:r>
            <a:r>
              <a:rPr lang="cs-CZ" altLang="cs-CZ" sz="2200" dirty="0"/>
              <a:t> střeva, nekróza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inkompletní uzávěr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AS, snížení minutového srdečního výdeje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příznaky</a:t>
            </a:r>
            <a:r>
              <a:rPr lang="cs-CZ" altLang="cs-CZ" sz="2200" dirty="0"/>
              <a:t> - bolesti obvykle v levém boku, průjem s příměsí, někdy jako NPB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diagnostika</a:t>
            </a:r>
            <a:r>
              <a:rPr lang="cs-CZ" altLang="cs-CZ" sz="2200" b="1" dirty="0"/>
              <a:t> - </a:t>
            </a:r>
            <a:r>
              <a:rPr lang="cs-CZ" altLang="cs-CZ" sz="2200" dirty="0"/>
              <a:t>endoskopie, Doppler, angiografie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léčba</a:t>
            </a:r>
            <a:r>
              <a:rPr lang="cs-CZ" altLang="cs-CZ" sz="2200" b="1" dirty="0"/>
              <a:t> -</a:t>
            </a:r>
            <a:r>
              <a:rPr lang="cs-CZ" altLang="cs-CZ" sz="2200" dirty="0"/>
              <a:t> chirurgická, ATB, normalizace cirkulace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55FF825-AAA2-45C3-8972-4309344A1A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1870B4F-ECA8-4658-80BA-FA2E2808E0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7146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Ischemická kolitida</a:t>
            </a:r>
          </a:p>
        </p:txBody>
      </p:sp>
      <p:graphicFrame>
        <p:nvGraphicFramePr>
          <p:cNvPr id="65539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7715548"/>
              </p:ext>
            </p:extLst>
          </p:nvPr>
        </p:nvGraphicFramePr>
        <p:xfrm>
          <a:off x="720000" y="1359693"/>
          <a:ext cx="4921271" cy="4778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Fotografie" r:id="rId3" imgW="6563641" imgH="6373115" progId="MSPhotoEd.3">
                  <p:embed/>
                </p:oleObj>
              </mc:Choice>
              <mc:Fallback>
                <p:oleObj name="Fotografie" r:id="rId3" imgW="6563641" imgH="6373115" progId="MSPhotoEd.3">
                  <p:embed/>
                  <p:pic>
                    <p:nvPicPr>
                      <p:cNvPr id="6553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00" y="1359693"/>
                        <a:ext cx="4921271" cy="47783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5197C42-19B3-4D38-B068-347EC83E94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3C4CD1A-D5B2-4454-AA39-65AD9EF211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21153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Další záněty tračníku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b="1" dirty="0">
                <a:solidFill>
                  <a:schemeClr val="tx2"/>
                </a:solidFill>
              </a:rPr>
              <a:t>Crohnova kolitida </a:t>
            </a:r>
            <a:r>
              <a:rPr lang="cs-CZ" altLang="cs-CZ" b="1" dirty="0"/>
              <a:t>– </a:t>
            </a:r>
            <a:r>
              <a:rPr lang="cs-CZ" altLang="cs-CZ" dirty="0"/>
              <a:t>IBD, projevy Crohnovy nemoci na tlustém střevě – vzácnější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b="1" dirty="0">
                <a:solidFill>
                  <a:schemeClr val="tx2"/>
                </a:solidFill>
              </a:rPr>
              <a:t>ulcerózní kolitida </a:t>
            </a:r>
            <a:r>
              <a:rPr lang="cs-CZ" altLang="cs-CZ" b="1" dirty="0"/>
              <a:t>– </a:t>
            </a:r>
            <a:r>
              <a:rPr lang="cs-CZ" altLang="cs-CZ" dirty="0"/>
              <a:t>IBD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b="1" dirty="0">
                <a:solidFill>
                  <a:schemeClr val="tx2"/>
                </a:solidFill>
              </a:rPr>
              <a:t>iradiační kolitida </a:t>
            </a:r>
            <a:r>
              <a:rPr lang="cs-CZ" altLang="cs-CZ" b="1" dirty="0"/>
              <a:t>–</a:t>
            </a:r>
            <a:r>
              <a:rPr lang="cs-CZ" altLang="cs-CZ" dirty="0"/>
              <a:t> akutní reakce na ozáření, může přejít do chronicity - tenesmy a průjmy i několik let po ukončení terapie, poruchy vstřebávání minerálů, živin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b="1" dirty="0" err="1">
                <a:solidFill>
                  <a:schemeClr val="tx2"/>
                </a:solidFill>
              </a:rPr>
              <a:t>pseudomembranózní</a:t>
            </a:r>
            <a:r>
              <a:rPr lang="cs-CZ" altLang="cs-CZ" b="1" dirty="0">
                <a:solidFill>
                  <a:schemeClr val="tx2"/>
                </a:solidFill>
              </a:rPr>
              <a:t> kolitida </a:t>
            </a:r>
            <a:r>
              <a:rPr lang="cs-CZ" altLang="cs-CZ" b="1" dirty="0"/>
              <a:t>– </a:t>
            </a:r>
            <a:r>
              <a:rPr lang="cs-CZ" altLang="cs-CZ" dirty="0"/>
              <a:t>obávaná komplikace  při léčbě ATB, ale i při celkově špatném stavu, vyvolává Clostridium </a:t>
            </a:r>
            <a:r>
              <a:rPr lang="cs-CZ" altLang="cs-CZ" dirty="0" err="1"/>
              <a:t>difficile</a:t>
            </a:r>
            <a:r>
              <a:rPr lang="cs-CZ" altLang="cs-CZ" dirty="0"/>
              <a:t> - léčba - </a:t>
            </a:r>
            <a:r>
              <a:rPr lang="cs-CZ" altLang="cs-CZ" dirty="0" err="1"/>
              <a:t>Vancomycin</a:t>
            </a:r>
            <a:r>
              <a:rPr lang="cs-CZ" altLang="cs-CZ" dirty="0"/>
              <a:t> </a:t>
            </a:r>
            <a:r>
              <a:rPr lang="cs-CZ" altLang="cs-CZ" dirty="0" err="1"/>
              <a:t>p.o</a:t>
            </a:r>
            <a:r>
              <a:rPr lang="cs-CZ" altLang="cs-CZ" dirty="0"/>
              <a:t>.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AA81A44-3D43-4927-BDC4-F75FC21C9E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5E7BF4E-F313-49F0-9EB5-D6CC8C8CE7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48095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Nádory tlustého střeva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2200" b="1" dirty="0">
                <a:solidFill>
                  <a:schemeClr val="tx2"/>
                </a:solidFill>
              </a:rPr>
              <a:t>benigní</a:t>
            </a:r>
            <a:r>
              <a:rPr lang="cs-CZ" altLang="cs-CZ" sz="2200" dirty="0"/>
              <a:t> - polypy - prominence sliznice do </a:t>
            </a:r>
            <a:r>
              <a:rPr lang="cs-CZ" altLang="cs-CZ" sz="2200" dirty="0" err="1"/>
              <a:t>lumina</a:t>
            </a:r>
            <a:r>
              <a:rPr lang="cs-CZ" altLang="cs-CZ" sz="2200" dirty="0"/>
              <a:t> (přisedlý, stopkatý)</a:t>
            </a:r>
          </a:p>
          <a:p>
            <a:r>
              <a:rPr lang="cs-CZ" altLang="cs-CZ" sz="2200" b="1" dirty="0">
                <a:solidFill>
                  <a:schemeClr val="tx2"/>
                </a:solidFill>
              </a:rPr>
              <a:t>histologicky</a:t>
            </a:r>
            <a:r>
              <a:rPr lang="cs-CZ" altLang="cs-CZ" sz="2200" b="1" dirty="0"/>
              <a:t> </a:t>
            </a:r>
            <a:r>
              <a:rPr lang="cs-CZ" altLang="cs-CZ" sz="2200" dirty="0"/>
              <a:t>- hyperplastické, adenom - působí obtíže - krvácení tenesmy, mohou maligně metastázovat</a:t>
            </a:r>
          </a:p>
          <a:p>
            <a:r>
              <a:rPr lang="cs-CZ" altLang="cs-CZ" sz="2200" b="1" dirty="0">
                <a:solidFill>
                  <a:schemeClr val="tx2"/>
                </a:solidFill>
              </a:rPr>
              <a:t>postup</a:t>
            </a:r>
            <a:r>
              <a:rPr lang="cs-CZ" altLang="cs-CZ" sz="2200" dirty="0"/>
              <a:t> - opakované kontroly </a:t>
            </a:r>
            <a:r>
              <a:rPr lang="cs-CZ" altLang="cs-CZ" sz="2200" dirty="0" err="1"/>
              <a:t>kolonoskopické</a:t>
            </a:r>
            <a:r>
              <a:rPr lang="cs-CZ" altLang="cs-CZ" sz="2200" dirty="0"/>
              <a:t>, snesení polypů, histologická kontrola</a:t>
            </a:r>
          </a:p>
          <a:p>
            <a:r>
              <a:rPr lang="cs-CZ" altLang="cs-CZ" sz="2200" dirty="0" err="1"/>
              <a:t>Gardnerův</a:t>
            </a:r>
            <a:r>
              <a:rPr lang="cs-CZ" altLang="cs-CZ" sz="2200" dirty="0"/>
              <a:t> syndrom, </a:t>
            </a:r>
            <a:r>
              <a:rPr lang="cs-CZ" altLang="cs-CZ" sz="2200" dirty="0" err="1"/>
              <a:t>Peutz-Jeghersův</a:t>
            </a:r>
            <a:r>
              <a:rPr lang="cs-CZ" altLang="cs-CZ" sz="2200" dirty="0"/>
              <a:t> syndrom - dědičná </a:t>
            </a:r>
            <a:r>
              <a:rPr lang="cs-CZ" altLang="cs-CZ" sz="2200" dirty="0" err="1"/>
              <a:t>adenomatóza</a:t>
            </a:r>
            <a:r>
              <a:rPr lang="cs-CZ" altLang="cs-CZ" sz="2200" dirty="0"/>
              <a:t> tračníku - 100% prekanceróza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C87BC91-5311-445C-8985-BBBC5338F2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FB46BAF-5047-4ECC-902A-8127D89C93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486591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Polyp tračníku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DA81212-DB3D-4B57-98C7-A28F3CAAC5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05F4ED3-2917-4823-8E8C-0B5F9B2AA5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1E10204-0695-4EF3-96F8-E29807215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0" y="2277191"/>
            <a:ext cx="10944225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13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Kolorektální karcinom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2200" b="1" dirty="0">
                <a:solidFill>
                  <a:schemeClr val="tx2"/>
                </a:solidFill>
              </a:rPr>
              <a:t>nejčastější karcinom v našich zemích</a:t>
            </a:r>
            <a:endParaRPr lang="cs-CZ" sz="2200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2200" dirty="0"/>
              <a:t>60 – 70 % v </a:t>
            </a:r>
            <a:r>
              <a:rPr lang="cs-CZ" sz="2200" dirty="0" err="1"/>
              <a:t>rektosigmoideu</a:t>
            </a:r>
            <a:endParaRPr lang="cs-CZ" sz="22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2200" dirty="0"/>
              <a:t>60 % rektálních </a:t>
            </a:r>
            <a:r>
              <a:rPr lang="cs-CZ" sz="2200" dirty="0" err="1"/>
              <a:t>palpovatelných</a:t>
            </a:r>
            <a:r>
              <a:rPr lang="cs-CZ" sz="2200" dirty="0"/>
              <a:t> prstem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2200" b="1" dirty="0">
                <a:solidFill>
                  <a:schemeClr val="tx2"/>
                </a:solidFill>
              </a:rPr>
              <a:t>etiologie</a:t>
            </a:r>
            <a:r>
              <a:rPr lang="cs-CZ" sz="2200" b="1" dirty="0"/>
              <a:t> </a:t>
            </a:r>
            <a:r>
              <a:rPr lang="cs-CZ" sz="2200" dirty="0"/>
              <a:t>- kancerogeny v potravě, čím upravenější strava, tím více Ca tračníku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2200" b="1" dirty="0">
                <a:solidFill>
                  <a:schemeClr val="tx2"/>
                </a:solidFill>
              </a:rPr>
              <a:t>příznaky - změna charakteru stolice!!!</a:t>
            </a:r>
            <a:endParaRPr lang="cs-CZ" sz="22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200" dirty="0"/>
              <a:t>vzestupný tračník - </a:t>
            </a:r>
            <a:r>
              <a:rPr lang="cs-CZ" sz="2200" dirty="0" err="1"/>
              <a:t>anemizace</a:t>
            </a:r>
            <a:r>
              <a:rPr lang="cs-CZ" sz="2200" dirty="0"/>
              <a:t>, okultní krvácení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200" dirty="0"/>
              <a:t>sestupný tračník - </a:t>
            </a:r>
            <a:r>
              <a:rPr lang="cs-CZ" sz="2200" dirty="0" err="1"/>
              <a:t>subileózní</a:t>
            </a:r>
            <a:r>
              <a:rPr lang="cs-CZ" sz="2200" dirty="0"/>
              <a:t> stav, krvácení zřetelnější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7E5A34E-7017-4158-A3B3-02137170E1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C05F6D9-4259-4C74-936C-0ADF3CD307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9747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Malabsorpční syndrom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/>
              <a:t>porucha trávení (</a:t>
            </a:r>
            <a:r>
              <a:rPr lang="cs-CZ" altLang="cs-CZ" sz="2400" dirty="0" err="1"/>
              <a:t>maldigesce</a:t>
            </a:r>
            <a:r>
              <a:rPr lang="cs-CZ" altLang="cs-CZ" sz="2400" dirty="0"/>
              <a:t>) nebo vstřebávání (malabsorpce), vzniká sekundární porucha výživy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olidFill>
                  <a:schemeClr val="tx2"/>
                </a:solidFill>
              </a:rPr>
              <a:t>klinický obraz </a:t>
            </a:r>
            <a:r>
              <a:rPr lang="cs-CZ" altLang="cs-CZ" sz="2400" b="1" dirty="0"/>
              <a:t>- </a:t>
            </a:r>
            <a:r>
              <a:rPr lang="cs-CZ" altLang="cs-CZ" sz="2400" dirty="0"/>
              <a:t>slabost, úbytek hmotnosti, karenční syndromy, chronický průjem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olidFill>
                  <a:schemeClr val="tx2"/>
                </a:solidFill>
              </a:rPr>
              <a:t>diagnostika</a:t>
            </a:r>
            <a:r>
              <a:rPr lang="cs-CZ" altLang="cs-CZ" sz="2400" b="1" dirty="0"/>
              <a:t> </a:t>
            </a:r>
            <a:r>
              <a:rPr lang="cs-CZ" altLang="cs-CZ" sz="24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/>
              <a:t>laboratorně – anémie, </a:t>
            </a:r>
            <a:r>
              <a:rPr lang="cs-CZ" altLang="cs-CZ" sz="2400" dirty="0" err="1"/>
              <a:t>sideropenie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hypalbuminemie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hypoproteinemie</a:t>
            </a:r>
            <a:endParaRPr lang="cs-CZ" alt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/>
              <a:t>toleranční testy – glykemická křivka, hladina vit. B12, křivka železa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 err="1"/>
              <a:t>enteroklýza</a:t>
            </a:r>
            <a:r>
              <a:rPr lang="cs-CZ" altLang="cs-CZ" sz="2400" dirty="0"/>
              <a:t>, biopsie sliznice tenkého střeva</a:t>
            </a:r>
          </a:p>
          <a:p>
            <a:pPr>
              <a:lnSpc>
                <a:spcPct val="90000"/>
              </a:lnSpc>
            </a:pPr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9D6C039-BE1A-4A19-9B43-D1B672552B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92095B5-889F-4DB5-A056-21E0EE6EEC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89926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Kolorektální Ca</a:t>
            </a:r>
          </a:p>
        </p:txBody>
      </p:sp>
      <p:sp>
        <p:nvSpPr>
          <p:cNvPr id="7065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lokalizace nádorů dle četnosti levý tračník – 64 %;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200" dirty="0"/>
              <a:t>rektum – 30 %;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200" dirty="0" err="1"/>
              <a:t>sigmoideum</a:t>
            </a:r>
            <a:r>
              <a:rPr lang="cs-CZ" altLang="cs-CZ" sz="2200" dirty="0"/>
              <a:t> – 26 %;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200" dirty="0" err="1"/>
              <a:t>colon</a:t>
            </a:r>
            <a:r>
              <a:rPr lang="cs-CZ" altLang="cs-CZ" sz="2200" dirty="0"/>
              <a:t> </a:t>
            </a:r>
            <a:r>
              <a:rPr lang="cs-CZ" altLang="cs-CZ" sz="2200" dirty="0" err="1"/>
              <a:t>descendens</a:t>
            </a:r>
            <a:r>
              <a:rPr lang="cs-CZ" altLang="cs-CZ" sz="2200" dirty="0"/>
              <a:t> – 8 %;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 err="1"/>
              <a:t>colon</a:t>
            </a:r>
            <a:r>
              <a:rPr lang="cs-CZ" altLang="cs-CZ" sz="2200" dirty="0"/>
              <a:t> </a:t>
            </a:r>
            <a:r>
              <a:rPr lang="cs-CZ" altLang="cs-CZ" sz="2200" dirty="0" err="1"/>
              <a:t>transverzum</a:t>
            </a:r>
            <a:r>
              <a:rPr lang="cs-CZ" altLang="cs-CZ" sz="2200" dirty="0"/>
              <a:t> – 13 %;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 err="1"/>
              <a:t>colon</a:t>
            </a:r>
            <a:r>
              <a:rPr lang="cs-CZ" altLang="cs-CZ" sz="2200" dirty="0"/>
              <a:t> </a:t>
            </a:r>
            <a:r>
              <a:rPr lang="cs-CZ" altLang="cs-CZ" sz="2200" dirty="0" err="1"/>
              <a:t>ascendens</a:t>
            </a:r>
            <a:r>
              <a:rPr lang="cs-CZ" altLang="cs-CZ" sz="2200" dirty="0"/>
              <a:t> – 9 %;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 err="1"/>
              <a:t>caecum</a:t>
            </a:r>
            <a:r>
              <a:rPr lang="cs-CZ" altLang="cs-CZ" sz="2200" dirty="0"/>
              <a:t> – 14 %.</a:t>
            </a:r>
          </a:p>
          <a:p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6B1563D-62BA-44C6-A570-37F56D00EE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A00D77-4303-4068-95CE-5588326744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286870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Kolorektální CA</a:t>
            </a:r>
          </a:p>
        </p:txBody>
      </p:sp>
      <p:pic>
        <p:nvPicPr>
          <p:cNvPr id="7168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22342"/>
            <a:ext cx="7009144" cy="4376751"/>
          </a:xfr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16DB291-79E0-446D-BDAC-335EDC4B61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2198CC8-E57A-43D2-B8D0-6B590CF0E1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339517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Kolorektální CA</a:t>
            </a:r>
          </a:p>
        </p:txBody>
      </p:sp>
      <p:pic>
        <p:nvPicPr>
          <p:cNvPr id="72707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785" y="517554"/>
            <a:ext cx="5703907" cy="537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FBBB412-2713-4DFB-9D18-C1D2F610B3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C5135E3-A923-479C-B0C5-AD41DF6EF5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45564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Kolorektální CA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2B5A370-B2B7-4919-A7E0-5A66FB5F4C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DE2438F-551D-4882-BBB1-7E7CC98C62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10" name="Zástupný symbol pro obsah 9">
            <a:extLst>
              <a:ext uri="{FF2B5EF4-FFF2-40B4-BE49-F238E27FC236}">
                <a16:creationId xmlns:a16="http://schemas.microsoft.com/office/drawing/2014/main" id="{1A542A89-9BDE-434C-8C79-DD6BD97E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4CD0CE8-F71D-4CB7-BF31-C9DB81418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0" y="1276951"/>
            <a:ext cx="8499967" cy="497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920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Hemoroidy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vnitřní</a:t>
            </a:r>
            <a:r>
              <a:rPr lang="cs-CZ" altLang="cs-CZ" sz="2200" dirty="0"/>
              <a:t> - větévky arterie, proto krvácení častěji a více, může vést až k </a:t>
            </a:r>
            <a:r>
              <a:rPr lang="cs-CZ" altLang="cs-CZ" sz="2200" dirty="0" err="1"/>
              <a:t>anemizaci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prolabují</a:t>
            </a:r>
            <a:endParaRPr lang="cs-CZ" altLang="cs-CZ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vnější</a:t>
            </a:r>
            <a:r>
              <a:rPr lang="cs-CZ" altLang="cs-CZ" sz="2200" dirty="0"/>
              <a:t> - rozšíření análních žil, krvácení řidčeji, více </a:t>
            </a:r>
            <a:r>
              <a:rPr lang="cs-CZ" altLang="cs-CZ" sz="2200" dirty="0" err="1"/>
              <a:t>trombotizují</a:t>
            </a:r>
            <a:r>
              <a:rPr lang="cs-CZ" altLang="cs-CZ" sz="2200" dirty="0"/>
              <a:t> nebo se zanítí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léčba</a:t>
            </a:r>
            <a:r>
              <a:rPr lang="cs-CZ" altLang="cs-CZ" sz="2200" dirty="0"/>
              <a:t> - péče o řídkou stolici, omývání po stolici, masti, čípky, celková léčba </a:t>
            </a:r>
            <a:r>
              <a:rPr lang="cs-CZ" altLang="cs-CZ" sz="2200" dirty="0" err="1"/>
              <a:t>venotoniky</a:t>
            </a:r>
            <a:endParaRPr lang="cs-CZ" altLang="cs-CZ" sz="22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07E276B-CF09-41F7-9B9F-79A70DDB19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5C52AC8-B85D-4BCE-9E43-300AF41A95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875030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Karcinoid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benigní, ale </a:t>
            </a:r>
            <a:r>
              <a:rPr lang="cs-CZ" altLang="cs-CZ" sz="2200" b="1" dirty="0" err="1">
                <a:solidFill>
                  <a:schemeClr val="tx2"/>
                </a:solidFill>
              </a:rPr>
              <a:t>progredující</a:t>
            </a:r>
            <a:r>
              <a:rPr lang="cs-CZ" altLang="cs-CZ" sz="2200" b="1" dirty="0">
                <a:solidFill>
                  <a:schemeClr val="tx2"/>
                </a:solidFill>
              </a:rPr>
              <a:t> nádor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na tenkém střevě, ale i na mnoha jiných místech, produkuje serotonin - biogenní </a:t>
            </a:r>
            <a:r>
              <a:rPr lang="cs-CZ" altLang="cs-CZ" sz="2200" dirty="0" err="1"/>
              <a:t>ami</a:t>
            </a:r>
            <a:r>
              <a:rPr lang="cs-CZ" altLang="cs-CZ" sz="2200" dirty="0"/>
              <a:t>, pomalý průběh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příznaky</a:t>
            </a:r>
            <a:r>
              <a:rPr lang="cs-CZ" altLang="cs-CZ" sz="2200" dirty="0"/>
              <a:t> - záchvatovité vzestupy TK s výsevem prchavého </a:t>
            </a:r>
            <a:r>
              <a:rPr lang="cs-CZ" altLang="cs-CZ" sz="2200" dirty="0" err="1"/>
              <a:t>exantému</a:t>
            </a:r>
            <a:r>
              <a:rPr lang="cs-CZ" altLang="cs-CZ" sz="2200" dirty="0"/>
              <a:t> na horní polovině těla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diagnostika</a:t>
            </a:r>
            <a:r>
              <a:rPr lang="cs-CZ" altLang="cs-CZ" sz="2200" dirty="0"/>
              <a:t> - sběr moči na HIOK, CT angiografie, </a:t>
            </a:r>
            <a:r>
              <a:rPr lang="cs-CZ" altLang="cs-CZ" sz="2200" dirty="0" err="1"/>
              <a:t>enteroklýza</a:t>
            </a:r>
            <a:endParaRPr lang="cs-CZ" altLang="cs-CZ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léčba</a:t>
            </a:r>
            <a:r>
              <a:rPr lang="cs-CZ" altLang="cs-CZ" sz="2200" dirty="0"/>
              <a:t> - chemoterapie, interferon, 5-FU, </a:t>
            </a:r>
            <a:r>
              <a:rPr lang="cs-CZ" altLang="cs-CZ" sz="2200" dirty="0" err="1"/>
              <a:t>streptozocin</a:t>
            </a:r>
            <a:endParaRPr lang="cs-CZ" altLang="cs-CZ" sz="2200" dirty="0"/>
          </a:p>
          <a:p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F402A76-0AAF-4BCC-910B-00FDFD0B25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47CEAF-0F49-4C99-BC00-F4267E0B9B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78786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IBD</a:t>
            </a:r>
          </a:p>
        </p:txBody>
      </p:sp>
      <p:sp>
        <p:nvSpPr>
          <p:cNvPr id="7680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jedná se o chronická zánětlivá onemocnění trávicího traktu, která bývají provázena bohatými </a:t>
            </a:r>
            <a:r>
              <a:rPr lang="cs-CZ" altLang="cs-CZ" sz="2200" dirty="0" err="1"/>
              <a:t>extraintestinálními</a:t>
            </a:r>
            <a:r>
              <a:rPr lang="cs-CZ" altLang="cs-CZ" sz="2200" dirty="0"/>
              <a:t> příznaky.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obě choroby začínají v dětství nebo během dospívání a jejich etiologie je nejasná.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incidence a prevalence nespecifických střevních zánětů v posledních letech stoupá, 20-30 % pacientů jsou děti do 18 let.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BCE1AFB-0C38-4045-A4E7-BB67F4C473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F619F40-E3B8-44FF-B3AD-BAE14DD25B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731396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M. Crohn</a:t>
            </a:r>
          </a:p>
        </p:txBody>
      </p:sp>
      <p:sp>
        <p:nvSpPr>
          <p:cNvPr id="7782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chronické zánětlivé onemocnění s </a:t>
            </a:r>
            <a:r>
              <a:rPr lang="cs-CZ" altLang="cs-CZ" sz="2200" dirty="0" err="1"/>
              <a:t>granulomatózní</a:t>
            </a:r>
            <a:r>
              <a:rPr lang="cs-CZ" altLang="cs-CZ" sz="2200" dirty="0"/>
              <a:t> reakcí postihující nejčastěji terminální úsek ilea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etiologie</a:t>
            </a:r>
            <a:r>
              <a:rPr lang="cs-CZ" altLang="cs-CZ" sz="2200" dirty="0"/>
              <a:t> – genetické vlivy, autoimunitní vlivy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postihuje segmenty střeva formou aftózních vředů, stenóz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často vznikají ileózní stavy, píštěle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nejčastěji operovaná část populace</a:t>
            </a:r>
          </a:p>
          <a:p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F16E46-869F-4C50-8BB4-94AA9ADF4A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3472660-4EAB-45A9-B26E-124000BA55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060913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M. Crohn</a:t>
            </a:r>
          </a:p>
        </p:txBody>
      </p:sp>
      <p:sp>
        <p:nvSpPr>
          <p:cNvPr id="78851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příznaky chronické </a:t>
            </a:r>
            <a:r>
              <a:rPr lang="cs-CZ" altLang="cs-CZ" sz="2200" dirty="0"/>
              <a:t>– vleklý průjem, tendence k tvorbě píštělí, kloubní projevy, </a:t>
            </a:r>
            <a:r>
              <a:rPr lang="cs-CZ" altLang="cs-CZ" sz="2200" dirty="0" err="1"/>
              <a:t>iridocyklitida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sakroileitida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erytema</a:t>
            </a:r>
            <a:r>
              <a:rPr lang="cs-CZ" altLang="cs-CZ" sz="2200" dirty="0"/>
              <a:t> </a:t>
            </a:r>
            <a:r>
              <a:rPr lang="cs-CZ" altLang="cs-CZ" sz="2200" dirty="0" err="1"/>
              <a:t>nodosum</a:t>
            </a:r>
            <a:endParaRPr lang="cs-CZ" altLang="cs-CZ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příznaky akutní </a:t>
            </a:r>
            <a:r>
              <a:rPr lang="cs-CZ" altLang="cs-CZ" sz="2200" dirty="0"/>
              <a:t>– bolest stálá nebo kolikovitá, teploty, </a:t>
            </a:r>
            <a:r>
              <a:rPr lang="cs-CZ" altLang="cs-CZ" sz="2200" dirty="0" err="1"/>
              <a:t>subileózní</a:t>
            </a:r>
            <a:r>
              <a:rPr lang="cs-CZ" altLang="cs-CZ" sz="2200" dirty="0"/>
              <a:t> stav, podoba s </a:t>
            </a:r>
            <a:r>
              <a:rPr lang="cs-CZ" altLang="cs-CZ" sz="2200" dirty="0" err="1"/>
              <a:t>appendicitidou</a:t>
            </a:r>
            <a:endParaRPr lang="cs-CZ" altLang="cs-CZ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diagnostika</a:t>
            </a:r>
            <a:r>
              <a:rPr lang="cs-CZ" altLang="cs-CZ" sz="2200" dirty="0"/>
              <a:t> – laboratorně FW, anémie, </a:t>
            </a:r>
            <a:r>
              <a:rPr lang="cs-CZ" altLang="cs-CZ" sz="2200" dirty="0" err="1"/>
              <a:t>sideropenie</a:t>
            </a:r>
            <a:r>
              <a:rPr lang="cs-CZ" altLang="cs-CZ" sz="2200" dirty="0"/>
              <a:t>, RTG – </a:t>
            </a:r>
            <a:r>
              <a:rPr lang="cs-CZ" altLang="cs-CZ" sz="2200" dirty="0" err="1"/>
              <a:t>enteroklýza</a:t>
            </a:r>
            <a:r>
              <a:rPr lang="cs-CZ" altLang="cs-CZ" sz="2200" dirty="0"/>
              <a:t>, biopsie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léčba</a:t>
            </a:r>
            <a:r>
              <a:rPr lang="cs-CZ" altLang="cs-CZ" sz="2200" dirty="0"/>
              <a:t> – desinfekce střeva, spasmolytika, </a:t>
            </a:r>
            <a:r>
              <a:rPr lang="cs-CZ" altLang="cs-CZ" sz="2200" dirty="0" err="1"/>
              <a:t>sulfasalazin</a:t>
            </a:r>
            <a:r>
              <a:rPr lang="cs-CZ" altLang="cs-CZ" sz="2200" dirty="0"/>
              <a:t>, kortikoidy, imunosuprese, zpomalení peristaltiky </a:t>
            </a:r>
            <a:r>
              <a:rPr lang="cs-CZ" altLang="cs-CZ" sz="2200" dirty="0" err="1"/>
              <a:t>Imodium</a:t>
            </a:r>
            <a:r>
              <a:rPr lang="cs-CZ" altLang="cs-CZ" sz="2200" dirty="0"/>
              <a:t>  </a:t>
            </a:r>
          </a:p>
          <a:p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308AE01-F8ED-4AFB-A66C-1A26AB6F37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122596C-2762-4B77-AAB7-59350D577C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517206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IBD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2938D49-FCEB-46AC-AE1E-C52CCE3D38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F9645E5-61B9-4610-B8A8-401C3E121B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A2FEB28-728E-4096-96F1-83788DD0B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416929"/>
            <a:ext cx="7001002" cy="472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04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Malabsorpční syndrom</a:t>
            </a:r>
          </a:p>
        </p:txBody>
      </p:sp>
      <p:sp>
        <p:nvSpPr>
          <p:cNvPr id="44035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 err="1">
                <a:solidFill>
                  <a:schemeClr val="tx2"/>
                </a:solidFill>
              </a:rPr>
              <a:t>intraluminální</a:t>
            </a:r>
            <a:r>
              <a:rPr lang="cs-CZ" altLang="cs-CZ" sz="2200" b="1" dirty="0">
                <a:solidFill>
                  <a:schemeClr val="tx2"/>
                </a:solidFill>
              </a:rPr>
              <a:t> příčiny </a:t>
            </a:r>
            <a:r>
              <a:rPr lang="cs-CZ" altLang="cs-CZ" sz="2200" dirty="0"/>
              <a:t>(cholestáza, exokrinní funkce pankreatu, žaludeční hypersekrece)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 err="1">
                <a:solidFill>
                  <a:schemeClr val="tx2"/>
                </a:solidFill>
              </a:rPr>
              <a:t>enterocytární</a:t>
            </a:r>
            <a:r>
              <a:rPr lang="cs-CZ" altLang="cs-CZ" sz="2200" b="1" dirty="0">
                <a:solidFill>
                  <a:schemeClr val="tx2"/>
                </a:solidFill>
              </a:rPr>
              <a:t> příčiny </a:t>
            </a:r>
            <a:r>
              <a:rPr lang="cs-CZ" altLang="cs-CZ" sz="2200" dirty="0"/>
              <a:t>(polékové, infekce, AI, </a:t>
            </a:r>
            <a:r>
              <a:rPr lang="cs-CZ" altLang="cs-CZ" sz="2200" dirty="0" err="1"/>
              <a:t>celiakie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Whippleova</a:t>
            </a:r>
            <a:r>
              <a:rPr lang="cs-CZ" altLang="cs-CZ" sz="2200" dirty="0"/>
              <a:t> choroba)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 err="1">
                <a:solidFill>
                  <a:schemeClr val="tx2"/>
                </a:solidFill>
              </a:rPr>
              <a:t>postenterocytární</a:t>
            </a:r>
            <a:r>
              <a:rPr lang="cs-CZ" altLang="cs-CZ" sz="2200" b="1" dirty="0">
                <a:solidFill>
                  <a:schemeClr val="tx2"/>
                </a:solidFill>
              </a:rPr>
              <a:t> fáze </a:t>
            </a:r>
            <a:r>
              <a:rPr lang="cs-CZ" altLang="cs-CZ" sz="2200" dirty="0"/>
              <a:t>(m. Crohn, </a:t>
            </a:r>
            <a:r>
              <a:rPr lang="cs-CZ" altLang="cs-CZ" sz="2200" dirty="0" err="1"/>
              <a:t>amyloidóza,T</a:t>
            </a:r>
            <a:r>
              <a:rPr lang="cs-CZ" altLang="cs-CZ" sz="2200" dirty="0"/>
              <a:t>-lymfom, střevní TBC)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komplexní příčiny </a:t>
            </a:r>
            <a:r>
              <a:rPr lang="cs-CZ" altLang="cs-CZ" sz="2200" dirty="0"/>
              <a:t>(syndrom bakteriálního přerůstání, syndrom krátkého střeva, endokrinopatie) 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5F91679-DC85-4593-8543-4F15F152F5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AFB78D9-47E6-4C10-AB9D-5FBEB44649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317248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Ulcerózní kolitis </a:t>
            </a:r>
          </a:p>
        </p:txBody>
      </p:sp>
      <p:graphicFrame>
        <p:nvGraphicFramePr>
          <p:cNvPr id="80899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7669056"/>
              </p:ext>
            </p:extLst>
          </p:nvPr>
        </p:nvGraphicFramePr>
        <p:xfrm>
          <a:off x="6722701" y="1602040"/>
          <a:ext cx="4125912" cy="413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Fotografie" r:id="rId3" imgW="6314286" imgH="6335009" progId="MSPhotoEd.3">
                  <p:embed/>
                </p:oleObj>
              </mc:Choice>
              <mc:Fallback>
                <p:oleObj name="Fotografie" r:id="rId3" imgW="6314286" imgH="6335009" progId="MSPhotoEd.3">
                  <p:embed/>
                  <p:pic>
                    <p:nvPicPr>
                      <p:cNvPr id="8089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2701" y="1602040"/>
                        <a:ext cx="4125912" cy="4138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0" name="TextovéPole 1"/>
          <p:cNvSpPr txBox="1">
            <a:spLocks noChangeArrowheads="1"/>
          </p:cNvSpPr>
          <p:nvPr/>
        </p:nvSpPr>
        <p:spPr bwMode="auto">
          <a:xfrm>
            <a:off x="720000" y="1604063"/>
            <a:ext cx="5802181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hemoragicko-hnisavý až ulcerózní zánět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sliznice a </a:t>
            </a:r>
            <a:r>
              <a:rPr lang="cs-CZ" altLang="cs-CZ" sz="2200" dirty="0" err="1"/>
              <a:t>submukózy</a:t>
            </a:r>
            <a:r>
              <a:rPr lang="cs-CZ" altLang="cs-CZ" sz="2200" dirty="0"/>
              <a:t> konečníku a přilehlé části </a:t>
            </a:r>
            <a:r>
              <a:rPr lang="cs-CZ" altLang="cs-CZ" sz="2200" dirty="0" err="1"/>
              <a:t>colon</a:t>
            </a:r>
            <a:r>
              <a:rPr lang="cs-CZ" altLang="cs-CZ" sz="2200" dirty="0"/>
              <a:t> (</a:t>
            </a:r>
            <a:r>
              <a:rPr lang="cs-CZ" altLang="cs-CZ" sz="2200" dirty="0" err="1"/>
              <a:t>proctocolitis</a:t>
            </a:r>
            <a:r>
              <a:rPr lang="cs-CZ" altLang="cs-CZ" sz="2200" dirty="0"/>
              <a:t>, popř. celého </a:t>
            </a:r>
            <a:r>
              <a:rPr lang="cs-CZ" altLang="cs-CZ" sz="2200" dirty="0" err="1"/>
              <a:t>colon</a:t>
            </a:r>
            <a:r>
              <a:rPr lang="cs-CZ" altLang="cs-CZ" sz="2200" dirty="0"/>
              <a:t> – </a:t>
            </a:r>
            <a:r>
              <a:rPr lang="cs-CZ" altLang="cs-CZ" sz="2200" dirty="0" err="1"/>
              <a:t>pancolitis</a:t>
            </a:r>
            <a:r>
              <a:rPr lang="cs-CZ" altLang="cs-CZ" sz="2200" dirty="0"/>
              <a:t>, nikdy nejsou změny v tenkém střevě). </a:t>
            </a:r>
          </a:p>
          <a:p>
            <a:pPr marL="342900" indent="-342900" eaLnBrk="1" hangingPunct="1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cs-CZ" altLang="cs-CZ" sz="2200" dirty="0"/>
              <a:t>20 % pacientů je diagnostikováno před dvacátým rokem života.</a:t>
            </a:r>
          </a:p>
          <a:p>
            <a:pPr eaLnBrk="1" hangingPunct="1">
              <a:buFont typeface="Arial" charset="0"/>
              <a:buChar char="•"/>
            </a:pPr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DD2B3B6-62E7-4380-9B3A-1586A986C7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491F957-7469-4006-83AD-A12E7BA187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907311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Ulcerózní kolitis </a:t>
            </a:r>
          </a:p>
        </p:txBody>
      </p:sp>
      <p:sp>
        <p:nvSpPr>
          <p:cNvPr id="8192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gastrointestinální příznaky: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200" dirty="0"/>
              <a:t>průjmy s krví; bolesti podbřišku v souvislosti s defekací; tenesmy (bolestivé nucení na stolici, po defekaci přetrvává pocit nucení).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200" dirty="0"/>
              <a:t>podle lokalizace rozlišujeme dva základní syndromy:  </a:t>
            </a:r>
          </a:p>
          <a:p>
            <a:pPr marL="1200150" lvl="2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cs-CZ" altLang="cs-CZ" sz="1800" i="1" dirty="0">
                <a:solidFill>
                  <a:schemeClr val="tx2"/>
                </a:solidFill>
              </a:rPr>
              <a:t>rektální syndrom</a:t>
            </a:r>
            <a:r>
              <a:rPr lang="cs-CZ" altLang="cs-CZ" sz="1800" dirty="0">
                <a:solidFill>
                  <a:schemeClr val="tx2"/>
                </a:solidFill>
              </a:rPr>
              <a:t> </a:t>
            </a:r>
            <a:r>
              <a:rPr lang="cs-CZ" altLang="cs-CZ" sz="1800" dirty="0"/>
              <a:t>– tenesmy (nutkavý pocit na stolici s defekací malého množství stolice nebo hlenu s krví); </a:t>
            </a:r>
          </a:p>
          <a:p>
            <a:pPr marL="1200150" lvl="2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cs-CZ" altLang="cs-CZ" sz="1800" i="1" dirty="0" err="1">
                <a:solidFill>
                  <a:schemeClr val="tx2"/>
                </a:solidFill>
              </a:rPr>
              <a:t>kolitický</a:t>
            </a:r>
            <a:r>
              <a:rPr lang="cs-CZ" altLang="cs-CZ" sz="1800" i="1" dirty="0">
                <a:solidFill>
                  <a:schemeClr val="tx2"/>
                </a:solidFill>
              </a:rPr>
              <a:t> syndrom</a:t>
            </a:r>
            <a:r>
              <a:rPr lang="cs-CZ" altLang="cs-CZ" sz="1800" dirty="0">
                <a:solidFill>
                  <a:schemeClr val="tx2"/>
                </a:solidFill>
              </a:rPr>
              <a:t> </a:t>
            </a:r>
            <a:r>
              <a:rPr lang="cs-CZ" altLang="cs-CZ" sz="1800" dirty="0"/>
              <a:t>– křečovité bolesti břicha s vodnatými průjmy s příměsí krve a hlenu, ztráty albuminů.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 err="1">
                <a:solidFill>
                  <a:schemeClr val="tx2"/>
                </a:solidFill>
              </a:rPr>
              <a:t>extraintestinální</a:t>
            </a:r>
            <a:r>
              <a:rPr lang="cs-CZ" altLang="cs-CZ" sz="2200" b="1" dirty="0">
                <a:solidFill>
                  <a:schemeClr val="tx2"/>
                </a:solidFill>
              </a:rPr>
              <a:t> manifestace:</a:t>
            </a:r>
            <a:r>
              <a:rPr lang="cs-CZ" altLang="cs-CZ" sz="2200" dirty="0"/>
              <a:t> jsou podstatně méně časté než u Crohnovy choroby. Patří mezi ně: artralgie, </a:t>
            </a:r>
            <a:r>
              <a:rPr lang="cs-CZ" altLang="cs-CZ" sz="2200" dirty="0" err="1"/>
              <a:t>erythema</a:t>
            </a:r>
            <a:r>
              <a:rPr lang="cs-CZ" altLang="cs-CZ" sz="2200" dirty="0"/>
              <a:t> </a:t>
            </a:r>
            <a:r>
              <a:rPr lang="cs-CZ" altLang="cs-CZ" sz="2200" dirty="0" err="1"/>
              <a:t>nodosum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pyoderma</a:t>
            </a:r>
            <a:r>
              <a:rPr lang="cs-CZ" altLang="cs-CZ" sz="2200" dirty="0"/>
              <a:t> </a:t>
            </a:r>
            <a:r>
              <a:rPr lang="cs-CZ" altLang="cs-CZ" sz="2200" dirty="0" err="1"/>
              <a:t>gangrenosum</a:t>
            </a:r>
            <a:r>
              <a:rPr lang="cs-CZ" altLang="cs-CZ" sz="2200" dirty="0"/>
              <a:t>.</a:t>
            </a:r>
          </a:p>
          <a:p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F3FA196-F8C4-4C8C-8525-E064890264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3BF7038-6865-42FE-A0B1-CA202882E1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346326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IBD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2C88063-7795-41E1-A3B0-31AF732E51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CF3F2A5-B959-4B13-B0E4-56528C1363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1651214-0FE1-4259-B410-9FC21639B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294830"/>
            <a:ext cx="6635576" cy="480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991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IBD</a:t>
            </a:r>
          </a:p>
        </p:txBody>
      </p:sp>
      <p:pic>
        <p:nvPicPr>
          <p:cNvPr id="83971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683932"/>
            <a:ext cx="6886513" cy="4223729"/>
          </a:xfr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F82AD05-D895-4AB9-9359-EA74BB678E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AE2DE77-1F3C-436E-8465-5ECDCF74E4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41867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DC0CED8-D6B8-4BE1-8F06-5261423452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Klinika interní, geriatrie a praktického lékařství Fakultní nemocnice Brno a Lékařské fakulty Masarykovy univerzity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F4D533C8-0DDA-4128-9E0E-99E45FBF3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 algn="ctr">
              <a:buNone/>
            </a:pPr>
            <a:endParaRPr lang="cs-CZ" sz="5000" b="1" dirty="0">
              <a:solidFill>
                <a:schemeClr val="tx2"/>
              </a:solidFill>
            </a:endParaRPr>
          </a:p>
          <a:p>
            <a:pPr marL="72000" indent="0" algn="ctr">
              <a:buNone/>
            </a:pPr>
            <a:r>
              <a:rPr lang="cs-CZ" sz="5000" b="1" dirty="0">
                <a:solidFill>
                  <a:schemeClr val="tx2"/>
                </a:solidFill>
              </a:rPr>
              <a:t>Děkuji za pozornost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0732DA-C453-4D9D-B151-B2F17E28A0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3469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Malabsorpční syndrom - léčba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dieta, omezení až vyloučení kritických složek – gliadin, mléko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chemicky definovaná strava – enterální podání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parenterální výživa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substituce vitaminů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enzymatické preparáty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CD9D478-1B0C-498A-9A98-FF9EA80CC6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36305A-AA6A-47CA-94D4-824F707509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49954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Deficit laktázy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neschopnost trávit mléčný cukr – laktózu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vznik v kterémkoli věku – po viróze?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příznaky – po požití syrového mléka křeče, nadýmání, průjem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postupně rozvoj karenčních příznaků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při nesnášenlivosti všech mléčných výrobků nutno </a:t>
            </a:r>
            <a:r>
              <a:rPr lang="cs-CZ" altLang="cs-CZ" sz="2200" dirty="0" err="1"/>
              <a:t>dohrazovat</a:t>
            </a:r>
            <a:r>
              <a:rPr lang="cs-CZ" altLang="cs-CZ" sz="2200" dirty="0"/>
              <a:t> Ca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6C86DAA-1908-49DC-9819-7A96AC9699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EF10F9A-B147-4658-AE96-60916A9237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22376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Další choroby tenkého střeva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nádory</a:t>
            </a:r>
            <a:r>
              <a:rPr lang="cs-CZ" altLang="cs-CZ" sz="2200" b="1" dirty="0"/>
              <a:t> </a:t>
            </a:r>
            <a:r>
              <a:rPr lang="cs-CZ" altLang="cs-CZ" sz="2200" dirty="0"/>
              <a:t>– </a:t>
            </a:r>
            <a:r>
              <a:rPr lang="cs-CZ" altLang="cs-CZ" sz="2200" dirty="0" err="1"/>
              <a:t>karcinoid</a:t>
            </a:r>
            <a:r>
              <a:rPr lang="cs-CZ" altLang="cs-CZ" sz="2200" dirty="0"/>
              <a:t>, velmi vzácné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akutní ischemie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– </a:t>
            </a:r>
            <a:r>
              <a:rPr lang="cs-CZ" altLang="cs-CZ" sz="2200" dirty="0" err="1"/>
              <a:t>infarzace</a:t>
            </a:r>
            <a:r>
              <a:rPr lang="cs-CZ" altLang="cs-CZ" sz="2200" dirty="0"/>
              <a:t> – z důvodu embolie, trombózy, chronické venostázy – stavy předchozí : </a:t>
            </a:r>
            <a:r>
              <a:rPr lang="cs-CZ" altLang="cs-CZ" sz="2200" dirty="0" err="1"/>
              <a:t>fi</a:t>
            </a:r>
            <a:r>
              <a:rPr lang="cs-CZ" altLang="cs-CZ" sz="2200" dirty="0"/>
              <a:t> síní, srdeční selhání, hypoxie, hypotenze, abdominální angina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vaskulitida</a:t>
            </a:r>
            <a:r>
              <a:rPr lang="cs-CZ" altLang="cs-CZ" sz="2200" dirty="0"/>
              <a:t> – bolesti v břiše, poruchy pasáže až </a:t>
            </a:r>
            <a:r>
              <a:rPr lang="cs-CZ" altLang="cs-CZ" sz="2200" dirty="0" err="1"/>
              <a:t>infarzace</a:t>
            </a:r>
            <a:r>
              <a:rPr lang="cs-CZ" altLang="cs-CZ" sz="2200" dirty="0"/>
              <a:t>, nebezpečí </a:t>
            </a:r>
            <a:r>
              <a:rPr lang="cs-CZ" altLang="cs-CZ" sz="2200" dirty="0" err="1"/>
              <a:t>detrakčního</a:t>
            </a:r>
            <a:r>
              <a:rPr lang="cs-CZ" altLang="cs-CZ" sz="2200" dirty="0"/>
              <a:t> syndromu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 err="1">
                <a:solidFill>
                  <a:schemeClr val="tx2"/>
                </a:solidFill>
              </a:rPr>
              <a:t>lymfadenitis</a:t>
            </a:r>
            <a:r>
              <a:rPr lang="cs-CZ" altLang="cs-CZ" sz="2200" b="1" dirty="0">
                <a:solidFill>
                  <a:schemeClr val="tx2"/>
                </a:solidFill>
              </a:rPr>
              <a:t> </a:t>
            </a:r>
            <a:r>
              <a:rPr lang="cs-CZ" altLang="cs-CZ" sz="2200" b="1" dirty="0" err="1">
                <a:solidFill>
                  <a:schemeClr val="tx2"/>
                </a:solidFill>
              </a:rPr>
              <a:t>mesenterialis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– může napodobit </a:t>
            </a:r>
            <a:r>
              <a:rPr lang="cs-CZ" altLang="cs-CZ" sz="2200" dirty="0" err="1"/>
              <a:t>appendicitidu</a:t>
            </a:r>
            <a:r>
              <a:rPr lang="cs-CZ" altLang="cs-CZ" sz="2200" dirty="0"/>
              <a:t>, léčba ATB 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4BE4E25-AB0F-4EA7-B8B4-640D2179AC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3FCA993-AF84-4600-8887-CAFCAEEFEB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34025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Choroby tlustého střeva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dráždivý tračník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obstipace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divertikulóza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ileus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průjem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kolitida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tumory</a:t>
            </a:r>
            <a:endParaRPr lang="cs-CZ" altLang="cs-CZ" sz="2200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076B2C1-BCE8-4627-8F8C-6B2DC4E526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B4342EC-AA5D-419B-99B8-14ACD65100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35777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b="1" dirty="0"/>
              <a:t>Dráždivý tračník – </a:t>
            </a:r>
            <a:r>
              <a:rPr lang="cs-CZ" altLang="cs-CZ" b="1" dirty="0" err="1"/>
              <a:t>colon</a:t>
            </a:r>
            <a:r>
              <a:rPr lang="cs-CZ" altLang="cs-CZ" b="1" dirty="0"/>
              <a:t> </a:t>
            </a:r>
            <a:r>
              <a:rPr lang="cs-CZ" altLang="cs-CZ" b="1" dirty="0" err="1"/>
              <a:t>irritabile</a:t>
            </a:r>
            <a:r>
              <a:rPr lang="cs-CZ" altLang="cs-CZ" b="1" dirty="0"/>
              <a:t> I</a:t>
            </a:r>
            <a:br>
              <a:rPr lang="cs-CZ" altLang="cs-CZ" dirty="0"/>
            </a:br>
            <a:endParaRPr lang="cs-CZ" altLang="cs-CZ" dirty="0"/>
          </a:p>
        </p:txBody>
      </p:sp>
      <p:sp>
        <p:nvSpPr>
          <p:cNvPr id="4915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regulační </a:t>
            </a:r>
            <a:r>
              <a:rPr lang="cs-CZ" altLang="cs-CZ" sz="2200" b="1" dirty="0">
                <a:solidFill>
                  <a:schemeClr val="tx2"/>
                </a:solidFill>
              </a:rPr>
              <a:t>porucha motility tlustého střeva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segmentární</a:t>
            </a:r>
            <a:r>
              <a:rPr lang="cs-CZ" altLang="cs-CZ" sz="2200" dirty="0"/>
              <a:t> spasmy, </a:t>
            </a:r>
            <a:r>
              <a:rPr lang="cs-CZ" altLang="cs-CZ" sz="2200" dirty="0" err="1"/>
              <a:t>hypo</a:t>
            </a:r>
            <a:r>
              <a:rPr lang="cs-CZ" altLang="cs-CZ" sz="2200" dirty="0"/>
              <a:t>- a </a:t>
            </a:r>
            <a:r>
              <a:rPr lang="cs-CZ" altLang="cs-CZ" sz="2200" dirty="0" err="1"/>
              <a:t>hypermotilita</a:t>
            </a:r>
            <a:r>
              <a:rPr lang="cs-CZ" altLang="cs-CZ" sz="2200" dirty="0"/>
              <a:t> různých úseků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vznik</a:t>
            </a:r>
            <a:r>
              <a:rPr lang="cs-CZ" altLang="cs-CZ" sz="2200" dirty="0"/>
              <a:t> podporuje </a:t>
            </a:r>
            <a:r>
              <a:rPr lang="cs-CZ" altLang="cs-CZ" sz="2200" dirty="0" err="1"/>
              <a:t>málozbytková</a:t>
            </a:r>
            <a:r>
              <a:rPr lang="cs-CZ" altLang="cs-CZ" sz="2200" dirty="0"/>
              <a:t> strava, abusus laxativ, </a:t>
            </a:r>
            <a:r>
              <a:rPr lang="cs-CZ" altLang="cs-CZ" sz="2200" dirty="0" err="1"/>
              <a:t>antacida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codein</a:t>
            </a:r>
            <a:endParaRPr lang="cs-CZ" altLang="cs-CZ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příznaky</a:t>
            </a:r>
            <a:r>
              <a:rPr lang="cs-CZ" altLang="cs-CZ" sz="2200" b="1" dirty="0"/>
              <a:t> </a:t>
            </a:r>
            <a:r>
              <a:rPr lang="cs-CZ" altLang="cs-CZ" sz="2200" dirty="0"/>
              <a:t>- ranní debakly, </a:t>
            </a:r>
            <a:r>
              <a:rPr lang="cs-CZ" altLang="cs-CZ" sz="2200" dirty="0" err="1"/>
              <a:t>postprandiální</a:t>
            </a:r>
            <a:r>
              <a:rPr lang="cs-CZ" altLang="cs-CZ" sz="2200" dirty="0"/>
              <a:t> průjem, funkční průjem, bolestivé pocity v břiše, zácpa, nadýmání, intenzita závisí i na psychické zátěži</a:t>
            </a:r>
          </a:p>
          <a:p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1F254CC-D7B4-4B5A-BBF0-5E3BCE9838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F48C3D2-DF1C-4C0D-A1AF-E9CC1C85C1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43880720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D93CEC68-B0E2-4F50-9397-CF56FB426367}" vid="{25042F54-EE2F-4CAA-B106-EE257721CFC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prezentace-med-cz-fnbrno-v02</Template>
  <TotalTime>2035</TotalTime>
  <Words>2361</Words>
  <Application>Microsoft Office PowerPoint</Application>
  <PresentationFormat>Širokoúhlá obrazovka</PresentationFormat>
  <Paragraphs>279</Paragraphs>
  <Slides>44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49" baseType="lpstr">
      <vt:lpstr>Arial</vt:lpstr>
      <vt:lpstr>Tahoma</vt:lpstr>
      <vt:lpstr>Wingdings</vt:lpstr>
      <vt:lpstr>Prezentace_MU_CZ</vt:lpstr>
      <vt:lpstr>Fotografie</vt:lpstr>
      <vt:lpstr>Nemoci GIT II  Nemoci tenkého a tlustého střeva   </vt:lpstr>
      <vt:lpstr>Choroby tenkého střeva</vt:lpstr>
      <vt:lpstr>Malabsorpční syndrom </vt:lpstr>
      <vt:lpstr>Malabsorpční syndrom</vt:lpstr>
      <vt:lpstr>Malabsorpční syndrom - léčba</vt:lpstr>
      <vt:lpstr>Deficit laktázy</vt:lpstr>
      <vt:lpstr>Další choroby tenkého střeva</vt:lpstr>
      <vt:lpstr>Choroby tlustého střeva</vt:lpstr>
      <vt:lpstr>Dráždivý tračník – colon irritabile I </vt:lpstr>
      <vt:lpstr>Dráždivý tračník – colon irritabile II</vt:lpstr>
      <vt:lpstr>Zácpa, obstipace</vt:lpstr>
      <vt:lpstr>Zácpa jako nemoc</vt:lpstr>
      <vt:lpstr>Zácpa - léčba</vt:lpstr>
      <vt:lpstr>Divertikulóza tračníku</vt:lpstr>
      <vt:lpstr>Divertikulóza</vt:lpstr>
      <vt:lpstr>Ileus - střevní nepůchodnost</vt:lpstr>
      <vt:lpstr>Ileus II</vt:lpstr>
      <vt:lpstr>Ileus III</vt:lpstr>
      <vt:lpstr>Průjem - diarrhoe I</vt:lpstr>
      <vt:lpstr>Průjem II</vt:lpstr>
      <vt:lpstr>Průjem III</vt:lpstr>
      <vt:lpstr>Nejčastější původci střevních nákaz v ČR</vt:lpstr>
      <vt:lpstr>Záněty tlustého střeva</vt:lpstr>
      <vt:lpstr>Ischemická kolitida</vt:lpstr>
      <vt:lpstr>Ischemická kolitida</vt:lpstr>
      <vt:lpstr>Další záněty tračníku</vt:lpstr>
      <vt:lpstr>Nádory tlustého střeva</vt:lpstr>
      <vt:lpstr>Polyp tračníku</vt:lpstr>
      <vt:lpstr>Kolorektální karcinom </vt:lpstr>
      <vt:lpstr>Kolorektální Ca</vt:lpstr>
      <vt:lpstr>Kolorektální CA</vt:lpstr>
      <vt:lpstr>Kolorektální CA</vt:lpstr>
      <vt:lpstr>Kolorektální CA</vt:lpstr>
      <vt:lpstr>Hemoroidy</vt:lpstr>
      <vt:lpstr>Karcinoid</vt:lpstr>
      <vt:lpstr>IBD</vt:lpstr>
      <vt:lpstr>M. Crohn</vt:lpstr>
      <vt:lpstr>M. Crohn</vt:lpstr>
      <vt:lpstr>IBD</vt:lpstr>
      <vt:lpstr>Ulcerózní kolitis </vt:lpstr>
      <vt:lpstr>Ulcerózní kolitis </vt:lpstr>
      <vt:lpstr>IBD</vt:lpstr>
      <vt:lpstr>IBD</vt:lpstr>
      <vt:lpstr>Prezentace aplikace PowerPoint</vt:lpstr>
    </vt:vector>
  </TitlesOfParts>
  <Company>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Jitka Skládaná</dc:creator>
  <cp:lastModifiedBy>Hana Matějovská Kubešová</cp:lastModifiedBy>
  <cp:revision>149</cp:revision>
  <cp:lastPrinted>1601-01-01T00:00:00Z</cp:lastPrinted>
  <dcterms:created xsi:type="dcterms:W3CDTF">2021-04-27T07:29:37Z</dcterms:created>
  <dcterms:modified xsi:type="dcterms:W3CDTF">2021-09-04T08:50:58Z</dcterms:modified>
</cp:coreProperties>
</file>