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98" r:id="rId4"/>
    <p:sldId id="258" r:id="rId5"/>
    <p:sldId id="301" r:id="rId6"/>
    <p:sldId id="260" r:id="rId7"/>
    <p:sldId id="261" r:id="rId8"/>
    <p:sldId id="262" r:id="rId9"/>
    <p:sldId id="299" r:id="rId10"/>
    <p:sldId id="300" r:id="rId11"/>
    <p:sldId id="263" r:id="rId12"/>
    <p:sldId id="264" r:id="rId13"/>
    <p:sldId id="265" r:id="rId14"/>
    <p:sldId id="291" r:id="rId15"/>
    <p:sldId id="266" r:id="rId16"/>
    <p:sldId id="267" r:id="rId17"/>
    <p:sldId id="268" r:id="rId18"/>
    <p:sldId id="269" r:id="rId19"/>
    <p:sldId id="304" r:id="rId20"/>
    <p:sldId id="270" r:id="rId21"/>
    <p:sldId id="271" r:id="rId22"/>
    <p:sldId id="272" r:id="rId23"/>
    <p:sldId id="294" r:id="rId24"/>
    <p:sldId id="273" r:id="rId25"/>
    <p:sldId id="293" r:id="rId26"/>
    <p:sldId id="274" r:id="rId27"/>
    <p:sldId id="275" r:id="rId28"/>
    <p:sldId id="295" r:id="rId29"/>
    <p:sldId id="276" r:id="rId30"/>
    <p:sldId id="296" r:id="rId31"/>
    <p:sldId id="277" r:id="rId32"/>
    <p:sldId id="292" r:id="rId33"/>
    <p:sldId id="278" r:id="rId34"/>
    <p:sldId id="297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305" r:id="rId45"/>
    <p:sldId id="288" r:id="rId46"/>
    <p:sldId id="306" r:id="rId4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287D"/>
    <a:srgbClr val="F01928"/>
    <a:srgbClr val="9100DC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 autoAdjust="0"/>
    <p:restoredTop sz="96754" autoAdjust="0"/>
  </p:normalViewPr>
  <p:slideViewPr>
    <p:cSldViewPr snapToGrid="0">
      <p:cViewPr varScale="1">
        <p:scale>
          <a:sx n="86" d="100"/>
          <a:sy n="86" d="100"/>
        </p:scale>
        <p:origin x="341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F9DEB8-F8A6-420E-B60D-4515B985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912C5C-7CCE-4F96-8D4B-E736FC150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AC0208-8D3C-4F7E-9FA8-7D9359408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D2A1-EC28-42B3-9C80-A2CF9AEC95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874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841B0-AAFA-4CC8-9C78-A57E320AC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594C3-FF60-4411-8836-1659507DA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23394-F500-4A6E-A63D-0ED812AB4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178B6-9517-4309-A358-9D2C952A76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4573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004C1A-0452-4A1F-A537-12025317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976716-5817-4191-8495-7D19C6E3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01EFE9-6440-4E08-92EB-631C5D9A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4C73235-D7BB-4CEB-ACE8-774FFDD1E5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1700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0809E-85C0-4EC5-9C65-B10E4DE8C6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</p:spTree>
    <p:extLst>
      <p:ext uri="{BB962C8B-B14F-4D97-AF65-F5344CB8AC3E}">
        <p14:creationId xmlns:p14="http://schemas.microsoft.com/office/powerpoint/2010/main" val="248158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6" r:id="rId16"/>
    <p:sldLayoutId id="2147483697" r:id="rId17"/>
    <p:sldLayoutId id="2147483698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D6E48-A098-416D-9446-53B52CE2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5000" dirty="0" err="1"/>
              <a:t>Nefrologie</a:t>
            </a:r>
            <a:br>
              <a:rPr lang="cs-CZ" altLang="cs-CZ" sz="5400" dirty="0"/>
            </a:br>
            <a:br>
              <a:rPr lang="cs-CZ" altLang="cs-CZ" sz="5400" dirty="0"/>
            </a:br>
            <a:br>
              <a:rPr lang="sk-SK" altLang="cs-CZ" sz="3000" dirty="0">
                <a:solidFill>
                  <a:srgbClr val="898989"/>
                </a:solidFill>
                <a:cs typeface="Calibri" panose="020F0502020204030204" pitchFamily="34" charset="0"/>
              </a:rPr>
            </a:br>
            <a:br>
              <a:rPr lang="cs-CZ" altLang="cs-CZ" sz="5000" dirty="0">
                <a:latin typeface="Arial" panose="020B0604020202020204" pitchFamily="34" charset="0"/>
              </a:rPr>
            </a:br>
            <a:br>
              <a:rPr lang="cs-CZ" altLang="cs-CZ" sz="5000" dirty="0">
                <a:latin typeface="Arial" panose="020B0604020202020204" pitchFamily="34" charset="0"/>
              </a:rPr>
            </a:br>
            <a:endParaRPr lang="cs-CZ" altLang="cs-CZ" sz="5000" dirty="0">
              <a:latin typeface="Arial" panose="020B0604020202020204" pitchFamily="34" charset="0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D83E71B-08D9-463B-9E59-2F49484D5C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z="2500" b="1" dirty="0">
                <a:solidFill>
                  <a:schemeClr val="tx2"/>
                </a:solidFill>
              </a:rPr>
              <a:t>Vyšetřovací metody v </a:t>
            </a:r>
            <a:r>
              <a:rPr lang="cs-CZ" altLang="cs-CZ" sz="2500" b="1" dirty="0" err="1">
                <a:solidFill>
                  <a:schemeClr val="tx2"/>
                </a:solidFill>
              </a:rPr>
              <a:t>nefrologii</a:t>
            </a:r>
            <a:br>
              <a:rPr lang="cs-CZ" altLang="cs-CZ" sz="2500" b="1" dirty="0">
                <a:solidFill>
                  <a:schemeClr val="tx2"/>
                </a:solidFill>
              </a:rPr>
            </a:br>
            <a:r>
              <a:rPr lang="cs-CZ" altLang="cs-CZ" sz="2500" b="1" dirty="0">
                <a:solidFill>
                  <a:schemeClr val="tx2"/>
                </a:solidFill>
              </a:rPr>
              <a:t>Glomerulonefritidy a </a:t>
            </a:r>
            <a:r>
              <a:rPr lang="cs-CZ" altLang="cs-CZ" sz="2500" b="1" dirty="0" err="1">
                <a:solidFill>
                  <a:schemeClr val="tx2"/>
                </a:solidFill>
              </a:rPr>
              <a:t>glomerulopatie</a:t>
            </a:r>
            <a:br>
              <a:rPr lang="cs-CZ" altLang="cs-CZ" sz="2500" b="1" dirty="0">
                <a:solidFill>
                  <a:schemeClr val="tx2"/>
                </a:solidFill>
              </a:rPr>
            </a:br>
            <a:r>
              <a:rPr lang="cs-CZ" altLang="cs-CZ" sz="2500" b="1" dirty="0">
                <a:solidFill>
                  <a:schemeClr val="tx2"/>
                </a:solidFill>
              </a:rPr>
              <a:t>Intersticiální nefritidy, pyelonefritida</a:t>
            </a:r>
            <a:br>
              <a:rPr lang="cs-CZ" altLang="cs-CZ" sz="2500" b="1" dirty="0">
                <a:solidFill>
                  <a:schemeClr val="tx2"/>
                </a:solidFill>
              </a:rPr>
            </a:br>
            <a:r>
              <a:rPr lang="cs-CZ" altLang="cs-CZ" sz="2500" b="1" dirty="0">
                <a:solidFill>
                  <a:schemeClr val="tx2"/>
                </a:solidFill>
              </a:rPr>
              <a:t>Urolitiáza</a:t>
            </a:r>
            <a:br>
              <a:rPr lang="cs-CZ" altLang="cs-CZ" sz="2500" b="1" dirty="0">
                <a:solidFill>
                  <a:schemeClr val="tx2"/>
                </a:solidFill>
              </a:rPr>
            </a:br>
            <a:r>
              <a:rPr lang="cs-CZ" altLang="cs-CZ" sz="2500" b="1" dirty="0">
                <a:solidFill>
                  <a:schemeClr val="tx2"/>
                </a:solidFill>
              </a:rPr>
              <a:t>Selhání ledvin</a:t>
            </a:r>
            <a:endParaRPr lang="cs-CZ" sz="25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4FB17945-BE55-4EA7-8068-F298689F7C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cs-CZ" dirty="0" err="1"/>
              <a:t>Propustnost</a:t>
            </a:r>
            <a:r>
              <a:rPr lang="sk-SK" altLang="cs-CZ" dirty="0"/>
              <a:t> </a:t>
            </a:r>
            <a:r>
              <a:rPr lang="sk-SK" altLang="cs-CZ" dirty="0" err="1"/>
              <a:t>glomerulární</a:t>
            </a:r>
            <a:r>
              <a:rPr lang="sk-SK" altLang="cs-CZ" dirty="0"/>
              <a:t> membrány</a:t>
            </a:r>
          </a:p>
        </p:txBody>
      </p:sp>
      <p:pic>
        <p:nvPicPr>
          <p:cNvPr id="11267" name="Zástupný objekt pre obsah 3">
            <a:extLst>
              <a:ext uri="{FF2B5EF4-FFF2-40B4-BE49-F238E27FC236}">
                <a16:creationId xmlns:a16="http://schemas.microsoft.com/office/drawing/2014/main" id="{7710757A-1103-432C-97BF-DEC6C34E6C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92" y="1386515"/>
            <a:ext cx="5130208" cy="2935619"/>
          </a:xfrm>
        </p:spPr>
      </p:pic>
      <p:pic>
        <p:nvPicPr>
          <p:cNvPr id="11268" name="Obrázok 4">
            <a:extLst>
              <a:ext uri="{FF2B5EF4-FFF2-40B4-BE49-F238E27FC236}">
                <a16:creationId xmlns:a16="http://schemas.microsoft.com/office/drawing/2014/main" id="{C9A00420-F081-499B-8211-3D5961045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7750" r="2" b="9641"/>
          <a:stretch>
            <a:fillRect/>
          </a:stretch>
        </p:blipFill>
        <p:spPr bwMode="auto">
          <a:xfrm>
            <a:off x="5804501" y="3077442"/>
            <a:ext cx="6231225" cy="29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103873-9F14-4920-96D5-D069CA18A1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B7B2C9-2897-40C3-B74F-4575A8166D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2B15410-E2E7-4848-8823-AA86B4C024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Akutní glomerulonefritidy I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206A64A-90B7-4566-8969-C086A0F652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etiologie</a:t>
            </a:r>
            <a:r>
              <a:rPr lang="cs-CZ" altLang="cs-CZ" sz="2200" dirty="0"/>
              <a:t> – dříve nejčastěji </a:t>
            </a:r>
            <a:r>
              <a:rPr lang="cs-CZ" altLang="cs-CZ" sz="2200" dirty="0" err="1"/>
              <a:t>poststreptokokové</a:t>
            </a:r>
            <a:r>
              <a:rPr lang="cs-CZ" altLang="cs-CZ" sz="2200" dirty="0"/>
              <a:t>, nyní častěji po jiných </a:t>
            </a:r>
            <a:r>
              <a:rPr lang="cs-CZ" altLang="cs-CZ" sz="2200" dirty="0" err="1"/>
              <a:t>infektech</a:t>
            </a:r>
            <a:r>
              <a:rPr lang="cs-CZ" altLang="cs-CZ" sz="2200" dirty="0"/>
              <a:t> bakteriálních i virových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vznik</a:t>
            </a:r>
            <a:r>
              <a:rPr lang="cs-CZ" altLang="cs-CZ" sz="2200" dirty="0"/>
              <a:t> – do 2-3 týdnů po </a:t>
            </a:r>
            <a:r>
              <a:rPr lang="cs-CZ" altLang="cs-CZ" sz="2200" dirty="0" err="1"/>
              <a:t>infektu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projevy</a:t>
            </a:r>
            <a:r>
              <a:rPr lang="cs-CZ" altLang="cs-CZ" sz="2200" dirty="0"/>
              <a:t> -  hematurie, slabost, únavnost, otoky okolo očí, bledost, tlakové bolesti v bedrech, pozitivní </a:t>
            </a:r>
            <a:r>
              <a:rPr lang="cs-CZ" altLang="cs-CZ" sz="2200" dirty="0" err="1"/>
              <a:t>tapott</a:t>
            </a:r>
            <a:r>
              <a:rPr lang="cs-CZ" altLang="cs-CZ" sz="2200" dirty="0"/>
              <a:t>, hypertenze, moč barvy „vody, ve které bylo vypráno maso“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802E76-6124-4062-B41D-C9E040B476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6E187D-1DAF-4060-9ADE-A2B2175CF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DF3E6FF-6D47-4452-B0C7-B68F9B187D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Akutní glomerulonefritidy II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78969BA-DA7D-4DA4-8C1D-1685C191BD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laboratorní nálezy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proteinurie, hematurie, válce, pokles GF, zvýšení FW, ASLO nad 200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průběh</a:t>
            </a:r>
            <a:r>
              <a:rPr lang="cs-CZ" altLang="cs-CZ" sz="2200" dirty="0"/>
              <a:t> – 95% u dětí, 85% u dospělých se vyhojí, možný přechod do chronicity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klid, dieta s omezením soli a bílkovin, PNC při zvýšení ASLO, diuretika při oligurii nebo anurii, hypotenziva, ošetření infekčních ložisek, při delší oligurii hemodialýza    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D9C0FB9-0000-4372-B995-3434600898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FE818E-9084-45EB-85F7-0E718A6BC6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F1D5921-27BF-4332-A3FF-7DA20DE1F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Rychle </a:t>
            </a:r>
            <a:r>
              <a:rPr lang="cs-CZ" altLang="cs-CZ" dirty="0" err="1"/>
              <a:t>progredující</a:t>
            </a:r>
            <a:r>
              <a:rPr lang="cs-CZ" altLang="cs-CZ" dirty="0"/>
              <a:t> GN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561862A-C5D1-460D-9752-CF6DB26359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druhy</a:t>
            </a:r>
            <a:r>
              <a:rPr lang="cs-CZ" altLang="cs-CZ" sz="2200" dirty="0"/>
              <a:t> – </a:t>
            </a:r>
            <a:r>
              <a:rPr lang="cs-CZ" altLang="cs-CZ" sz="2200" dirty="0" err="1"/>
              <a:t>imunokomplexové</a:t>
            </a:r>
            <a:r>
              <a:rPr lang="cs-CZ" altLang="cs-CZ" sz="2200" dirty="0"/>
              <a:t> – granulární depozita, </a:t>
            </a:r>
            <a:r>
              <a:rPr lang="cs-CZ" altLang="cs-CZ" sz="2200" dirty="0" err="1"/>
              <a:t>antirenální</a:t>
            </a:r>
            <a:r>
              <a:rPr lang="cs-CZ" altLang="cs-CZ" sz="2200" dirty="0"/>
              <a:t> – </a:t>
            </a:r>
            <a:r>
              <a:rPr lang="cs-CZ" altLang="cs-CZ" sz="2200" dirty="0" err="1"/>
              <a:t>subendoteliální</a:t>
            </a:r>
            <a:r>
              <a:rPr lang="cs-CZ" altLang="cs-CZ" sz="2200" dirty="0"/>
              <a:t> depozita lineární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výskyt</a:t>
            </a:r>
            <a:r>
              <a:rPr lang="cs-CZ" altLang="cs-CZ" sz="2200" dirty="0"/>
              <a:t> – samostatně nebo jako součást systémového onemocnění pojiva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klinický obraz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rychlý nástup obtíží – bolesti v bederní krajině, pokles diurézy až selhání, únavnost, slabost, </a:t>
            </a:r>
            <a:r>
              <a:rPr lang="cs-CZ" altLang="cs-CZ" sz="2200" dirty="0" err="1"/>
              <a:t>subfebrilie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steroidy, </a:t>
            </a:r>
            <a:r>
              <a:rPr lang="cs-CZ" altLang="cs-CZ" sz="2200" dirty="0" err="1"/>
              <a:t>imunosupresiva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antiagregancia</a:t>
            </a:r>
            <a:r>
              <a:rPr lang="cs-CZ" altLang="cs-CZ" sz="2200" dirty="0"/>
              <a:t>, režim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C56600-C182-4CB6-BD50-75F374A108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393697-227D-4C6A-AF23-DA77FB25B3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583A650-ECC7-4DDD-AF70-DA8E0B82A0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Ukládání depozit</a:t>
            </a:r>
          </a:p>
        </p:txBody>
      </p:sp>
      <p:pic>
        <p:nvPicPr>
          <p:cNvPr id="15363" name="Picture 8">
            <a:extLst>
              <a:ext uri="{FF2B5EF4-FFF2-40B4-BE49-F238E27FC236}">
                <a16:creationId xmlns:a16="http://schemas.microsoft.com/office/drawing/2014/main" id="{CD469AD3-64A2-476A-AF49-623018F538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534958"/>
            <a:ext cx="9066603" cy="4334900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8FE7E8D-34AC-4EB6-835B-C44F1F4B51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05A29F-F915-4D66-ACD2-C981C6DF40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42D2F08-2276-483A-B162-6C6E515213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Chronické glomerulonefritidy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96CDE8F-7BCC-430C-B389-C44D43E58E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pomalý rozvoj, klinicky necharakteristický, v pozdějších stádiích nefrotický syndrom s otoky, hypertenzí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laboratorně</a:t>
            </a:r>
            <a:r>
              <a:rPr lang="cs-CZ" altLang="cs-CZ" sz="2200" dirty="0"/>
              <a:t> – proteinurie selektivní, později neselektivní, </a:t>
            </a:r>
            <a:r>
              <a:rPr lang="cs-CZ" altLang="cs-CZ" sz="2200" dirty="0" err="1"/>
              <a:t>erytrocyturie</a:t>
            </a:r>
            <a:r>
              <a:rPr lang="cs-CZ" altLang="cs-CZ" sz="2200" dirty="0"/>
              <a:t>, pokles GF až po možnost renálního selhání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diagnostika</a:t>
            </a:r>
            <a:r>
              <a:rPr lang="cs-CZ" altLang="cs-CZ" sz="2200" dirty="0"/>
              <a:t> – jen biopticky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teplo, sucho, </a:t>
            </a:r>
            <a:r>
              <a:rPr lang="cs-CZ" altLang="cs-CZ" sz="2200" dirty="0" err="1"/>
              <a:t>infekty</a:t>
            </a:r>
            <a:r>
              <a:rPr lang="cs-CZ" altLang="cs-CZ" sz="2200" dirty="0"/>
              <a:t> </a:t>
            </a:r>
            <a:r>
              <a:rPr lang="cs-CZ" altLang="cs-CZ" sz="2200" dirty="0" err="1"/>
              <a:t>přeléčovat</a:t>
            </a:r>
            <a:r>
              <a:rPr lang="cs-CZ" altLang="cs-CZ" sz="2200" dirty="0"/>
              <a:t> ATB, dieta podle přítomnosti nefrotického </a:t>
            </a:r>
            <a:r>
              <a:rPr lang="cs-CZ" altLang="cs-CZ" sz="2200" dirty="0" err="1"/>
              <a:t>sy</a:t>
            </a:r>
            <a:r>
              <a:rPr lang="cs-CZ" altLang="cs-CZ" sz="2200" dirty="0"/>
              <a:t> nebo renálního selhání, kortikoidy, cytostatika podle rychlosti progrese a druhu poškození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017CDB9-036F-4038-9C41-7445B4D1D8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30ECDA-2724-40A6-A6AF-FF6F6CB373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4CD5CDC-0ACD-492A-AD02-2541142E8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Nefrotický syndrom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6B372AE-FCAE-4683-B13B-689045AF08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základní znaky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proteinurie, </a:t>
            </a:r>
            <a:r>
              <a:rPr lang="cs-CZ" altLang="cs-CZ" sz="2200" dirty="0" err="1"/>
              <a:t>hypoproteinémie</a:t>
            </a:r>
            <a:r>
              <a:rPr lang="cs-CZ" altLang="cs-CZ" sz="2200" dirty="0"/>
              <a:t>, hypertenze, edémy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výskyt</a:t>
            </a:r>
            <a:r>
              <a:rPr lang="cs-CZ" altLang="cs-CZ" sz="2200" b="1" dirty="0"/>
              <a:t> </a:t>
            </a:r>
            <a:r>
              <a:rPr lang="cs-CZ" altLang="cs-CZ" sz="2200" dirty="0"/>
              <a:t>– při GN, při sekundárním postižení ledvin – diabetes, amyloidóza, systémová onemocnění pojiva, vaskulitidy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mechanizmus vzniku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zvýšená propustnost kapilár, ztráty bílkovin, ztráta intravaskulární osmolality, </a:t>
            </a:r>
            <a:r>
              <a:rPr lang="cs-CZ" altLang="cs-CZ" sz="2200" dirty="0" err="1"/>
              <a:t>onkotického</a:t>
            </a:r>
            <a:r>
              <a:rPr lang="cs-CZ" altLang="cs-CZ" sz="2200" dirty="0"/>
              <a:t> tlaku, retence tekutin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dieta, zvýšený přísun bílkovin, diuretika, antihypertenziva, léčba základního onemocnění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9F5762-E821-48D4-B3DD-E10E7398CB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0FC631-6449-49EB-BEF2-291D992851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2BD3FC5-84BF-432E-A7A8-8A286951C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Diabetická </a:t>
            </a:r>
            <a:r>
              <a:rPr lang="cs-CZ" altLang="cs-CZ" dirty="0" err="1"/>
              <a:t>glomeruloskleróza</a:t>
            </a:r>
            <a:endParaRPr lang="cs-CZ" altLang="cs-CZ" dirty="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52221F4-8E30-4899-B5F9-E69266CAAE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postižení kapilár glomerulů dlouhodobě zvýšenou hladinou glukózy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vývoj podobně jako u GN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počáteční stadium – </a:t>
            </a:r>
            <a:r>
              <a:rPr lang="cs-CZ" altLang="cs-CZ" sz="2200" dirty="0" err="1"/>
              <a:t>mikroalbuminurie</a:t>
            </a:r>
            <a:r>
              <a:rPr lang="cs-CZ" altLang="cs-CZ" sz="2200" dirty="0"/>
              <a:t> – dnes diabetici cíleně vyšetřováni při kontrolách v diabetologické poradně, podání ACEI zpomaluje progresi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dlouhodobější průběh vede k renálnímu selhání (</a:t>
            </a:r>
            <a:r>
              <a:rPr lang="sk-SK" altLang="cs-CZ" sz="2200" dirty="0"/>
              <a:t>uzlovitá diabetická </a:t>
            </a:r>
            <a:r>
              <a:rPr lang="sk-SK" altLang="cs-CZ" sz="2200" dirty="0" err="1"/>
              <a:t>glomeruloskleróza</a:t>
            </a:r>
            <a:r>
              <a:rPr lang="sk-SK" altLang="cs-CZ" sz="2200" dirty="0"/>
              <a:t>  </a:t>
            </a:r>
            <a:r>
              <a:rPr lang="sk-SK" altLang="cs-CZ" sz="2200" dirty="0" err="1"/>
              <a:t>Kimmelstielova-Wilsonova</a:t>
            </a:r>
            <a:r>
              <a:rPr lang="sk-SK" altLang="cs-CZ" sz="2200" dirty="0"/>
              <a:t>) - </a:t>
            </a:r>
            <a:r>
              <a:rPr lang="cs-CZ" altLang="cs-CZ" sz="2200" dirty="0"/>
              <a:t>nutná dieta diabetická s omezením bílkovin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4C6739-83E0-4DBE-9325-17196C8665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778FAD-5682-4EF9-88C8-F6D31AA185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579D62A-6FF4-4CF2-895A-E7EE216B7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Intersticiální nefritidy, pyelonefritida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B505853-A415-455F-A682-9477571ECC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postihují intersticiální struktury a tubuly – </a:t>
            </a:r>
            <a:r>
              <a:rPr lang="cs-CZ" altLang="cs-CZ" sz="2200" dirty="0" err="1"/>
              <a:t>tubulointersticiální</a:t>
            </a:r>
            <a:r>
              <a:rPr lang="cs-CZ" altLang="cs-CZ" sz="2200" dirty="0"/>
              <a:t> nefritidy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etiologie, </a:t>
            </a:r>
            <a:r>
              <a:rPr lang="cs-CZ" altLang="cs-CZ" sz="2200" b="1" dirty="0" err="1">
                <a:solidFill>
                  <a:schemeClr val="tx2"/>
                </a:solidFill>
              </a:rPr>
              <a:t>patogeneza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bakteriální zánět, škodliviny – tubuly se sbíhají na papile, zde se koncentrují škodliviny – poškození tubulů i papil až k nekróze – části odcházejí vývodným systémem – koliky, krevní zásobení menší než u glomerulů, proto jsou tubuly zranitelnější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E0D145-1459-4DC8-A7EA-3E534924FE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A4286A-DE7A-4EEE-AB16-B6E7D2CE23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Zástupný objekt pre obsah 3">
            <a:extLst>
              <a:ext uri="{FF2B5EF4-FFF2-40B4-BE49-F238E27FC236}">
                <a16:creationId xmlns:a16="http://schemas.microsoft.com/office/drawing/2014/main" id="{8DACBB3B-4212-41A1-84E3-044C264B97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0" y="720000"/>
            <a:ext cx="7599520" cy="5149858"/>
          </a:xfr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0B3226A-EBFC-492E-93DD-E29B914704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57DE402-8AC5-4B5E-AA9D-E00CCF3C9F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671F543-0014-4606-8A68-546DCE720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Vyšetřovací metody v </a:t>
            </a:r>
            <a:r>
              <a:rPr lang="cs-CZ" altLang="cs-CZ" dirty="0" err="1"/>
              <a:t>nefrologii</a:t>
            </a:r>
            <a:r>
              <a:rPr lang="cs-CZ" altLang="cs-CZ" dirty="0"/>
              <a:t> I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F4FE45A-6740-40B0-A72F-C068690342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Anamnéza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bolesti, lokalizace a propagace, průvodní příznaky (teploty, únavnost, otoky</a:t>
            </a:r>
            <a:r>
              <a:rPr lang="sk-SK" altLang="cs-CZ" sz="2200" dirty="0"/>
              <a:t>)</a:t>
            </a:r>
            <a:r>
              <a:rPr lang="cs-CZ" altLang="cs-CZ" sz="2200" dirty="0"/>
              <a:t>, barva a zákal moči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dysurie = pálení, řezání při močení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nykturie = noční močení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200" dirty="0" err="1"/>
              <a:t>polakisurie</a:t>
            </a:r>
            <a:r>
              <a:rPr lang="cs-CZ" altLang="cs-CZ" sz="2200" dirty="0"/>
              <a:t> = časté močení po malých porcích</a:t>
            </a:r>
          </a:p>
          <a:p>
            <a:pPr marL="0" indent="0">
              <a:buNone/>
              <a:defRPr/>
            </a:pPr>
            <a:endParaRPr lang="cs-CZ" altLang="cs-CZ" sz="2200" dirty="0"/>
          </a:p>
          <a:p>
            <a:pPr marL="0" indent="0">
              <a:buNone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Fyzikální vyšetření </a:t>
            </a:r>
            <a:r>
              <a:rPr lang="cs-CZ" altLang="cs-CZ" sz="2200" b="1" dirty="0"/>
              <a:t>– </a:t>
            </a:r>
            <a:r>
              <a:rPr lang="cs-CZ" altLang="cs-CZ" sz="2200" dirty="0"/>
              <a:t>TK, TT, TF, palpace,  </a:t>
            </a:r>
            <a:r>
              <a:rPr lang="cs-CZ" altLang="cs-CZ" sz="2200" dirty="0" err="1"/>
              <a:t>tapottement</a:t>
            </a:r>
            <a:r>
              <a:rPr lang="cs-CZ" altLang="cs-CZ" sz="2200" dirty="0"/>
              <a:t>, bledost, kvalita vlasů, urinózní zápach dechu</a:t>
            </a:r>
            <a:endParaRPr lang="cs-CZ" altLang="cs-CZ" sz="2200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4AC7CC-311D-4C6E-8904-CF91136138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831BCAC-C789-469D-8BE9-D1705E292B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CF8599C-E856-4969-9A74-B9E8D0284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Akutní pyelonefritida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4EAEFE0-BEAE-439E-B32F-E8806082A2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vznik</a:t>
            </a:r>
            <a:r>
              <a:rPr lang="cs-CZ" altLang="cs-CZ" sz="2200" b="1" dirty="0"/>
              <a:t> </a:t>
            </a:r>
            <a:r>
              <a:rPr lang="cs-CZ" altLang="cs-CZ" sz="2200" dirty="0"/>
              <a:t>– nejčastěji ascendentně z dolních močových cest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příznaky</a:t>
            </a:r>
            <a:r>
              <a:rPr lang="cs-CZ" altLang="cs-CZ" sz="2200" dirty="0"/>
              <a:t> – obvykle bouřlivé – septické teploty, třesavky, kolika, zvracení, pozitivní </a:t>
            </a:r>
            <a:r>
              <a:rPr lang="cs-CZ" altLang="cs-CZ" sz="2200" dirty="0" err="1"/>
              <a:t>tapott</a:t>
            </a:r>
            <a:r>
              <a:rPr lang="cs-CZ" altLang="cs-CZ" sz="2200" dirty="0"/>
              <a:t> (provokuje zvracení)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laboratorně</a:t>
            </a:r>
            <a:r>
              <a:rPr lang="cs-CZ" altLang="cs-CZ" sz="2200" dirty="0"/>
              <a:t> – </a:t>
            </a:r>
            <a:r>
              <a:rPr lang="cs-CZ" altLang="cs-CZ" sz="2200" dirty="0" err="1"/>
              <a:t>leukocyturie</a:t>
            </a:r>
            <a:r>
              <a:rPr lang="cs-CZ" altLang="cs-CZ" sz="2200" dirty="0"/>
              <a:t>, hematurie, bakteriurie (více odběrů)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ATB dle kliniky, případně dle signifikantní bakteriurie, spasmolytika, masivně tekutiny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3D3210-33BB-4B0D-BA34-D278628D49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D52008-823D-4066-8338-F0B69B4D4F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B0DCD83-3E34-4234-8659-BD30F5804E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Akutní infekce močových cest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37415A5-1B55-4EBD-B8CC-8EBEBEF7C2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akutní cystitida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častější u žen; při prochlazení, nesprávné hygieně (nedostatečné i přehnané), návyky související se sexuálním aktem, „tango“ kalhotky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příznaky</a:t>
            </a:r>
            <a:r>
              <a:rPr lang="cs-CZ" altLang="cs-CZ" sz="2200" dirty="0"/>
              <a:t> – pocit celkové nevůle, bolesti nad symfýzou, pálení, řezání při močení, </a:t>
            </a:r>
            <a:r>
              <a:rPr lang="cs-CZ" altLang="cs-CZ" sz="2200" dirty="0" err="1"/>
              <a:t>polakisurie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diagnostika</a:t>
            </a:r>
            <a:r>
              <a:rPr lang="cs-CZ" altLang="cs-CZ" sz="2200" dirty="0"/>
              <a:t> – </a:t>
            </a:r>
            <a:r>
              <a:rPr lang="cs-CZ" altLang="cs-CZ" sz="2200" dirty="0" err="1"/>
              <a:t>moč+sed</a:t>
            </a:r>
            <a:r>
              <a:rPr lang="cs-CZ" altLang="cs-CZ" sz="2200" dirty="0"/>
              <a:t>, bakteriologie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zpočátku hojně tekutin (min. 2-3 litry), NSAID, podle bakteriologie event. ATB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893ABF-9FFA-4DC4-B85D-5F0B465B41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AF2941-CD07-4FDB-8DC2-DB804E616E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2958D54-8421-4672-9C1E-ECBEBE9DF1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Chronické intersticiální nefritidy I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5A34B3C-BEEA-47F3-B1A4-71B5F1F21C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etiologie</a:t>
            </a:r>
            <a:r>
              <a:rPr lang="cs-CZ" altLang="cs-CZ" sz="2200" dirty="0"/>
              <a:t> – při obstrukci močových cest, </a:t>
            </a:r>
            <a:r>
              <a:rPr lang="cs-CZ" altLang="cs-CZ" sz="2200" dirty="0" err="1"/>
              <a:t>refluxová</a:t>
            </a:r>
            <a:r>
              <a:rPr lang="cs-CZ" altLang="cs-CZ" sz="2200" dirty="0"/>
              <a:t> nefropatie, analgetická nefropatie (fenacetin), metabolicky podmíněné – urátová, oxalátová, </a:t>
            </a:r>
            <a:r>
              <a:rPr lang="cs-CZ" altLang="cs-CZ" sz="2200" dirty="0" err="1"/>
              <a:t>kaliopenická</a:t>
            </a:r>
            <a:r>
              <a:rPr lang="cs-CZ" altLang="cs-CZ" sz="2200" dirty="0"/>
              <a:t>, bakteriálně podmíněná - chronická pyelonefritida, častější u žen, G-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ochranné mechanizmy </a:t>
            </a:r>
            <a:r>
              <a:rPr lang="cs-CZ" altLang="cs-CZ" sz="2200" dirty="0"/>
              <a:t>– proud moči, odolnost slizničního povrchu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rizikové faktory </a:t>
            </a:r>
            <a:r>
              <a:rPr lang="cs-CZ" altLang="cs-CZ" sz="2200" dirty="0"/>
              <a:t>– instrumentální výkony, litiáza, obstrukce, anatomické anomálie, gravidita, diabetes </a:t>
            </a:r>
            <a:r>
              <a:rPr lang="cs-CZ" altLang="cs-CZ" sz="2200" dirty="0" err="1"/>
              <a:t>mellitus</a:t>
            </a:r>
            <a:endParaRPr lang="cs-CZ" altLang="cs-CZ" sz="22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AC1745-69CD-4B68-B97F-F40D8BBAC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129A02-F244-48B2-A30C-FB554818EA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5DDC6F5-1F4B-4F3F-8FD4-46B2953363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Anatomická anomálie – kolénkovitý ohyb ureteru</a:t>
            </a:r>
          </a:p>
        </p:txBody>
      </p:sp>
      <p:pic>
        <p:nvPicPr>
          <p:cNvPr id="24579" name="Picture 4">
            <a:extLst>
              <a:ext uri="{FF2B5EF4-FFF2-40B4-BE49-F238E27FC236}">
                <a16:creationId xmlns:a16="http://schemas.microsoft.com/office/drawing/2014/main" id="{55EC75BA-0365-4342-9C6C-0EAF0F97EE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971" y="1258266"/>
            <a:ext cx="3567617" cy="4879734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099515-9C11-4FA3-AEAD-87F1B2D2E5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64C5B7-C9FF-4BEA-BE66-4488AE2C7E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2EE1727-20A7-4A40-925A-A6EC275D89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Chronické intersticiální nefritidy II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B16CE87-92EC-4F1E-938A-327106E4B5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příznaky</a:t>
            </a:r>
            <a:r>
              <a:rPr lang="cs-CZ" altLang="cs-CZ" sz="2200" dirty="0"/>
              <a:t> – dysurie, </a:t>
            </a:r>
            <a:r>
              <a:rPr lang="cs-CZ" altLang="cs-CZ" sz="2200" dirty="0" err="1"/>
              <a:t>polakisurie</a:t>
            </a:r>
            <a:r>
              <a:rPr lang="cs-CZ" altLang="cs-CZ" sz="2200" dirty="0"/>
              <a:t>, bolesti v bederní krajině, hypertenze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laboratorní nálezy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</a:t>
            </a:r>
            <a:r>
              <a:rPr lang="cs-CZ" altLang="cs-CZ" sz="2200" dirty="0" err="1"/>
              <a:t>moč+sed</a:t>
            </a:r>
            <a:r>
              <a:rPr lang="cs-CZ" altLang="cs-CZ" sz="2200" dirty="0"/>
              <a:t>, bakteriologie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sonografie, IVU, biopsie KI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průběh</a:t>
            </a:r>
            <a:r>
              <a:rPr lang="cs-CZ" altLang="cs-CZ" sz="2200" dirty="0"/>
              <a:t> – snižování koncentrační schopnosti, snižování tubulární resorpce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ovlivnění základního problému (litiáza, abusus) dostatek tekutin, ATB i dlouhodobě, antihypertenziva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D41EF2C-1C46-4E18-96B2-33F4D69D5F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B25ABE-8196-4528-BAFB-18637E3583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6C3C595-201B-46AC-9AD3-265E86A06B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Změny pánvičky při chronické intersticiální nefritidě</a:t>
            </a:r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6F480E86-987E-447D-8E44-1DE22FF3DA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311" y="1260616"/>
            <a:ext cx="4751321" cy="4878344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B501F6-0B1F-484E-BF65-89364E84DC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93DBEB-8458-4735-BC25-BAADCF3C5D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C8ABF7E-DB82-4D50-BFB6-4289EE6E6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Chronické infekce močových cest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D6EE0CF-37D7-424A-94F6-A9527047E9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symptomatologie nevýrazná, je možná únavnost, </a:t>
            </a:r>
            <a:r>
              <a:rPr lang="cs-CZ" altLang="cs-CZ" sz="2200" dirty="0" err="1"/>
              <a:t>subfebrilie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možné exacerbace při prochlazení, </a:t>
            </a:r>
            <a:r>
              <a:rPr lang="cs-CZ" altLang="cs-CZ" sz="2200" dirty="0" err="1"/>
              <a:t>infektech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laboratorně</a:t>
            </a:r>
            <a:r>
              <a:rPr lang="cs-CZ" altLang="cs-CZ" sz="2200" b="1" dirty="0"/>
              <a:t> </a:t>
            </a:r>
            <a:r>
              <a:rPr lang="cs-CZ" altLang="cs-CZ" sz="2200" dirty="0"/>
              <a:t>– asymptomatická bakteriurie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ovlivnění vyvolávajícího procesu, při opakovaném stejném kultivačním nálezu možné vytvoření autovakcíny, ev. chemoterapeutika dlouhodobě (např. nitrofurantoin nebo </a:t>
            </a:r>
            <a:r>
              <a:rPr lang="cs-CZ" altLang="cs-CZ" sz="2200" dirty="0" err="1"/>
              <a:t>cotrimoxazol</a:t>
            </a:r>
            <a:r>
              <a:rPr lang="cs-CZ" altLang="cs-CZ" sz="2200" dirty="0"/>
              <a:t> 1 </a:t>
            </a:r>
            <a:r>
              <a:rPr lang="cs-CZ" altLang="cs-CZ" sz="2200" dirty="0" err="1"/>
              <a:t>tbl</a:t>
            </a:r>
            <a:r>
              <a:rPr lang="cs-CZ" altLang="cs-CZ" sz="2200" dirty="0"/>
              <a:t> večer) 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99B0EBA-5714-4A65-9C17-BD7125718B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D9EADB-CEF7-4238-81D6-A52BE7EA29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3EF0FCA-2189-4B22-97C9-E0E86D28A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Urolitiáza I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2B81CDE-661D-478E-B843-706FF226A3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tvorba močových kamenů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příčina</a:t>
            </a:r>
            <a:r>
              <a:rPr lang="cs-CZ" altLang="cs-CZ" sz="2200" dirty="0"/>
              <a:t> – metabolické odchylky – fosfáty, uráty, cystin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rizikové faktory </a:t>
            </a:r>
            <a:r>
              <a:rPr lang="cs-CZ" altLang="cs-CZ" sz="2200" dirty="0"/>
              <a:t>– </a:t>
            </a:r>
            <a:r>
              <a:rPr lang="cs-CZ" altLang="cs-CZ" sz="2200" dirty="0" err="1"/>
              <a:t>hypersaturovaná</a:t>
            </a:r>
            <a:r>
              <a:rPr lang="cs-CZ" altLang="cs-CZ" sz="2200" dirty="0"/>
              <a:t> moč při nedostatečném příjmu tekutin nebo velkých ztrátách, pH moči, infekce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klinické projevy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renální kolika, hematurie, odlitkový kámen pánvičky může způsobit selhání ledviny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5CBACE-B306-4024-9533-F05E000212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430529-C01C-4707-BCDA-29FDBFA206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5087901-57CE-4A15-929E-DB41BD801F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Močové konkrementy</a:t>
            </a:r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B00B28ED-C667-47FF-AE29-65CEF5AE68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974" y="1236585"/>
            <a:ext cx="3470942" cy="4926406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2A7963-58BC-4310-B7B0-7C299E0DBB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Klinika interní, geriatrie a praktického lékařství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50E8AB-6A08-4F68-9810-5C5432D886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97269CD-B47D-43F3-850B-C83986391B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Urolitiáza II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C67A332-BB8B-43D5-8D8F-A00D90A573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diagnostika</a:t>
            </a:r>
            <a:r>
              <a:rPr lang="cs-CZ" altLang="cs-CZ" sz="2200" dirty="0"/>
              <a:t> – nativní RTG břicha, sonografie, IVU, analýza konkrementů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dostatek tekutin, alkalizace, acidifikace moči, léčení močových infekcí, při kolice </a:t>
            </a:r>
            <a:r>
              <a:rPr lang="cs-CZ" altLang="cs-CZ" sz="2200" dirty="0" err="1"/>
              <a:t>spazmolytika</a:t>
            </a:r>
            <a:r>
              <a:rPr lang="cs-CZ" altLang="cs-CZ" sz="2200" dirty="0"/>
              <a:t>, odstranění konkrementů – laser, operativně, endoskopicky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AD4B55C-EB26-4626-A077-2406832AB5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B10ADA-4F54-4B5D-B5C2-28A42BFF6B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Zástupný objekt pre obsah 3">
            <a:extLst>
              <a:ext uri="{FF2B5EF4-FFF2-40B4-BE49-F238E27FC236}">
                <a16:creationId xmlns:a16="http://schemas.microsoft.com/office/drawing/2014/main" id="{434A401D-5547-42D0-AD8B-ADD7EE3288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0" y="719999"/>
            <a:ext cx="7113080" cy="5334811"/>
          </a:xfr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26AF487-4CB3-485D-9D8C-F74D611C69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8C9ECE3-4F0D-469B-B9AB-C2985E09B1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7BF0BD1-EE97-405D-9C21-3D8BC32053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IVU při ureterolitiáze</a:t>
            </a:r>
          </a:p>
        </p:txBody>
      </p:sp>
      <p:pic>
        <p:nvPicPr>
          <p:cNvPr id="31747" name="Zástupný objekt pre obsah 2">
            <a:extLst>
              <a:ext uri="{FF2B5EF4-FFF2-40B4-BE49-F238E27FC236}">
                <a16:creationId xmlns:a16="http://schemas.microsoft.com/office/drawing/2014/main" id="{ABAB7122-E98C-4404-9E62-B23D74E398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73" y="1264543"/>
            <a:ext cx="3519614" cy="4938633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68A7F8-74AC-424B-97B1-5BC32FAE6D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D768E1-1356-42EA-83BB-B651D880DF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3AD6176-220F-4030-B16E-2C40E2D086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Další nefrologické problémy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9F5886E-AC3D-4F00-9F69-3AE7B3C943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vaskulární nefroskleróza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u nemocných s hypertenzí, postupně zbytní stěna kapilár, v klubíčcích hyalinní depozita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renovaskulární</a:t>
            </a:r>
            <a:r>
              <a:rPr lang="cs-CZ" altLang="cs-CZ" sz="2200" b="1" dirty="0">
                <a:solidFill>
                  <a:schemeClr val="tx2"/>
                </a:solidFill>
              </a:rPr>
              <a:t> hypertenze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stenóza renálních tepen způsobuje nadprodukci v systému renin-</a:t>
            </a:r>
            <a:r>
              <a:rPr lang="cs-CZ" altLang="cs-CZ" sz="2200" dirty="0" err="1"/>
              <a:t>angiotenzin</a:t>
            </a:r>
            <a:r>
              <a:rPr lang="cs-CZ" altLang="cs-CZ" sz="2200" dirty="0"/>
              <a:t>-aldosteron, možné </a:t>
            </a:r>
            <a:r>
              <a:rPr lang="cs-CZ" altLang="cs-CZ" sz="2200" dirty="0" err="1"/>
              <a:t>angioplastické</a:t>
            </a:r>
            <a:r>
              <a:rPr lang="cs-CZ" altLang="cs-CZ" sz="2200" dirty="0"/>
              <a:t> řešení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polycystické</a:t>
            </a:r>
            <a:r>
              <a:rPr lang="cs-CZ" altLang="cs-CZ" sz="2200" b="1" dirty="0">
                <a:solidFill>
                  <a:schemeClr val="tx2"/>
                </a:solidFill>
              </a:rPr>
              <a:t> ledviny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parenchym postupně nahrazován cystami, selhání po desetiletích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CE1431-C934-421B-B0E6-2DF748314A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1C88CBC-4EFD-4980-A301-4AE5B1677A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15CAA03-56CC-4F53-BE8C-DF47116F54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Stenóza renální arterie</a:t>
            </a:r>
          </a:p>
        </p:txBody>
      </p:sp>
      <p:pic>
        <p:nvPicPr>
          <p:cNvPr id="33795" name="Picture 4">
            <a:extLst>
              <a:ext uri="{FF2B5EF4-FFF2-40B4-BE49-F238E27FC236}">
                <a16:creationId xmlns:a16="http://schemas.microsoft.com/office/drawing/2014/main" id="{5833DA9C-2C70-4723-9089-709AB58725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328" y="1279526"/>
            <a:ext cx="3211098" cy="4840523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C71409-E6A7-42F0-A109-21879D347C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087B13-B222-4968-A7A3-4EC4010B0D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166243F-47ED-463A-8CA7-4612576BBC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Nádory ledvin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7A54A5DD-79DE-43B2-B0BB-14E31CCFE3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Grawitzův</a:t>
            </a:r>
            <a:r>
              <a:rPr lang="cs-CZ" altLang="cs-CZ" sz="2200" b="1" dirty="0">
                <a:solidFill>
                  <a:schemeClr val="tx2"/>
                </a:solidFill>
              </a:rPr>
              <a:t> tu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nádor ze světlých buněk, u dospělých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diagnostika – obtížná, někdy náhodná, intermitentní hematurie, zvýšení FW, sonografie, angiografie 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/>
              <a:t>léčba – operační, někdy i regrese meta, inoperabilní – špatná prognóza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Wilmsův</a:t>
            </a:r>
            <a:r>
              <a:rPr lang="cs-CZ" altLang="cs-CZ" sz="2200" b="1" dirty="0">
                <a:solidFill>
                  <a:schemeClr val="tx2"/>
                </a:solidFill>
              </a:rPr>
              <a:t> tu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nádor ledvin dětského věku, dobře léčitelný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45A03C-2718-4E6F-BEA0-1570C40BF6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BC4FB9-4AFE-4907-AB21-DFF59CBDE7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336A106-57D5-4108-B0D7-6A7E9B24AD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Angiografie při </a:t>
            </a:r>
            <a:r>
              <a:rPr lang="cs-CZ" altLang="cs-CZ" dirty="0" err="1"/>
              <a:t>Grawitzově</a:t>
            </a:r>
            <a:r>
              <a:rPr lang="cs-CZ" altLang="cs-CZ" dirty="0"/>
              <a:t> tumoru</a:t>
            </a:r>
          </a:p>
        </p:txBody>
      </p:sp>
      <p:pic>
        <p:nvPicPr>
          <p:cNvPr id="35843" name="Picture 3">
            <a:extLst>
              <a:ext uri="{FF2B5EF4-FFF2-40B4-BE49-F238E27FC236}">
                <a16:creationId xmlns:a16="http://schemas.microsoft.com/office/drawing/2014/main" id="{D10C948D-5CF2-4C65-B635-8AF0EF0EDE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023" y="1269488"/>
            <a:ext cx="4272787" cy="4868512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1727FA-6A09-4790-8B92-AAB8A1A0A3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5EA2D4-161D-42CC-AABA-E3E3B3890B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B187DA1-9A33-47BD-A2CC-AB35EE1AD5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Selhání ledvin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874573CD-BEC1-4F61-A795-77FD5ADD8E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definice – </a:t>
            </a:r>
            <a:r>
              <a:rPr lang="cs-CZ" altLang="cs-CZ" sz="2200" b="1" dirty="0">
                <a:solidFill>
                  <a:schemeClr val="tx2"/>
                </a:solidFill>
              </a:rPr>
              <a:t>ledviny nejsou schopny vylučovat odpadové produkty a udržovat rovnováhu vody, elektrolytů a kyselin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urémie</a:t>
            </a:r>
            <a:r>
              <a:rPr lang="cs-CZ" altLang="cs-CZ" sz="2200" dirty="0"/>
              <a:t> – klinický syndrom, který se může vyvinout na podkladě selhání ledvin, znamená hluboký metabolický rozvrat (mozkový edém, zmatenost, šoková plíce, uremická perikarditida, pleuritida, </a:t>
            </a:r>
            <a:r>
              <a:rPr lang="cs-CZ" altLang="cs-CZ" sz="2200" dirty="0" err="1"/>
              <a:t>Treitzova</a:t>
            </a:r>
            <a:r>
              <a:rPr lang="cs-CZ" altLang="cs-CZ" sz="2200" dirty="0"/>
              <a:t> uremická kolitida, edémy, acidóza)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AC3B1A-492C-445F-9D0E-5BDA5A439C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59FAF3-5AF5-43C4-945E-9C49967CAE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0B18C2F-F9FB-405A-A787-4CA459989A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Akutní selhání ledvin I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A12B3C7E-ED97-472A-9A07-DD66C61CF3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prerenální</a:t>
            </a:r>
            <a:r>
              <a:rPr lang="cs-CZ" altLang="cs-CZ" sz="2200" dirty="0"/>
              <a:t> – většinou </a:t>
            </a:r>
            <a:r>
              <a:rPr lang="cs-CZ" altLang="cs-CZ" sz="2200" dirty="0" err="1"/>
              <a:t>hemodynamické</a:t>
            </a:r>
            <a:r>
              <a:rPr lang="cs-CZ" altLang="cs-CZ" sz="2200" dirty="0"/>
              <a:t> – dehydratace, ztráty krve nebo ECT –snížený přítok, při včasné nápravě reverzibilní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renální</a:t>
            </a:r>
            <a:r>
              <a:rPr lang="cs-CZ" altLang="cs-CZ" sz="2200" dirty="0"/>
              <a:t> – z poškození ledvinného parenchymu (otravy, inkompatibilní transfuze, </a:t>
            </a:r>
            <a:r>
              <a:rPr lang="cs-CZ" altLang="cs-CZ" sz="2200" dirty="0" err="1"/>
              <a:t>crush</a:t>
            </a:r>
            <a:r>
              <a:rPr lang="cs-CZ" altLang="cs-CZ" sz="2200" dirty="0"/>
              <a:t> syndrom, akutní pankreatitida, akutní pyelonefritida, systémové choroby pojiva)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postrenální</a:t>
            </a:r>
            <a:r>
              <a:rPr lang="cs-CZ" altLang="cs-CZ" sz="2200" dirty="0"/>
              <a:t> – obstrukce vývodných cest (kameny, nádory, močová retence, ucpání koaguly, uráty, podvázání ureterů)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300314-158B-4345-B37F-2A6F80E649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FD9165-58D8-475D-A36F-3257ED2296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38605834-18B8-4C7C-90AF-9960DDB45D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Akutní selhání ledvin II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3B70350-6CA6-44A6-BD0C-9D99368933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b="1" dirty="0">
                <a:solidFill>
                  <a:schemeClr val="tx2"/>
                </a:solidFill>
              </a:rPr>
              <a:t>patofyziologické změny </a:t>
            </a:r>
            <a:r>
              <a:rPr lang="cs-CZ" altLang="cs-CZ" sz="2200" dirty="0"/>
              <a:t>– snížená diuréza (oligurie pod 500 ml/24hod, anurie pod 100ml/24hod), retence tekutin, expanze ECT, plicní edém, mozkový edém, hypertenze, </a:t>
            </a:r>
            <a:r>
              <a:rPr lang="cs-CZ" altLang="cs-CZ" sz="2200" dirty="0" err="1"/>
              <a:t>hyperkalémie</a:t>
            </a:r>
            <a:r>
              <a:rPr lang="cs-CZ" altLang="cs-CZ" sz="2200" dirty="0"/>
              <a:t>, zvyšování koncentrace N látek</a:t>
            </a:r>
          </a:p>
          <a:p>
            <a:pPr eaLnBrk="1" hangingPunct="1"/>
            <a:r>
              <a:rPr lang="cs-CZ" altLang="cs-CZ" sz="2200" b="1" dirty="0">
                <a:solidFill>
                  <a:schemeClr val="tx2"/>
                </a:solidFill>
              </a:rPr>
              <a:t>po reparaci </a:t>
            </a:r>
            <a:r>
              <a:rPr lang="cs-CZ" altLang="cs-CZ" sz="2200" dirty="0"/>
              <a:t>– polyurická fáze – hypotenze, </a:t>
            </a:r>
            <a:r>
              <a:rPr lang="cs-CZ" altLang="cs-CZ" sz="2200" dirty="0" err="1"/>
              <a:t>hypokalémie</a:t>
            </a:r>
            <a:endParaRPr lang="cs-CZ" altLang="cs-CZ" sz="22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BAF9CF7-E9B3-47CE-A480-190C21A4C5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5AE0BF5-2991-4E85-96EC-C46B2C4B49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9F6A7958-60C6-4CC3-9F1C-FB3973519F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Akutní selhání ledvin III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1BFF771-C6CC-42F3-B637-D3C0CB73F7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klinický obraz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stav cirkulace, hydratace – závisí na aktuální fázi, pozitivní </a:t>
            </a:r>
            <a:r>
              <a:rPr lang="cs-CZ" altLang="cs-CZ" sz="2200" dirty="0" err="1"/>
              <a:t>tapott</a:t>
            </a:r>
            <a:r>
              <a:rPr lang="cs-CZ" altLang="cs-CZ" sz="2200" dirty="0"/>
              <a:t>, v rozvinuté fázi plicní edém, perikarditida, </a:t>
            </a:r>
            <a:r>
              <a:rPr lang="cs-CZ" altLang="cs-CZ" sz="2200" dirty="0" err="1"/>
              <a:t>Kussmaulovo</a:t>
            </a:r>
            <a:r>
              <a:rPr lang="cs-CZ" altLang="cs-CZ" sz="2200" dirty="0"/>
              <a:t> dýchání z metabolické acidózy, uremické kóma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terapie základního onemocnění – náplň cévního řečiště, diuretika při dostatečném CVT, bilance tekutin !! dle výdeje, léčba </a:t>
            </a:r>
            <a:r>
              <a:rPr lang="cs-CZ" altLang="cs-CZ" sz="2200" dirty="0" err="1"/>
              <a:t>hyperkalémie</a:t>
            </a:r>
            <a:r>
              <a:rPr lang="cs-CZ" altLang="cs-CZ" sz="2200" dirty="0"/>
              <a:t> - infuze glukózy s inzulínem, </a:t>
            </a:r>
            <a:r>
              <a:rPr lang="cs-CZ" altLang="cs-CZ" sz="2200" dirty="0" err="1"/>
              <a:t>furosemid</a:t>
            </a:r>
            <a:r>
              <a:rPr lang="cs-CZ" altLang="cs-CZ" sz="2200" dirty="0"/>
              <a:t>, iontoměniče, hemodialýza, při </a:t>
            </a:r>
            <a:r>
              <a:rPr lang="cs-CZ" altLang="cs-CZ" sz="2200" dirty="0" err="1"/>
              <a:t>převodnění</a:t>
            </a:r>
            <a:r>
              <a:rPr lang="cs-CZ" altLang="cs-CZ" sz="2200" dirty="0"/>
              <a:t> ultrafiltrace, NaHCO3 (</a:t>
            </a:r>
            <a:r>
              <a:rPr lang="cs-CZ" altLang="cs-CZ" sz="2200" dirty="0" err="1"/>
              <a:t>Vitar</a:t>
            </a:r>
            <a:r>
              <a:rPr lang="cs-CZ" altLang="cs-CZ" sz="2200" dirty="0"/>
              <a:t> soda) při acidóze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E604612-7359-4AED-81F9-3C168F5F7A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1A51A7-7DBB-468E-937F-F1C59689B6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09A91E82-F898-4E96-9AB1-D512390C6B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Indikace k akutní hemodialýze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4AD9360-722C-4F85-9A97-332B35CBBB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200" dirty="0" err="1"/>
              <a:t>oligoanurie</a:t>
            </a:r>
            <a:r>
              <a:rPr lang="cs-CZ" altLang="cs-CZ" sz="2200" dirty="0"/>
              <a:t> delší než 3 dny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urémie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urea nad 30mmol/l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kreatinin nad 700umol/l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vzestup urey o více než 10/24hod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vzestup kreatininu o více než 100/24hod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200" dirty="0" err="1"/>
              <a:t>hyperkalémie</a:t>
            </a:r>
            <a:r>
              <a:rPr lang="cs-CZ" altLang="cs-CZ" sz="2200" dirty="0"/>
              <a:t> nad 6,5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200" dirty="0" err="1"/>
              <a:t>hyperhydratace</a:t>
            </a:r>
            <a:r>
              <a:rPr lang="cs-CZ" altLang="cs-CZ" sz="2200" dirty="0"/>
              <a:t> </a:t>
            </a:r>
          </a:p>
          <a:p>
            <a:pPr marL="0" indent="0">
              <a:lnSpc>
                <a:spcPct val="90000"/>
              </a:lnSpc>
              <a:buClr>
                <a:srgbClr val="FF0000"/>
              </a:buClr>
              <a:buNone/>
              <a:defRPr/>
            </a:pPr>
            <a:endParaRPr lang="cs-CZ" altLang="cs-CZ" sz="2400" dirty="0"/>
          </a:p>
          <a:p>
            <a:pPr marL="0" indent="0">
              <a:lnSpc>
                <a:spcPct val="90000"/>
              </a:lnSpc>
              <a:buClr>
                <a:srgbClr val="FF0000"/>
              </a:buClr>
              <a:buNone/>
              <a:defRPr/>
            </a:pPr>
            <a:r>
              <a:rPr lang="cs-CZ" altLang="cs-CZ" sz="2400" dirty="0"/>
              <a:t>! </a:t>
            </a:r>
            <a:r>
              <a:rPr lang="cs-CZ" altLang="cs-CZ" sz="2200" dirty="0"/>
              <a:t>některé látky </a:t>
            </a:r>
            <a:r>
              <a:rPr lang="cs-CZ" sz="2200" dirty="0"/>
              <a:t>(např. jed muchomůrky zelené, paracetamol, některá antidepresiva) lze eliminovat </a:t>
            </a:r>
            <a:r>
              <a:rPr lang="cs-CZ" sz="2200" b="1" i="1" dirty="0" err="1">
                <a:solidFill>
                  <a:schemeClr val="tx2"/>
                </a:solidFill>
              </a:rPr>
              <a:t>hemoperfuzí</a:t>
            </a:r>
            <a:r>
              <a:rPr lang="cs-CZ" sz="2200" dirty="0"/>
              <a:t>, tj. </a:t>
            </a:r>
            <a:r>
              <a:rPr lang="cs-CZ" sz="2200" dirty="0" err="1"/>
              <a:t>adsorbcí</a:t>
            </a:r>
            <a:r>
              <a:rPr lang="cs-CZ" sz="2200" dirty="0"/>
              <a:t> na aktivní uhlí, která se provádí doplněním hemodialyzačního přístroje o </a:t>
            </a:r>
            <a:r>
              <a:rPr lang="cs-CZ" sz="2200" dirty="0" err="1"/>
              <a:t>hemoperfuzní</a:t>
            </a:r>
            <a:r>
              <a:rPr lang="cs-CZ" sz="2200" dirty="0"/>
              <a:t> patronu</a:t>
            </a:r>
            <a:endParaRPr lang="cs-CZ" altLang="cs-CZ" sz="22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6CBF29-507C-401D-96AE-78ABBA71BE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7A4800-FEE7-4CB5-80E4-70A24904E3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5A9C8F4-80E7-4EF9-9EAA-BF50BBD9F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Vyšetřovací metody v </a:t>
            </a:r>
            <a:r>
              <a:rPr lang="cs-CZ" altLang="cs-CZ" dirty="0" err="1"/>
              <a:t>nefrologii</a:t>
            </a:r>
            <a:r>
              <a:rPr lang="cs-CZ" altLang="cs-CZ" dirty="0"/>
              <a:t> II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0C57E4A-447C-4EEE-A684-E745CA0E7A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Laboratorní vyšetření moči</a:t>
            </a:r>
            <a:r>
              <a:rPr lang="cs-CZ" altLang="cs-CZ" sz="2200" dirty="0">
                <a:solidFill>
                  <a:schemeClr val="tx2"/>
                </a:solidFill>
              </a:rPr>
              <a:t>: 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cs-CZ" altLang="cs-CZ" sz="5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chemické vyšetření moči </a:t>
            </a:r>
            <a:r>
              <a:rPr lang="cs-CZ" altLang="cs-CZ" sz="2200" dirty="0"/>
              <a:t>– pH, specifická hmotnost, urea, kreatinin, ionty, kyselina močová, bílkovina, dusitany, bilirubin, </a:t>
            </a:r>
            <a:r>
              <a:rPr lang="cs-CZ" altLang="cs-CZ" sz="2200" dirty="0" err="1"/>
              <a:t>urobilinogen</a:t>
            </a:r>
            <a:r>
              <a:rPr lang="cs-CZ" altLang="cs-CZ" sz="2200" dirty="0"/>
              <a:t>, krev, leukocyty, hormony, některé léky a toxické látky, lze vypočítat glomerulární filtraci 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200" dirty="0" err="1"/>
              <a:t>mikroalbuminurie</a:t>
            </a:r>
            <a:r>
              <a:rPr lang="cs-CZ" altLang="cs-CZ" sz="2200" dirty="0"/>
              <a:t> – do 30mg/24hod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proteinurie – norma do 150mg/24 hod</a:t>
            </a:r>
          </a:p>
          <a:p>
            <a:pPr marL="1257300" lvl="2" indent="-342900" eaLnBrk="1" hangingPunct="1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200" dirty="0"/>
              <a:t>selektivní – membrána ztrácí </a:t>
            </a:r>
            <a:r>
              <a:rPr lang="cs-CZ" altLang="cs-CZ" sz="2200" dirty="0" err="1"/>
              <a:t>negat</a:t>
            </a:r>
            <a:r>
              <a:rPr lang="cs-CZ" altLang="cs-CZ" sz="2200" dirty="0"/>
              <a:t>. náboj a do moči pronikají i středně velké molekuly bílkovin</a:t>
            </a:r>
          </a:p>
          <a:p>
            <a:pPr marL="1257300" lvl="2" indent="-342900" eaLnBrk="1" hangingPunct="1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200" dirty="0"/>
              <a:t>neselektivní – ještě výraznější poškození membrány vede k propustnosti už i velkých molekul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cs-CZ" altLang="cs-CZ" sz="2600" dirty="0"/>
          </a:p>
          <a:p>
            <a:pPr eaLnBrk="1" hangingPunct="1">
              <a:lnSpc>
                <a:spcPct val="90000"/>
              </a:lnSpc>
              <a:buFontTx/>
              <a:buChar char="o"/>
              <a:defRPr/>
            </a:pPr>
            <a:endParaRPr lang="cs-CZ" altLang="cs-CZ" sz="26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B35529D-E648-4861-BB0E-C15C3AA833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6C0537-5D82-4E09-B075-4CA9C39525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C2D7EF3-79B5-49EB-B32C-590B5D8997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Chronické selhání ledvin I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950C9DD-7924-4F23-8E78-C2D1E89659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konečné stádium chronických renálních onemocnění – GN, PN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metabolické změny: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dirty="0"/>
              <a:t>změny </a:t>
            </a:r>
            <a:r>
              <a:rPr lang="cs-CZ" altLang="cs-CZ" sz="2200" dirty="0" err="1"/>
              <a:t>rezorpce</a:t>
            </a:r>
            <a:r>
              <a:rPr lang="cs-CZ" altLang="cs-CZ" sz="2200" dirty="0"/>
              <a:t> Na – </a:t>
            </a:r>
            <a:r>
              <a:rPr lang="cs-CZ" altLang="cs-CZ" sz="2200" dirty="0" err="1"/>
              <a:t>hyponatrémie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hypernatrémie</a:t>
            </a:r>
            <a:r>
              <a:rPr lang="cs-CZ" altLang="cs-CZ" sz="2200" dirty="0"/>
              <a:t>, sekundárně změny v systému RAA – vliv na TK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dirty="0"/>
              <a:t>změny </a:t>
            </a:r>
            <a:r>
              <a:rPr lang="cs-CZ" altLang="cs-CZ" sz="2200" dirty="0" err="1"/>
              <a:t>rezorpce</a:t>
            </a:r>
            <a:r>
              <a:rPr lang="cs-CZ" altLang="cs-CZ" sz="2200" dirty="0"/>
              <a:t> K – </a:t>
            </a:r>
            <a:r>
              <a:rPr lang="cs-CZ" altLang="cs-CZ" sz="2200" dirty="0" err="1"/>
              <a:t>hyperkalémie</a:t>
            </a:r>
            <a:r>
              <a:rPr lang="cs-CZ" altLang="cs-CZ" sz="2200" dirty="0"/>
              <a:t>, při </a:t>
            </a:r>
            <a:r>
              <a:rPr lang="cs-CZ" altLang="cs-CZ" sz="2200" dirty="0" err="1"/>
              <a:t>hyperaldosteronizmu</a:t>
            </a:r>
            <a:r>
              <a:rPr lang="cs-CZ" altLang="cs-CZ" sz="2200" dirty="0"/>
              <a:t> </a:t>
            </a:r>
            <a:r>
              <a:rPr lang="cs-CZ" altLang="cs-CZ" sz="2200" dirty="0" err="1"/>
              <a:t>hypokalémie</a:t>
            </a:r>
            <a:endParaRPr lang="cs-CZ" altLang="cs-CZ" sz="22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dirty="0"/>
              <a:t>změny v ABR – tendence k metabolické acidóze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EC3DBC2-08E9-48C1-A653-3386B37378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8E2878-3F4D-4CCE-9D35-7EC82D44EF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4D8337A7-84F1-45A6-B735-718D247A48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Chronické selhání ledvin II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2FD68D85-C938-49D0-A79C-FE49F9A2AA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změny v metabolizmu Ca, P </a:t>
            </a:r>
            <a:r>
              <a:rPr lang="cs-CZ" altLang="cs-CZ" sz="2200" dirty="0"/>
              <a:t>– retence P, snížení Ca, nedostatečná syntéza D vit., sekundární </a:t>
            </a:r>
            <a:r>
              <a:rPr lang="cs-CZ" altLang="cs-CZ" sz="2200" dirty="0" err="1"/>
              <a:t>hyperparatyreóza</a:t>
            </a:r>
            <a:r>
              <a:rPr lang="cs-CZ" altLang="cs-CZ" sz="2200" dirty="0"/>
              <a:t> – vývoj renální osteopatie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změny v metabolizmu proteinů a AMK </a:t>
            </a:r>
            <a:r>
              <a:rPr lang="cs-CZ" altLang="cs-CZ" sz="2200" dirty="0"/>
              <a:t>– produkt deaminace – nárůst močoviny, produkt odbourání nukleotidů – </a:t>
            </a:r>
            <a:r>
              <a:rPr lang="cs-CZ" altLang="cs-CZ" sz="2200" dirty="0" err="1"/>
              <a:t>hyperurikémie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snížená efektivnost inzulinu, zvýšení koncentrace tuků, anémie ze snížené produkce EPO, </a:t>
            </a:r>
            <a:r>
              <a:rPr lang="cs-CZ" altLang="cs-CZ" sz="2200" dirty="0" err="1"/>
              <a:t>trombocytopatie</a:t>
            </a:r>
            <a:endParaRPr lang="cs-CZ" altLang="cs-CZ" sz="22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99F030-F04B-481F-8000-A539F94604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560D0A-E1B1-4F02-BFB3-6CCA777DC0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4923C0E5-C5A3-46EB-8064-A9B38BB1B2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Chronické selhání ledvin III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9F2E0FD3-3124-474A-8879-0100E36295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klinický obraz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slabost, únavnost, hypertenze, dušnost, dyspeptické obtíže, hemoragie, šedožlutý odstín kůže, </a:t>
            </a:r>
            <a:r>
              <a:rPr lang="cs-CZ" altLang="cs-CZ" sz="2200" dirty="0" err="1"/>
              <a:t>foetor</a:t>
            </a:r>
            <a:r>
              <a:rPr lang="cs-CZ" altLang="cs-CZ" sz="2200" dirty="0"/>
              <a:t> </a:t>
            </a:r>
            <a:r>
              <a:rPr lang="cs-CZ" altLang="cs-CZ" sz="2200" dirty="0" err="1"/>
              <a:t>uremicus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laboratorní vyšetření</a:t>
            </a:r>
            <a:r>
              <a:rPr lang="cs-CZ" altLang="cs-CZ" sz="2200" dirty="0"/>
              <a:t> –U, kreatinin, Ca, P, kyselina močová, </a:t>
            </a:r>
            <a:r>
              <a:rPr lang="cs-CZ" altLang="cs-CZ" sz="2200" dirty="0" err="1"/>
              <a:t>Astrup</a:t>
            </a:r>
            <a:r>
              <a:rPr lang="cs-CZ" altLang="cs-CZ" sz="2200" dirty="0"/>
              <a:t> žilní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bilance tekutin, příjem Na, K, ovlivnění pH, omezit příjem bílkovin v dietě, omezit příjem purinových </a:t>
            </a:r>
            <a:r>
              <a:rPr lang="cs-CZ" altLang="cs-CZ" sz="2200" dirty="0" err="1"/>
              <a:t>bazí</a:t>
            </a:r>
            <a:r>
              <a:rPr lang="cs-CZ" altLang="cs-CZ" sz="2200" dirty="0"/>
              <a:t>, léčba hypertenze, normalizace KO, dávkování léků nutno přizpůsobit klesající glomerulární filtraci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3C49E27-D38E-4C97-8E05-BCA9D547A7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CB2B4E-C159-4A0A-9E2D-9BEBEE4B90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63B008C0-078B-4E82-822C-1E7119D589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Chronická hemodialýza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5B8BD50E-6CEA-4494-83E8-A436FB30D9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frekvence – častější a kratší sezení prospěšnější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délka – 4 – 5 hod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přístup do cirkulace – hemodialyzační kanyla, </a:t>
            </a:r>
            <a:r>
              <a:rPr lang="cs-CZ" altLang="cs-CZ" sz="2200" dirty="0" err="1"/>
              <a:t>Permcath</a:t>
            </a:r>
            <a:r>
              <a:rPr lang="cs-CZ" altLang="cs-CZ" sz="2200" dirty="0"/>
              <a:t>, A-V </a:t>
            </a:r>
            <a:r>
              <a:rPr lang="cs-CZ" altLang="cs-CZ" sz="2200" dirty="0" err="1"/>
              <a:t>shunt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peritoneální dialýza – přístup do peritonea, které funguje jako HD membrána – ambulantní procedura, komplikace - peritonitidy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021AEF-AD7B-4FBC-BCD5-AEAB8B9BC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F756E3-5105-4965-A6C6-DBDE8ADF07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103491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Zástupný objekt pre obsah 3">
            <a:extLst>
              <a:ext uri="{FF2B5EF4-FFF2-40B4-BE49-F238E27FC236}">
                <a16:creationId xmlns:a16="http://schemas.microsoft.com/office/drawing/2014/main" id="{F28786F1-B667-43A1-A02B-433F6FE7EC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321" y="199895"/>
            <a:ext cx="3810462" cy="2880000"/>
          </a:xfrm>
        </p:spPr>
      </p:pic>
      <p:pic>
        <p:nvPicPr>
          <p:cNvPr id="46083" name="Obrázok 4">
            <a:extLst>
              <a:ext uri="{FF2B5EF4-FFF2-40B4-BE49-F238E27FC236}">
                <a16:creationId xmlns:a16="http://schemas.microsoft.com/office/drawing/2014/main" id="{F5950B15-CAB0-4B2A-BA95-B2DDB5317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372" y="199895"/>
            <a:ext cx="4302545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Obrázok 5">
            <a:extLst>
              <a:ext uri="{FF2B5EF4-FFF2-40B4-BE49-F238E27FC236}">
                <a16:creationId xmlns:a16="http://schemas.microsoft.com/office/drawing/2014/main" id="{BB151388-B03E-4FDE-B543-C29C0FEC4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266" y="3262145"/>
            <a:ext cx="3841455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Obrázok 6">
            <a:extLst>
              <a:ext uri="{FF2B5EF4-FFF2-40B4-BE49-F238E27FC236}">
                <a16:creationId xmlns:a16="http://schemas.microsoft.com/office/drawing/2014/main" id="{5B0D946A-C4C4-4782-9B47-4EF928F45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-887" r="19287" b="38373"/>
          <a:stretch>
            <a:fillRect/>
          </a:stretch>
        </p:blipFill>
        <p:spPr bwMode="auto">
          <a:xfrm>
            <a:off x="1054102" y="3262145"/>
            <a:ext cx="4443471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F86D89E-2B53-4DCE-B652-973ADDE61B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3396B6-D2A5-4CDA-A625-F5C7A4A924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0F98091-F3E2-4F7E-89EA-69ACC1FCE8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Transplantace ledvin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84EDFA86-B3FC-40BF-978B-3A0D74928D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5376000" cy="413999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dárci – kadaverózní, živí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příjemci – na „</a:t>
            </a:r>
            <a:r>
              <a:rPr lang="cs-CZ" altLang="cs-CZ" sz="2200" dirty="0" err="1"/>
              <a:t>waiting</a:t>
            </a:r>
            <a:r>
              <a:rPr lang="cs-CZ" altLang="cs-CZ" sz="2200" dirty="0"/>
              <a:t> listu“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shoda v ABO systému i v HLA systému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transplantace do levé jámy kyčelní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imunosuprese, </a:t>
            </a:r>
            <a:r>
              <a:rPr lang="cs-CZ" altLang="cs-CZ" sz="2200" dirty="0" err="1"/>
              <a:t>rejekce</a:t>
            </a:r>
            <a:r>
              <a:rPr lang="cs-CZ" altLang="cs-CZ" sz="2200" dirty="0"/>
              <a:t> akutní, chronická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imunokompromitace</a:t>
            </a:r>
            <a:r>
              <a:rPr lang="cs-CZ" altLang="cs-CZ" sz="2200" dirty="0"/>
              <a:t> příjemce, vyšší výskyt nádorů u příjemce</a:t>
            </a:r>
          </a:p>
        </p:txBody>
      </p:sp>
      <p:pic>
        <p:nvPicPr>
          <p:cNvPr id="47108" name="Obrázok 1">
            <a:extLst>
              <a:ext uri="{FF2B5EF4-FFF2-40B4-BE49-F238E27FC236}">
                <a16:creationId xmlns:a16="http://schemas.microsoft.com/office/drawing/2014/main" id="{37D684C4-3138-4E71-86FA-41B786E55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937" y="554662"/>
            <a:ext cx="4302125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C7F6CEE-03BC-42BB-B8EC-12DF6D8251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9C5FC21-01BE-4CFC-925B-4D0A79A5AB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>
            <a:extLst>
              <a:ext uri="{FF2B5EF4-FFF2-40B4-BE49-F238E27FC236}">
                <a16:creationId xmlns:a16="http://schemas.microsoft.com/office/drawing/2014/main" id="{BF46DE0F-60D5-4EA2-95F6-4AF649C48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cs-CZ" sz="5000" dirty="0" err="1"/>
              <a:t>Děkuji</a:t>
            </a:r>
            <a:r>
              <a:rPr lang="sk-SK" altLang="cs-CZ" sz="5000" dirty="0"/>
              <a:t> za </a:t>
            </a:r>
            <a:r>
              <a:rPr lang="sk-SK" altLang="cs-CZ" sz="5000" dirty="0" err="1"/>
              <a:t>pozornost</a:t>
            </a:r>
            <a:r>
              <a:rPr lang="sk-SK" altLang="cs-CZ" sz="5000" dirty="0"/>
              <a:t>!</a:t>
            </a:r>
          </a:p>
        </p:txBody>
      </p:sp>
      <p:pic>
        <p:nvPicPr>
          <p:cNvPr id="48131" name="Zástupný objekt pre obsah 3">
            <a:extLst>
              <a:ext uri="{FF2B5EF4-FFF2-40B4-BE49-F238E27FC236}">
                <a16:creationId xmlns:a16="http://schemas.microsoft.com/office/drawing/2014/main" id="{79313B4E-FB5B-4FD7-8ED1-BAF37D7714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566" y="1719906"/>
            <a:ext cx="2762250" cy="3714750"/>
          </a:xfrm>
        </p:spPr>
      </p:pic>
      <p:sp>
        <p:nvSpPr>
          <p:cNvPr id="48132" name="BlokTextu 5">
            <a:extLst>
              <a:ext uri="{FF2B5EF4-FFF2-40B4-BE49-F238E27FC236}">
                <a16:creationId xmlns:a16="http://schemas.microsoft.com/office/drawing/2014/main" id="{2B9155DD-3D0D-4A1C-A4B6-7F21C9E40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0000" y="4978142"/>
            <a:ext cx="6553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k-SK" altLang="cs-CZ" sz="3000" b="1" dirty="0">
                <a:solidFill>
                  <a:schemeClr val="tx2"/>
                </a:solidFill>
              </a:rPr>
              <a:t>...</a:t>
            </a:r>
            <a:r>
              <a:rPr lang="sk-SK" altLang="cs-CZ" sz="3000" b="1" dirty="0" err="1">
                <a:solidFill>
                  <a:schemeClr val="tx2"/>
                </a:solidFill>
              </a:rPr>
              <a:t>neděste</a:t>
            </a:r>
            <a:r>
              <a:rPr lang="sk-SK" altLang="cs-CZ" sz="3000" b="1" dirty="0">
                <a:solidFill>
                  <a:schemeClr val="tx2"/>
                </a:solidFill>
              </a:rPr>
              <a:t> </a:t>
            </a:r>
            <a:r>
              <a:rPr lang="sk-SK" altLang="cs-CZ" sz="3000" b="1" dirty="0" err="1">
                <a:solidFill>
                  <a:schemeClr val="tx2"/>
                </a:solidFill>
              </a:rPr>
              <a:t>se</a:t>
            </a:r>
            <a:r>
              <a:rPr lang="sk-SK" altLang="cs-CZ" sz="3000" b="1" dirty="0">
                <a:solidFill>
                  <a:schemeClr val="tx2"/>
                </a:solidFill>
              </a:rPr>
              <a:t>, tato je </a:t>
            </a:r>
            <a:r>
              <a:rPr lang="sk-SK" altLang="cs-CZ" sz="3000" b="1" dirty="0" err="1">
                <a:solidFill>
                  <a:schemeClr val="tx2"/>
                </a:solidFill>
              </a:rPr>
              <a:t>telecí</a:t>
            </a:r>
            <a:r>
              <a:rPr lang="sk-SK" altLang="cs-CZ" sz="3000" b="1" dirty="0">
                <a:solidFill>
                  <a:schemeClr val="tx2"/>
                </a:solidFill>
              </a:rPr>
              <a:t>... ;-)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DAD5B6-51BA-4EA8-AD08-F30A8BBBA0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F7A1A7-9DE5-4BAC-BEE9-731BE7FB04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FC8DB9-0E42-451F-B54B-4E7D93AB7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Vyšetřovací metody v </a:t>
            </a:r>
            <a:r>
              <a:rPr lang="cs-CZ" altLang="cs-CZ" dirty="0" err="1"/>
              <a:t>nefrologii</a:t>
            </a:r>
            <a:r>
              <a:rPr lang="cs-CZ" altLang="cs-CZ" dirty="0"/>
              <a:t> III</a:t>
            </a:r>
            <a:endParaRPr lang="cs-CZ" dirty="0"/>
          </a:p>
        </p:txBody>
      </p:sp>
      <p:sp>
        <p:nvSpPr>
          <p:cNvPr id="6146" name="Zástupný objekt pre obsah 2">
            <a:extLst>
              <a:ext uri="{FF2B5EF4-FFF2-40B4-BE49-F238E27FC236}">
                <a16:creationId xmlns:a16="http://schemas.microsoft.com/office/drawing/2014/main" id="{99FB2B54-6DBE-42FA-B7ED-071C6EBC0B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4914681" cy="4139998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močový sediment </a:t>
            </a:r>
            <a:r>
              <a:rPr lang="cs-CZ" altLang="cs-CZ" sz="2200" dirty="0"/>
              <a:t>(mikroskopicky) – erytrocyty (z glomerulu nebo vývodních </a:t>
            </a:r>
            <a:r>
              <a:rPr lang="cs-CZ" altLang="cs-CZ" sz="2200" dirty="0" err="1"/>
              <a:t>moč.cest</a:t>
            </a:r>
            <a:r>
              <a:rPr lang="cs-CZ" altLang="cs-CZ" sz="2200" dirty="0"/>
              <a:t>), leukocyty (zánět, sterilní pyurie – např. při PMK, stentech, TBC...), válce (různé typy), krystaly, </a:t>
            </a:r>
            <a:r>
              <a:rPr lang="cs-CZ" altLang="cs-CZ" sz="2200" dirty="0" err="1"/>
              <a:t>epitelie</a:t>
            </a:r>
            <a:endParaRPr lang="cs-CZ" altLang="cs-CZ" sz="22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mikrobiologické vyšetření </a:t>
            </a:r>
            <a:r>
              <a:rPr lang="cs-CZ" altLang="cs-CZ" sz="2200" dirty="0"/>
              <a:t>(kultivace, mikroskopie)</a:t>
            </a:r>
          </a:p>
          <a:p>
            <a:endParaRPr lang="sk-SK" altLang="cs-CZ" dirty="0"/>
          </a:p>
        </p:txBody>
      </p:sp>
      <p:pic>
        <p:nvPicPr>
          <p:cNvPr id="6147" name="Obrázok 3">
            <a:extLst>
              <a:ext uri="{FF2B5EF4-FFF2-40B4-BE49-F238E27FC236}">
                <a16:creationId xmlns:a16="http://schemas.microsoft.com/office/drawing/2014/main" id="{C8F2673E-BD8B-4581-9615-47F832863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003" y="1692002"/>
            <a:ext cx="5519997" cy="413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805EB83-D830-4A4E-898A-A6BBA49C28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2BB8AB-6AA7-470C-A4B1-742DDDE34F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0E8D0EA-C65B-4312-9066-6AE1FA6C1E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Vyšetřovací metody v </a:t>
            </a:r>
            <a:r>
              <a:rPr lang="cs-CZ" altLang="cs-CZ" dirty="0" err="1"/>
              <a:t>nefrologii</a:t>
            </a:r>
            <a:r>
              <a:rPr lang="cs-CZ" altLang="cs-CZ" dirty="0"/>
              <a:t> IV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7694B28-DCD6-4118-B17E-7AECE611D1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Vyšetření séra</a:t>
            </a:r>
            <a:r>
              <a:rPr lang="cs-CZ" altLang="cs-CZ" sz="2200" dirty="0">
                <a:solidFill>
                  <a:schemeClr val="tx2"/>
                </a:solidFill>
              </a:rPr>
              <a:t>: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urea – do 8,0mmol/l, ovlivněno dehydratací, katabolizmem, jaterními funkcemi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kreatinin – do 105umol/l, ovlivněno složením stravy, stoupá-li hladina kreatininu, je ztraceno nad 50% funkce ledvin, ve stáří norma klesá pro úbytek svalové hmoty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kyselina močová – zvýšení hladiny při selhání ledvinných funkcí, souvisí s dietou (produkt odbourávání bílkovin)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zánětlivé parametry (CRP, leukocyty, </a:t>
            </a:r>
            <a:r>
              <a:rPr lang="cs-CZ" altLang="cs-CZ" sz="2200" dirty="0" err="1"/>
              <a:t>prokalcitonin</a:t>
            </a:r>
            <a:r>
              <a:rPr lang="cs-CZ" altLang="cs-CZ" sz="2200" dirty="0"/>
              <a:t>...)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70B726A-05EC-4ECE-BE69-A5B38AFBE2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E0E1A8-F9CC-4085-87ED-1D706091D2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DD8CFAE-56BA-4D37-91EA-5F5F961AF1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Vyšetřovací metody v nefrologii V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56A3B95-1935-4677-A578-57FEDECE77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vyšetření koncentrační schopnosti ledvin – denní variabilita sp.hm., podání adiuretinu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vyšetření vylučování iontů, glukózy – sběry za 24 hodin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imunologie – autoprotilátky, deficity, beta2MG, monoklonální protilátky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cs-CZ" altLang="cs-CZ" sz="22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dirty="0"/>
              <a:t>zobrazovací metody – sonografie, gamagrafie, renografie, angiografie, CT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200" dirty="0"/>
              <a:t>biopsie ledvin – otevřená nebo perkutánní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9452FB-8C9C-4ECF-8562-838F33B8FA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B68C3E-882C-4CD2-A1F2-CFAEB9C421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4B71DC8-9D1D-4496-BC4B-3F35EF872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Glomerulonefritidy a </a:t>
            </a:r>
            <a:r>
              <a:rPr lang="cs-CZ" altLang="cs-CZ" dirty="0" err="1"/>
              <a:t>glomerulopatie</a:t>
            </a:r>
            <a:endParaRPr lang="cs-CZ" altLang="cs-CZ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3AF4A7E-DFFE-41E9-9F40-98218BD820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stavba glomerulu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</a:t>
            </a:r>
            <a:r>
              <a:rPr lang="cs-CZ" altLang="cs-CZ" sz="2200" dirty="0" err="1"/>
              <a:t>vas</a:t>
            </a:r>
            <a:r>
              <a:rPr lang="cs-CZ" altLang="cs-CZ" sz="2200" dirty="0"/>
              <a:t> </a:t>
            </a:r>
            <a:r>
              <a:rPr lang="cs-CZ" altLang="cs-CZ" sz="2200" dirty="0" err="1"/>
              <a:t>afferens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vas</a:t>
            </a:r>
            <a:r>
              <a:rPr lang="cs-CZ" altLang="cs-CZ" sz="2200" dirty="0"/>
              <a:t> </a:t>
            </a:r>
            <a:r>
              <a:rPr lang="cs-CZ" altLang="cs-CZ" sz="2200" dirty="0" err="1"/>
              <a:t>efferens</a:t>
            </a:r>
            <a:r>
              <a:rPr lang="cs-CZ" altLang="cs-CZ" sz="2200" dirty="0"/>
              <a:t>, klubíčko s </a:t>
            </a:r>
            <a:r>
              <a:rPr lang="cs-CZ" altLang="cs-CZ" sz="2200" dirty="0" err="1"/>
              <a:t>mesangiem</a:t>
            </a:r>
            <a:r>
              <a:rPr lang="cs-CZ" altLang="cs-CZ" sz="2200" dirty="0"/>
              <a:t>, bazální membrána, </a:t>
            </a:r>
            <a:r>
              <a:rPr lang="cs-CZ" altLang="cs-CZ" sz="2200" dirty="0" err="1"/>
              <a:t>Bowmannův</a:t>
            </a:r>
            <a:r>
              <a:rPr lang="cs-CZ" altLang="cs-CZ" sz="2200" dirty="0"/>
              <a:t> váček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druhy poškození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CIK, PL proti BM, podle uložení depozit – </a:t>
            </a:r>
            <a:r>
              <a:rPr lang="cs-CZ" altLang="cs-CZ" sz="2200" dirty="0" err="1"/>
              <a:t>mesangiálně</a:t>
            </a:r>
            <a:r>
              <a:rPr lang="cs-CZ" altLang="cs-CZ" sz="2200" dirty="0"/>
              <a:t> proliferační, proliferační (endotel), </a:t>
            </a:r>
            <a:r>
              <a:rPr lang="cs-CZ" altLang="cs-CZ" sz="2200" dirty="0" err="1"/>
              <a:t>membranózní</a:t>
            </a:r>
            <a:endParaRPr lang="cs-CZ" altLang="cs-CZ" sz="22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D743234-C214-4750-BB6F-62D171799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07CDCA-D845-4FCD-A48E-CD76610EEC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1E02B-4198-4EA5-B330-31A77254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cs-CZ" dirty="0"/>
              <a:t>Stavba </a:t>
            </a:r>
            <a:r>
              <a:rPr lang="sk-SK" altLang="cs-CZ" dirty="0" err="1"/>
              <a:t>glomerulu</a:t>
            </a:r>
            <a:br>
              <a:rPr lang="sk-SK" altLang="cs-CZ" dirty="0"/>
            </a:br>
            <a:endParaRPr lang="cs-CZ" dirty="0"/>
          </a:p>
        </p:txBody>
      </p:sp>
      <p:pic>
        <p:nvPicPr>
          <p:cNvPr id="10242" name="Zástupný objekt pre obsah 3">
            <a:extLst>
              <a:ext uri="{FF2B5EF4-FFF2-40B4-BE49-F238E27FC236}">
                <a16:creationId xmlns:a16="http://schemas.microsoft.com/office/drawing/2014/main" id="{759081A3-4784-4626-B714-EA75D7271A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688" y="645860"/>
            <a:ext cx="5226504" cy="5087676"/>
          </a:xfr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36C648C-00FF-4A40-BCAD-8B9F763D98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F8F30D-B420-47CB-9C5A-DD74E6911C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2280</TotalTime>
  <Words>2701</Words>
  <Application>Microsoft Office PowerPoint</Application>
  <PresentationFormat>Širokoúhlá obrazovka</PresentationFormat>
  <Paragraphs>260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1" baseType="lpstr">
      <vt:lpstr>Arial</vt:lpstr>
      <vt:lpstr>Calibri</vt:lpstr>
      <vt:lpstr>Tahoma</vt:lpstr>
      <vt:lpstr>Wingdings</vt:lpstr>
      <vt:lpstr>Prezentace_MU_CZ</vt:lpstr>
      <vt:lpstr>Nefrologie     </vt:lpstr>
      <vt:lpstr>Vyšetřovací metody v nefrologii I</vt:lpstr>
      <vt:lpstr>Prezentace aplikace PowerPoint</vt:lpstr>
      <vt:lpstr>Vyšetřovací metody v nefrologii II</vt:lpstr>
      <vt:lpstr>Vyšetřovací metody v nefrologii III</vt:lpstr>
      <vt:lpstr>Vyšetřovací metody v nefrologii IV</vt:lpstr>
      <vt:lpstr>Vyšetřovací metody v nefrologii V</vt:lpstr>
      <vt:lpstr>Glomerulonefritidy a glomerulopatie</vt:lpstr>
      <vt:lpstr>Stavba glomerulu </vt:lpstr>
      <vt:lpstr>Propustnost glomerulární membrány</vt:lpstr>
      <vt:lpstr>Akutní glomerulonefritidy I</vt:lpstr>
      <vt:lpstr>Akutní glomerulonefritidy II</vt:lpstr>
      <vt:lpstr>Rychle progredující GN</vt:lpstr>
      <vt:lpstr>Ukládání depozit</vt:lpstr>
      <vt:lpstr>Chronické glomerulonefritidy</vt:lpstr>
      <vt:lpstr>Nefrotický syndrom</vt:lpstr>
      <vt:lpstr>Diabetická glomeruloskleróza</vt:lpstr>
      <vt:lpstr>Intersticiální nefritidy, pyelonefritida</vt:lpstr>
      <vt:lpstr>Prezentace aplikace PowerPoint</vt:lpstr>
      <vt:lpstr>Akutní pyelonefritida</vt:lpstr>
      <vt:lpstr>Akutní infekce močových cest</vt:lpstr>
      <vt:lpstr>Chronické intersticiální nefritidy I</vt:lpstr>
      <vt:lpstr>Anatomická anomálie – kolénkovitý ohyb ureteru</vt:lpstr>
      <vt:lpstr>Chronické intersticiální nefritidy II</vt:lpstr>
      <vt:lpstr>Změny pánvičky při chronické intersticiální nefritidě</vt:lpstr>
      <vt:lpstr>Chronické infekce močových cest</vt:lpstr>
      <vt:lpstr>Urolitiáza I</vt:lpstr>
      <vt:lpstr>Močové konkrementy</vt:lpstr>
      <vt:lpstr>Urolitiáza II</vt:lpstr>
      <vt:lpstr>IVU při ureterolitiáze</vt:lpstr>
      <vt:lpstr>Další nefrologické problémy</vt:lpstr>
      <vt:lpstr>Stenóza renální arterie</vt:lpstr>
      <vt:lpstr>Nádory ledvin</vt:lpstr>
      <vt:lpstr>Angiografie při Grawitzově tumoru</vt:lpstr>
      <vt:lpstr>Selhání ledvin</vt:lpstr>
      <vt:lpstr>Akutní selhání ledvin I</vt:lpstr>
      <vt:lpstr>Akutní selhání ledvin II</vt:lpstr>
      <vt:lpstr>Akutní selhání ledvin III</vt:lpstr>
      <vt:lpstr>Indikace k akutní hemodialýze</vt:lpstr>
      <vt:lpstr>Chronické selhání ledvin I</vt:lpstr>
      <vt:lpstr>Chronické selhání ledvin II</vt:lpstr>
      <vt:lpstr>Chronické selhání ledvin III</vt:lpstr>
      <vt:lpstr>Chronická hemodialýza</vt:lpstr>
      <vt:lpstr>Prezentace aplikace PowerPoint</vt:lpstr>
      <vt:lpstr>Transplantace ledvin</vt:lpstr>
      <vt:lpstr>Děkuji za pozornost!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Skládaná</dc:creator>
  <cp:lastModifiedBy>Hana Matějovská Kubešová</cp:lastModifiedBy>
  <cp:revision>172</cp:revision>
  <cp:lastPrinted>1601-01-01T00:00:00Z</cp:lastPrinted>
  <dcterms:created xsi:type="dcterms:W3CDTF">2021-04-27T07:29:37Z</dcterms:created>
  <dcterms:modified xsi:type="dcterms:W3CDTF">2021-09-04T13:20:46Z</dcterms:modified>
</cp:coreProperties>
</file>