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26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000" dirty="0"/>
              <a:t>Endokrinologie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500" dirty="0">
                <a:solidFill>
                  <a:schemeClr val="tx2"/>
                </a:solidFill>
              </a:rPr>
              <a:t>Odvětví medicíny zabývající se diagnostikou a léčbou hormonálních poruch​</a:t>
            </a:r>
            <a:r>
              <a:rPr lang="cs-CZ" sz="2500" dirty="0">
                <a:solidFill>
                  <a:srgbClr val="FFFFFF"/>
                </a:solidFill>
              </a:rPr>
              <a:t>se </a:t>
            </a:r>
            <a:r>
              <a:rPr lang="cs-CZ" dirty="0">
                <a:solidFill>
                  <a:srgbClr val="FFFFFF"/>
                </a:solidFill>
              </a:rPr>
              <a:t>diagnostikou a léčbou hormonálních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B64D74-6BC0-4130-9758-C49834C69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5E8037-2FAE-41B5-96CA-25F2C3051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28BA52-882A-49D9-96D8-DC3D3F3E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Onemocnění </a:t>
            </a:r>
            <a:r>
              <a:rPr lang="cs-CZ" dirty="0" err="1"/>
              <a:t>hypothalamu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E45F50-8719-427C-BD0F-4BBE53A1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084073" cy="413999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Příčiny: tumory, úrazy, zánětlivé změny, cévní postižení, vrozené poruchy, autoimunitní poruchy..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poruchy spánku, termoregulace, psychické poruchy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poruchy štítné žlázy, gonád,.. (</a:t>
            </a:r>
            <a:r>
              <a:rPr lang="cs-CZ" sz="2000" dirty="0" err="1">
                <a:solidFill>
                  <a:srgbClr val="000000"/>
                </a:solidFill>
              </a:rPr>
              <a:t>statiny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liberiny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diabetes </a:t>
            </a:r>
            <a:r>
              <a:rPr lang="cs-CZ" sz="2000" dirty="0" err="1">
                <a:solidFill>
                  <a:srgbClr val="000000"/>
                </a:solidFill>
              </a:rPr>
              <a:t>insipidus</a:t>
            </a:r>
            <a:r>
              <a:rPr lang="cs-CZ" sz="2000" dirty="0">
                <a:solidFill>
                  <a:srgbClr val="000000"/>
                </a:solidFill>
              </a:rPr>
              <a:t> - centrální (periferní- necitlivost ledvin k ADH)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nedostatek ADH, polyurie, polydipsie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000" dirty="0">
                <a:solidFill>
                  <a:srgbClr val="000000"/>
                </a:solidFill>
              </a:rPr>
              <a:t>SIADH - syndrom nepřiměřené sekrece antidiuretického hormonu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zvýšená sekrece ADH, </a:t>
            </a:r>
            <a:r>
              <a:rPr lang="cs-CZ" sz="2000" dirty="0" err="1">
                <a:solidFill>
                  <a:srgbClr val="000000"/>
                </a:solidFill>
              </a:rPr>
              <a:t>hyponatrémie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        </a:t>
            </a:r>
            <a:r>
              <a:rPr lang="cs-CZ" sz="2000" dirty="0" err="1">
                <a:solidFill>
                  <a:srgbClr val="000000"/>
                </a:solidFill>
              </a:rPr>
              <a:t>hypoosmolalita</a:t>
            </a:r>
            <a:r>
              <a:rPr lang="cs-CZ" sz="2000" dirty="0">
                <a:solidFill>
                  <a:srgbClr val="000000"/>
                </a:solidFill>
              </a:rPr>
              <a:t> séra, expanze objemu ECT,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        plicní edém, edém mozku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95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63F110-4290-4B32-B851-343236336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08BB4-E67C-41F8-A55A-A8523E5A1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55B2CD-B9AB-463B-BC7A-BAC13CE6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 hypofýzy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E1C5EC-7CD0-49BA-B2D1-5B0D4024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hypopituarismus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- snížená sekrece hormonů hypofýzy, nejčastěji útlak tureckého sedla nádorem, infekce, </a:t>
            </a:r>
            <a:r>
              <a:rPr lang="cs-CZ" sz="2000" dirty="0" err="1">
                <a:solidFill>
                  <a:srgbClr val="000000"/>
                </a:solidFill>
              </a:rPr>
              <a:t>infarzace</a:t>
            </a:r>
            <a:endParaRPr lang="cs-CZ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i="1" dirty="0">
                <a:solidFill>
                  <a:srgbClr val="000000"/>
                </a:solidFill>
              </a:rPr>
              <a:t>příznaky: lokální (výpadky zorného pole,   dvojité vidění)/ celkové (zástava růstu, </a:t>
            </a:r>
            <a:r>
              <a:rPr lang="cs-CZ" sz="2000" i="1" dirty="0" err="1">
                <a:solidFill>
                  <a:srgbClr val="000000"/>
                </a:solidFill>
              </a:rPr>
              <a:t>amenorhea</a:t>
            </a:r>
            <a:r>
              <a:rPr lang="cs-CZ" sz="2000" i="1" dirty="0">
                <a:solidFill>
                  <a:srgbClr val="000000"/>
                </a:solidFill>
              </a:rPr>
              <a:t>, nažloutlá kůže, únava)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 typeface="+mj-lt"/>
              <a:buAutoNum type="arabicPeriod" startAt="2"/>
            </a:pPr>
            <a:r>
              <a:rPr lang="cs-CZ" sz="2000" b="1" dirty="0">
                <a:solidFill>
                  <a:srgbClr val="000000"/>
                </a:solidFill>
              </a:rPr>
              <a:t>nádory hypofýzy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>
                <a:solidFill>
                  <a:srgbClr val="000000"/>
                </a:solidFill>
              </a:rPr>
              <a:t>hypofunkční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>
                <a:solidFill>
                  <a:srgbClr val="000000"/>
                </a:solidFill>
              </a:rPr>
              <a:t>hyperfunkční - </a:t>
            </a:r>
            <a:r>
              <a:rPr lang="cs-CZ" sz="2000" dirty="0" err="1">
                <a:solidFill>
                  <a:srgbClr val="000000"/>
                </a:solidFill>
              </a:rPr>
              <a:t>prolaktinom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somatotropinom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kortikotropinom</a:t>
            </a:r>
            <a:r>
              <a:rPr lang="cs-CZ" sz="2000" dirty="0">
                <a:solidFill>
                  <a:srgbClr val="000000"/>
                </a:solidFill>
              </a:rPr>
              <a:t>,..</a:t>
            </a:r>
          </a:p>
          <a:p>
            <a:pPr marL="514350" indent="-514350">
              <a:lnSpc>
                <a:spcPct val="100000"/>
              </a:lnSpc>
              <a:spcAft>
                <a:spcPts val="500"/>
              </a:spcAft>
              <a:buFont typeface="+mj-lt"/>
              <a:buAutoNum type="arabicPeriod" startAt="3"/>
            </a:pPr>
            <a:r>
              <a:rPr lang="cs-CZ" sz="2000" b="1" dirty="0" err="1">
                <a:solidFill>
                  <a:srgbClr val="000000"/>
                </a:solidFill>
              </a:rPr>
              <a:t>hyperprolaktinémie</a:t>
            </a:r>
            <a:endParaRPr lang="cs-CZ" sz="2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>
                <a:solidFill>
                  <a:srgbClr val="000000"/>
                </a:solidFill>
              </a:rPr>
              <a:t>fyziologické příčiny: kojení, gravidita, stres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>
                <a:solidFill>
                  <a:srgbClr val="000000"/>
                </a:solidFill>
              </a:rPr>
              <a:t>léky: antidepresiva, estrogeny, nikotin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>
                <a:solidFill>
                  <a:srgbClr val="000000"/>
                </a:solidFill>
              </a:rPr>
              <a:t>patologie: </a:t>
            </a:r>
            <a:r>
              <a:rPr lang="cs-CZ" sz="2000" dirty="0" err="1">
                <a:solidFill>
                  <a:srgbClr val="000000"/>
                </a:solidFill>
              </a:rPr>
              <a:t>prolaktinom</a:t>
            </a:r>
            <a:r>
              <a:rPr lang="cs-CZ" sz="2000" dirty="0">
                <a:solidFill>
                  <a:srgbClr val="000000"/>
                </a:solidFill>
              </a:rPr>
              <a:t>, cirhóza, </a:t>
            </a:r>
            <a:r>
              <a:rPr lang="cs-CZ" sz="2000" dirty="0" err="1">
                <a:solidFill>
                  <a:srgbClr val="000000"/>
                </a:solidFill>
              </a:rPr>
              <a:t>sclerosis</a:t>
            </a:r>
            <a:r>
              <a:rPr lang="cs-CZ" sz="2000" dirty="0">
                <a:solidFill>
                  <a:srgbClr val="000000"/>
                </a:solidFill>
              </a:rPr>
              <a:t> multiplex</a:t>
            </a:r>
          </a:p>
        </p:txBody>
      </p:sp>
    </p:spTree>
    <p:extLst>
      <p:ext uri="{BB962C8B-B14F-4D97-AF65-F5344CB8AC3E}">
        <p14:creationId xmlns:p14="http://schemas.microsoft.com/office/powerpoint/2010/main" val="256238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974B577-1794-4064-AD78-679676C71DB9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algn="ctr"/>
            <a:r>
              <a:rPr lang="cs-CZ" sz="2200" dirty="0"/>
              <a:t>Akromegalie - vzniká po pubertě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1B96EA-875E-4EAD-87A0-CC9015352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68FD57-E889-44D3-BDC0-FD0182673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8EDFD11-078D-46B9-AE91-9DFF9439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Akromegalie/ gigantismus/ </a:t>
            </a:r>
            <a:r>
              <a:rPr lang="cs-CZ" dirty="0" err="1"/>
              <a:t>somatotropinom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EAF4C6C-32F6-4795-B9B6-438E9033E7C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9" y="1583906"/>
            <a:ext cx="5602669" cy="422311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2200" dirty="0"/>
              <a:t>Gigantismus - vzniká před pubertou</a:t>
            </a:r>
          </a:p>
          <a:p>
            <a:endParaRPr lang="cs-CZ" dirty="0"/>
          </a:p>
        </p:txBody>
      </p:sp>
      <p:pic>
        <p:nvPicPr>
          <p:cNvPr id="8" name="Picture 2" descr="VÃ½sledek obrÃ¡zku pro akromegalie">
            <a:extLst>
              <a:ext uri="{FF2B5EF4-FFF2-40B4-BE49-F238E27FC236}">
                <a16:creationId xmlns:a16="http://schemas.microsoft.com/office/drawing/2014/main" id="{B824E68C-2018-4F51-8A0B-5AD9C4EF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65" y="2185617"/>
            <a:ext cx="37242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ouvisejÃ­cÃ­ obrÃ¡zek">
            <a:extLst>
              <a:ext uri="{FF2B5EF4-FFF2-40B4-BE49-F238E27FC236}">
                <a16:creationId xmlns:a16="http://schemas.microsoft.com/office/drawing/2014/main" id="{032C6D99-B99D-421A-9D75-872F6142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95" y="2113347"/>
            <a:ext cx="3334425" cy="37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7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DE532A-11B5-4445-9743-AE7F5A902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2D65CE-CB0C-4DE1-8ABD-A1072EF0F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1AF761-8D0C-4965-945A-A3506F4F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Cushingova</a:t>
            </a:r>
            <a:r>
              <a:rPr lang="cs-CZ" dirty="0"/>
              <a:t> choroba / </a:t>
            </a:r>
            <a:r>
              <a:rPr lang="cs-CZ" dirty="0" err="1"/>
              <a:t>kortikotropinom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F312F22-0B0F-4324-84A1-31627AEC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11540" cy="413999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cs-CZ" sz="2000" b="1" dirty="0" err="1"/>
              <a:t>Cushingův</a:t>
            </a:r>
            <a:r>
              <a:rPr lang="cs-CZ" sz="2000" b="1" dirty="0"/>
              <a:t> syndrom - ACTH dependentní</a:t>
            </a:r>
            <a:r>
              <a:rPr lang="cs-CZ" sz="2000" dirty="0"/>
              <a:t> = </a:t>
            </a:r>
            <a:r>
              <a:rPr lang="cs-CZ" sz="2000" dirty="0" err="1"/>
              <a:t>cushingova</a:t>
            </a:r>
            <a:r>
              <a:rPr lang="cs-CZ" sz="2000" dirty="0"/>
              <a:t> choroba</a:t>
            </a:r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    - nadprodukce ACTH (adenom hypofýzy,                    </a:t>
            </a:r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      ektopicky - ca plic)</a:t>
            </a:r>
          </a:p>
          <a:p>
            <a:pPr marL="514350" indent="-514350">
              <a:lnSpc>
                <a:spcPct val="100000"/>
              </a:lnSpc>
              <a:spcAft>
                <a:spcPts val="500"/>
              </a:spcAft>
              <a:buFont typeface="+mj-lt"/>
              <a:buAutoNum type="arabicPeriod" startAt="2"/>
            </a:pPr>
            <a:r>
              <a:rPr lang="cs-CZ" sz="2000" b="1" dirty="0" err="1"/>
              <a:t>Cushingův</a:t>
            </a:r>
            <a:r>
              <a:rPr lang="cs-CZ" sz="2000" b="1" dirty="0"/>
              <a:t> syndrom - ACTH </a:t>
            </a:r>
            <a:r>
              <a:rPr lang="cs-CZ" sz="2000" b="1" dirty="0" err="1"/>
              <a:t>independentní</a:t>
            </a:r>
            <a:endParaRPr lang="cs-CZ" sz="2000" b="1" dirty="0"/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   - nadprodukce kortizolu (kortikoterapie, adenom </a:t>
            </a:r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     kůry nadledvin)</a:t>
            </a:r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Cushingoidní</a:t>
            </a:r>
            <a:r>
              <a:rPr lang="cs-CZ" sz="2000" b="1" dirty="0">
                <a:solidFill>
                  <a:schemeClr val="tx2"/>
                </a:solidFill>
              </a:rPr>
              <a:t> habitus - </a:t>
            </a:r>
            <a:r>
              <a:rPr lang="cs-CZ" sz="2000" dirty="0"/>
              <a:t>měsícovitý obličej, býčí šíje, centrální obezita, tenká kůže, steroidní myopatie, hypertenze, steroidní diabetes, osteoporóza,..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Picture 2" descr="VÃ½sledek obrÃ¡zku pro cushing">
            <a:extLst>
              <a:ext uri="{FF2B5EF4-FFF2-40B4-BE49-F238E27FC236}">
                <a16:creationId xmlns:a16="http://schemas.microsoft.com/office/drawing/2014/main" id="{DDE7ED0D-D631-4CCD-A68E-472A8C56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39" y="1233559"/>
            <a:ext cx="5258107" cy="45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8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EB3B5-882F-4D00-B26B-A2C4A54D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sz="4500" dirty="0" err="1"/>
              <a:t>mellitus</a:t>
            </a:r>
            <a:endParaRPr lang="cs-CZ" sz="4500" dirty="0"/>
          </a:p>
        </p:txBody>
      </p:sp>
    </p:spTree>
    <p:extLst>
      <p:ext uri="{BB962C8B-B14F-4D97-AF65-F5344CB8AC3E}">
        <p14:creationId xmlns:p14="http://schemas.microsoft.com/office/powerpoint/2010/main" val="6707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3D42FF5-E86F-4EC2-A083-EBBB481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7178135" cy="414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Chronické onemocnění s vysokou morbiditou a mortalitou, v ČR nyní asi 850 tis. osob s DM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Základním znakem je HYPERGLYKEMIE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Způsobena: </a:t>
            </a:r>
            <a:r>
              <a:rPr lang="cs-CZ" sz="2000" dirty="0"/>
              <a:t>nedostatečnou tvorbou inzulinu, jeho nedostatečným působením nebo kombinací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Nedostatek inzulinu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narušení transportu glukózy z krve do buňky → hyperglykémie, nedostatek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glu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uvnitř buněk; stimuluje se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glykogenolýza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, glukoneogeneze a štěpení triacylglycerolů na mastné kyseliny (</a:t>
            </a:r>
            <a:r>
              <a:rPr lang="cs-CZ" sz="2000" i="1" u="sng" dirty="0">
                <a:latin typeface="+mj-lt"/>
                <a:cs typeface="Calibri" panose="020F0502020204030204" pitchFamily="34" charset="0"/>
              </a:rPr>
              <a:t>úbytek hmotnosti, nechutenství</a:t>
            </a:r>
            <a:r>
              <a:rPr lang="cs-CZ" sz="2000" i="1" dirty="0">
                <a:latin typeface="+mj-lt"/>
                <a:cs typeface="Calibri" panose="020F0502020204030204" pitchFamily="34" charset="0"/>
              </a:rPr>
              <a:t>)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→ vznikají ketolátky → </a:t>
            </a:r>
            <a:r>
              <a:rPr lang="cs-CZ" sz="2000" dirty="0" err="1">
                <a:latin typeface="+mj-lt"/>
                <a:cs typeface="Calibri" panose="020F0502020204030204" pitchFamily="34" charset="0"/>
              </a:rPr>
              <a:t>ketoacidóza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 → ketonurie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  <a:cs typeface="Calibri" panose="020F0502020204030204" pitchFamily="34" charset="0"/>
              </a:rPr>
              <a:t>Hyperglykémie → glykosurie → </a:t>
            </a:r>
            <a:r>
              <a:rPr lang="cs-CZ" sz="2000" i="1" u="sng" dirty="0">
                <a:latin typeface="+mj-lt"/>
                <a:cs typeface="Calibri" panose="020F0502020204030204" pitchFamily="34" charset="0"/>
              </a:rPr>
              <a:t>polyurie</a:t>
            </a:r>
            <a:r>
              <a:rPr lang="cs-CZ" sz="2000" u="sng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+mj-lt"/>
                <a:cs typeface="Calibri" panose="020F0502020204030204" pitchFamily="34" charset="0"/>
              </a:rPr>
              <a:t>→ </a:t>
            </a:r>
            <a:r>
              <a:rPr lang="cs-CZ" sz="2000" i="1" u="sng" dirty="0">
                <a:latin typeface="+mj-lt"/>
                <a:cs typeface="Calibri" panose="020F0502020204030204" pitchFamily="34" charset="0"/>
              </a:rPr>
              <a:t>žízeň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i="1" dirty="0">
                <a:latin typeface="+mj-lt"/>
                <a:cs typeface="Calibri" panose="020F0502020204030204" pitchFamily="34" charset="0"/>
              </a:rPr>
              <a:t>Další nežádoucí účinky: </a:t>
            </a:r>
            <a:r>
              <a:rPr lang="cs-CZ" sz="2000" i="1" u="sng" dirty="0">
                <a:latin typeface="+mj-lt"/>
                <a:cs typeface="Calibri" panose="020F0502020204030204" pitchFamily="34" charset="0"/>
              </a:rPr>
              <a:t>únava, špatné hojení ran</a:t>
            </a:r>
            <a:r>
              <a:rPr lang="cs-CZ" sz="2000" i="1" dirty="0">
                <a:latin typeface="+mj-lt"/>
                <a:cs typeface="Calibri" panose="020F0502020204030204" pitchFamily="34" charset="0"/>
              </a:rPr>
              <a:t>,…</a:t>
            </a:r>
            <a:endParaRPr lang="cs-CZ" sz="2000" dirty="0">
              <a:latin typeface="+mj-lt"/>
            </a:endParaRPr>
          </a:p>
        </p:txBody>
      </p:sp>
      <p:pic>
        <p:nvPicPr>
          <p:cNvPr id="9" name="Picture 8" descr="SouvisejÃ­cÃ­ obrÃ¡zek">
            <a:extLst>
              <a:ext uri="{FF2B5EF4-FFF2-40B4-BE49-F238E27FC236}">
                <a16:creationId xmlns:a16="http://schemas.microsoft.com/office/drawing/2014/main" id="{67AD23A7-7A60-4447-9604-DD40202A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3" y="1567101"/>
            <a:ext cx="3759740" cy="42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3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1. typu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autoimunitní onemocnění </a:t>
            </a:r>
            <a:r>
              <a:rPr lang="cs-CZ" sz="2000" dirty="0"/>
              <a:t>- postupná destrukce beta buněk pankreatu a úplné chybění sekrece inzulinu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dělení:</a:t>
            </a:r>
            <a:r>
              <a:rPr lang="cs-CZ" sz="2000" dirty="0"/>
              <a:t> </a:t>
            </a:r>
            <a:r>
              <a:rPr lang="cs-CZ" sz="2000" u="sng" dirty="0"/>
              <a:t>klasický typ- </a:t>
            </a:r>
            <a:r>
              <a:rPr lang="cs-CZ" sz="2000" dirty="0"/>
              <a:t>od dětství, časté </a:t>
            </a:r>
            <a:r>
              <a:rPr lang="cs-CZ" sz="2000" dirty="0" err="1"/>
              <a:t>ketoacidózy</a:t>
            </a: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     </a:t>
            </a:r>
            <a:r>
              <a:rPr lang="cs-CZ" sz="2000" u="sng" dirty="0"/>
              <a:t>LADA -</a:t>
            </a:r>
            <a:r>
              <a:rPr lang="cs-CZ" sz="2000" dirty="0"/>
              <a:t> </a:t>
            </a:r>
            <a:r>
              <a:rPr lang="cs-CZ" sz="2000" dirty="0" err="1"/>
              <a:t>latent</a:t>
            </a:r>
            <a:r>
              <a:rPr lang="cs-CZ" sz="2000" dirty="0"/>
              <a:t> </a:t>
            </a:r>
            <a:r>
              <a:rPr lang="cs-CZ" sz="2000" dirty="0" err="1"/>
              <a:t>autoimunne</a:t>
            </a:r>
            <a:r>
              <a:rPr lang="cs-CZ" sz="2000" dirty="0"/>
              <a:t> diabetes in </a:t>
            </a:r>
            <a:r>
              <a:rPr lang="cs-CZ" sz="2000" dirty="0" err="1"/>
              <a:t>adults</a:t>
            </a:r>
            <a:r>
              <a:rPr lang="cs-CZ" sz="2000" dirty="0"/>
              <a:t> - rozvíjí se později, může mít zbytkovou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     sekreci inzulinu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vyšší riziko autoimunit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v době </a:t>
            </a:r>
            <a:r>
              <a:rPr lang="cs-CZ" sz="2000" dirty="0" err="1"/>
              <a:t>prvozáchytu</a:t>
            </a:r>
            <a:r>
              <a:rPr lang="cs-CZ" sz="2000" dirty="0"/>
              <a:t> glykemie výrazná, může vzniknout i </a:t>
            </a:r>
            <a:r>
              <a:rPr lang="cs-CZ" sz="2000" dirty="0" err="1"/>
              <a:t>ketoacidotické</a:t>
            </a:r>
            <a:r>
              <a:rPr lang="cs-CZ" sz="2000" dirty="0"/>
              <a:t> </a:t>
            </a:r>
            <a:r>
              <a:rPr lang="cs-CZ" sz="2000" dirty="0" err="1"/>
              <a:t>koma</a:t>
            </a: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</a:t>
            </a:r>
            <a:r>
              <a:rPr lang="cs-CZ" sz="2000" i="1" dirty="0"/>
              <a:t>(nedostatek inzulinu a </a:t>
            </a:r>
            <a:r>
              <a:rPr lang="cs-CZ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↑</a:t>
            </a:r>
            <a:r>
              <a:rPr lang="cs-CZ" sz="2000" i="1" dirty="0">
                <a:cs typeface="Calibri Light" panose="020F0302020204030204" pitchFamily="34" charset="0"/>
              </a:rPr>
              <a:t>koncentrace </a:t>
            </a:r>
            <a:r>
              <a:rPr lang="cs-CZ" sz="2000" i="1" dirty="0" err="1">
                <a:cs typeface="Calibri Light" panose="020F0302020204030204" pitchFamily="34" charset="0"/>
              </a:rPr>
              <a:t>glukagonu</a:t>
            </a:r>
            <a:r>
              <a:rPr lang="cs-CZ" sz="2000" i="1" dirty="0">
                <a:cs typeface="Calibri Light" panose="020F0302020204030204" pitchFamily="34" charset="0"/>
              </a:rPr>
              <a:t> způsobí </a:t>
            </a:r>
            <a:r>
              <a:rPr lang="cs-CZ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↑</a:t>
            </a:r>
            <a:r>
              <a:rPr lang="cs-CZ" sz="2000" i="1" dirty="0">
                <a:cs typeface="Calibri Light" panose="020F0302020204030204" pitchFamily="34" charset="0"/>
              </a:rPr>
              <a:t>tvorbu ketolátek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cs-CZ" sz="2000" i="1" dirty="0">
                <a:cs typeface="Calibri Light" panose="020F0302020204030204" pitchFamily="34" charset="0"/>
              </a:rPr>
              <a:t> </a:t>
            </a:r>
            <a:r>
              <a:rPr lang="cs-CZ" sz="2000" i="1" dirty="0" err="1">
                <a:cs typeface="Calibri Light" panose="020F0302020204030204" pitchFamily="34" charset="0"/>
              </a:rPr>
              <a:t>acetoacetátu</a:t>
            </a:r>
            <a:r>
              <a:rPr lang="cs-CZ" sz="2000" i="1" dirty="0">
                <a:cs typeface="Calibri Light" panose="020F0302020204030204" pitchFamily="34" charset="0"/>
              </a:rPr>
              <a:t> a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i="1" dirty="0">
                <a:cs typeface="Calibri Light" panose="020F0302020204030204" pitchFamily="34" charset="0"/>
              </a:rPr>
              <a:t>    beta-</a:t>
            </a:r>
            <a:r>
              <a:rPr lang="cs-CZ" sz="2000" i="1" dirty="0" err="1">
                <a:cs typeface="Calibri Light" panose="020F0302020204030204" pitchFamily="34" charset="0"/>
              </a:rPr>
              <a:t>hydroxybutyrátu</a:t>
            </a:r>
            <a:r>
              <a:rPr lang="cs-CZ" sz="2000" i="1" dirty="0">
                <a:cs typeface="Calibri Light" panose="020F03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↓ </a:t>
            </a:r>
            <a:r>
              <a:rPr lang="cs-CZ" sz="2000" i="1" dirty="0">
                <a:cs typeface="Calibri Light" panose="020F0302020204030204" pitchFamily="34" charset="0"/>
              </a:rPr>
              <a:t>pH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i="1" dirty="0">
                <a:cs typeface="Calibri Light" panose="020F0302020204030204" pitchFamily="34" charset="0"/>
              </a:rPr>
              <a:t>acidóza dráždí dýchací centrum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cs-CZ" sz="2000" i="1" dirty="0">
                <a:cs typeface="Calibri Light" panose="020F0302020204030204" pitchFamily="34" charset="0"/>
              </a:rPr>
              <a:t> </a:t>
            </a:r>
            <a:r>
              <a:rPr lang="cs-CZ" sz="2000" i="1" dirty="0" err="1">
                <a:cs typeface="Calibri Light" panose="020F0302020204030204" pitchFamily="34" charset="0"/>
              </a:rPr>
              <a:t>Kussmaulovo</a:t>
            </a:r>
            <a:r>
              <a:rPr lang="cs-CZ" sz="2000" i="1" dirty="0">
                <a:cs typeface="Calibri Light" panose="020F0302020204030204" pitchFamily="34" charset="0"/>
              </a:rPr>
              <a:t> dýchání,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i="1" dirty="0">
                <a:cs typeface="Calibri Light" panose="020F0302020204030204" pitchFamily="34" charset="0"/>
              </a:rPr>
              <a:t>    </a:t>
            </a:r>
            <a:r>
              <a:rPr lang="cs-CZ" sz="2000" i="1" dirty="0" err="1">
                <a:cs typeface="Calibri Light" panose="020F0302020204030204" pitchFamily="34" charset="0"/>
              </a:rPr>
              <a:t>foetor</a:t>
            </a:r>
            <a:r>
              <a:rPr lang="cs-CZ" sz="2000" i="1" dirty="0">
                <a:cs typeface="Calibri Light" panose="020F0302020204030204" pitchFamily="34" charset="0"/>
              </a:rPr>
              <a:t> </a:t>
            </a:r>
            <a:r>
              <a:rPr lang="cs-CZ" sz="2000" i="1" dirty="0" err="1">
                <a:cs typeface="Calibri Light" panose="020F0302020204030204" pitchFamily="34" charset="0"/>
              </a:rPr>
              <a:t>acetonemicus</a:t>
            </a:r>
            <a:r>
              <a:rPr lang="cs-CZ" sz="2000" i="1" dirty="0">
                <a:cs typeface="Calibri Light" panose="020F03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i="1" dirty="0">
                <a:cs typeface="Calibri Light" panose="020F0302020204030204" pitchFamily="34" charset="0"/>
              </a:rPr>
              <a:t>poruchy vědomí)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  <a:cs typeface="Calibri Light" panose="020F0302020204030204" pitchFamily="34" charset="0"/>
              </a:rPr>
              <a:t>Dg:  </a:t>
            </a:r>
            <a:r>
              <a:rPr lang="cs-CZ" sz="2000" dirty="0">
                <a:cs typeface="Calibri Light" panose="020F0302020204030204" pitchFamily="34" charset="0"/>
              </a:rPr>
              <a:t>klinika, glykemie, glykosurie v moči, ↓</a:t>
            </a:r>
            <a:r>
              <a:rPr lang="cs-CZ" sz="2000" dirty="0" err="1">
                <a:cs typeface="Calibri Light" panose="020F0302020204030204" pitchFamily="34" charset="0"/>
              </a:rPr>
              <a:t>Cpeptid</a:t>
            </a:r>
            <a:r>
              <a:rPr lang="cs-CZ" sz="2000" dirty="0">
                <a:cs typeface="Calibri Light" panose="020F0302020204030204" pitchFamily="34" charset="0"/>
              </a:rPr>
              <a:t> lačný i stimulovaný, protilátky (anti GAD, anti- IA2, anti IAA)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  <a:cs typeface="Calibri Light" panose="020F0302020204030204" pitchFamily="34" charset="0"/>
              </a:rPr>
              <a:t>léčba: </a:t>
            </a:r>
            <a:r>
              <a:rPr lang="cs-CZ" sz="2000" dirty="0">
                <a:cs typeface="Calibri Light" panose="020F0302020204030204" pitchFamily="34" charset="0"/>
              </a:rPr>
              <a:t>inzulin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9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2. typu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chronické zvýšení glykemie kvůli insulinové rezistenci - časem se beta-</a:t>
            </a:r>
            <a:r>
              <a:rPr lang="cs-CZ" sz="2000" dirty="0" err="1"/>
              <a:t>bb</a:t>
            </a:r>
            <a:r>
              <a:rPr lang="cs-CZ" sz="2000" dirty="0"/>
              <a:t> vyčerpají a může dojít k absolutnímu nedostatku insulinu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glykemie stoupá pomalu - často </a:t>
            </a:r>
            <a:r>
              <a:rPr lang="cs-CZ" sz="2000" dirty="0" err="1"/>
              <a:t>asymtomatický</a:t>
            </a:r>
            <a:r>
              <a:rPr lang="cs-CZ" sz="2000" dirty="0"/>
              <a:t> průběh a náhodná diagnostika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 err="1">
                <a:solidFill>
                  <a:schemeClr val="tx2"/>
                </a:solidFill>
              </a:rPr>
              <a:t>etio</a:t>
            </a:r>
            <a:r>
              <a:rPr lang="cs-CZ" sz="2000" b="1" dirty="0">
                <a:solidFill>
                  <a:schemeClr val="tx2"/>
                </a:solidFill>
              </a:rPr>
              <a:t>: </a:t>
            </a:r>
            <a:r>
              <a:rPr lang="cs-CZ" sz="2000" dirty="0"/>
              <a:t>genetická predispozice + obezita + nedostatek pohybu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Dg.:</a:t>
            </a:r>
            <a:r>
              <a:rPr lang="cs-CZ" sz="2000" dirty="0"/>
              <a:t>  glykemie v plazmě (ve 22, před jídly, po jídle- 2 hod, lačná- 8 hod po jídle)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     - </a:t>
            </a:r>
            <a:r>
              <a:rPr lang="cs-CZ" sz="2000" dirty="0">
                <a:solidFill>
                  <a:schemeClr val="tx2"/>
                </a:solidFill>
              </a:rPr>
              <a:t>glykemický profil</a:t>
            </a:r>
            <a:r>
              <a:rPr lang="cs-CZ" sz="2000" dirty="0"/>
              <a:t> (před a po jídle, ve 22 hod – 7hodnot)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     - </a:t>
            </a:r>
            <a:r>
              <a:rPr lang="cs-CZ" sz="2000" dirty="0">
                <a:solidFill>
                  <a:schemeClr val="tx2"/>
                </a:solidFill>
              </a:rPr>
              <a:t>velký glykemický profil </a:t>
            </a:r>
            <a:r>
              <a:rPr lang="cs-CZ" sz="2000" dirty="0"/>
              <a:t>(+ ve 3 v noci)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</a:t>
            </a:r>
            <a:r>
              <a:rPr lang="cs-CZ" sz="2000" dirty="0" err="1"/>
              <a:t>oGGT</a:t>
            </a:r>
            <a:r>
              <a:rPr lang="cs-CZ" sz="2000" dirty="0"/>
              <a:t>- vypít 75g </a:t>
            </a:r>
            <a:r>
              <a:rPr lang="cs-CZ" sz="2000" dirty="0" err="1"/>
              <a:t>glc</a:t>
            </a:r>
            <a:r>
              <a:rPr lang="cs-CZ" sz="2000" dirty="0"/>
              <a:t> ve 200ml tekutiny- měří se za 120 min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</a:t>
            </a:r>
            <a:r>
              <a:rPr lang="cs-CZ" sz="2000" dirty="0" err="1"/>
              <a:t>Cpeptid</a:t>
            </a: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HbA1c- glykovaný hemoglobin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/>
              <a:t>                      - odráží </a:t>
            </a:r>
            <a:r>
              <a:rPr lang="cs-CZ" sz="2000" dirty="0" err="1"/>
              <a:t>gly</a:t>
            </a:r>
            <a:r>
              <a:rPr lang="cs-CZ" sz="2000" dirty="0"/>
              <a:t> za posledních 6-8týdnů je &lt;4,5%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855895-8F8D-4FBC-A6BC-202855BE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421" y="3229583"/>
            <a:ext cx="3677056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800" dirty="0"/>
              <a:t>Insulin</a:t>
            </a:r>
            <a:endParaRPr lang="cs-CZ" dirty="0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5C71BA1A-BE4D-4DC3-9FAE-3509B2573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63679"/>
              </p:ext>
            </p:extLst>
          </p:nvPr>
        </p:nvGraphicFramePr>
        <p:xfrm>
          <a:off x="718800" y="1498060"/>
          <a:ext cx="10915481" cy="450150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80018">
                  <a:extLst>
                    <a:ext uri="{9D8B030D-6E8A-4147-A177-3AD203B41FA5}">
                      <a16:colId xmlns:a16="http://schemas.microsoft.com/office/drawing/2014/main" val="2094455544"/>
                    </a:ext>
                  </a:extLst>
                </a:gridCol>
                <a:gridCol w="1539520">
                  <a:extLst>
                    <a:ext uri="{9D8B030D-6E8A-4147-A177-3AD203B41FA5}">
                      <a16:colId xmlns:a16="http://schemas.microsoft.com/office/drawing/2014/main" val="2069411629"/>
                    </a:ext>
                  </a:extLst>
                </a:gridCol>
                <a:gridCol w="1964240">
                  <a:extLst>
                    <a:ext uri="{9D8B030D-6E8A-4147-A177-3AD203B41FA5}">
                      <a16:colId xmlns:a16="http://schemas.microsoft.com/office/drawing/2014/main" val="519139497"/>
                    </a:ext>
                  </a:extLst>
                </a:gridCol>
                <a:gridCol w="1732387">
                  <a:extLst>
                    <a:ext uri="{9D8B030D-6E8A-4147-A177-3AD203B41FA5}">
                      <a16:colId xmlns:a16="http://schemas.microsoft.com/office/drawing/2014/main" val="1262707005"/>
                    </a:ext>
                  </a:extLst>
                </a:gridCol>
                <a:gridCol w="1164042">
                  <a:extLst>
                    <a:ext uri="{9D8B030D-6E8A-4147-A177-3AD203B41FA5}">
                      <a16:colId xmlns:a16="http://schemas.microsoft.com/office/drawing/2014/main" val="70412525"/>
                    </a:ext>
                  </a:extLst>
                </a:gridCol>
                <a:gridCol w="3035274">
                  <a:extLst>
                    <a:ext uri="{9D8B030D-6E8A-4147-A177-3AD203B41FA5}">
                      <a16:colId xmlns:a16="http://schemas.microsoft.com/office/drawing/2014/main" val="1885867454"/>
                    </a:ext>
                  </a:extLst>
                </a:gridCol>
              </a:tblGrid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krátkodobé</a:t>
                      </a:r>
                      <a:endParaRPr lang="cs-CZ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dlouhodobé</a:t>
                      </a:r>
                      <a:endParaRPr lang="cs-CZ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premixované (krátko+dlouhodobý)</a:t>
                      </a:r>
                      <a:endParaRPr lang="cs-CZ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04206"/>
                  </a:ext>
                </a:extLst>
              </a:tr>
              <a:tr h="570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humánní insuliny</a:t>
                      </a:r>
                      <a:endParaRPr lang="cs-CZ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 30min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podat 20min před jídlem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účinku:1-2hod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před spaním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Mixtard, Insuman comb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84490"/>
                  </a:ext>
                </a:extLst>
              </a:tr>
              <a:tr h="5701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maximum: 1-2hod</a:t>
                      </a:r>
                      <a:endParaRPr lang="cs-CZ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bývají nutné svačiny a 2.večeře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maximum: 6-12hod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75621"/>
                  </a:ext>
                </a:extLst>
              </a:tr>
              <a:tr h="4127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trvání: 8hod</a:t>
                      </a:r>
                      <a:endParaRPr lang="cs-CZ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akutně lze </a:t>
                      </a:r>
                      <a:r>
                        <a:rPr lang="cs-CZ" sz="12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i.v</a:t>
                      </a:r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cs-CZ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trvání: 16hod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7345"/>
                  </a:ext>
                </a:extLst>
              </a:tr>
              <a:tr h="5701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HumulinR, Actrapid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HumulinN, Insuman basal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26747"/>
                  </a:ext>
                </a:extLst>
              </a:tr>
              <a:tr h="570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inzulinová analoga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 15min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podat 10min před jídlem</a:t>
                      </a:r>
                      <a:endParaRPr lang="cs-CZ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nástup účinku:90-120min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před spaním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Novomix, Humalog mix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06315"/>
                  </a:ext>
                </a:extLst>
              </a:tr>
              <a:tr h="5701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maximum: 30-90min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kryjí jen postprandiální období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nemají peak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527237"/>
                  </a:ext>
                </a:extLst>
              </a:tr>
              <a:tr h="4127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trvání: 4-5hod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Novorapid, Humalog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trvání :24hod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86206"/>
                  </a:ext>
                </a:extLst>
              </a:tr>
              <a:tr h="4127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noProof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Levemir, Lantus</a:t>
                      </a:r>
                      <a:endParaRPr lang="cs-CZ" sz="12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2948" marT="42448" marB="4244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65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4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PAD - perorální </a:t>
            </a:r>
            <a:r>
              <a:rPr lang="cs-CZ" dirty="0" err="1"/>
              <a:t>antidiabetika</a:t>
            </a: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82001E3-C2CC-406E-9DA7-D57F635AA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22875"/>
              </p:ext>
            </p:extLst>
          </p:nvPr>
        </p:nvGraphicFramePr>
        <p:xfrm>
          <a:off x="272374" y="1280157"/>
          <a:ext cx="11778451" cy="5431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636">
                  <a:extLst>
                    <a:ext uri="{9D8B030D-6E8A-4147-A177-3AD203B41FA5}">
                      <a16:colId xmlns:a16="http://schemas.microsoft.com/office/drawing/2014/main" val="444492234"/>
                    </a:ext>
                  </a:extLst>
                </a:gridCol>
                <a:gridCol w="1566562">
                  <a:extLst>
                    <a:ext uri="{9D8B030D-6E8A-4147-A177-3AD203B41FA5}">
                      <a16:colId xmlns:a16="http://schemas.microsoft.com/office/drawing/2014/main" val="4072093654"/>
                    </a:ext>
                  </a:extLst>
                </a:gridCol>
                <a:gridCol w="2265318">
                  <a:extLst>
                    <a:ext uri="{9D8B030D-6E8A-4147-A177-3AD203B41FA5}">
                      <a16:colId xmlns:a16="http://schemas.microsoft.com/office/drawing/2014/main" val="3468329910"/>
                    </a:ext>
                  </a:extLst>
                </a:gridCol>
                <a:gridCol w="2187413">
                  <a:extLst>
                    <a:ext uri="{9D8B030D-6E8A-4147-A177-3AD203B41FA5}">
                      <a16:colId xmlns:a16="http://schemas.microsoft.com/office/drawing/2014/main" val="812624517"/>
                    </a:ext>
                  </a:extLst>
                </a:gridCol>
                <a:gridCol w="2062522">
                  <a:extLst>
                    <a:ext uri="{9D8B030D-6E8A-4147-A177-3AD203B41FA5}">
                      <a16:colId xmlns:a16="http://schemas.microsoft.com/office/drawing/2014/main" val="36015164"/>
                    </a:ext>
                  </a:extLst>
                </a:gridCol>
              </a:tblGrid>
              <a:tr h="26023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↑citlivosti tkání k insulinu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Biguanidy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Metformin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Stadamet, Siofor, Glucophage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KI: CHRI kreat &gt;150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48249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NYHA III-IV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32276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choroby jater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42942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NÚ: laktacidóza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83988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Glitazony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Thiazolidindiony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Pioglitazon, Actos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39913"/>
                  </a:ext>
                </a:extLst>
              </a:tr>
              <a:tr h="26023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↑ citlivosti tkání k insulinu, ↑citlivosti </a:t>
                      </a:r>
                      <a:r>
                        <a:rPr lang="cs-CZ" sz="1600" u="none" strike="noStrike" dirty="0" err="1">
                          <a:effectLst/>
                        </a:rPr>
                        <a:t>tk.k</a:t>
                      </a:r>
                      <a:r>
                        <a:rPr lang="cs-CZ" sz="1600" u="none" strike="noStrike" dirty="0">
                          <a:effectLst/>
                        </a:rPr>
                        <a:t> insulinu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Deriváty </a:t>
                      </a:r>
                      <a:r>
                        <a:rPr lang="cs-CZ" sz="1600" u="none" strike="noStrike" dirty="0" err="1">
                          <a:effectLst/>
                        </a:rPr>
                        <a:t>sulfonyurey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Gliklazid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Gliklazid Actavis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KI: CHRI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5247380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Glimepirid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Amaryl, Eglymad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NÚ: hypoglykemie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6425295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Glikvidon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zadržování tekutin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2827216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zvyšují chuť k jídlu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801898"/>
                  </a:ext>
                </a:extLst>
              </a:tr>
              <a:tr h="51386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↑ sekrece insulinu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Glinidy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Repaglinid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62B4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Repaglinide, Dibetix, Prandin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rychlejší nástup účinku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375434"/>
                  </a:ext>
                </a:extLst>
              </a:tr>
              <a:tr h="5138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kratší poločas- 3x denně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64372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Inkretiny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Exenatid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Byetta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s.c.!!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76149"/>
                  </a:ext>
                </a:extLst>
              </a:tr>
              <a:tr h="260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Liraglutid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60369"/>
                  </a:ext>
                </a:extLst>
              </a:tr>
              <a:tr h="5138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Gliptiny= DPP4 inh.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Sitagliptin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Janumet</a:t>
                      </a:r>
                      <a:r>
                        <a:rPr lang="cs-CZ" sz="1600" u="none" strike="noStrike" dirty="0">
                          <a:effectLst/>
                        </a:rPr>
                        <a:t>, </a:t>
                      </a:r>
                      <a:r>
                        <a:rPr lang="cs-CZ" sz="1600" u="none" strike="noStrike" dirty="0" err="1">
                          <a:effectLst/>
                        </a:rPr>
                        <a:t>Januvia</a:t>
                      </a:r>
                      <a:r>
                        <a:rPr lang="cs-CZ" sz="1600" u="none" strike="noStrike" dirty="0">
                          <a:effectLst/>
                        </a:rPr>
                        <a:t>, </a:t>
                      </a:r>
                      <a:r>
                        <a:rPr lang="cs-CZ" sz="1600" u="none" strike="noStrike" dirty="0" err="1">
                          <a:effectLst/>
                        </a:rPr>
                        <a:t>Efficib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AF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0370"/>
                  </a:ext>
                </a:extLst>
              </a:tr>
              <a:tr h="5138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zpomalení vstřebávání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Inhibitory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Akarbóza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Glucobay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při nedodržení diety průjmy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1576125"/>
                  </a:ext>
                </a:extLst>
              </a:tr>
              <a:tr h="5138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sacharidů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glukosidáz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Miglitol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62B4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meteorismus, pomocný lék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311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5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Chemický posel, který slouží v organismu k přenosu informací při řízení funkcí orgánů a metabolických procesů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Tvoří 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 ve žlázách s vnitřní sekrecí (hypofýza, štítná žláza, Langerhansovy ostrůvky v pankreatu,..)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v difusně rozesetých endokrinních buňkách (v CNS, srdečních síních, ledvinách,..)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Podle chemické struktury: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peptidové hormony (glykoproteiny)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steroidní hormony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deriváty tyrosinu (katecholaminy, hormony štítné žlázy)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49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formy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MODY</a:t>
            </a:r>
            <a:r>
              <a:rPr lang="cs-CZ" sz="2000" dirty="0"/>
              <a:t> - maturity </a:t>
            </a:r>
            <a:r>
              <a:rPr lang="cs-CZ" sz="2000" dirty="0" err="1"/>
              <a:t>onset</a:t>
            </a:r>
            <a:r>
              <a:rPr lang="cs-CZ" sz="2000" dirty="0"/>
              <a:t> diabetes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young</a:t>
            </a:r>
            <a:r>
              <a:rPr lang="cs-CZ" sz="2000" dirty="0"/>
              <a:t>, obvykle asymptomatické, u lidí do 30let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gestační diabetes </a:t>
            </a:r>
            <a:r>
              <a:rPr lang="cs-CZ" sz="2000" dirty="0"/>
              <a:t>- nově vzniká v graviditě a mizí po porodu</a:t>
            </a:r>
          </a:p>
          <a:p>
            <a:pPr marL="0" indent="0">
              <a:buNone/>
            </a:pPr>
            <a:r>
              <a:rPr lang="cs-CZ" sz="2000" dirty="0"/>
              <a:t>                                    - </a:t>
            </a:r>
            <a:r>
              <a:rPr lang="cs-CZ" sz="2000" dirty="0" err="1"/>
              <a:t>oGTT</a:t>
            </a:r>
            <a:r>
              <a:rPr lang="cs-CZ" sz="2000" dirty="0"/>
              <a:t> mezi 24.-28.t.g. u všech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prediabetes</a:t>
            </a:r>
            <a:r>
              <a:rPr lang="cs-CZ" sz="2000" dirty="0"/>
              <a:t> - vyšší glykemie nalačno nebo poručená </a:t>
            </a:r>
            <a:r>
              <a:rPr lang="cs-CZ" sz="2000" dirty="0" err="1"/>
              <a:t>glukosová</a:t>
            </a:r>
            <a:r>
              <a:rPr lang="cs-CZ" sz="2000" dirty="0"/>
              <a:t> tolerance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sekundární diabetes </a:t>
            </a:r>
            <a:r>
              <a:rPr lang="cs-CZ" sz="2000" dirty="0"/>
              <a:t>endokrinní (vyšší </a:t>
            </a:r>
            <a:r>
              <a:rPr lang="cs-CZ" sz="2000" dirty="0" err="1"/>
              <a:t>kortisol</a:t>
            </a:r>
            <a:r>
              <a:rPr lang="cs-CZ" sz="2000" dirty="0"/>
              <a:t>, STH, fT4, </a:t>
            </a:r>
            <a:r>
              <a:rPr lang="cs-CZ" sz="2000" dirty="0" err="1"/>
              <a:t>feochromocytom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</a:t>
            </a:r>
            <a:r>
              <a:rPr lang="cs-CZ" sz="2000" dirty="0" err="1"/>
              <a:t>pankreatoprivní</a:t>
            </a:r>
            <a:r>
              <a:rPr lang="cs-CZ" sz="2000" dirty="0"/>
              <a:t> (CF, trauma, hemochromatóza)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léky (</a:t>
            </a:r>
            <a:r>
              <a:rPr lang="cs-CZ" sz="2000" dirty="0" err="1"/>
              <a:t>kys</a:t>
            </a:r>
            <a:r>
              <a:rPr lang="cs-CZ" sz="2000" dirty="0"/>
              <a:t>. nikotinová, glukokortikoidy)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infekce (kongenitální rubeola, CMV)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Downův </a:t>
            </a:r>
            <a:r>
              <a:rPr lang="cs-CZ" sz="2000" dirty="0" err="1"/>
              <a:t>sy</a:t>
            </a:r>
            <a:r>
              <a:rPr lang="cs-CZ" sz="2000" dirty="0"/>
              <a:t>, </a:t>
            </a:r>
            <a:r>
              <a:rPr lang="cs-CZ" sz="2000" dirty="0" err="1"/>
              <a:t>Klinfelterův</a:t>
            </a:r>
            <a:r>
              <a:rPr lang="cs-CZ" sz="2000" dirty="0"/>
              <a:t> </a:t>
            </a:r>
            <a:r>
              <a:rPr lang="cs-CZ" sz="2000" dirty="0" err="1"/>
              <a:t>sy</a:t>
            </a:r>
            <a:r>
              <a:rPr lang="cs-CZ" sz="2000" dirty="0"/>
              <a:t>, </a:t>
            </a:r>
            <a:r>
              <a:rPr lang="cs-CZ" sz="2000" dirty="0" err="1"/>
              <a:t>Turnerův</a:t>
            </a:r>
            <a:r>
              <a:rPr lang="cs-CZ" sz="2000" dirty="0"/>
              <a:t> </a:t>
            </a:r>
            <a:r>
              <a:rPr lang="cs-CZ" sz="2000" dirty="0" err="1"/>
              <a:t>sy</a:t>
            </a:r>
            <a:r>
              <a:rPr lang="cs-CZ" sz="2000" dirty="0"/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391308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7F88F-C0A0-4079-A5F7-B12A35BE1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3C3F1-C157-43B4-B887-841E53F85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507A2A-7DF5-4581-B3E6-3CF0B860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133E6D-0EC9-4240-899A-63D999D36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diabetická </a:t>
            </a:r>
            <a:r>
              <a:rPr lang="cs-CZ" sz="2000" dirty="0" err="1"/>
              <a:t>ketoacidóza</a:t>
            </a:r>
            <a:r>
              <a:rPr lang="cs-CZ" sz="2000" dirty="0"/>
              <a:t>, </a:t>
            </a:r>
            <a:r>
              <a:rPr lang="cs-CZ" sz="2000" dirty="0" err="1"/>
              <a:t>ketoacidotické</a:t>
            </a:r>
            <a:r>
              <a:rPr lang="cs-CZ" sz="2000" dirty="0"/>
              <a:t> </a:t>
            </a:r>
            <a:r>
              <a:rPr lang="cs-CZ" sz="2000" dirty="0" err="1"/>
              <a:t>koma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laktacidóza</a:t>
            </a:r>
            <a:r>
              <a:rPr lang="cs-CZ" sz="2000" dirty="0"/>
              <a:t>, </a:t>
            </a:r>
            <a:r>
              <a:rPr lang="cs-CZ" sz="2000" dirty="0" err="1"/>
              <a:t>koma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hypoglykemie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hefropatie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retinopatie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/>
              <a:t>polyneuropatie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syndrom diabetické nohy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ICHS, CMP, ICHDKK</a:t>
            </a:r>
          </a:p>
          <a:p>
            <a:endParaRPr lang="cs-CZ" sz="2000" dirty="0"/>
          </a:p>
        </p:txBody>
      </p:sp>
      <p:pic>
        <p:nvPicPr>
          <p:cNvPr id="6" name="Picture 2" descr="SouvisejÃ­cÃ­ obrÃ¡zek">
            <a:extLst>
              <a:ext uri="{FF2B5EF4-FFF2-40B4-BE49-F238E27FC236}">
                <a16:creationId xmlns:a16="http://schemas.microsoft.com/office/drawing/2014/main" id="{583A1DA7-0A14-4187-84B8-4634CA13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98" y="378000"/>
            <a:ext cx="4063527" cy="56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75F629-B6AD-491F-A8DD-57B46BE7F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E8DF54-79B2-4945-B052-A464D037A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4906BA-501C-42C3-B7EB-AD67954A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účinky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300261-D995-4CD7-B212-85DF56A8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Hormony a ostatní látkové signály vykonávají regulační funkci, při níž odpověď na signál zpětně ovlivňuje zdroj signálu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Hormon se váže na receptor: membránový/ jaderný, poté se uvolní intracelulární přenašeč, který předá v buňce hormonální signál dále. (takovými druhými posly jsou např. </a:t>
            </a:r>
            <a:r>
              <a:rPr lang="cs-CZ" sz="2000" dirty="0" err="1">
                <a:solidFill>
                  <a:srgbClr val="000000"/>
                </a:solidFill>
              </a:rPr>
              <a:t>cAMP</a:t>
            </a:r>
            <a:r>
              <a:rPr lang="cs-CZ" sz="2000" dirty="0">
                <a:solidFill>
                  <a:srgbClr val="000000"/>
                </a:solidFill>
              </a:rPr>
              <a:t>, Ca, NO,..)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Negativní zpětná vazba </a:t>
            </a:r>
            <a:r>
              <a:rPr lang="cs-CZ" sz="2000" dirty="0">
                <a:solidFill>
                  <a:srgbClr val="000000"/>
                </a:solidFill>
              </a:rPr>
              <a:t>- odpověď se tlumí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Pozitivní zpětná vazba </a:t>
            </a:r>
            <a:r>
              <a:rPr lang="cs-CZ" sz="2000" dirty="0">
                <a:solidFill>
                  <a:srgbClr val="000000"/>
                </a:solidFill>
              </a:rPr>
              <a:t>- odpověď se zesiluje</a:t>
            </a:r>
            <a:endParaRPr lang="cs-CZ" sz="2000" dirty="0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A187DC9E-D580-4F9B-A356-DD5DA7A2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35" y="3514242"/>
            <a:ext cx="5112265" cy="24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4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0E027-290E-403E-A02B-C78EA2FFD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5F759D-9401-410D-B739-A4BDC0FCB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094441-A195-493F-879B-26346D5C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Hypothalamo</a:t>
            </a:r>
            <a:r>
              <a:rPr lang="cs-CZ" dirty="0"/>
              <a:t>-hypofyzární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3D04C8-E7E0-4C6D-8532-6E01731C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334" y="1692002"/>
            <a:ext cx="6617865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err="1"/>
              <a:t>Hypothalamus</a:t>
            </a:r>
            <a:r>
              <a:rPr lang="cs-CZ" sz="2000" dirty="0"/>
              <a:t> je část </a:t>
            </a:r>
            <a:r>
              <a:rPr lang="cs-CZ" sz="2000" dirty="0" err="1"/>
              <a:t>diencephala</a:t>
            </a:r>
            <a:r>
              <a:rPr lang="cs-CZ" sz="2000" dirty="0"/>
              <a:t> (mezimozku), vybíhá v hypofýzu, která se dělí na </a:t>
            </a:r>
            <a:r>
              <a:rPr lang="cs-CZ" sz="2000" b="1" u="sng" dirty="0"/>
              <a:t>adenohypofýzu</a:t>
            </a:r>
            <a:r>
              <a:rPr lang="cs-CZ" sz="2000" dirty="0"/>
              <a:t> a </a:t>
            </a:r>
            <a:r>
              <a:rPr lang="cs-CZ" sz="2000" b="1" u="sng" dirty="0"/>
              <a:t>neurohypofýzu</a:t>
            </a:r>
            <a:r>
              <a:rPr lang="cs-CZ" sz="2000" dirty="0"/>
              <a:t>. Kromě endokrinních funkcí řídí příjem potravy, termoregulaci, spánek, osmotickou a vodní homeostázu,…</a:t>
            </a:r>
          </a:p>
          <a:p>
            <a:endParaRPr lang="cs-CZ" dirty="0"/>
          </a:p>
        </p:txBody>
      </p:sp>
      <p:pic>
        <p:nvPicPr>
          <p:cNvPr id="6" name="Picture 2" descr="SouvisejÃ­cÃ­ obrÃ¡zek">
            <a:extLst>
              <a:ext uri="{FF2B5EF4-FFF2-40B4-BE49-F238E27FC236}">
                <a16:creationId xmlns:a16="http://schemas.microsoft.com/office/drawing/2014/main" id="{F8047C90-11CE-4297-BE48-560C7D43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1692002"/>
            <a:ext cx="4687075" cy="39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ABA68C2A-2E6B-4AAD-8014-E27F4784D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3813318"/>
            <a:ext cx="5113323" cy="20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0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7EA1FC-5BB9-4299-85C7-AF397135B4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94370-F135-4F4B-8082-9FC3465F4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11A6D3-2F97-4F3E-9187-246B469B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Hypothalamus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D6EA1E-720C-46CE-B964-C2B810A35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liberiny</a:t>
            </a:r>
            <a:r>
              <a:rPr lang="cs-CZ" sz="2000" dirty="0">
                <a:solidFill>
                  <a:srgbClr val="000000"/>
                </a:solidFill>
              </a:rPr>
              <a:t> – regulují uvolňování hormonů z adenohypofýzy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statiny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- regulují uvolňování hormonů z adenohypofýzy 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oxytocin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kontrakce svalových buněk mléčné žlázy</a:t>
            </a:r>
          </a:p>
          <a:p>
            <a:r>
              <a:rPr lang="cs-CZ" sz="2000" dirty="0">
                <a:solidFill>
                  <a:srgbClr val="000000"/>
                </a:solidFill>
              </a:rPr>
              <a:t>kontrakce svalových buněk dělohy během porodu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kontrakce dělohy a svaloviny vývodných semenných cest během orgasmu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000" b="1" dirty="0">
                <a:solidFill>
                  <a:srgbClr val="000000"/>
                </a:solidFill>
              </a:rPr>
              <a:t>antidiuretický hormon/ ADH/ Vasopresin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zvyšuje resorpci vody ve sběrných kanálcích v ledvinách </a:t>
            </a:r>
          </a:p>
          <a:p>
            <a:endParaRPr lang="cs-CZ" dirty="0"/>
          </a:p>
        </p:txBody>
      </p:sp>
      <p:pic>
        <p:nvPicPr>
          <p:cNvPr id="7" name="Grafický objekt 6" descr="Muž s miminkem">
            <a:extLst>
              <a:ext uri="{FF2B5EF4-FFF2-40B4-BE49-F238E27FC236}">
                <a16:creationId xmlns:a16="http://schemas.microsoft.com/office/drawing/2014/main" id="{6F987C77-1BDA-4D6A-89F1-A5FB8DBED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8783" y="2914567"/>
            <a:ext cx="514433" cy="514433"/>
          </a:xfrm>
          <a:prstGeom prst="rect">
            <a:avLst/>
          </a:prstGeom>
        </p:spPr>
      </p:pic>
      <p:pic>
        <p:nvPicPr>
          <p:cNvPr id="8" name="Grafický objekt 7" descr="Těhotná žena">
            <a:extLst>
              <a:ext uri="{FF2B5EF4-FFF2-40B4-BE49-F238E27FC236}">
                <a16:creationId xmlns:a16="http://schemas.microsoft.com/office/drawing/2014/main" id="{96FC27E5-7AD0-4FBB-8D78-763CA1C30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67" y="3320814"/>
            <a:ext cx="573392" cy="573392"/>
          </a:xfrm>
          <a:prstGeom prst="rect">
            <a:avLst/>
          </a:prstGeom>
        </p:spPr>
      </p:pic>
      <p:pic>
        <p:nvPicPr>
          <p:cNvPr id="9" name="Grafický objekt 8" descr="Muž a žena">
            <a:extLst>
              <a:ext uri="{FF2B5EF4-FFF2-40B4-BE49-F238E27FC236}">
                <a16:creationId xmlns:a16="http://schemas.microsoft.com/office/drawing/2014/main" id="{2FADA62E-CF6B-47B5-A2F6-A355289E86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9720" y="3762001"/>
            <a:ext cx="654061" cy="654061"/>
          </a:xfrm>
          <a:prstGeom prst="rect">
            <a:avLst/>
          </a:prstGeom>
        </p:spPr>
      </p:pic>
      <p:pic>
        <p:nvPicPr>
          <p:cNvPr id="10" name="Grafický objekt 9" descr="Toaleta">
            <a:extLst>
              <a:ext uri="{FF2B5EF4-FFF2-40B4-BE49-F238E27FC236}">
                <a16:creationId xmlns:a16="http://schemas.microsoft.com/office/drawing/2014/main" id="{7D1125F9-F2B4-4285-91A2-D086F8BE9F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3292" y="4698337"/>
            <a:ext cx="613926" cy="613926"/>
          </a:xfrm>
          <a:prstGeom prst="rect">
            <a:avLst/>
          </a:prstGeom>
        </p:spPr>
      </p:pic>
      <p:pic>
        <p:nvPicPr>
          <p:cNvPr id="11" name="Grafický objekt 10" descr="Ledviny">
            <a:extLst>
              <a:ext uri="{FF2B5EF4-FFF2-40B4-BE49-F238E27FC236}">
                <a16:creationId xmlns:a16="http://schemas.microsoft.com/office/drawing/2014/main" id="{061E1695-A444-4202-ACCC-4581F45452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7218" y="4662831"/>
            <a:ext cx="684938" cy="684938"/>
          </a:xfrm>
          <a:prstGeom prst="rect">
            <a:avLst/>
          </a:prstGeom>
        </p:spPr>
      </p:pic>
      <p:sp>
        <p:nvSpPr>
          <p:cNvPr id="12" name="Šipka: nahoru 11">
            <a:extLst>
              <a:ext uri="{FF2B5EF4-FFF2-40B4-BE49-F238E27FC236}">
                <a16:creationId xmlns:a16="http://schemas.microsoft.com/office/drawing/2014/main" id="{36DDBE74-207C-406E-833A-850B20D8602D}"/>
              </a:ext>
            </a:extLst>
          </p:cNvPr>
          <p:cNvSpPr/>
          <p:nvPr/>
        </p:nvSpPr>
        <p:spPr>
          <a:xfrm>
            <a:off x="7740255" y="1859996"/>
            <a:ext cx="134693" cy="299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6078F9FD-84CF-4FCC-901A-92E145AEE269}"/>
              </a:ext>
            </a:extLst>
          </p:cNvPr>
          <p:cNvSpPr/>
          <p:nvPr/>
        </p:nvSpPr>
        <p:spPr>
          <a:xfrm>
            <a:off x="7605562" y="2257413"/>
            <a:ext cx="134693" cy="29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E877C4-214D-473E-B0AB-BDF1D88A6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E60AB4-F372-4299-8B2D-806C3012A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A51E2C-7193-42BE-9851-3BD8816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err="1"/>
              <a:t>Liberiny</a:t>
            </a:r>
            <a:r>
              <a:rPr lang="en-US" kern="1200" dirty="0"/>
              <a:t>, </a:t>
            </a:r>
            <a:r>
              <a:rPr lang="en-US" kern="1200" dirty="0" err="1"/>
              <a:t>statiny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69EDEF-1B31-4E54-AB71-97A9117A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 err="1"/>
              <a:t>Gn</a:t>
            </a:r>
            <a:r>
              <a:rPr lang="cs-CZ" sz="2000" b="1" dirty="0"/>
              <a:t>-RH </a:t>
            </a:r>
            <a:r>
              <a:rPr lang="cs-CZ" sz="2000" dirty="0"/>
              <a:t>- </a:t>
            </a:r>
            <a:r>
              <a:rPr lang="cs-CZ" sz="2000" dirty="0" err="1"/>
              <a:t>gonadoliberin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TRH </a:t>
            </a:r>
            <a:r>
              <a:rPr lang="cs-CZ" sz="2000" dirty="0"/>
              <a:t>- </a:t>
            </a:r>
            <a:r>
              <a:rPr lang="cs-CZ" sz="2000" dirty="0" err="1"/>
              <a:t>thyreoliberin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CRH </a:t>
            </a:r>
            <a:r>
              <a:rPr lang="cs-CZ" sz="2000" dirty="0"/>
              <a:t>- </a:t>
            </a:r>
            <a:r>
              <a:rPr lang="cs-CZ" sz="2000" dirty="0" err="1"/>
              <a:t>kortikoliberin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PIH </a:t>
            </a:r>
            <a:r>
              <a:rPr lang="cs-CZ" sz="2000" dirty="0"/>
              <a:t>= </a:t>
            </a:r>
            <a:r>
              <a:rPr lang="cs-CZ" sz="2000" dirty="0" err="1"/>
              <a:t>GnIH</a:t>
            </a:r>
            <a:r>
              <a:rPr lang="cs-CZ" sz="2000" dirty="0"/>
              <a:t> = dopamin / </a:t>
            </a:r>
            <a:r>
              <a:rPr lang="cs-CZ" sz="2000" dirty="0" err="1"/>
              <a:t>prolaktostatin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SIH </a:t>
            </a:r>
            <a:r>
              <a:rPr lang="cs-CZ" sz="2000" dirty="0"/>
              <a:t>- </a:t>
            </a:r>
            <a:r>
              <a:rPr lang="cs-CZ" sz="2000" dirty="0" err="1"/>
              <a:t>somatostatin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Picture 4" descr="VÃ½sledek obrÃ¡zku pro hypothamalo hypofyzÃ¡rnÃ­ systÃ©m">
            <a:extLst>
              <a:ext uri="{FF2B5EF4-FFF2-40B4-BE49-F238E27FC236}">
                <a16:creationId xmlns:a16="http://schemas.microsoft.com/office/drawing/2014/main" id="{AD915748-2A7B-483F-89D6-7FF1FBD28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/>
          <a:stretch/>
        </p:blipFill>
        <p:spPr bwMode="auto">
          <a:xfrm>
            <a:off x="5344733" y="128422"/>
            <a:ext cx="6383628" cy="5796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A87470-3095-468A-AFD5-1F25CC9A0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BEFE19-A544-4BC3-9A65-F95068F61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16EA23-C809-4AB1-B21F-00F8B244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Adenohypofýza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3753D2-147B-4C16-A1ED-D71BF877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STH Somatotropin (růstový hormon)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Zvyšuje proteosyntézu, mobilizuje tuk, zvyšuje výdej glykogenu z jater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000" b="1" dirty="0">
                <a:solidFill>
                  <a:srgbClr val="000000"/>
                </a:solidFill>
              </a:rPr>
              <a:t>PRL Prolaktin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Stimuluje růst mléčné žlázy a tvorbu mateřského mléka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>
                <a:solidFill>
                  <a:srgbClr val="000000"/>
                </a:solidFill>
              </a:rPr>
              <a:t>TSH tyreotropin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Stimuje</a:t>
            </a:r>
            <a:r>
              <a:rPr lang="cs-CZ" sz="2000" dirty="0">
                <a:solidFill>
                  <a:srgbClr val="000000"/>
                </a:solidFill>
              </a:rPr>
              <a:t> tvorbu hormonů štítné žlázy (</a:t>
            </a:r>
            <a:r>
              <a:rPr lang="cs-CZ" sz="2000" dirty="0" err="1">
                <a:solidFill>
                  <a:srgbClr val="000000"/>
                </a:solidFill>
              </a:rPr>
              <a:t>trijodtyroninu</a:t>
            </a:r>
            <a:r>
              <a:rPr lang="cs-CZ" sz="2000" dirty="0">
                <a:solidFill>
                  <a:srgbClr val="000000"/>
                </a:solidFill>
              </a:rPr>
              <a:t> T3 a tyroxinu T4)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sz="2000" b="1" dirty="0">
                <a:solidFill>
                  <a:srgbClr val="000000"/>
                </a:solidFill>
              </a:rPr>
              <a:t>FSH Folikulostimulační hormon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Stimuluje růst ovariálních folikulů u žen a spermatogenezi u mužů </a:t>
            </a:r>
          </a:p>
          <a:p>
            <a:endParaRPr lang="cs-CZ" dirty="0"/>
          </a:p>
        </p:txBody>
      </p:sp>
      <p:pic>
        <p:nvPicPr>
          <p:cNvPr id="6" name="Grafický objekt 5" descr="Svalnatá paže">
            <a:extLst>
              <a:ext uri="{FF2B5EF4-FFF2-40B4-BE49-F238E27FC236}">
                <a16:creationId xmlns:a16="http://schemas.microsoft.com/office/drawing/2014/main" id="{15EAEC8A-0E4A-4538-A611-D16C82FF3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5564" y="1820212"/>
            <a:ext cx="800100" cy="800100"/>
          </a:xfrm>
          <a:prstGeom prst="rect">
            <a:avLst/>
          </a:prstGeom>
        </p:spPr>
      </p:pic>
      <p:pic>
        <p:nvPicPr>
          <p:cNvPr id="7" name="Grafický objekt 6" descr="Žena s miminkem">
            <a:extLst>
              <a:ext uri="{FF2B5EF4-FFF2-40B4-BE49-F238E27FC236}">
                <a16:creationId xmlns:a16="http://schemas.microsoft.com/office/drawing/2014/main" id="{7098EC40-1E6B-4F4B-9845-325FCC9AA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028" y="2620312"/>
            <a:ext cx="844548" cy="844548"/>
          </a:xfrm>
          <a:prstGeom prst="rect">
            <a:avLst/>
          </a:prstGeom>
        </p:spPr>
      </p:pic>
      <p:pic>
        <p:nvPicPr>
          <p:cNvPr id="8" name="Grafický objekt 7" descr="Léky">
            <a:extLst>
              <a:ext uri="{FF2B5EF4-FFF2-40B4-BE49-F238E27FC236}">
                <a16:creationId xmlns:a16="http://schemas.microsoft.com/office/drawing/2014/main" id="{A3494CEA-1D8C-48C7-8027-993AD4A84D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85564" y="3762001"/>
            <a:ext cx="746125" cy="746125"/>
          </a:xfrm>
          <a:prstGeom prst="rect">
            <a:avLst/>
          </a:prstGeom>
        </p:spPr>
      </p:pic>
      <p:pic>
        <p:nvPicPr>
          <p:cNvPr id="9" name="Grafický objekt 8" descr="Muž">
            <a:extLst>
              <a:ext uri="{FF2B5EF4-FFF2-40B4-BE49-F238E27FC236}">
                <a16:creationId xmlns:a16="http://schemas.microsoft.com/office/drawing/2014/main" id="{0C436366-14B6-4CDE-96AC-E90C9EA9CF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1897" y="4834322"/>
            <a:ext cx="660400" cy="660400"/>
          </a:xfrm>
          <a:prstGeom prst="rect">
            <a:avLst/>
          </a:prstGeom>
        </p:spPr>
      </p:pic>
      <p:pic>
        <p:nvPicPr>
          <p:cNvPr id="10" name="Grafický objekt 9" descr="Žena">
            <a:extLst>
              <a:ext uri="{FF2B5EF4-FFF2-40B4-BE49-F238E27FC236}">
                <a16:creationId xmlns:a16="http://schemas.microsoft.com/office/drawing/2014/main" id="{15D40F1A-52EE-4182-AD2D-F1C12BFCB2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92297" y="4834322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8AD297-7D39-4785-801D-1E03CF4A4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2954C1-6715-4884-B1C8-D41F25FD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6448D8-DA2D-4C79-99CF-84415CF8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Adenohypofýza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A6D7EB-F0A8-4FCC-993E-6E72A462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sz="2000" b="1" dirty="0">
                <a:solidFill>
                  <a:srgbClr val="000000"/>
                </a:solidFill>
              </a:rPr>
              <a:t>LH Luteinizační hormon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stimuluje produkci estrogenu a progesteronu ve vaječnících a způsobuje ovulaci, u mužů působí na tvorbu testosteronu v </a:t>
            </a:r>
            <a:r>
              <a:rPr lang="cs-CZ" sz="2000" dirty="0" err="1">
                <a:solidFill>
                  <a:srgbClr val="000000"/>
                </a:solidFill>
              </a:rPr>
              <a:t>Leydigových</a:t>
            </a:r>
            <a:r>
              <a:rPr lang="cs-CZ" sz="2000" dirty="0">
                <a:solidFill>
                  <a:srgbClr val="000000"/>
                </a:solidFill>
              </a:rPr>
              <a:t> buňkách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2000" b="1" dirty="0">
                <a:solidFill>
                  <a:srgbClr val="000000"/>
                </a:solidFill>
              </a:rPr>
              <a:t>ACTH adrenokortikotropní hormon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zvyšuje produkci hormonů kůry nadledvin</a:t>
            </a:r>
          </a:p>
          <a:p>
            <a:r>
              <a:rPr lang="cs-CZ" sz="2000" dirty="0">
                <a:solidFill>
                  <a:srgbClr val="000000"/>
                </a:solidFill>
              </a:rPr>
              <a:t>glukokortikoidy- </a:t>
            </a:r>
            <a:r>
              <a:rPr lang="cs-CZ" sz="2000" dirty="0" err="1">
                <a:solidFill>
                  <a:srgbClr val="000000"/>
                </a:solidFill>
              </a:rPr>
              <a:t>kortisol</a:t>
            </a:r>
            <a:r>
              <a:rPr lang="cs-CZ" sz="2000" dirty="0">
                <a:solidFill>
                  <a:srgbClr val="000000"/>
                </a:solidFill>
              </a:rPr>
              <a:t>- metabolismus sacharidů, proteinů, lipidů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mineralokortikoidy</a:t>
            </a:r>
            <a:r>
              <a:rPr lang="cs-CZ" sz="2000" dirty="0">
                <a:solidFill>
                  <a:srgbClr val="000000"/>
                </a:solidFill>
              </a:rPr>
              <a:t>- aldosteron- zvyšují zpětnou resorpci Na</a:t>
            </a:r>
            <a:r>
              <a:rPr lang="cs-CZ" sz="2000" baseline="30000" dirty="0">
                <a:solidFill>
                  <a:srgbClr val="000000"/>
                </a:solidFill>
              </a:rPr>
              <a:t>+ </a:t>
            </a:r>
            <a:r>
              <a:rPr lang="cs-CZ" sz="2000" dirty="0">
                <a:solidFill>
                  <a:srgbClr val="000000"/>
                </a:solidFill>
              </a:rPr>
              <a:t>→zvyšují TK; zvyšují ztrátu K</a:t>
            </a:r>
            <a:r>
              <a:rPr lang="cs-CZ" sz="2000" baseline="30000" dirty="0">
                <a:solidFill>
                  <a:srgbClr val="000000"/>
                </a:solidFill>
              </a:rPr>
              <a:t> +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   a H</a:t>
            </a:r>
            <a:r>
              <a:rPr lang="cs-CZ" sz="2000" baseline="30000" dirty="0">
                <a:solidFill>
                  <a:srgbClr val="000000"/>
                </a:solidFill>
              </a:rPr>
              <a:t> +</a:t>
            </a:r>
            <a:r>
              <a:rPr lang="cs-CZ" sz="2000" dirty="0">
                <a:solidFill>
                  <a:srgbClr val="000000"/>
                </a:solidFill>
              </a:rPr>
              <a:t> močí </a:t>
            </a:r>
          </a:p>
          <a:p>
            <a:endParaRPr lang="cs-CZ" dirty="0"/>
          </a:p>
        </p:txBody>
      </p:sp>
      <p:pic>
        <p:nvPicPr>
          <p:cNvPr id="6" name="Grafický objekt 5" descr="Zamilovaný smajlík bez výplně">
            <a:extLst>
              <a:ext uri="{FF2B5EF4-FFF2-40B4-BE49-F238E27FC236}">
                <a16:creationId xmlns:a16="http://schemas.microsoft.com/office/drawing/2014/main" id="{20EF5FD9-67FE-41F3-AC2A-27D010D47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8334" y="2516757"/>
            <a:ext cx="596992" cy="596992"/>
          </a:xfrm>
          <a:prstGeom prst="rect">
            <a:avLst/>
          </a:prstGeom>
        </p:spPr>
      </p:pic>
      <p:pic>
        <p:nvPicPr>
          <p:cNvPr id="7" name="Grafický objekt 6" descr="Túra">
            <a:extLst>
              <a:ext uri="{FF2B5EF4-FFF2-40B4-BE49-F238E27FC236}">
                <a16:creationId xmlns:a16="http://schemas.microsoft.com/office/drawing/2014/main" id="{27632A35-887F-4C25-93C0-53421AE45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4113" y="3534521"/>
            <a:ext cx="808477" cy="808477"/>
          </a:xfrm>
          <a:prstGeom prst="rect">
            <a:avLst/>
          </a:prstGeom>
        </p:spPr>
      </p:pic>
      <p:pic>
        <p:nvPicPr>
          <p:cNvPr id="8" name="Grafický objekt 7" descr="Vzestupný trend">
            <a:extLst>
              <a:ext uri="{FF2B5EF4-FFF2-40B4-BE49-F238E27FC236}">
                <a16:creationId xmlns:a16="http://schemas.microsoft.com/office/drawing/2014/main" id="{E5DF13DA-B198-49B5-B5C3-BA478E84C7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9404" y="5014194"/>
            <a:ext cx="677204" cy="6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79DEA7-6625-4D3B-98C9-3BA761AF6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914D3-7FBE-4F05-B61D-7F14C2E91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759B4A0-0ED8-4C57-B6F3-038AE77E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67365"/>
            <a:ext cx="11719775" cy="57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24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101</TotalTime>
  <Words>1656</Words>
  <Application>Microsoft Office PowerPoint</Application>
  <PresentationFormat>Širokoúhlá obrazovka</PresentationFormat>
  <Paragraphs>260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Prezentace_MU_CZ</vt:lpstr>
      <vt:lpstr>Endokrinologie</vt:lpstr>
      <vt:lpstr>Hormon</vt:lpstr>
      <vt:lpstr>Regulace a účinky</vt:lpstr>
      <vt:lpstr>Hypothalamo-hypofyzární systém</vt:lpstr>
      <vt:lpstr>Hypothalamus</vt:lpstr>
      <vt:lpstr>Liberiny, statiny</vt:lpstr>
      <vt:lpstr>Adenohypofýza</vt:lpstr>
      <vt:lpstr>Adenohypofýza</vt:lpstr>
      <vt:lpstr>Prezentace aplikace PowerPoint</vt:lpstr>
      <vt:lpstr>Onemocnění hypothalamu</vt:lpstr>
      <vt:lpstr>Onemocnění hypofýzy</vt:lpstr>
      <vt:lpstr>Akromegalie/ gigantismus/ somatotropinom</vt:lpstr>
      <vt:lpstr>Cushingova choroba / kortikotropinom</vt:lpstr>
      <vt:lpstr>Diabetes mellitus</vt:lpstr>
      <vt:lpstr>Prezentace aplikace PowerPoint</vt:lpstr>
      <vt:lpstr>Diabetes mellitus 1. typu</vt:lpstr>
      <vt:lpstr>Diabetes mellitus 2. typu</vt:lpstr>
      <vt:lpstr>Insulin</vt:lpstr>
      <vt:lpstr>PAD - perorální antidiabetika</vt:lpstr>
      <vt:lpstr>Další formy</vt:lpstr>
      <vt:lpstr>Komplikace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17</cp:revision>
  <cp:lastPrinted>1601-01-01T00:00:00Z</cp:lastPrinted>
  <dcterms:created xsi:type="dcterms:W3CDTF">2021-04-27T07:29:37Z</dcterms:created>
  <dcterms:modified xsi:type="dcterms:W3CDTF">2021-09-04T13:48:45Z</dcterms:modified>
</cp:coreProperties>
</file>