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38"/>
  </p:notesMasterIdLst>
  <p:handoutMasterIdLst>
    <p:handoutMasterId r:id="rId3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91" r:id="rId14"/>
    <p:sldId id="268" r:id="rId15"/>
    <p:sldId id="269" r:id="rId16"/>
    <p:sldId id="270" r:id="rId17"/>
    <p:sldId id="271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72" r:id="rId31"/>
    <p:sldId id="285" r:id="rId32"/>
    <p:sldId id="286" r:id="rId33"/>
    <p:sldId id="287" r:id="rId34"/>
    <p:sldId id="288" r:id="rId35"/>
    <p:sldId id="289" r:id="rId36"/>
    <p:sldId id="306" r:id="rId3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287D"/>
    <a:srgbClr val="F01928"/>
    <a:srgbClr val="9100DC"/>
    <a:srgbClr val="5AC8A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49" autoAdjust="0"/>
    <p:restoredTop sz="96754" autoAdjust="0"/>
  </p:normalViewPr>
  <p:slideViewPr>
    <p:cSldViewPr snapToGrid="0">
      <p:cViewPr varScale="1">
        <p:scale>
          <a:sx n="86" d="100"/>
          <a:sy n="86" d="100"/>
        </p:scale>
        <p:origin x="341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907534D-54C1-45F1-848D-D131E25FFB2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502" y="423331"/>
            <a:ext cx="3636264" cy="1069200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97C0165F-2D7A-4224-A2CE-15A0E11D30A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10" name="Rectangle 18">
            <a:extLst>
              <a:ext uri="{FF2B5EF4-FFF2-40B4-BE49-F238E27FC236}">
                <a16:creationId xmlns:a16="http://schemas.microsoft.com/office/drawing/2014/main" id="{C62DBBD6-EEE7-4E17-A9E1-BAAE2E1BAF2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E460895-9029-4EAC-AE49-B3E1E904B9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9EFA240-1600-4C90-ABDA-5BB3C7B63C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F30BC3D-8311-4B42-9A72-001E3518E59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48047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571273EA-F61C-4A0A-ABCC-7E5F2CB6260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378" y="2014200"/>
            <a:ext cx="9623244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7F9DEB8-F8A6-420E-B60D-4515B985E4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7912C5C-7CCE-4F96-8D4B-E736FC1507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FAC0208-8D3C-4F7E-9FA8-7D93594085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9CD2A1-EC28-42B3-9C80-A2CF9AEC95E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87451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5841B0-AAFA-4CC8-9C78-A57E320AC1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C594C3-FF60-4411-8836-1659507DA5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CC23394-F500-4A6E-A63D-0ED812AB40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E178B6-9517-4309-A358-9D2C952A76E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445733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A004C1A-0452-4A1F-A537-12025317D9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7976716-5817-4191-8495-7D19C6E35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301EFE9-6440-4E08-92EB-631C5D9A7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C4C73235-D7BB-4CEB-ACE8-774FFDD1E5E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817005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609600" y="625157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70809E-85C0-4EC5-9C65-B10E4DE8C6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>
          <a:xfrm>
            <a:off x="4165600" y="6248400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Klinika interní, geriatrie a praktického lékařství Fakultní nemocnice Brno a Lékařské fakulty Masarykovy univerzity</a:t>
            </a:r>
          </a:p>
        </p:txBody>
      </p:sp>
    </p:spTree>
    <p:extLst>
      <p:ext uri="{BB962C8B-B14F-4D97-AF65-F5344CB8AC3E}">
        <p14:creationId xmlns:p14="http://schemas.microsoft.com/office/powerpoint/2010/main" val="24815838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AFA3DD2-493D-4E49-8AC6-80A98D94D8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6EBAB3F-FBC8-4A4D-9708-B3C455BA88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E09A210-E386-43D2-A6C5-190C32FE49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1ABCAA-507D-49C7-8460-D29138F7365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83265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2EF0DE5D-1D11-40AF-8BC3-66C889BF38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833" y="421664"/>
            <a:ext cx="3624021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5BF20EB-641E-4534-901F-806964C0DB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0DBDC94-BB85-4907-A8F5-C3DE8CF7593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64966F0-BF21-46C2-AE3F-D341C26FCB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ED2882E9-4E25-42CE-9CDC-AB2AC9B8A2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EA3C484C-9B44-4494-874D-664939972C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BBFAC4E-6185-43C9-B0DE-6943663CBE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B59FD55-BC96-4BB0-A974-ED3755CC0CB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  <p:sldLayoutId id="2147483696" r:id="rId16"/>
    <p:sldLayoutId id="2147483697" r:id="rId17"/>
    <p:sldLayoutId id="2147483698" r:id="rId18"/>
    <p:sldLayoutId id="2147483699" r:id="rId19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1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8D6E48-A098-416D-9446-53B52CE2E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5000" dirty="0"/>
              <a:t>Poškození z fyzikálních příčin</a:t>
            </a:r>
            <a:br>
              <a:rPr lang="cs-CZ" altLang="cs-CZ" sz="5000" dirty="0">
                <a:latin typeface="Arial" panose="020B0604020202020204" pitchFamily="34" charset="0"/>
              </a:rPr>
            </a:br>
            <a:br>
              <a:rPr lang="cs-CZ" altLang="cs-CZ" sz="5000" dirty="0">
                <a:latin typeface="Arial" panose="020B0604020202020204" pitchFamily="34" charset="0"/>
              </a:rPr>
            </a:br>
            <a:endParaRPr lang="cs-CZ" altLang="cs-CZ" sz="5000" dirty="0">
              <a:latin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D2ABAD6-DA04-4722-BCDF-2C6752D4C4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2169068"/>
          </a:xfrm>
        </p:spPr>
        <p:txBody>
          <a:bodyPr/>
          <a:lstStyle/>
          <a:p>
            <a:r>
              <a:rPr lang="cs-CZ" altLang="cs-CZ" b="1" dirty="0">
                <a:solidFill>
                  <a:schemeClr val="tx2"/>
                </a:solidFill>
              </a:rPr>
              <a:t>Poškození teplem</a:t>
            </a:r>
          </a:p>
          <a:p>
            <a:r>
              <a:rPr lang="cs-CZ" altLang="cs-CZ" b="1" dirty="0">
                <a:solidFill>
                  <a:schemeClr val="tx2"/>
                </a:solidFill>
              </a:rPr>
              <a:t>Poškození chladem</a:t>
            </a:r>
          </a:p>
          <a:p>
            <a:r>
              <a:rPr lang="cs-CZ" altLang="cs-CZ" b="1" dirty="0">
                <a:solidFill>
                  <a:schemeClr val="tx2"/>
                </a:solidFill>
              </a:rPr>
              <a:t>Poškození el. proudem</a:t>
            </a:r>
          </a:p>
          <a:p>
            <a:r>
              <a:rPr lang="cs-CZ" altLang="cs-CZ" b="1" dirty="0">
                <a:solidFill>
                  <a:schemeClr val="tx2"/>
                </a:solidFill>
              </a:rPr>
              <a:t>Utopení a tonutí</a:t>
            </a:r>
          </a:p>
          <a:p>
            <a:r>
              <a:rPr lang="cs-CZ" altLang="cs-CZ" b="1" dirty="0">
                <a:solidFill>
                  <a:schemeClr val="tx2"/>
                </a:solidFill>
              </a:rPr>
              <a:t>Poškození ionizujícím zářením</a:t>
            </a:r>
          </a:p>
          <a:p>
            <a:r>
              <a:rPr lang="cs-CZ" altLang="cs-CZ" b="1" dirty="0">
                <a:solidFill>
                  <a:schemeClr val="tx2"/>
                </a:solidFill>
              </a:rPr>
              <a:t>Základy klinické farmakoterapie</a:t>
            </a:r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397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21956EA-6B66-461D-8776-96A68D4B2DA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4EA8886-BB64-47D1-9298-3A50275B7E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EBF11009-FDCD-487E-8C6C-DCE17239DA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Poškození chladem II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EE956DB-3A64-415C-8F5F-47B70C57E2B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porucha termoregulace</a:t>
            </a:r>
          </a:p>
          <a:p>
            <a:pPr eaLnBrk="1" hangingPunct="1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altLang="cs-CZ" sz="2200" dirty="0"/>
              <a:t>neurologické poruchy</a:t>
            </a:r>
          </a:p>
          <a:p>
            <a:pPr eaLnBrk="1" hangingPunct="1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altLang="cs-CZ" sz="2200" dirty="0"/>
              <a:t>barbituráty, alkohol</a:t>
            </a:r>
          </a:p>
          <a:p>
            <a:pPr eaLnBrk="1" hangingPunct="1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altLang="cs-CZ" sz="2200" dirty="0"/>
              <a:t>encefalitida</a:t>
            </a:r>
          </a:p>
          <a:p>
            <a:pPr eaLnBrk="1" hangingPunct="1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altLang="cs-CZ" sz="2200" dirty="0" err="1"/>
              <a:t>erytrodermie</a:t>
            </a:r>
            <a:endParaRPr lang="cs-CZ" altLang="cs-CZ" sz="2200" dirty="0"/>
          </a:p>
          <a:p>
            <a:pPr eaLnBrk="1" hangingPunct="1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altLang="cs-CZ" sz="2200" dirty="0"/>
              <a:t>podvýživa, hypotyreóza</a:t>
            </a:r>
          </a:p>
          <a:p>
            <a:pPr eaLnBrk="1" hangingPunct="1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altLang="cs-CZ" sz="2200" dirty="0"/>
              <a:t>sepse – gramnegativní</a:t>
            </a:r>
          </a:p>
          <a:p>
            <a:pPr eaLnBrk="1" hangingPunct="1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altLang="cs-CZ" sz="2200" dirty="0"/>
              <a:t>starší nemocní - náchylnější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3640BBD-6A8B-45F9-8D6B-E6BFB5D2A3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EED0A64-E395-4138-B175-B77D45753B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13F7A99E-15B0-470C-8CDA-D0C0976C4E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Poškození chladem III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F1D71ABE-9430-4FE9-8330-CEB83E243FA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příznaky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33-34</a:t>
            </a:r>
            <a:r>
              <a:rPr lang="cs-CZ" altLang="cs-CZ" sz="2200" baseline="30000" dirty="0"/>
              <a:t>o</a:t>
            </a:r>
            <a:r>
              <a:rPr lang="cs-CZ" altLang="cs-CZ" sz="2200" dirty="0"/>
              <a:t>C – organizmus kompenzuje ztráty třesem, artralgie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29-33</a:t>
            </a:r>
            <a:r>
              <a:rPr lang="cs-CZ" altLang="cs-CZ" sz="2200" baseline="30000" dirty="0"/>
              <a:t>o</a:t>
            </a:r>
            <a:r>
              <a:rPr lang="cs-CZ" altLang="cs-CZ" sz="2200" dirty="0"/>
              <a:t>C – dysartrie, ospalost, latence odpovědí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okolo 30</a:t>
            </a:r>
            <a:r>
              <a:rPr lang="cs-CZ" altLang="cs-CZ" sz="2200" baseline="30000" dirty="0"/>
              <a:t>o</a:t>
            </a:r>
            <a:r>
              <a:rPr lang="cs-CZ" altLang="cs-CZ" sz="2200" dirty="0"/>
              <a:t>C – letargie, </a:t>
            </a:r>
            <a:r>
              <a:rPr lang="cs-CZ" altLang="cs-CZ" sz="2200" dirty="0" err="1"/>
              <a:t>stupor</a:t>
            </a:r>
            <a:r>
              <a:rPr lang="cs-CZ" altLang="cs-CZ" sz="2200" dirty="0"/>
              <a:t>, pomalé nekoordinované pohyby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27-28</a:t>
            </a:r>
            <a:r>
              <a:rPr lang="cs-CZ" altLang="cs-CZ" sz="2200" baseline="30000" dirty="0"/>
              <a:t>o</a:t>
            </a:r>
            <a:r>
              <a:rPr lang="cs-CZ" altLang="cs-CZ" sz="2200" dirty="0"/>
              <a:t>C – známky zdánlivé smrti, TF klesá na 30-40/min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25-26</a:t>
            </a:r>
            <a:r>
              <a:rPr lang="cs-CZ" altLang="cs-CZ" sz="2200" baseline="30000" dirty="0"/>
              <a:t>o</a:t>
            </a:r>
            <a:r>
              <a:rPr lang="cs-CZ" altLang="cs-CZ" sz="2200" dirty="0"/>
              <a:t>C – TF 10%/min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smrt nastává při 18-27</a:t>
            </a:r>
            <a:r>
              <a:rPr lang="cs-CZ" altLang="cs-CZ" sz="2200" baseline="30000" dirty="0"/>
              <a:t>o</a:t>
            </a:r>
            <a:r>
              <a:rPr lang="cs-CZ" altLang="cs-CZ" sz="2200" dirty="0"/>
              <a:t>C arytmií, obrnou vasomotorického a dechového centra mozku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FE727D0-A957-4337-8DD9-5C55DC96E5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C060DC8-9788-4ED3-BBA5-3730688E3E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EED58134-BBB8-4D55-A49E-D9B166DAC3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Poškození chladem IV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BB52AB47-6FE9-4C70-80D1-093F990D804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laboratorní známky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spotřeba O</a:t>
            </a:r>
            <a:r>
              <a:rPr lang="cs-CZ" altLang="cs-CZ" sz="2200" baseline="-25000" dirty="0"/>
              <a:t>2</a:t>
            </a:r>
            <a:r>
              <a:rPr lang="cs-CZ" altLang="cs-CZ" sz="2200" dirty="0"/>
              <a:t> klesá na 75% při 30</a:t>
            </a:r>
            <a:r>
              <a:rPr lang="cs-CZ" altLang="cs-CZ" sz="2200" baseline="30000" dirty="0"/>
              <a:t>o</a:t>
            </a:r>
            <a:r>
              <a:rPr lang="cs-CZ" altLang="cs-CZ" sz="2200" dirty="0"/>
              <a:t>C, na 50% při 28</a:t>
            </a:r>
            <a:r>
              <a:rPr lang="cs-CZ" altLang="cs-CZ" sz="2200" baseline="30000" dirty="0"/>
              <a:t>o</a:t>
            </a:r>
            <a:r>
              <a:rPr lang="cs-CZ" altLang="cs-CZ" sz="2200" dirty="0"/>
              <a:t>C 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biochemicky </a:t>
            </a:r>
            <a:r>
              <a:rPr lang="cs-CZ" altLang="cs-CZ" sz="2200" dirty="0" err="1"/>
              <a:t>hypoxémie</a:t>
            </a:r>
            <a:r>
              <a:rPr lang="cs-CZ" altLang="cs-CZ" sz="2200" dirty="0"/>
              <a:t>, acidóza, zvýšení laktátu, CK, amyláz 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renální změny – stoupá diuréza, </a:t>
            </a:r>
            <a:r>
              <a:rPr lang="cs-CZ" altLang="cs-CZ" sz="2200" dirty="0" err="1"/>
              <a:t>izostenurická</a:t>
            </a:r>
            <a:r>
              <a:rPr lang="cs-CZ" altLang="cs-CZ" sz="2200" dirty="0"/>
              <a:t> moč, ledviny nereagují na ADH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299549C-DE64-4AA4-8DAF-4406E91DC8B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DDA0D6-3BA9-4531-A1BC-11058F124B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382C7C2F-998A-4FF4-A0E8-21C2B24E3C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Poškození chladem V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A3B0CA3E-0546-42B1-A143-0B1EA1DE52F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oběhové změny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viskozita stoupá o 3% s každým stupněm poklesu teploty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bradykardie nereagující na atropin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tendence k arytmiím – komorová fibrilace – nejčastější příčinou smrti</a:t>
            </a:r>
          </a:p>
          <a:p>
            <a:pPr eaLnBrk="1" hangingPunct="1"/>
            <a:endParaRPr lang="cs-CZ" altLang="cs-CZ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34BE0E2-5807-4E5F-B353-A56F9E87479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DF7AB7-AC58-4A76-8973-C842D20FA0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AF9CDE70-0B1A-4ED9-B752-55683011E4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Léčba poškození chladem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3F006B65-8FAD-4DB5-B619-1FEFB16E6B4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korekce </a:t>
            </a:r>
            <a:r>
              <a:rPr lang="cs-CZ" altLang="cs-CZ" sz="2200" dirty="0" err="1"/>
              <a:t>hypoxémie</a:t>
            </a:r>
            <a:r>
              <a:rPr lang="cs-CZ" altLang="cs-CZ" sz="2200" dirty="0"/>
              <a:t> - léčba kyslíkem, mechanická ventilace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korekce hypovolémie - monitorace CVT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korekce acidózy – natrium bikarbonát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korekce TK – NRA, dopamin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úprava poruch rytmu – i opakovaná defibrilace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ohřívání – čím hlubší podchlazení, tím pomalejší ohřívání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1E0A243-1376-41DE-97BB-C6FB61056F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C7252A5-590B-482F-B86D-C10E59095A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F8109DCA-3743-4876-B9BE-026F41C55B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Ohřívání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F0E6BACE-316E-4233-8DD7-84D3422D525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pomalé</a:t>
            </a:r>
            <a:r>
              <a:rPr lang="cs-CZ" altLang="cs-CZ" sz="2200" dirty="0"/>
              <a:t> – v místnosti 25-30</a:t>
            </a:r>
            <a:r>
              <a:rPr lang="cs-CZ" altLang="cs-CZ" sz="2200" baseline="30000" dirty="0"/>
              <a:t>o</a:t>
            </a:r>
            <a:r>
              <a:rPr lang="cs-CZ" altLang="cs-CZ" sz="2200" dirty="0"/>
              <a:t>C, nemocný zabalený do deky, spontánně se TT zvyšuje o 0,1-0,7</a:t>
            </a:r>
            <a:r>
              <a:rPr lang="cs-CZ" altLang="cs-CZ" sz="2200" baseline="30000" dirty="0"/>
              <a:t>o</a:t>
            </a:r>
            <a:r>
              <a:rPr lang="cs-CZ" altLang="cs-CZ" sz="2200" dirty="0"/>
              <a:t>C/hod – u starých osob s TT okolo 33</a:t>
            </a:r>
            <a:r>
              <a:rPr lang="cs-CZ" altLang="cs-CZ" sz="2200" baseline="30000" dirty="0"/>
              <a:t>o</a:t>
            </a:r>
            <a:r>
              <a:rPr lang="cs-CZ" altLang="cs-CZ" sz="2200" dirty="0"/>
              <a:t>C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rychlé prohřátí povrchu těla </a:t>
            </a:r>
            <a:r>
              <a:rPr lang="cs-CZ" altLang="cs-CZ" sz="2200" dirty="0"/>
              <a:t>– horká koupel 40-49</a:t>
            </a:r>
            <a:r>
              <a:rPr lang="cs-CZ" altLang="cs-CZ" sz="2200" baseline="30000" dirty="0"/>
              <a:t>o</a:t>
            </a:r>
            <a:r>
              <a:rPr lang="cs-CZ" altLang="cs-CZ" sz="2200" dirty="0"/>
              <a:t>C, přerušuje se při dosažení TT 33-34</a:t>
            </a:r>
            <a:r>
              <a:rPr lang="cs-CZ" altLang="cs-CZ" sz="2200" baseline="30000" dirty="0"/>
              <a:t>o</a:t>
            </a:r>
            <a:r>
              <a:rPr lang="cs-CZ" altLang="cs-CZ" sz="2200" dirty="0"/>
              <a:t>C, horká prostěradla, el. podušky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 err="1">
                <a:solidFill>
                  <a:schemeClr val="tx2"/>
                </a:solidFill>
              </a:rPr>
              <a:t>iv</a:t>
            </a:r>
            <a:r>
              <a:rPr lang="cs-CZ" altLang="cs-CZ" sz="2200" b="1" dirty="0">
                <a:solidFill>
                  <a:schemeClr val="tx2"/>
                </a:solidFill>
              </a:rPr>
              <a:t> ohřáté krystaloidy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rychlé centrální prohřátí </a:t>
            </a:r>
            <a:r>
              <a:rPr lang="cs-CZ" altLang="cs-CZ" sz="2200" dirty="0"/>
              <a:t>– mimotělní oběh, hemodialýza ohřátou krví – u nemocných s TT okolo 28</a:t>
            </a:r>
            <a:r>
              <a:rPr lang="cs-CZ" altLang="cs-CZ" sz="2200" baseline="30000" dirty="0"/>
              <a:t>o</a:t>
            </a:r>
            <a:r>
              <a:rPr lang="cs-CZ" altLang="cs-CZ" sz="2200" dirty="0"/>
              <a:t>C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mortalita vysoká </a:t>
            </a:r>
            <a:r>
              <a:rPr lang="cs-CZ" altLang="cs-CZ" sz="2200" dirty="0"/>
              <a:t>– až 80% při TT 28</a:t>
            </a:r>
            <a:r>
              <a:rPr lang="cs-CZ" altLang="cs-CZ" sz="2200" baseline="30000" dirty="0"/>
              <a:t>o</a:t>
            </a:r>
            <a:r>
              <a:rPr lang="cs-CZ" altLang="cs-CZ" sz="2200" dirty="0"/>
              <a:t>C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>
              <a:solidFill>
                <a:srgbClr val="FFFFCC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9FF7299-800A-4AAA-94D2-AB5C42F739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9E81BF-1D9E-4E6C-9D69-FA0AE98837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1AB97E91-8703-45F5-AC43-9FD2E0BDC5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Zasypání lavinou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FBD81E56-A31E-4842-BE79-E2FB359BE66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kombinace 3 faktorů: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asfyxie a </a:t>
            </a:r>
            <a:r>
              <a:rPr lang="cs-CZ" altLang="cs-CZ" sz="2200" dirty="0" err="1"/>
              <a:t>reinhalace</a:t>
            </a:r>
            <a:r>
              <a:rPr lang="cs-CZ" altLang="cs-CZ" sz="2200" dirty="0"/>
              <a:t> CO</a:t>
            </a:r>
            <a:r>
              <a:rPr lang="cs-CZ" altLang="cs-CZ" sz="2200" baseline="-25000" dirty="0"/>
              <a:t>2</a:t>
            </a:r>
            <a:endParaRPr lang="cs-CZ" altLang="cs-CZ" sz="2200" dirty="0"/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hypotermie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úraz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po 1 hodině klesá šance na přežití na 40%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EF3C341-A8FB-4E91-9F8F-821C2AEB9D1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E26242D-1574-4FB7-A697-FA77683B68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A862BD5D-5208-41D3-9A26-26237CEB3B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Poškození elektrickým proudem I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98F7E2C5-36FA-45E6-ABAF-E37D8D8B697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200" dirty="0"/>
              <a:t>poškození vznikne, když se tělo nebo jeho část stane součástí elektrického obvodu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vliv na intenzitu poškození má: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/>
              <a:t>odpor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/>
              <a:t>intenzita proudu 80mA-3A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/>
              <a:t>druh proudu – střídavý 4x horší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/>
              <a:t>frekvence proudu – 30-150 Hz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/>
              <a:t>doba kontaktu – prodlouženo křečí ruky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/>
              <a:t>cesta průchodu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změny:</a:t>
            </a:r>
            <a:r>
              <a:rPr lang="cs-CZ" altLang="cs-CZ" sz="2200" dirty="0"/>
              <a:t> 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/>
              <a:t>tepelné (popáleniny), 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/>
              <a:t>mechanické (zhmoždění), 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/>
              <a:t>specifické (srdce, nervy)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2677070-0991-4602-AA7D-07C7724FB02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461F18F-F910-4DC9-BBD7-48AE908173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9CC3CF6F-311E-45BB-872B-DB4982572E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Poškození elektrickým proudem II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9DC4089F-ECB8-49F9-B47F-88EC763DEEA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střídavý proud o nízkém napětí: </a:t>
            </a:r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2200" dirty="0"/>
              <a:t>funkční poruchy nervového systému, křeče, bezvědomí, srdeční arytmie, fraktury kostí způsobené křečemi</a:t>
            </a:r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2200" dirty="0"/>
              <a:t>následky – bolesti hlavy, změny intelektu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střídavý proud o vysokém napětí:</a:t>
            </a:r>
            <a:endParaRPr lang="cs-CZ" altLang="cs-CZ" sz="2200" dirty="0"/>
          </a:p>
          <a:p>
            <a:pPr marL="504000"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hrubé lokální změny, rozsáhlé tepelné a mechanické poškození až zuhelnatění, trombóza cév, ztráta tekutin únikem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8F667FA-553F-44D2-A87E-BE80868873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29EC16-F537-44A7-AAEB-FEF5A6B9AB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D5EB6F9C-DC5C-408D-9CF4-BF7D3DCB9E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Poškození elektrickým proudem III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3E347FF5-9955-494D-B18E-6234D647AD1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laboratorní odezva: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stoupá hematokrit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 err="1"/>
              <a:t>myoglobinurie</a:t>
            </a:r>
            <a:endParaRPr lang="cs-CZ" altLang="cs-CZ" sz="2200" dirty="0"/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metabolická acidóza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vzestup intrakraniálního tlaku, hemoragický mozkomíšní mok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alterace EKG i dlouhodobě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 err="1"/>
              <a:t>hypo</a:t>
            </a:r>
            <a:r>
              <a:rPr lang="cs-CZ" altLang="cs-CZ" sz="2200" dirty="0"/>
              <a:t>/</a:t>
            </a:r>
            <a:r>
              <a:rPr lang="cs-CZ" altLang="cs-CZ" sz="2200" dirty="0" err="1"/>
              <a:t>hyperkalémie</a:t>
            </a:r>
            <a:r>
              <a:rPr lang="cs-CZ" altLang="cs-CZ" sz="2200" dirty="0"/>
              <a:t> s poruchami rytmu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4B5AF14-401E-49C6-9B4F-12235C80C58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B1411A6-3C23-4E59-802D-34AD542524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10AD1861-1C53-484A-A792-C83A7B60BE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Poškození teplem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A078914-D579-4A48-BBFF-9307A06FCFD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teplo a chlad – termoregulační centrum v hypotalamu, žlázy s vnitřní sekrecí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hlavní mechanizmy termoregulace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tvorba tepla při metabolizmu a svalové práci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cévní reakce – reguluje ztráty do okolí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7BB9051-B5B8-40FB-A9FA-C8F5D9F8203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A0EACCF-D45B-4BE0-9432-6CFA3670C3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1764F14A-A7FD-44A4-A93B-07EFDC6E99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Léčba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11CEEF81-E263-47DC-9908-31488E260FD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přerušení el. proudu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resuscitace i 2 hodiny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sledovat nemocného nejméně 4 hod, telemetrie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defibrilace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doplnění elektrolytů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korekce acidózy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podpora diurézy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transfer na popáleninové centrum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9972819-477E-47F1-A0D0-CBFE7D34CCC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DBCDB9D-14C5-4C8F-9EE7-947E64C05C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F775656C-A6E9-4B54-BBE6-9E14681080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Zasažení bleskem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DFC40867-5C97-46DA-9B24-85ADBC91BD0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působení přímé – tepelně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expandovaný vzduch při náhlém ohřátí působí mechanicky – odhodí tělo, trhá tkáně – podobně jako tlaková vlna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nemusí vždy končit smrtelně, vždy je bezvědomí a amnézie</a:t>
            </a:r>
          </a:p>
          <a:p>
            <a:pPr eaLnBrk="1" hangingPunct="1"/>
            <a:endParaRPr lang="cs-CZ" altLang="cs-CZ" dirty="0">
              <a:solidFill>
                <a:srgbClr val="FFFFCC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402D922-F691-4112-B18C-BCF3A078DB6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460BCC4-D035-48A6-B077-FD3C260FE9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02130BFA-E069-4D34-BAEC-50939D2742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Utopení a tonutí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189665CC-C08B-4328-B2EE-7D3BBA1C96A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u 10-20% nedochází k aspiraci vody pro laryngospasmus – suché tonutí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při zadržení dechu dochází během 2 minut k vyčerpání kyslíku a vzestupu CO</a:t>
            </a:r>
            <a:r>
              <a:rPr lang="cs-CZ" altLang="cs-CZ" sz="2200" baseline="-25000" dirty="0"/>
              <a:t>2</a:t>
            </a:r>
            <a:r>
              <a:rPr lang="cs-CZ" altLang="cs-CZ" sz="2200" dirty="0"/>
              <a:t>, potom se aspiruje voda – mokré utopení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aspirace sladké vody </a:t>
            </a:r>
            <a:r>
              <a:rPr lang="cs-CZ" altLang="cs-CZ" sz="2200" dirty="0"/>
              <a:t>– hemolýza, DIC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aspirace slané vody </a:t>
            </a:r>
            <a:r>
              <a:rPr lang="cs-CZ" altLang="cs-CZ" sz="2200" dirty="0"/>
              <a:t>– hypovolémie</a:t>
            </a:r>
          </a:p>
          <a:p>
            <a:pPr eaLnBrk="1" hangingPunct="1">
              <a:buFontTx/>
              <a:buNone/>
            </a:pPr>
            <a:endParaRPr lang="cs-CZ" altLang="cs-CZ" dirty="0">
              <a:solidFill>
                <a:srgbClr val="FFFFCC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F33E7C0-339B-4E5A-BF55-45D0F999C76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464360-DE14-4988-B6E6-2E456BCD34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EA8C208D-BB72-4776-A371-AA70CBCAC3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Klinický obraz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0A6C13E2-8AE9-4090-8AF7-D213565F0CA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závisí na trvání hypoxie, druhu tekutiny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plicní komplikace – aspirační pneumonie, </a:t>
            </a:r>
            <a:r>
              <a:rPr lang="cs-CZ" altLang="cs-CZ" sz="2200" dirty="0" err="1"/>
              <a:t>atelektázy</a:t>
            </a:r>
            <a:endParaRPr lang="cs-CZ" altLang="cs-CZ" sz="2200" dirty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psychický stav – vždy alterován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kardiální komplikace – SV arytmie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neurologické x traumatologické komplikace – subdurální hematom po pádu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5A72C69-C488-4B5D-809D-55B27C98A4F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B417B77-4D6F-4325-8720-8AF657E0E8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F53C8E32-5C76-4686-B264-EBDCB11B54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Léčba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77B82204-F583-46D4-A64F-324111F06D2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odsát/odstranit vodu z DC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ihned dýchání z plic do plic, kyslík, úprava hypoxie a acidózy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hospitalizovat – k plicnímu edému může dojít i za několik hodin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sledovat alespoň 48 hodin</a:t>
            </a:r>
          </a:p>
          <a:p>
            <a:pPr eaLnBrk="1" hangingPunct="1"/>
            <a:endParaRPr lang="cs-CZ" altLang="cs-CZ" dirty="0">
              <a:solidFill>
                <a:srgbClr val="FFFFCC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5F21991-680A-4A6E-8C29-0469CD7530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C3DCA4-647C-4AB6-9C0B-7C341EA7F9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1BEFFBE0-D586-4B67-96B5-CED9ED8F13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Poškození ionizujícím zářením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C9FA5BAC-5BD8-4121-820C-220FDA05DAE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závisí na délce expozice, na dávce a </a:t>
            </a:r>
            <a:r>
              <a:rPr lang="cs-CZ" altLang="cs-CZ" sz="2200" b="1" dirty="0">
                <a:solidFill>
                  <a:schemeClr val="tx2"/>
                </a:solidFill>
              </a:rPr>
              <a:t>druhu záření:</a:t>
            </a:r>
          </a:p>
          <a:p>
            <a:pPr marL="504000"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elektromagnetické záření – kosmické, RTG</a:t>
            </a:r>
          </a:p>
          <a:p>
            <a:pPr marL="504000"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korpuskulární záření – alfa, beta, neurony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biologický efekt </a:t>
            </a:r>
            <a:r>
              <a:rPr lang="cs-CZ" altLang="cs-CZ" sz="2200" dirty="0"/>
              <a:t>– vytváření volných kyslíkových radikálů, zlomy v genetickém materiálu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E09B38C-8AD4-4949-9DB0-7859CCD6334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0FA5A4B-AB69-4CFA-BCB2-E7906709A7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2CD26FF2-17FA-4A2E-BBC7-D29F28562B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Druhy poškození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8651609E-44D6-4585-A629-45184EC093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akutní změny: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altLang="cs-CZ" sz="2200" dirty="0"/>
              <a:t>akutní </a:t>
            </a:r>
            <a:r>
              <a:rPr lang="cs-CZ" altLang="cs-CZ" sz="2200" dirty="0" err="1"/>
              <a:t>postiradiační</a:t>
            </a:r>
            <a:r>
              <a:rPr lang="cs-CZ" altLang="cs-CZ" sz="2200" dirty="0"/>
              <a:t> syndrom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altLang="cs-CZ" sz="2200" dirty="0"/>
              <a:t>akutní lokální změny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altLang="cs-CZ" sz="2200" dirty="0"/>
              <a:t>poškození vývoje zárodku nebo plodu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§"/>
            </a:pPr>
            <a:endParaRPr lang="cs-CZ" altLang="cs-CZ" sz="2200" dirty="0"/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chronické změny: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altLang="cs-CZ" sz="2200" dirty="0"/>
              <a:t>chronický zánět kůže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altLang="cs-CZ" sz="2200" dirty="0"/>
              <a:t>útlum krvetvorby, zákal čočky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altLang="cs-CZ" sz="2200" dirty="0"/>
              <a:t>nádorová onemocnění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altLang="cs-CZ" sz="2200" dirty="0"/>
              <a:t>důsledky u potomstva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3B2703-3E83-470F-82F3-A662EFDC094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A371991-B7C4-4AD8-AE6F-BA00D4DD56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DE948DAA-E844-4699-878A-4261683C00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Akutní </a:t>
            </a:r>
            <a:r>
              <a:rPr lang="cs-CZ" altLang="cs-CZ" dirty="0" err="1"/>
              <a:t>postradiační</a:t>
            </a:r>
            <a:r>
              <a:rPr lang="cs-CZ" altLang="cs-CZ" dirty="0"/>
              <a:t> syndrom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6892EE47-F28B-4DCE-828E-D9D66979AFF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počáteční příznaky – nevůle, bolesti hlavy, žízeň, poruchy spánku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období latence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období vystupňovaných příznaků: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hematologické (</a:t>
            </a:r>
            <a:r>
              <a:rPr lang="cs-CZ" altLang="cs-CZ" sz="2200" dirty="0" err="1"/>
              <a:t>lymfc</a:t>
            </a:r>
            <a:r>
              <a:rPr lang="cs-CZ" altLang="cs-CZ" sz="2200" dirty="0"/>
              <a:t> pod 10% 1.den – známka letální dávky)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gastrointestinální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CNS – </a:t>
            </a:r>
            <a:r>
              <a:rPr lang="cs-CZ" altLang="cs-CZ" sz="2200" dirty="0" err="1"/>
              <a:t>hyperexcitace</a:t>
            </a:r>
            <a:r>
              <a:rPr lang="cs-CZ" altLang="cs-CZ" sz="2200" dirty="0"/>
              <a:t>, křeče, kóma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normalizace porušených funkcí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1413937-811F-479C-BBB7-C12A641F13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D538897-65FA-46E0-AE83-6152501128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4F044D8A-FFF8-4E40-86A1-D5B697A43D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Lokální poškození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D59E235A-7AFD-4BC6-A525-C84C5FC86E2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erytém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epilace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popáleniny až III. stupně, pomalu se vyvíjí</a:t>
            </a:r>
          </a:p>
          <a:p>
            <a:pPr algn="ctr" eaLnBrk="1" hangingPunct="1">
              <a:buFont typeface="Wingdings" panose="05000000000000000000" pitchFamily="2" charset="2"/>
              <a:buChar char="Ø"/>
            </a:pPr>
            <a:endParaRPr lang="cs-CZ" altLang="cs-CZ" sz="2200" dirty="0"/>
          </a:p>
          <a:p>
            <a:pPr eaLnBrk="1" hangingPunct="1">
              <a:buFontTx/>
              <a:buNone/>
            </a:pPr>
            <a:r>
              <a:rPr lang="cs-CZ" altLang="cs-CZ" sz="4000" b="1" dirty="0">
                <a:solidFill>
                  <a:schemeClr val="tx2"/>
                </a:solidFill>
              </a:rPr>
              <a:t>Opožděné následky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ve tkáních s pomalým metabolismem – kost, chrupavka, oční čočka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4281E87-927D-4AF0-B9B1-66E520A58A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74906A-916A-410E-8F44-6DF9EF49BD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11765C60-1EB0-4A4B-9131-476EE408A1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Léčba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43B29D8C-68FF-4B2F-A041-1E1750FD105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200" dirty="0"/>
              <a:t>rehydratace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200" dirty="0"/>
              <a:t>úprava minerálů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200" dirty="0"/>
              <a:t>hematologická péče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200" dirty="0"/>
              <a:t>izolace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200" dirty="0"/>
              <a:t>event. BMT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endParaRPr lang="cs-CZ" altLang="cs-CZ" sz="2200" dirty="0"/>
          </a:p>
          <a:p>
            <a:pPr eaLnBrk="1" hangingPunct="1">
              <a:buFontTx/>
              <a:buNone/>
            </a:pPr>
            <a:r>
              <a:rPr lang="cs-CZ" altLang="cs-CZ" sz="4000" b="1" dirty="0">
                <a:solidFill>
                  <a:schemeClr val="tx2"/>
                </a:solidFill>
              </a:rPr>
              <a:t>Chronické poškození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200" dirty="0"/>
              <a:t>pracovní lékařství, hygiena – RTG pracoviště, JE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200" dirty="0"/>
              <a:t>vzestup výskytu nádorů – krvetvorba, štítnice, prsa, plíce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8782CC4-EE87-4B5B-92B8-B4B56A71C7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59CF47-BCB0-442C-A55E-A1C8BD6DD2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8AD1BBE5-6658-4DAF-AA31-858E946957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Hypertermie I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B759FFF8-0228-4A74-832B-102003FD0F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zvýšením teploty okolí 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vznikem velkého množství tepla v organizmu při poruše termoregulace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cs-CZ" altLang="cs-CZ" sz="2200" dirty="0"/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Tepelný úpal - </a:t>
            </a:r>
            <a:r>
              <a:rPr lang="cs-CZ" altLang="cs-CZ" sz="2200" dirty="0"/>
              <a:t>regulace ztrátami do okolí závisí na: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altLang="cs-CZ" sz="2200" dirty="0"/>
              <a:t>vlhkosti okolí 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altLang="cs-CZ" sz="2200" dirty="0"/>
              <a:t>proudění vzduchu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altLang="cs-CZ" sz="2200" dirty="0"/>
              <a:t>produkci potu 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altLang="cs-CZ" sz="2200" dirty="0"/>
              <a:t>dodávce tepla do kůže prouděním krve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altLang="cs-CZ" sz="2200" dirty="0"/>
              <a:t>přítomnost bariéry – oblečení, vrstva podkožního tuku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94C8337-7537-42C0-9CFB-8B468F63A3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D44AA00-CA8E-4475-AF02-746FA444F2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ACF1C9CA-2A50-4303-8A8B-64CA896ECA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Stav beztíže I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9A319979-6B4F-4637-BF48-8C0B8A2DFA2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působení na kardiovaskulární aparát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altLang="cs-CZ" sz="2200" dirty="0"/>
              <a:t>redistribuce krve do centrálního řečiště, klesá celkový objem krve 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altLang="cs-CZ" sz="2200" dirty="0"/>
              <a:t>snížená tolerance </a:t>
            </a:r>
            <a:r>
              <a:rPr lang="cs-CZ" altLang="cs-CZ" sz="2200" dirty="0" err="1"/>
              <a:t>ortostázy</a:t>
            </a:r>
            <a:endParaRPr lang="cs-CZ" altLang="cs-CZ" sz="2200" dirty="0"/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altLang="cs-CZ" sz="2200" dirty="0"/>
              <a:t>průtok DKK je zvýšen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pokles hmotnosti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působení na kosti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altLang="cs-CZ" sz="2200" dirty="0"/>
              <a:t>negativní bilance Ca, P, Mg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altLang="cs-CZ" sz="2200" dirty="0"/>
              <a:t>rozvoj osteoporózy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altLang="cs-CZ" sz="2200" dirty="0"/>
              <a:t>přestavba architektury kosti – zatím nelze ovlivnit cvičením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5D0282B-FCB1-4E22-987B-79E0F96055A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9FC0B16-323D-4508-8FE9-FCD89E69A3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283AE8A1-48E4-4B62-BD7C-540AE7CD59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Stav beztíže II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2FAECD70-08CE-4853-9771-047998B68F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změny chování 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podrážděnost 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nervozita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poškození vestibulárního aparátu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kinetóza se ztrátou schopnosti pracovat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BF1B9F1-4377-46B2-B1F3-4C766693AB8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A95F546-5586-4805-A067-43A0767C39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CBC05094-9955-4A89-AF3A-56BA5FD0DD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Základy klinické farmakologie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1F7735ED-FBE8-4F79-A449-4F1CC36776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terapeutický účinek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biologický účinek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vstřebání léčiv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ovlivněno prostředím, vazbou na bílkoviny, stavem vylučovacích orgánů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distribuční objem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ustálený stav – </a:t>
            </a:r>
            <a:r>
              <a:rPr lang="cs-CZ" altLang="cs-CZ" sz="2200" dirty="0" err="1"/>
              <a:t>steady</a:t>
            </a:r>
            <a:r>
              <a:rPr lang="cs-CZ" altLang="cs-CZ" sz="2200" dirty="0"/>
              <a:t> </a:t>
            </a:r>
            <a:r>
              <a:rPr lang="cs-CZ" altLang="cs-CZ" sz="2200" dirty="0" err="1"/>
              <a:t>state</a:t>
            </a:r>
            <a:endParaRPr lang="cs-CZ" altLang="cs-CZ" sz="2200" dirty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biologická dostupnost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>
              <a:solidFill>
                <a:srgbClr val="FFFFCC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1F1FC00-D8C5-4D4A-AFCB-7D94870709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AF08B6E-86D6-4EE4-8ABE-4270EF04B1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9AF6E8DE-C5CF-43A9-A305-F570F7C093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Optimální dávkování I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BD8A4E33-46A0-4B5B-94A8-B132063DE96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sledování hladin u léčiv s malou terapeutickou šíří (digoxin…)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sledování hladin u </a:t>
            </a:r>
            <a:r>
              <a:rPr lang="cs-CZ" altLang="cs-CZ" sz="2200" dirty="0" err="1"/>
              <a:t>profylaktik</a:t>
            </a:r>
            <a:r>
              <a:rPr lang="cs-CZ" altLang="cs-CZ" sz="2200" dirty="0"/>
              <a:t>, léčiv s toxickým působením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abnormální vztah mezi dávkou a koncentrací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 err="1"/>
              <a:t>compliance</a:t>
            </a:r>
            <a:endParaRPr lang="cs-CZ" altLang="cs-CZ" sz="22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2DFF49C-CD27-410C-8904-201D3D4A4D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E97AAAF-8CEF-4B55-BA31-585ADB18E2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33EF6163-0E86-4463-AE08-FFE69E1AA5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Optimální dávkování II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24D572DD-F1E6-4E00-B0AE-D1B8764F1C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snížení funkce ledvin </a:t>
            </a:r>
            <a:r>
              <a:rPr lang="cs-CZ" altLang="cs-CZ" sz="2200" dirty="0"/>
              <a:t>– nutná redukce dávek podle hodnoty kreatininové </a:t>
            </a:r>
            <a:r>
              <a:rPr lang="cs-CZ" altLang="cs-CZ" sz="2200" dirty="0" err="1"/>
              <a:t>clearance</a:t>
            </a:r>
            <a:r>
              <a:rPr lang="cs-CZ" altLang="cs-CZ" sz="2200" dirty="0"/>
              <a:t> nebo kreatininu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snížení funkce jater </a:t>
            </a:r>
            <a:r>
              <a:rPr lang="cs-CZ" altLang="cs-CZ" sz="2200" dirty="0"/>
              <a:t>– zpomalený nástup u léčiv bez </a:t>
            </a:r>
            <a:r>
              <a:rPr lang="cs-CZ" altLang="cs-CZ" sz="2200" dirty="0" err="1"/>
              <a:t>first-pass</a:t>
            </a:r>
            <a:r>
              <a:rPr lang="cs-CZ" altLang="cs-CZ" sz="2200" dirty="0"/>
              <a:t> efektu, zpomalené vylučování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srdeční a oběhové selhání </a:t>
            </a:r>
            <a:r>
              <a:rPr lang="cs-CZ" altLang="cs-CZ" sz="2200" dirty="0"/>
              <a:t>– centralizace oběhu, lépe </a:t>
            </a:r>
            <a:r>
              <a:rPr lang="cs-CZ" altLang="cs-CZ" sz="2200" dirty="0" err="1"/>
              <a:t>i.v</a:t>
            </a:r>
            <a:r>
              <a:rPr lang="cs-CZ" altLang="cs-CZ" sz="2200" dirty="0"/>
              <a:t>. podání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047E7FE-C418-48E0-972D-CE51AFF865D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4F01366-F485-45DA-B18F-B6E6275030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3724665E-364D-4704-B7E8-8117D1808C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Medikace ve stáří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E95CD817-80EA-4A82-ADD3-72898AC67F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změny dostupnosti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snížení žaludečního pH 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snížení vstřebávání v trávicím traktu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změny ve vazbě na albumin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zvýšená citlivost cílového orgánu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zpomalené vylučování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snížení distribučního objemu u hydrofilních a zvýšení u lipofilních léčiv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interakce léčiv – </a:t>
            </a:r>
            <a:r>
              <a:rPr lang="cs-CZ" altLang="cs-CZ" sz="2200" dirty="0" err="1"/>
              <a:t>polypragmázie</a:t>
            </a:r>
            <a:endParaRPr lang="cs-CZ" altLang="cs-CZ" sz="22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>
            <a:extLst>
              <a:ext uri="{FF2B5EF4-FFF2-40B4-BE49-F238E27FC236}">
                <a16:creationId xmlns:a16="http://schemas.microsoft.com/office/drawing/2014/main" id="{BF46DE0F-60D5-4EA2-95F6-4AF649C48D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cs-CZ" altLang="cs-CZ" sz="5000" dirty="0"/>
            </a:br>
            <a:br>
              <a:rPr lang="cs-CZ" altLang="cs-CZ" sz="5000" dirty="0"/>
            </a:br>
            <a:r>
              <a:rPr lang="cs-CZ" altLang="cs-CZ" sz="5000" dirty="0"/>
              <a:t>Děkuji za pozornost!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2DAD5B6-51BA-4EA8-AD08-F30A8BBBA05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EF7A1A7-9DE5-4BAC-BEE9-731BE7FB04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pic>
        <p:nvPicPr>
          <p:cNvPr id="5" name="Picture 5" descr="0703bernardcastelein">
            <a:extLst>
              <a:ext uri="{FF2B5EF4-FFF2-40B4-BE49-F238E27FC236}">
                <a16:creationId xmlns:a16="http://schemas.microsoft.com/office/drawing/2014/main" id="{494A4FAA-3D24-418E-81F7-77A70554D47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8955" y="2743200"/>
            <a:ext cx="4234089" cy="281733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BDC747A-10BC-48BF-A5EA-4EFBAE41D0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4185DE-258B-42BA-A2AC-E93AB3F2A4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EA2FB650-069F-43B3-8B26-972F1A397A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Hypertermie II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E847C3DE-7419-4826-8A7A-739BCEF668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organizmus se nejprve snaží o kompenzaci, pokud neúspěšně → úpal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rizikové osoby – sportovci, vojáci, netrénované a neaklimatizované osoby, starší lidé, obézní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hypovolémie a kardiální selhání znemožňují zvýšení proudění krve do periferie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DDF5024-D285-443F-BC3C-CBC0A0F91AF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B81FE8-A032-4D08-B20C-B098F03C32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50C920F4-3A0A-4B29-8CDD-5B51F31B9E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Hypertermie III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8723F99D-F630-4EFD-886B-A924819782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40000"/>
              </a:lnSpc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klinické příznaky </a:t>
            </a:r>
            <a:r>
              <a:rPr lang="cs-CZ" altLang="cs-CZ" sz="2200" dirty="0"/>
              <a:t>– vzestup TT nad 40 - 42</a:t>
            </a:r>
            <a:r>
              <a:rPr lang="cs-CZ" altLang="cs-CZ" sz="2200" baseline="30000" dirty="0"/>
              <a:t>o</a:t>
            </a:r>
            <a:r>
              <a:rPr lang="cs-CZ" altLang="cs-CZ" sz="2200" dirty="0"/>
              <a:t>C (měření v ústech nebo na kůži je nevyhovující)</a:t>
            </a:r>
          </a:p>
          <a:p>
            <a:pPr eaLnBrk="1" hangingPunct="1">
              <a:lnSpc>
                <a:spcPct val="140000"/>
              </a:lnSpc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neurologické poruchy </a:t>
            </a:r>
            <a:r>
              <a:rPr lang="cs-CZ" altLang="cs-CZ" sz="2200" dirty="0"/>
              <a:t>– bolesti hlavy, závratě, vyčerpanost, hyperventilace až křeče, meningeální dráždění, porucha vědomí až kóma</a:t>
            </a:r>
          </a:p>
          <a:p>
            <a:pPr eaLnBrk="1" hangingPunct="1">
              <a:lnSpc>
                <a:spcPct val="140000"/>
              </a:lnSpc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cirkulační poruchy </a:t>
            </a:r>
            <a:r>
              <a:rPr lang="cs-CZ" altLang="cs-CZ" sz="2200" dirty="0"/>
              <a:t>– vzestup TF, minutového výdeje, EKG – ploché a invertované T, dilatace cév na periferii, u starších až srdeční selhání</a:t>
            </a:r>
          </a:p>
          <a:p>
            <a:pPr eaLnBrk="1" hangingPunct="1">
              <a:lnSpc>
                <a:spcPct val="140000"/>
              </a:lnSpc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renální poruchy </a:t>
            </a:r>
            <a:r>
              <a:rPr lang="cs-CZ" altLang="cs-CZ" sz="2200" dirty="0"/>
              <a:t>– polyurie, proteinurie, ztráty tekutin, </a:t>
            </a:r>
            <a:r>
              <a:rPr lang="cs-CZ" altLang="cs-CZ" sz="2200" dirty="0" err="1"/>
              <a:t>hyperosmolalita</a:t>
            </a:r>
            <a:r>
              <a:rPr lang="cs-CZ" altLang="cs-CZ" sz="2200" dirty="0"/>
              <a:t>, metabolická acidóza z laktátu, </a:t>
            </a:r>
            <a:r>
              <a:rPr lang="cs-CZ" altLang="cs-CZ" sz="2200" dirty="0" err="1"/>
              <a:t>prerenální</a:t>
            </a:r>
            <a:r>
              <a:rPr lang="cs-CZ" altLang="cs-CZ" sz="2200" dirty="0"/>
              <a:t> selhání ledvin</a:t>
            </a:r>
          </a:p>
          <a:p>
            <a:pPr eaLnBrk="1" hangingPunct="1">
              <a:lnSpc>
                <a:spcPct val="140000"/>
              </a:lnSpc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koagulační poruchy</a:t>
            </a:r>
            <a:r>
              <a:rPr lang="cs-CZ" altLang="cs-CZ" sz="2200" dirty="0"/>
              <a:t> - DIC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6E49B38-0EAD-4E09-B51F-D0615CC9906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63E8448-0DA0-4A0E-A8F5-61AFF3A68A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607A1E9A-0FE4-40E9-A882-F465AA8515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Hypertermie IV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8BDB9E5E-4E6B-49E8-A99E-E143B155D9A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Sluneční úžeh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paprsky krátké vlnové délky – UV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postihuje lidi s malým množstvím pigmentu – až popáleniny II. stupně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při nepokryté hlavě jsou častější poruchy CNS</a:t>
            </a:r>
          </a:p>
          <a:p>
            <a:pPr eaLnBrk="1" hangingPunct="1">
              <a:buFontTx/>
              <a:buNone/>
            </a:pPr>
            <a:endParaRPr lang="cs-CZ" altLang="cs-CZ" dirty="0">
              <a:solidFill>
                <a:srgbClr val="800080"/>
              </a:solidFill>
            </a:endParaRPr>
          </a:p>
          <a:p>
            <a:pPr eaLnBrk="1" hangingPunct="1"/>
            <a:endParaRPr lang="cs-CZ" altLang="cs-CZ" dirty="0">
              <a:solidFill>
                <a:srgbClr val="FFFFCC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C6B8E30-3C9D-49B6-90BB-D1906C49AF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8582D5A-14D3-40CC-9575-A17D1D6CF9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57C24FC3-A37E-49EB-860F-27532A47EC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Léčba hypertermie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3CC07478-936F-4BD7-A349-C47C7D63893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snížit tělesnou teplotu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altLang="cs-CZ" sz="2200" dirty="0"/>
              <a:t>odstranit oděv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altLang="cs-CZ" sz="2200" dirty="0"/>
              <a:t>dát do chladné místnosti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altLang="cs-CZ" sz="2200" dirty="0"/>
              <a:t>chladné tekutiny, pokud je při vědomí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altLang="cs-CZ" sz="2200" dirty="0"/>
              <a:t>co nejdříve chladná lázeň do poklesu TT pod 39</a:t>
            </a:r>
            <a:r>
              <a:rPr lang="cs-CZ" altLang="cs-CZ" sz="2200" baseline="30000" dirty="0"/>
              <a:t>o </a:t>
            </a:r>
            <a:r>
              <a:rPr lang="cs-CZ" altLang="cs-CZ" sz="2200" dirty="0"/>
              <a:t>C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podpořit vitální funkce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altLang="cs-CZ" sz="2200" dirty="0"/>
              <a:t>doplnit objem 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altLang="cs-CZ" sz="2200" dirty="0"/>
              <a:t>navodit diurézu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léčit poškození CNS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altLang="cs-CZ" sz="2200" dirty="0" err="1"/>
              <a:t>manitol</a:t>
            </a:r>
            <a:r>
              <a:rPr lang="cs-CZ" altLang="cs-CZ" sz="2200" dirty="0"/>
              <a:t>, hypertonická glukóza, sedativa, antikonvulziva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2D6675E-8805-4D85-ABE0-BC54182EDC6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3512460-D060-40EF-829F-E4FB6064F2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14C5C7DA-7FA4-4700-B2AF-08AA26175B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Ostatní možné příčiny hypertermie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34FA7AA8-2567-4B7A-B4E2-DC5ED99B2B3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léze hypotalamu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endokrinopatie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poruchy metabolizmu MAO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Atropin, sympatomimetika (pervitin, adrenalin…)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 err="1"/>
              <a:t>hypermetabolické</a:t>
            </a:r>
            <a:r>
              <a:rPr lang="cs-CZ" altLang="cs-CZ" sz="2200" dirty="0"/>
              <a:t> stavy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maligní hypertermie při anestézii – kombinace anestetik a </a:t>
            </a:r>
            <a:r>
              <a:rPr lang="cs-CZ" altLang="cs-CZ" sz="2200" dirty="0" err="1"/>
              <a:t>myorelaxancií</a:t>
            </a:r>
            <a:endParaRPr lang="cs-CZ" altLang="cs-CZ" sz="2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DA1C792-E71D-404D-A430-4C8DEA3AE42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3B614A5-589D-4076-B703-CCF4DE6482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C66E7B05-E911-4A01-A846-0B6A41A536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Poškození chladem I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CB67B45-CD63-4D5B-A537-50A8DD94A07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19999" y="1692002"/>
            <a:ext cx="10911827" cy="413999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při vystavení organizmu chladnému prostředí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při onemocněních porušujících regulační mechanizmy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vystavení chladu </a:t>
            </a:r>
            <a:r>
              <a:rPr lang="cs-CZ" altLang="cs-CZ" sz="2200" dirty="0"/>
              <a:t>– dobře oblečený člověk snese -60 až -70</a:t>
            </a:r>
            <a:r>
              <a:rPr lang="cs-CZ" altLang="cs-CZ" sz="2200" baseline="30000" dirty="0"/>
              <a:t>o </a:t>
            </a:r>
            <a:r>
              <a:rPr lang="cs-CZ" altLang="cs-CZ" sz="2200" dirty="0"/>
              <a:t>C, krátkodobě i -100</a:t>
            </a:r>
            <a:r>
              <a:rPr lang="cs-CZ" altLang="cs-CZ" sz="2200" baseline="30000" dirty="0"/>
              <a:t>o </a:t>
            </a:r>
            <a:r>
              <a:rPr lang="cs-CZ" altLang="cs-CZ" sz="2200" dirty="0"/>
              <a:t>C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snášenlivost zhoršuje 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kontakt se sněhem, vlhkým oděvem, vítr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špatný oděv, obuv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alkohol, kožní poranění, ztráty krve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cvičení, hubenost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D93CEC68-B0E2-4F50-9397-CF56FB426367}" vid="{25042F54-EE2F-4CAA-B106-EE257721CFC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prezentace-med-cz-fnbrno-v02</Template>
  <TotalTime>2638</TotalTime>
  <Words>1959</Words>
  <Application>Microsoft Office PowerPoint</Application>
  <PresentationFormat>Širokoúhlá obrazovka</PresentationFormat>
  <Paragraphs>320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0" baseType="lpstr">
      <vt:lpstr>Arial</vt:lpstr>
      <vt:lpstr>Tahoma</vt:lpstr>
      <vt:lpstr>Wingdings</vt:lpstr>
      <vt:lpstr>Prezentace_MU_CZ</vt:lpstr>
      <vt:lpstr>Poškození z fyzikálních příčin  </vt:lpstr>
      <vt:lpstr>Poškození teplem</vt:lpstr>
      <vt:lpstr>Hypertermie I</vt:lpstr>
      <vt:lpstr>Hypertermie II</vt:lpstr>
      <vt:lpstr>Hypertermie III</vt:lpstr>
      <vt:lpstr>Hypertermie IV</vt:lpstr>
      <vt:lpstr>Léčba hypertermie</vt:lpstr>
      <vt:lpstr>Ostatní možné příčiny hypertermie</vt:lpstr>
      <vt:lpstr>Poškození chladem I</vt:lpstr>
      <vt:lpstr>Poškození chladem II</vt:lpstr>
      <vt:lpstr>Poškození chladem III</vt:lpstr>
      <vt:lpstr>Poškození chladem IV</vt:lpstr>
      <vt:lpstr>Poškození chladem V</vt:lpstr>
      <vt:lpstr>Léčba poškození chladem</vt:lpstr>
      <vt:lpstr>Ohřívání</vt:lpstr>
      <vt:lpstr>Zasypání lavinou</vt:lpstr>
      <vt:lpstr>Poškození elektrickým proudem I</vt:lpstr>
      <vt:lpstr>Poškození elektrickým proudem II</vt:lpstr>
      <vt:lpstr>Poškození elektrickým proudem III</vt:lpstr>
      <vt:lpstr>Léčba</vt:lpstr>
      <vt:lpstr>Zasažení bleskem</vt:lpstr>
      <vt:lpstr>Utopení a tonutí</vt:lpstr>
      <vt:lpstr>Klinický obraz</vt:lpstr>
      <vt:lpstr>Léčba</vt:lpstr>
      <vt:lpstr>Poškození ionizujícím zářením</vt:lpstr>
      <vt:lpstr>Druhy poškození</vt:lpstr>
      <vt:lpstr>Akutní postradiační syndrom</vt:lpstr>
      <vt:lpstr>Lokální poškození</vt:lpstr>
      <vt:lpstr>Léčba</vt:lpstr>
      <vt:lpstr>Stav beztíže I</vt:lpstr>
      <vt:lpstr>Stav beztíže II</vt:lpstr>
      <vt:lpstr>Základy klinické farmakologie</vt:lpstr>
      <vt:lpstr>Optimální dávkování I</vt:lpstr>
      <vt:lpstr>Optimální dávkování II</vt:lpstr>
      <vt:lpstr>Medikace ve stáří</vt:lpstr>
      <vt:lpstr>  Děkuji za pozornost!</vt:lpstr>
    </vt:vector>
  </TitlesOfParts>
  <Company>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Jitka Skládaná</dc:creator>
  <cp:lastModifiedBy>Hana Matějovská Kubešová</cp:lastModifiedBy>
  <cp:revision>226</cp:revision>
  <cp:lastPrinted>1601-01-01T00:00:00Z</cp:lastPrinted>
  <dcterms:created xsi:type="dcterms:W3CDTF">2021-04-27T07:29:37Z</dcterms:created>
  <dcterms:modified xsi:type="dcterms:W3CDTF">2021-09-04T16:28:29Z</dcterms:modified>
</cp:coreProperties>
</file>