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7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9" r:id="rId29"/>
    <p:sldId id="420" r:id="rId30"/>
    <p:sldId id="418" r:id="rId31"/>
    <p:sldId id="421" r:id="rId32"/>
    <p:sldId id="422" r:id="rId33"/>
    <p:sldId id="423" r:id="rId34"/>
    <p:sldId id="424" r:id="rId35"/>
    <p:sldId id="425" r:id="rId36"/>
    <p:sldId id="391" r:id="rId37"/>
    <p:sldId id="382" r:id="rId38"/>
    <p:sldId id="264" r:id="rId39"/>
  </p:sldIdLst>
  <p:sldSz cx="12192000" cy="6858000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Menšíková" initials="AM" lastIdx="1" clrIdx="0">
    <p:extLst>
      <p:ext uri="{19B8F6BF-5375-455C-9EA6-DF929625EA0E}">
        <p15:presenceInfo xmlns:p15="http://schemas.microsoft.com/office/powerpoint/2012/main" userId="Andrea Menš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122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F0BDC-2AE3-43C3-96EE-D35490FE768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5F11F3-CAE7-427D-82EE-3A247D4B0F33}">
      <dgm:prSet phldrT="[Text]"/>
      <dgm:spPr/>
      <dgm:t>
        <a:bodyPr/>
        <a:lstStyle/>
        <a:p>
          <a:r>
            <a:rPr lang="cs-CZ" dirty="0"/>
            <a:t>Faktory </a:t>
          </a:r>
          <a:r>
            <a:rPr lang="cs-CZ" dirty="0" err="1"/>
            <a:t>fyziologicko</a:t>
          </a:r>
          <a:r>
            <a:rPr lang="cs-CZ" dirty="0"/>
            <a:t> – biologické </a:t>
          </a:r>
        </a:p>
      </dgm:t>
    </dgm:pt>
    <dgm:pt modelId="{0E64C0E0-F18C-4523-A869-4CE82AFD3710}" type="parTrans" cxnId="{3D6E2869-3A61-496E-8AE5-949CF3D267FA}">
      <dgm:prSet/>
      <dgm:spPr/>
      <dgm:t>
        <a:bodyPr/>
        <a:lstStyle/>
        <a:p>
          <a:endParaRPr lang="cs-CZ"/>
        </a:p>
      </dgm:t>
    </dgm:pt>
    <dgm:pt modelId="{2BFB20CF-75D2-41CA-A614-1936BD5A6F76}" type="sibTrans" cxnId="{3D6E2869-3A61-496E-8AE5-949CF3D267FA}">
      <dgm:prSet/>
      <dgm:spPr/>
      <dgm:t>
        <a:bodyPr/>
        <a:lstStyle/>
        <a:p>
          <a:endParaRPr lang="cs-CZ"/>
        </a:p>
      </dgm:t>
    </dgm:pt>
    <dgm:pt modelId="{8CC14D99-94F4-47E6-B0E3-4782C7992EBE}">
      <dgm:prSet phldrT="[Text]" custT="1"/>
      <dgm:spPr/>
      <dgm:t>
        <a:bodyPr/>
        <a:lstStyle/>
        <a:p>
          <a:r>
            <a:rPr lang="cs-CZ" sz="1600" dirty="0"/>
            <a:t>Fyziologie bolesti</a:t>
          </a:r>
        </a:p>
      </dgm:t>
    </dgm:pt>
    <dgm:pt modelId="{143B84A0-8715-434B-A565-1CD5EA712B73}" type="parTrans" cxnId="{9D12B51C-D19C-4B5C-957B-802F19D4BCB2}">
      <dgm:prSet/>
      <dgm:spPr/>
      <dgm:t>
        <a:bodyPr/>
        <a:lstStyle/>
        <a:p>
          <a:endParaRPr lang="cs-CZ"/>
        </a:p>
      </dgm:t>
    </dgm:pt>
    <dgm:pt modelId="{EAC9D29E-A77D-4A57-8BE0-C8EC8F4016B5}" type="sibTrans" cxnId="{9D12B51C-D19C-4B5C-957B-802F19D4BCB2}">
      <dgm:prSet/>
      <dgm:spPr/>
      <dgm:t>
        <a:bodyPr/>
        <a:lstStyle/>
        <a:p>
          <a:endParaRPr lang="cs-CZ"/>
        </a:p>
      </dgm:t>
    </dgm:pt>
    <dgm:pt modelId="{32DE4EC5-A321-4022-B960-CEF14795971F}">
      <dgm:prSet phldrT="[Text]"/>
      <dgm:spPr/>
      <dgm:t>
        <a:bodyPr/>
        <a:lstStyle/>
        <a:p>
          <a:r>
            <a:rPr lang="cs-CZ" dirty="0"/>
            <a:t>Faktory </a:t>
          </a:r>
          <a:r>
            <a:rPr lang="cs-CZ" dirty="0" err="1"/>
            <a:t>psychicko</a:t>
          </a:r>
          <a:r>
            <a:rPr lang="cs-CZ" dirty="0"/>
            <a:t> – duchovní </a:t>
          </a:r>
        </a:p>
      </dgm:t>
    </dgm:pt>
    <dgm:pt modelId="{61C90626-755A-46D2-B63A-885CDB218815}" type="parTrans" cxnId="{627375C5-82DE-4B35-B691-0BBE457C318C}">
      <dgm:prSet/>
      <dgm:spPr/>
      <dgm:t>
        <a:bodyPr/>
        <a:lstStyle/>
        <a:p>
          <a:endParaRPr lang="cs-CZ"/>
        </a:p>
      </dgm:t>
    </dgm:pt>
    <dgm:pt modelId="{D0ADC5D5-F0B2-4E40-9F26-1F482D6AF3E9}" type="sibTrans" cxnId="{627375C5-82DE-4B35-B691-0BBE457C318C}">
      <dgm:prSet/>
      <dgm:spPr/>
      <dgm:t>
        <a:bodyPr/>
        <a:lstStyle/>
        <a:p>
          <a:endParaRPr lang="cs-CZ"/>
        </a:p>
      </dgm:t>
    </dgm:pt>
    <dgm:pt modelId="{4C92F2A7-ED48-45C3-814A-4CCD4CB7CC7E}">
      <dgm:prSet phldrT="[Text]" custT="1"/>
      <dgm:spPr/>
      <dgm:t>
        <a:bodyPr/>
        <a:lstStyle/>
        <a:p>
          <a:pPr algn="r"/>
          <a:r>
            <a:rPr lang="cs-CZ" sz="1600" dirty="0"/>
            <a:t>Osobnost člověka</a:t>
          </a:r>
        </a:p>
      </dgm:t>
    </dgm:pt>
    <dgm:pt modelId="{EDF9514F-0120-445D-9D36-B88DC8AF64DA}" type="parTrans" cxnId="{37A33D15-8C02-47F7-B8E4-5B194692D779}">
      <dgm:prSet/>
      <dgm:spPr/>
      <dgm:t>
        <a:bodyPr/>
        <a:lstStyle/>
        <a:p>
          <a:endParaRPr lang="cs-CZ"/>
        </a:p>
      </dgm:t>
    </dgm:pt>
    <dgm:pt modelId="{645DFA02-0A55-4223-9A30-12CCC4DEDF39}" type="sibTrans" cxnId="{37A33D15-8C02-47F7-B8E4-5B194692D779}">
      <dgm:prSet/>
      <dgm:spPr/>
      <dgm:t>
        <a:bodyPr/>
        <a:lstStyle/>
        <a:p>
          <a:endParaRPr lang="cs-CZ"/>
        </a:p>
      </dgm:t>
    </dgm:pt>
    <dgm:pt modelId="{97989DC7-BAFF-4247-8F19-A9F4086E7EDF}">
      <dgm:prSet phldrT="[Text]"/>
      <dgm:spPr/>
      <dgm:t>
        <a:bodyPr/>
        <a:lstStyle/>
        <a:p>
          <a:r>
            <a:rPr lang="cs-CZ" dirty="0"/>
            <a:t>Faktory sociálně – kulturní </a:t>
          </a:r>
        </a:p>
      </dgm:t>
    </dgm:pt>
    <dgm:pt modelId="{F574497B-043C-4E69-9F50-35759D939BE4}" type="parTrans" cxnId="{116C046A-9914-4A1B-8BFF-B42C4111D44D}">
      <dgm:prSet/>
      <dgm:spPr/>
      <dgm:t>
        <a:bodyPr/>
        <a:lstStyle/>
        <a:p>
          <a:endParaRPr lang="cs-CZ"/>
        </a:p>
      </dgm:t>
    </dgm:pt>
    <dgm:pt modelId="{92EDD44C-3933-4D5E-87E2-02B1325437CE}" type="sibTrans" cxnId="{116C046A-9914-4A1B-8BFF-B42C4111D44D}">
      <dgm:prSet/>
      <dgm:spPr/>
      <dgm:t>
        <a:bodyPr/>
        <a:lstStyle/>
        <a:p>
          <a:endParaRPr lang="cs-CZ"/>
        </a:p>
      </dgm:t>
    </dgm:pt>
    <dgm:pt modelId="{F6B66623-334B-447D-953D-F28796432B6F}">
      <dgm:prSet phldrT="[Text]" custT="1"/>
      <dgm:spPr/>
      <dgm:t>
        <a:bodyPr/>
        <a:lstStyle/>
        <a:p>
          <a:pPr algn="r"/>
          <a:r>
            <a:rPr lang="cs-CZ" sz="1600" dirty="0"/>
            <a:t>Výchova </a:t>
          </a:r>
        </a:p>
      </dgm:t>
    </dgm:pt>
    <dgm:pt modelId="{AEA83E7C-0DD5-4852-9676-365D84004C98}" type="parTrans" cxnId="{BAFC7875-9C40-46CA-8C64-C5551363409C}">
      <dgm:prSet/>
      <dgm:spPr/>
      <dgm:t>
        <a:bodyPr/>
        <a:lstStyle/>
        <a:p>
          <a:endParaRPr lang="cs-CZ"/>
        </a:p>
      </dgm:t>
    </dgm:pt>
    <dgm:pt modelId="{20EC510F-22FE-452F-B80C-32E2CBF77404}" type="sibTrans" cxnId="{BAFC7875-9C40-46CA-8C64-C5551363409C}">
      <dgm:prSet/>
      <dgm:spPr/>
      <dgm:t>
        <a:bodyPr/>
        <a:lstStyle/>
        <a:p>
          <a:endParaRPr lang="cs-CZ"/>
        </a:p>
      </dgm:t>
    </dgm:pt>
    <dgm:pt modelId="{E96F09FA-EEDB-4B0B-B30D-7290F57AAE8F}">
      <dgm:prSet phldrT="[Text]"/>
      <dgm:spPr/>
      <dgm:t>
        <a:bodyPr/>
        <a:lstStyle/>
        <a:p>
          <a:r>
            <a:rPr lang="cs-CZ" dirty="0"/>
            <a:t>Faktory životního prostředí</a:t>
          </a:r>
        </a:p>
      </dgm:t>
    </dgm:pt>
    <dgm:pt modelId="{F9152164-CC81-4FC5-9E49-37F7982501C3}" type="parTrans" cxnId="{F593B7BB-4495-4686-857B-3E8142EC7B1A}">
      <dgm:prSet/>
      <dgm:spPr/>
      <dgm:t>
        <a:bodyPr/>
        <a:lstStyle/>
        <a:p>
          <a:endParaRPr lang="cs-CZ"/>
        </a:p>
      </dgm:t>
    </dgm:pt>
    <dgm:pt modelId="{19D3D950-ED9F-4B22-857D-76475AB1FD40}" type="sibTrans" cxnId="{F593B7BB-4495-4686-857B-3E8142EC7B1A}">
      <dgm:prSet/>
      <dgm:spPr/>
      <dgm:t>
        <a:bodyPr/>
        <a:lstStyle/>
        <a:p>
          <a:endParaRPr lang="cs-CZ"/>
        </a:p>
      </dgm:t>
    </dgm:pt>
    <dgm:pt modelId="{B13D788B-76B4-4CB6-9FF4-4FAD0FE166A6}">
      <dgm:prSet phldrT="[Text]" custT="1"/>
      <dgm:spPr/>
      <dgm:t>
        <a:bodyPr/>
        <a:lstStyle/>
        <a:p>
          <a:r>
            <a:rPr lang="cs-CZ" sz="1600" dirty="0"/>
            <a:t>Chlad, teplo</a:t>
          </a:r>
        </a:p>
      </dgm:t>
    </dgm:pt>
    <dgm:pt modelId="{8093D5A6-1573-485E-9E62-05E8FA9EF899}" type="parTrans" cxnId="{5A9E9C90-2045-4BA8-9C28-79F1D2FF4876}">
      <dgm:prSet/>
      <dgm:spPr/>
      <dgm:t>
        <a:bodyPr/>
        <a:lstStyle/>
        <a:p>
          <a:endParaRPr lang="cs-CZ"/>
        </a:p>
      </dgm:t>
    </dgm:pt>
    <dgm:pt modelId="{786DD9DD-7985-4856-8F2D-29FC4FF504F9}" type="sibTrans" cxnId="{5A9E9C90-2045-4BA8-9C28-79F1D2FF4876}">
      <dgm:prSet/>
      <dgm:spPr/>
      <dgm:t>
        <a:bodyPr/>
        <a:lstStyle/>
        <a:p>
          <a:endParaRPr lang="cs-CZ"/>
        </a:p>
      </dgm:t>
    </dgm:pt>
    <dgm:pt modelId="{096F477B-E8FA-402A-B41F-57F1DAADF2AF}">
      <dgm:prSet custT="1"/>
      <dgm:spPr/>
      <dgm:t>
        <a:bodyPr/>
        <a:lstStyle/>
        <a:p>
          <a:r>
            <a:rPr lang="cs-CZ" sz="1600" dirty="0"/>
            <a:t>Věk, vývojové faktory</a:t>
          </a:r>
        </a:p>
      </dgm:t>
    </dgm:pt>
    <dgm:pt modelId="{71661D59-2326-4CB7-A904-DA5EF6CEB398}" type="parTrans" cxnId="{EECD36E0-0EEE-4A4C-B215-31AF3621D1D7}">
      <dgm:prSet/>
      <dgm:spPr/>
      <dgm:t>
        <a:bodyPr/>
        <a:lstStyle/>
        <a:p>
          <a:endParaRPr lang="cs-CZ"/>
        </a:p>
      </dgm:t>
    </dgm:pt>
    <dgm:pt modelId="{5BC2CACF-5A47-4EB6-AE1D-A1DB38F4DD32}" type="sibTrans" cxnId="{EECD36E0-0EEE-4A4C-B215-31AF3621D1D7}">
      <dgm:prSet/>
      <dgm:spPr/>
      <dgm:t>
        <a:bodyPr/>
        <a:lstStyle/>
        <a:p>
          <a:endParaRPr lang="cs-CZ"/>
        </a:p>
      </dgm:t>
    </dgm:pt>
    <dgm:pt modelId="{BC9DE08B-5A10-4BE5-984B-4DABE4E54E43}">
      <dgm:prSet custT="1"/>
      <dgm:spPr/>
      <dgm:t>
        <a:bodyPr/>
        <a:lstStyle/>
        <a:p>
          <a:r>
            <a:rPr lang="cs-CZ" sz="1600" dirty="0"/>
            <a:t>Nemoc, postižení</a:t>
          </a:r>
        </a:p>
      </dgm:t>
    </dgm:pt>
    <dgm:pt modelId="{5B9D6B1E-9B29-47DC-930E-F314D303E966}" type="parTrans" cxnId="{5A81C254-811F-4A49-9CD5-571AB164801E}">
      <dgm:prSet/>
      <dgm:spPr/>
      <dgm:t>
        <a:bodyPr/>
        <a:lstStyle/>
        <a:p>
          <a:endParaRPr lang="cs-CZ"/>
        </a:p>
      </dgm:t>
    </dgm:pt>
    <dgm:pt modelId="{FA507608-AEFE-428F-B534-E16083378232}" type="sibTrans" cxnId="{5A81C254-811F-4A49-9CD5-571AB164801E}">
      <dgm:prSet/>
      <dgm:spPr/>
      <dgm:t>
        <a:bodyPr/>
        <a:lstStyle/>
        <a:p>
          <a:endParaRPr lang="cs-CZ"/>
        </a:p>
      </dgm:t>
    </dgm:pt>
    <dgm:pt modelId="{6C15FBED-8E88-4448-912D-B1017383CBAD}">
      <dgm:prSet custT="1"/>
      <dgm:spPr/>
      <dgm:t>
        <a:bodyPr/>
        <a:lstStyle/>
        <a:p>
          <a:pPr algn="r"/>
          <a:r>
            <a:rPr lang="cs-CZ" sz="1600" dirty="0"/>
            <a:t>Nálada, pocity</a:t>
          </a:r>
        </a:p>
      </dgm:t>
    </dgm:pt>
    <dgm:pt modelId="{EE5E9333-6C80-4E22-9C0D-B07785365481}" type="parTrans" cxnId="{E98D6DC4-1AE0-45D3-8581-F122BEDE30D3}">
      <dgm:prSet/>
      <dgm:spPr/>
      <dgm:t>
        <a:bodyPr/>
        <a:lstStyle/>
        <a:p>
          <a:endParaRPr lang="cs-CZ"/>
        </a:p>
      </dgm:t>
    </dgm:pt>
    <dgm:pt modelId="{D0163EAD-DA20-47EB-B099-3EC8325025CD}" type="sibTrans" cxnId="{E98D6DC4-1AE0-45D3-8581-F122BEDE30D3}">
      <dgm:prSet/>
      <dgm:spPr/>
      <dgm:t>
        <a:bodyPr/>
        <a:lstStyle/>
        <a:p>
          <a:endParaRPr lang="cs-CZ"/>
        </a:p>
      </dgm:t>
    </dgm:pt>
    <dgm:pt modelId="{D4D108F7-017C-4986-873F-ED98129A6AE6}">
      <dgm:prSet custT="1"/>
      <dgm:spPr/>
      <dgm:t>
        <a:bodyPr/>
        <a:lstStyle/>
        <a:p>
          <a:pPr algn="r"/>
          <a:r>
            <a:rPr lang="cs-CZ" sz="1600" dirty="0"/>
            <a:t>Strach, úzkost</a:t>
          </a:r>
        </a:p>
      </dgm:t>
    </dgm:pt>
    <dgm:pt modelId="{BA5563A5-C4D0-431F-8158-E90882113FB3}" type="parTrans" cxnId="{E5146E40-DA2D-45C4-9BD1-AABB6AD29A84}">
      <dgm:prSet/>
      <dgm:spPr/>
      <dgm:t>
        <a:bodyPr/>
        <a:lstStyle/>
        <a:p>
          <a:endParaRPr lang="cs-CZ"/>
        </a:p>
      </dgm:t>
    </dgm:pt>
    <dgm:pt modelId="{47733341-4D6C-41D5-BD4A-F0C1537CA9C0}" type="sibTrans" cxnId="{E5146E40-DA2D-45C4-9BD1-AABB6AD29A84}">
      <dgm:prSet/>
      <dgm:spPr/>
      <dgm:t>
        <a:bodyPr/>
        <a:lstStyle/>
        <a:p>
          <a:endParaRPr lang="cs-CZ"/>
        </a:p>
      </dgm:t>
    </dgm:pt>
    <dgm:pt modelId="{89CE9304-61E8-474A-A47A-59A477D543A4}">
      <dgm:prSet custT="1"/>
      <dgm:spPr/>
      <dgm:t>
        <a:bodyPr/>
        <a:lstStyle/>
        <a:p>
          <a:pPr algn="r"/>
          <a:r>
            <a:rPr lang="cs-CZ" sz="1600" dirty="0"/>
            <a:t>Vztek, </a:t>
          </a:r>
          <a:r>
            <a:rPr lang="cs-CZ" sz="1600" dirty="0" err="1"/>
            <a:t>hostilita</a:t>
          </a:r>
          <a:endParaRPr lang="cs-CZ" sz="1600" dirty="0"/>
        </a:p>
      </dgm:t>
    </dgm:pt>
    <dgm:pt modelId="{1DE348BE-C43B-4FBF-AC68-59F3A41A310D}" type="parTrans" cxnId="{6FDFA5A7-8132-4972-8DB8-30552930E5FE}">
      <dgm:prSet/>
      <dgm:spPr/>
      <dgm:t>
        <a:bodyPr/>
        <a:lstStyle/>
        <a:p>
          <a:endParaRPr lang="cs-CZ"/>
        </a:p>
      </dgm:t>
    </dgm:pt>
    <dgm:pt modelId="{516454EE-D423-4F6F-90AB-1F5A4542390A}" type="sibTrans" cxnId="{6FDFA5A7-8132-4972-8DB8-30552930E5FE}">
      <dgm:prSet/>
      <dgm:spPr/>
      <dgm:t>
        <a:bodyPr/>
        <a:lstStyle/>
        <a:p>
          <a:endParaRPr lang="cs-CZ"/>
        </a:p>
      </dgm:t>
    </dgm:pt>
    <dgm:pt modelId="{C02E2CE9-9321-4252-A962-F3104FB9E59B}">
      <dgm:prSet custT="1"/>
      <dgm:spPr/>
      <dgm:t>
        <a:bodyPr/>
        <a:lstStyle/>
        <a:p>
          <a:pPr algn="r"/>
          <a:r>
            <a:rPr lang="cs-CZ" sz="1600" dirty="0"/>
            <a:t>Frustrace</a:t>
          </a:r>
        </a:p>
      </dgm:t>
    </dgm:pt>
    <dgm:pt modelId="{33288937-BD21-4352-AEB1-054F4CC55789}" type="parTrans" cxnId="{98C17D79-E27C-472E-BDCC-006E5D2BF15B}">
      <dgm:prSet/>
      <dgm:spPr/>
      <dgm:t>
        <a:bodyPr/>
        <a:lstStyle/>
        <a:p>
          <a:endParaRPr lang="cs-CZ"/>
        </a:p>
      </dgm:t>
    </dgm:pt>
    <dgm:pt modelId="{1A0E7B78-0338-4C3C-9DA3-724386CAA7BE}" type="sibTrans" cxnId="{98C17D79-E27C-472E-BDCC-006E5D2BF15B}">
      <dgm:prSet/>
      <dgm:spPr/>
      <dgm:t>
        <a:bodyPr/>
        <a:lstStyle/>
        <a:p>
          <a:endParaRPr lang="cs-CZ"/>
        </a:p>
      </dgm:t>
    </dgm:pt>
    <dgm:pt modelId="{EC2E413E-5E0F-4200-9848-18B9A1F3BC69}">
      <dgm:prSet custT="1"/>
      <dgm:spPr/>
      <dgm:t>
        <a:bodyPr/>
        <a:lstStyle/>
        <a:p>
          <a:pPr algn="r"/>
          <a:r>
            <a:rPr lang="cs-CZ" sz="1600" dirty="0"/>
            <a:t>Sociální závislost</a:t>
          </a:r>
        </a:p>
      </dgm:t>
    </dgm:pt>
    <dgm:pt modelId="{A5D1714D-8BF8-407D-A577-33E98BAB47D7}" type="parTrans" cxnId="{A480AC3B-BB1D-4C19-A591-A71B6716F52D}">
      <dgm:prSet/>
      <dgm:spPr/>
      <dgm:t>
        <a:bodyPr/>
        <a:lstStyle/>
        <a:p>
          <a:endParaRPr lang="cs-CZ"/>
        </a:p>
      </dgm:t>
    </dgm:pt>
    <dgm:pt modelId="{F1D00C92-EB40-4C80-93FF-4FFA693680CC}" type="sibTrans" cxnId="{A480AC3B-BB1D-4C19-A591-A71B6716F52D}">
      <dgm:prSet/>
      <dgm:spPr/>
      <dgm:t>
        <a:bodyPr/>
        <a:lstStyle/>
        <a:p>
          <a:endParaRPr lang="cs-CZ"/>
        </a:p>
      </dgm:t>
    </dgm:pt>
    <dgm:pt modelId="{F4D082AB-6516-4FFF-84BA-39C902D1FA22}">
      <dgm:prSet custT="1"/>
      <dgm:spPr/>
      <dgm:t>
        <a:bodyPr/>
        <a:lstStyle/>
        <a:p>
          <a:pPr algn="r"/>
          <a:r>
            <a:rPr lang="cs-CZ" sz="1600" dirty="0"/>
            <a:t>Osamělost</a:t>
          </a:r>
        </a:p>
      </dgm:t>
    </dgm:pt>
    <dgm:pt modelId="{18C5158D-1BED-4351-A017-ACA32842684F}" type="parTrans" cxnId="{949C083D-729E-45AE-A5D7-42E093B8BBA5}">
      <dgm:prSet/>
      <dgm:spPr/>
      <dgm:t>
        <a:bodyPr/>
        <a:lstStyle/>
        <a:p>
          <a:endParaRPr lang="cs-CZ"/>
        </a:p>
      </dgm:t>
    </dgm:pt>
    <dgm:pt modelId="{84ADE1E7-47AD-4A0B-A0C2-0864F0D15AA2}" type="sibTrans" cxnId="{949C083D-729E-45AE-A5D7-42E093B8BBA5}">
      <dgm:prSet/>
      <dgm:spPr/>
      <dgm:t>
        <a:bodyPr/>
        <a:lstStyle/>
        <a:p>
          <a:endParaRPr lang="cs-CZ"/>
        </a:p>
      </dgm:t>
    </dgm:pt>
    <dgm:pt modelId="{1D005662-F804-40B7-AECA-EC35E9210F76}">
      <dgm:prSet custT="1"/>
      <dgm:spPr/>
      <dgm:t>
        <a:bodyPr/>
        <a:lstStyle/>
        <a:p>
          <a:pPr algn="r"/>
          <a:r>
            <a:rPr lang="cs-CZ" sz="1600" dirty="0"/>
            <a:t>Etnografické vlivy</a:t>
          </a:r>
        </a:p>
      </dgm:t>
    </dgm:pt>
    <dgm:pt modelId="{846A4D4C-1B8C-4A63-AC89-1002CE926393}" type="parTrans" cxnId="{9B084134-BDF8-4CE3-A9EB-E0940E608145}">
      <dgm:prSet/>
      <dgm:spPr/>
      <dgm:t>
        <a:bodyPr/>
        <a:lstStyle/>
        <a:p>
          <a:endParaRPr lang="cs-CZ"/>
        </a:p>
      </dgm:t>
    </dgm:pt>
    <dgm:pt modelId="{417C7949-DB54-4B91-A6DC-73808A9426BD}" type="sibTrans" cxnId="{9B084134-BDF8-4CE3-A9EB-E0940E608145}">
      <dgm:prSet/>
      <dgm:spPr/>
      <dgm:t>
        <a:bodyPr/>
        <a:lstStyle/>
        <a:p>
          <a:endParaRPr lang="cs-CZ"/>
        </a:p>
      </dgm:t>
    </dgm:pt>
    <dgm:pt modelId="{4875E360-38AB-49F8-90E7-234671B54D84}" type="pres">
      <dgm:prSet presAssocID="{AD0F0BDC-2AE3-43C3-96EE-D35490FE76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1BC4AE6-15D7-457E-B348-863BD2A8E8BB}" type="pres">
      <dgm:prSet presAssocID="{AD0F0BDC-2AE3-43C3-96EE-D35490FE7682}" presName="children" presStyleCnt="0"/>
      <dgm:spPr/>
    </dgm:pt>
    <dgm:pt modelId="{D6E47CB0-9C5D-4C66-9D62-7CAFB9060F83}" type="pres">
      <dgm:prSet presAssocID="{AD0F0BDC-2AE3-43C3-96EE-D35490FE7682}" presName="child1group" presStyleCnt="0"/>
      <dgm:spPr/>
    </dgm:pt>
    <dgm:pt modelId="{1429DB68-8B3D-4992-9044-BF5E5EC2B93B}" type="pres">
      <dgm:prSet presAssocID="{AD0F0BDC-2AE3-43C3-96EE-D35490FE7682}" presName="child1" presStyleLbl="bgAcc1" presStyleIdx="0" presStyleCnt="4" custScaleX="162580" custLinFactNeighborX="-26212" custLinFactNeighborY="-3113"/>
      <dgm:spPr/>
    </dgm:pt>
    <dgm:pt modelId="{889EC096-BFA0-4C01-9173-E0BD8118FDC1}" type="pres">
      <dgm:prSet presAssocID="{AD0F0BDC-2AE3-43C3-96EE-D35490FE7682}" presName="child1Text" presStyleLbl="bgAcc1" presStyleIdx="0" presStyleCnt="4">
        <dgm:presLayoutVars>
          <dgm:bulletEnabled val="1"/>
        </dgm:presLayoutVars>
      </dgm:prSet>
      <dgm:spPr/>
    </dgm:pt>
    <dgm:pt modelId="{4366CBAF-2B82-4CD2-A6DF-F71CA7CD000F}" type="pres">
      <dgm:prSet presAssocID="{AD0F0BDC-2AE3-43C3-96EE-D35490FE7682}" presName="child2group" presStyleCnt="0"/>
      <dgm:spPr/>
    </dgm:pt>
    <dgm:pt modelId="{CDB443F4-4255-4609-9C34-EAFB0492B8F8}" type="pres">
      <dgm:prSet presAssocID="{AD0F0BDC-2AE3-43C3-96EE-D35490FE7682}" presName="child2" presStyleLbl="bgAcc1" presStyleIdx="1" presStyleCnt="4" custScaleX="169337"/>
      <dgm:spPr/>
    </dgm:pt>
    <dgm:pt modelId="{7E4AFEC8-998C-45ED-917C-6DA5A8A8364C}" type="pres">
      <dgm:prSet presAssocID="{AD0F0BDC-2AE3-43C3-96EE-D35490FE7682}" presName="child2Text" presStyleLbl="bgAcc1" presStyleIdx="1" presStyleCnt="4">
        <dgm:presLayoutVars>
          <dgm:bulletEnabled val="1"/>
        </dgm:presLayoutVars>
      </dgm:prSet>
      <dgm:spPr/>
    </dgm:pt>
    <dgm:pt modelId="{A01C3B49-79E5-463B-B5DB-DC1DB70FCE9E}" type="pres">
      <dgm:prSet presAssocID="{AD0F0BDC-2AE3-43C3-96EE-D35490FE7682}" presName="child3group" presStyleCnt="0"/>
      <dgm:spPr/>
    </dgm:pt>
    <dgm:pt modelId="{4721496F-0E3D-48D4-971B-CF9E14AD1A8E}" type="pres">
      <dgm:prSet presAssocID="{AD0F0BDC-2AE3-43C3-96EE-D35490FE7682}" presName="child3" presStyleLbl="bgAcc1" presStyleIdx="2" presStyleCnt="4" custScaleX="169057" custScaleY="108804" custLinFactNeighborX="1344" custLinFactNeighborY="-4150"/>
      <dgm:spPr/>
    </dgm:pt>
    <dgm:pt modelId="{C15976A0-20BD-4B22-8394-BB61D197D48B}" type="pres">
      <dgm:prSet presAssocID="{AD0F0BDC-2AE3-43C3-96EE-D35490FE7682}" presName="child3Text" presStyleLbl="bgAcc1" presStyleIdx="2" presStyleCnt="4">
        <dgm:presLayoutVars>
          <dgm:bulletEnabled val="1"/>
        </dgm:presLayoutVars>
      </dgm:prSet>
      <dgm:spPr/>
    </dgm:pt>
    <dgm:pt modelId="{EB63603A-4F75-4DB1-B1DA-CD72DCE05873}" type="pres">
      <dgm:prSet presAssocID="{AD0F0BDC-2AE3-43C3-96EE-D35490FE7682}" presName="child4group" presStyleCnt="0"/>
      <dgm:spPr/>
    </dgm:pt>
    <dgm:pt modelId="{EF540656-FABA-40FB-9159-7F6D5FBD411A}" type="pres">
      <dgm:prSet presAssocID="{AD0F0BDC-2AE3-43C3-96EE-D35490FE7682}" presName="child4" presStyleLbl="bgAcc1" presStyleIdx="3" presStyleCnt="4" custScaleX="161649" custLinFactNeighborX="-17474" custLinFactNeighborY="1038"/>
      <dgm:spPr/>
    </dgm:pt>
    <dgm:pt modelId="{9633DF12-33BB-43F5-A42F-98ABD3F1DD6B}" type="pres">
      <dgm:prSet presAssocID="{AD0F0BDC-2AE3-43C3-96EE-D35490FE7682}" presName="child4Text" presStyleLbl="bgAcc1" presStyleIdx="3" presStyleCnt="4">
        <dgm:presLayoutVars>
          <dgm:bulletEnabled val="1"/>
        </dgm:presLayoutVars>
      </dgm:prSet>
      <dgm:spPr/>
    </dgm:pt>
    <dgm:pt modelId="{588D3C4F-CD87-4715-ACD6-873990D67550}" type="pres">
      <dgm:prSet presAssocID="{AD0F0BDC-2AE3-43C3-96EE-D35490FE7682}" presName="childPlaceholder" presStyleCnt="0"/>
      <dgm:spPr/>
    </dgm:pt>
    <dgm:pt modelId="{AA6A9F7F-66AE-47BA-A4CD-3A288C439905}" type="pres">
      <dgm:prSet presAssocID="{AD0F0BDC-2AE3-43C3-96EE-D35490FE7682}" presName="circle" presStyleCnt="0"/>
      <dgm:spPr/>
    </dgm:pt>
    <dgm:pt modelId="{29B2FE96-16A3-4A03-B678-0239F732C8B6}" type="pres">
      <dgm:prSet presAssocID="{AD0F0BDC-2AE3-43C3-96EE-D35490FE768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7C80FC5-9A46-4123-9246-4B7FE6EC1835}" type="pres">
      <dgm:prSet presAssocID="{AD0F0BDC-2AE3-43C3-96EE-D35490FE768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6D4173A-6F0B-48F6-8524-041C5020A22F}" type="pres">
      <dgm:prSet presAssocID="{AD0F0BDC-2AE3-43C3-96EE-D35490FE768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A9C309D-57E0-4EA8-8DE8-99C24B6D787D}" type="pres">
      <dgm:prSet presAssocID="{AD0F0BDC-2AE3-43C3-96EE-D35490FE768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34D59AA-2209-4975-90E9-660F2F2BDC68}" type="pres">
      <dgm:prSet presAssocID="{AD0F0BDC-2AE3-43C3-96EE-D35490FE7682}" presName="quadrantPlaceholder" presStyleCnt="0"/>
      <dgm:spPr/>
    </dgm:pt>
    <dgm:pt modelId="{FC79BE97-06EE-4655-B2A4-C2C4C965768E}" type="pres">
      <dgm:prSet presAssocID="{AD0F0BDC-2AE3-43C3-96EE-D35490FE7682}" presName="center1" presStyleLbl="fgShp" presStyleIdx="0" presStyleCnt="2"/>
      <dgm:spPr/>
    </dgm:pt>
    <dgm:pt modelId="{49FEF739-4DC8-41E5-BF60-148430F99390}" type="pres">
      <dgm:prSet presAssocID="{AD0F0BDC-2AE3-43C3-96EE-D35490FE7682}" presName="center2" presStyleLbl="fgShp" presStyleIdx="1" presStyleCnt="2"/>
      <dgm:spPr/>
    </dgm:pt>
  </dgm:ptLst>
  <dgm:cxnLst>
    <dgm:cxn modelId="{9AAD4406-2C77-4DC2-8A4C-57F3E632981A}" type="presOf" srcId="{B13D788B-76B4-4CB6-9FF4-4FAD0FE166A6}" destId="{EF540656-FABA-40FB-9159-7F6D5FBD411A}" srcOrd="0" destOrd="0" presId="urn:microsoft.com/office/officeart/2005/8/layout/cycle4"/>
    <dgm:cxn modelId="{0F502E0F-B01A-4D1E-A0F3-31A39EE1E858}" type="presOf" srcId="{8CC14D99-94F4-47E6-B0E3-4782C7992EBE}" destId="{1429DB68-8B3D-4992-9044-BF5E5EC2B93B}" srcOrd="0" destOrd="0" presId="urn:microsoft.com/office/officeart/2005/8/layout/cycle4"/>
    <dgm:cxn modelId="{0E46C50F-BBF0-4A44-B6EC-41F02C260C63}" type="presOf" srcId="{89CE9304-61E8-474A-A47A-59A477D543A4}" destId="{7E4AFEC8-998C-45ED-917C-6DA5A8A8364C}" srcOrd="1" destOrd="3" presId="urn:microsoft.com/office/officeart/2005/8/layout/cycle4"/>
    <dgm:cxn modelId="{37A33D15-8C02-47F7-B8E4-5B194692D779}" srcId="{32DE4EC5-A321-4022-B960-CEF14795971F}" destId="{4C92F2A7-ED48-45C3-814A-4CCD4CB7CC7E}" srcOrd="0" destOrd="0" parTransId="{EDF9514F-0120-445D-9D36-B88DC8AF64DA}" sibTransId="{645DFA02-0A55-4223-9A30-12CCC4DEDF39}"/>
    <dgm:cxn modelId="{99C59917-D281-4F3D-9642-02D6D662F281}" type="presOf" srcId="{6C15FBED-8E88-4448-912D-B1017383CBAD}" destId="{7E4AFEC8-998C-45ED-917C-6DA5A8A8364C}" srcOrd="1" destOrd="1" presId="urn:microsoft.com/office/officeart/2005/8/layout/cycle4"/>
    <dgm:cxn modelId="{9D12B51C-D19C-4B5C-957B-802F19D4BCB2}" srcId="{B65F11F3-CAE7-427D-82EE-3A247D4B0F33}" destId="{8CC14D99-94F4-47E6-B0E3-4782C7992EBE}" srcOrd="0" destOrd="0" parTransId="{143B84A0-8715-434B-A565-1CD5EA712B73}" sibTransId="{EAC9D29E-A77D-4A57-8BE0-C8EC8F4016B5}"/>
    <dgm:cxn modelId="{C1BC2A26-B546-4F40-B0DE-807BE9953E28}" type="presOf" srcId="{D4D108F7-017C-4986-873F-ED98129A6AE6}" destId="{7E4AFEC8-998C-45ED-917C-6DA5A8A8364C}" srcOrd="1" destOrd="2" presId="urn:microsoft.com/office/officeart/2005/8/layout/cycle4"/>
    <dgm:cxn modelId="{9B084134-BDF8-4CE3-A9EB-E0940E608145}" srcId="{97989DC7-BAFF-4247-8F19-A9F4086E7EDF}" destId="{1D005662-F804-40B7-AECA-EC35E9210F76}" srcOrd="3" destOrd="0" parTransId="{846A4D4C-1B8C-4A63-AC89-1002CE926393}" sibTransId="{417C7949-DB54-4B91-A6DC-73808A9426BD}"/>
    <dgm:cxn modelId="{A480AC3B-BB1D-4C19-A591-A71B6716F52D}" srcId="{97989DC7-BAFF-4247-8F19-A9F4086E7EDF}" destId="{EC2E413E-5E0F-4200-9848-18B9A1F3BC69}" srcOrd="1" destOrd="0" parTransId="{A5D1714D-8BF8-407D-A577-33E98BAB47D7}" sibTransId="{F1D00C92-EB40-4C80-93FF-4FFA693680CC}"/>
    <dgm:cxn modelId="{949C083D-729E-45AE-A5D7-42E093B8BBA5}" srcId="{97989DC7-BAFF-4247-8F19-A9F4086E7EDF}" destId="{F4D082AB-6516-4FFF-84BA-39C902D1FA22}" srcOrd="2" destOrd="0" parTransId="{18C5158D-1BED-4351-A017-ACA32842684F}" sibTransId="{84ADE1E7-47AD-4A0B-A0C2-0864F0D15AA2}"/>
    <dgm:cxn modelId="{1C395D3D-2BB1-41EC-A873-F07A4B5188E5}" type="presOf" srcId="{BC9DE08B-5A10-4BE5-984B-4DABE4E54E43}" destId="{1429DB68-8B3D-4992-9044-BF5E5EC2B93B}" srcOrd="0" destOrd="2" presId="urn:microsoft.com/office/officeart/2005/8/layout/cycle4"/>
    <dgm:cxn modelId="{E5146E40-DA2D-45C4-9BD1-AABB6AD29A84}" srcId="{32DE4EC5-A321-4022-B960-CEF14795971F}" destId="{D4D108F7-017C-4986-873F-ED98129A6AE6}" srcOrd="2" destOrd="0" parTransId="{BA5563A5-C4D0-431F-8158-E90882113FB3}" sibTransId="{47733341-4D6C-41D5-BD4A-F0C1537CA9C0}"/>
    <dgm:cxn modelId="{C482DA63-AA72-4E1C-83A6-645251D93379}" type="presOf" srcId="{E96F09FA-EEDB-4B0B-B30D-7290F57AAE8F}" destId="{4A9C309D-57E0-4EA8-8DE8-99C24B6D787D}" srcOrd="0" destOrd="0" presId="urn:microsoft.com/office/officeart/2005/8/layout/cycle4"/>
    <dgm:cxn modelId="{98181E47-F872-4825-AF44-D7ABE9994108}" type="presOf" srcId="{096F477B-E8FA-402A-B41F-57F1DAADF2AF}" destId="{889EC096-BFA0-4C01-9173-E0BD8118FDC1}" srcOrd="1" destOrd="1" presId="urn:microsoft.com/office/officeart/2005/8/layout/cycle4"/>
    <dgm:cxn modelId="{3D6E2869-3A61-496E-8AE5-949CF3D267FA}" srcId="{AD0F0BDC-2AE3-43C3-96EE-D35490FE7682}" destId="{B65F11F3-CAE7-427D-82EE-3A247D4B0F33}" srcOrd="0" destOrd="0" parTransId="{0E64C0E0-F18C-4523-A869-4CE82AFD3710}" sibTransId="{2BFB20CF-75D2-41CA-A614-1936BD5A6F76}"/>
    <dgm:cxn modelId="{116C046A-9914-4A1B-8BFF-B42C4111D44D}" srcId="{AD0F0BDC-2AE3-43C3-96EE-D35490FE7682}" destId="{97989DC7-BAFF-4247-8F19-A9F4086E7EDF}" srcOrd="2" destOrd="0" parTransId="{F574497B-043C-4E69-9F50-35759D939BE4}" sibTransId="{92EDD44C-3933-4D5E-87E2-02B1325437CE}"/>
    <dgm:cxn modelId="{E677546A-77DF-4283-A861-5FCCFE05820A}" type="presOf" srcId="{EC2E413E-5E0F-4200-9848-18B9A1F3BC69}" destId="{4721496F-0E3D-48D4-971B-CF9E14AD1A8E}" srcOrd="0" destOrd="1" presId="urn:microsoft.com/office/officeart/2005/8/layout/cycle4"/>
    <dgm:cxn modelId="{61E4CD51-1194-4DC9-98EF-F248F1F47159}" type="presOf" srcId="{D4D108F7-017C-4986-873F-ED98129A6AE6}" destId="{CDB443F4-4255-4609-9C34-EAFB0492B8F8}" srcOrd="0" destOrd="2" presId="urn:microsoft.com/office/officeart/2005/8/layout/cycle4"/>
    <dgm:cxn modelId="{C785E351-CA9F-4C1A-8CCC-2AA8834214A9}" type="presOf" srcId="{89CE9304-61E8-474A-A47A-59A477D543A4}" destId="{CDB443F4-4255-4609-9C34-EAFB0492B8F8}" srcOrd="0" destOrd="3" presId="urn:microsoft.com/office/officeart/2005/8/layout/cycle4"/>
    <dgm:cxn modelId="{5A81C254-811F-4A49-9CD5-571AB164801E}" srcId="{B65F11F3-CAE7-427D-82EE-3A247D4B0F33}" destId="{BC9DE08B-5A10-4BE5-984B-4DABE4E54E43}" srcOrd="2" destOrd="0" parTransId="{5B9D6B1E-9B29-47DC-930E-F314D303E966}" sibTransId="{FA507608-AEFE-428F-B534-E16083378232}"/>
    <dgm:cxn modelId="{BAFC7875-9C40-46CA-8C64-C5551363409C}" srcId="{97989DC7-BAFF-4247-8F19-A9F4086E7EDF}" destId="{F6B66623-334B-447D-953D-F28796432B6F}" srcOrd="0" destOrd="0" parTransId="{AEA83E7C-0DD5-4852-9676-365D84004C98}" sibTransId="{20EC510F-22FE-452F-B80C-32E2CBF77404}"/>
    <dgm:cxn modelId="{98C17D79-E27C-472E-BDCC-006E5D2BF15B}" srcId="{32DE4EC5-A321-4022-B960-CEF14795971F}" destId="{C02E2CE9-9321-4252-A962-F3104FB9E59B}" srcOrd="4" destOrd="0" parTransId="{33288937-BD21-4352-AEB1-054F4CC55789}" sibTransId="{1A0E7B78-0338-4C3C-9DA3-724386CAA7BE}"/>
    <dgm:cxn modelId="{5A9E9C90-2045-4BA8-9C28-79F1D2FF4876}" srcId="{E96F09FA-EEDB-4B0B-B30D-7290F57AAE8F}" destId="{B13D788B-76B4-4CB6-9FF4-4FAD0FE166A6}" srcOrd="0" destOrd="0" parTransId="{8093D5A6-1573-485E-9E62-05E8FA9EF899}" sibTransId="{786DD9DD-7985-4856-8F2D-29FC4FF504F9}"/>
    <dgm:cxn modelId="{153E6DA5-B4F8-4BEA-A515-DCD17BFCE4B5}" type="presOf" srcId="{C02E2CE9-9321-4252-A962-F3104FB9E59B}" destId="{7E4AFEC8-998C-45ED-917C-6DA5A8A8364C}" srcOrd="1" destOrd="4" presId="urn:microsoft.com/office/officeart/2005/8/layout/cycle4"/>
    <dgm:cxn modelId="{6FDFA5A7-8132-4972-8DB8-30552930E5FE}" srcId="{32DE4EC5-A321-4022-B960-CEF14795971F}" destId="{89CE9304-61E8-474A-A47A-59A477D543A4}" srcOrd="3" destOrd="0" parTransId="{1DE348BE-C43B-4FBF-AC68-59F3A41A310D}" sibTransId="{516454EE-D423-4F6F-90AB-1F5A4542390A}"/>
    <dgm:cxn modelId="{0E0DB5A9-EA87-490D-92B6-31BE3EAF134F}" type="presOf" srcId="{97989DC7-BAFF-4247-8F19-A9F4086E7EDF}" destId="{F6D4173A-6F0B-48F6-8524-041C5020A22F}" srcOrd="0" destOrd="0" presId="urn:microsoft.com/office/officeart/2005/8/layout/cycle4"/>
    <dgm:cxn modelId="{E4E97CBA-51E3-47D5-A425-89A285594B2E}" type="presOf" srcId="{4C92F2A7-ED48-45C3-814A-4CCD4CB7CC7E}" destId="{7E4AFEC8-998C-45ED-917C-6DA5A8A8364C}" srcOrd="1" destOrd="0" presId="urn:microsoft.com/office/officeart/2005/8/layout/cycle4"/>
    <dgm:cxn modelId="{F593B7BB-4495-4686-857B-3E8142EC7B1A}" srcId="{AD0F0BDC-2AE3-43C3-96EE-D35490FE7682}" destId="{E96F09FA-EEDB-4B0B-B30D-7290F57AAE8F}" srcOrd="3" destOrd="0" parTransId="{F9152164-CC81-4FC5-9E49-37F7982501C3}" sibTransId="{19D3D950-ED9F-4B22-857D-76475AB1FD40}"/>
    <dgm:cxn modelId="{E98D6DC4-1AE0-45D3-8581-F122BEDE30D3}" srcId="{32DE4EC5-A321-4022-B960-CEF14795971F}" destId="{6C15FBED-8E88-4448-912D-B1017383CBAD}" srcOrd="1" destOrd="0" parTransId="{EE5E9333-6C80-4E22-9C0D-B07785365481}" sibTransId="{D0163EAD-DA20-47EB-B099-3EC8325025CD}"/>
    <dgm:cxn modelId="{627375C5-82DE-4B35-B691-0BBE457C318C}" srcId="{AD0F0BDC-2AE3-43C3-96EE-D35490FE7682}" destId="{32DE4EC5-A321-4022-B960-CEF14795971F}" srcOrd="1" destOrd="0" parTransId="{61C90626-755A-46D2-B63A-885CDB218815}" sibTransId="{D0ADC5D5-F0B2-4E40-9F26-1F482D6AF3E9}"/>
    <dgm:cxn modelId="{32752AC6-F8BF-47CF-9BBE-6EE11677D572}" type="presOf" srcId="{C02E2CE9-9321-4252-A962-F3104FB9E59B}" destId="{CDB443F4-4255-4609-9C34-EAFB0492B8F8}" srcOrd="0" destOrd="4" presId="urn:microsoft.com/office/officeart/2005/8/layout/cycle4"/>
    <dgm:cxn modelId="{95C34CC7-42F6-41A1-A37B-839EC2542E65}" type="presOf" srcId="{B13D788B-76B4-4CB6-9FF4-4FAD0FE166A6}" destId="{9633DF12-33BB-43F5-A42F-98ABD3F1DD6B}" srcOrd="1" destOrd="0" presId="urn:microsoft.com/office/officeart/2005/8/layout/cycle4"/>
    <dgm:cxn modelId="{74BF8CCD-2661-4F72-9D92-5AE90F8AD7C1}" type="presOf" srcId="{096F477B-E8FA-402A-B41F-57F1DAADF2AF}" destId="{1429DB68-8B3D-4992-9044-BF5E5EC2B93B}" srcOrd="0" destOrd="1" presId="urn:microsoft.com/office/officeart/2005/8/layout/cycle4"/>
    <dgm:cxn modelId="{C32EA4D0-3E1D-4D7E-ABA6-B99346FF5B49}" type="presOf" srcId="{F4D082AB-6516-4FFF-84BA-39C902D1FA22}" destId="{4721496F-0E3D-48D4-971B-CF9E14AD1A8E}" srcOrd="0" destOrd="2" presId="urn:microsoft.com/office/officeart/2005/8/layout/cycle4"/>
    <dgm:cxn modelId="{FF4BD5D0-C220-4FF4-ADD8-7A0ED9BC459A}" type="presOf" srcId="{B65F11F3-CAE7-427D-82EE-3A247D4B0F33}" destId="{29B2FE96-16A3-4A03-B678-0239F732C8B6}" srcOrd="0" destOrd="0" presId="urn:microsoft.com/office/officeart/2005/8/layout/cycle4"/>
    <dgm:cxn modelId="{482410DA-EB71-4DFE-A5C1-443441C9F970}" type="presOf" srcId="{F6B66623-334B-447D-953D-F28796432B6F}" destId="{C15976A0-20BD-4B22-8394-BB61D197D48B}" srcOrd="1" destOrd="0" presId="urn:microsoft.com/office/officeart/2005/8/layout/cycle4"/>
    <dgm:cxn modelId="{E9270BDD-7772-4551-BB3F-AFAD7E560263}" type="presOf" srcId="{4C92F2A7-ED48-45C3-814A-4CCD4CB7CC7E}" destId="{CDB443F4-4255-4609-9C34-EAFB0492B8F8}" srcOrd="0" destOrd="0" presId="urn:microsoft.com/office/officeart/2005/8/layout/cycle4"/>
    <dgm:cxn modelId="{EECD36E0-0EEE-4A4C-B215-31AF3621D1D7}" srcId="{B65F11F3-CAE7-427D-82EE-3A247D4B0F33}" destId="{096F477B-E8FA-402A-B41F-57F1DAADF2AF}" srcOrd="1" destOrd="0" parTransId="{71661D59-2326-4CB7-A904-DA5EF6CEB398}" sibTransId="{5BC2CACF-5A47-4EB6-AE1D-A1DB38F4DD32}"/>
    <dgm:cxn modelId="{AE343BE3-C70E-4802-B50D-03A9FD3F7100}" type="presOf" srcId="{8CC14D99-94F4-47E6-B0E3-4782C7992EBE}" destId="{889EC096-BFA0-4C01-9173-E0BD8118FDC1}" srcOrd="1" destOrd="0" presId="urn:microsoft.com/office/officeart/2005/8/layout/cycle4"/>
    <dgm:cxn modelId="{6A7A61E3-6443-408F-BD7E-8199F5414179}" type="presOf" srcId="{32DE4EC5-A321-4022-B960-CEF14795971F}" destId="{E7C80FC5-9A46-4123-9246-4B7FE6EC1835}" srcOrd="0" destOrd="0" presId="urn:microsoft.com/office/officeart/2005/8/layout/cycle4"/>
    <dgm:cxn modelId="{178B4BE9-7EB3-487D-8F20-7FC3DA6BFA5D}" type="presOf" srcId="{BC9DE08B-5A10-4BE5-984B-4DABE4E54E43}" destId="{889EC096-BFA0-4C01-9173-E0BD8118FDC1}" srcOrd="1" destOrd="2" presId="urn:microsoft.com/office/officeart/2005/8/layout/cycle4"/>
    <dgm:cxn modelId="{411F25EC-DAFF-47FA-9005-302F66786A05}" type="presOf" srcId="{6C15FBED-8E88-4448-912D-B1017383CBAD}" destId="{CDB443F4-4255-4609-9C34-EAFB0492B8F8}" srcOrd="0" destOrd="1" presId="urn:microsoft.com/office/officeart/2005/8/layout/cycle4"/>
    <dgm:cxn modelId="{8FC136EF-45DB-4712-BBBB-0AFB4E661CC7}" type="presOf" srcId="{1D005662-F804-40B7-AECA-EC35E9210F76}" destId="{4721496F-0E3D-48D4-971B-CF9E14AD1A8E}" srcOrd="0" destOrd="3" presId="urn:microsoft.com/office/officeart/2005/8/layout/cycle4"/>
    <dgm:cxn modelId="{A84CE2F3-7013-4870-A461-D9DACED96307}" type="presOf" srcId="{F6B66623-334B-447D-953D-F28796432B6F}" destId="{4721496F-0E3D-48D4-971B-CF9E14AD1A8E}" srcOrd="0" destOrd="0" presId="urn:microsoft.com/office/officeart/2005/8/layout/cycle4"/>
    <dgm:cxn modelId="{566280F4-4A8B-407A-AD4D-590C44180DA5}" type="presOf" srcId="{1D005662-F804-40B7-AECA-EC35E9210F76}" destId="{C15976A0-20BD-4B22-8394-BB61D197D48B}" srcOrd="1" destOrd="3" presId="urn:microsoft.com/office/officeart/2005/8/layout/cycle4"/>
    <dgm:cxn modelId="{98EB31F9-B821-4BE7-A35D-AA9BF0797284}" type="presOf" srcId="{F4D082AB-6516-4FFF-84BA-39C902D1FA22}" destId="{C15976A0-20BD-4B22-8394-BB61D197D48B}" srcOrd="1" destOrd="2" presId="urn:microsoft.com/office/officeart/2005/8/layout/cycle4"/>
    <dgm:cxn modelId="{5D5EC7FC-C928-452E-BCEE-D720D73BA14B}" type="presOf" srcId="{AD0F0BDC-2AE3-43C3-96EE-D35490FE7682}" destId="{4875E360-38AB-49F8-90E7-234671B54D84}" srcOrd="0" destOrd="0" presId="urn:microsoft.com/office/officeart/2005/8/layout/cycle4"/>
    <dgm:cxn modelId="{60606AFE-1885-4111-96C6-3F6FD57BB678}" type="presOf" srcId="{EC2E413E-5E0F-4200-9848-18B9A1F3BC69}" destId="{C15976A0-20BD-4B22-8394-BB61D197D48B}" srcOrd="1" destOrd="1" presId="urn:microsoft.com/office/officeart/2005/8/layout/cycle4"/>
    <dgm:cxn modelId="{F17BBE4A-B560-404E-AEC0-C0E4D36D5806}" type="presParOf" srcId="{4875E360-38AB-49F8-90E7-234671B54D84}" destId="{21BC4AE6-15D7-457E-B348-863BD2A8E8BB}" srcOrd="0" destOrd="0" presId="urn:microsoft.com/office/officeart/2005/8/layout/cycle4"/>
    <dgm:cxn modelId="{449490D9-A6B8-4217-9201-7F915A8CA795}" type="presParOf" srcId="{21BC4AE6-15D7-457E-B348-863BD2A8E8BB}" destId="{D6E47CB0-9C5D-4C66-9D62-7CAFB9060F83}" srcOrd="0" destOrd="0" presId="urn:microsoft.com/office/officeart/2005/8/layout/cycle4"/>
    <dgm:cxn modelId="{91CB2A2B-26A6-4C41-A809-F7E33AA4ED3E}" type="presParOf" srcId="{D6E47CB0-9C5D-4C66-9D62-7CAFB9060F83}" destId="{1429DB68-8B3D-4992-9044-BF5E5EC2B93B}" srcOrd="0" destOrd="0" presId="urn:microsoft.com/office/officeart/2005/8/layout/cycle4"/>
    <dgm:cxn modelId="{1E5FA7ED-E16E-4B01-A02A-EA52A49DC682}" type="presParOf" srcId="{D6E47CB0-9C5D-4C66-9D62-7CAFB9060F83}" destId="{889EC096-BFA0-4C01-9173-E0BD8118FDC1}" srcOrd="1" destOrd="0" presId="urn:microsoft.com/office/officeart/2005/8/layout/cycle4"/>
    <dgm:cxn modelId="{82ED84DC-FF7E-42ED-A5AE-79BBEE5665D0}" type="presParOf" srcId="{21BC4AE6-15D7-457E-B348-863BD2A8E8BB}" destId="{4366CBAF-2B82-4CD2-A6DF-F71CA7CD000F}" srcOrd="1" destOrd="0" presId="urn:microsoft.com/office/officeart/2005/8/layout/cycle4"/>
    <dgm:cxn modelId="{675D96CD-36C3-4CFC-93F0-E1440D3909F8}" type="presParOf" srcId="{4366CBAF-2B82-4CD2-A6DF-F71CA7CD000F}" destId="{CDB443F4-4255-4609-9C34-EAFB0492B8F8}" srcOrd="0" destOrd="0" presId="urn:microsoft.com/office/officeart/2005/8/layout/cycle4"/>
    <dgm:cxn modelId="{9B03E8AF-DB4A-45DB-B370-4577AC249798}" type="presParOf" srcId="{4366CBAF-2B82-4CD2-A6DF-F71CA7CD000F}" destId="{7E4AFEC8-998C-45ED-917C-6DA5A8A8364C}" srcOrd="1" destOrd="0" presId="urn:microsoft.com/office/officeart/2005/8/layout/cycle4"/>
    <dgm:cxn modelId="{8BC4651A-BA39-4655-A086-DD2374EACABB}" type="presParOf" srcId="{21BC4AE6-15D7-457E-B348-863BD2A8E8BB}" destId="{A01C3B49-79E5-463B-B5DB-DC1DB70FCE9E}" srcOrd="2" destOrd="0" presId="urn:microsoft.com/office/officeart/2005/8/layout/cycle4"/>
    <dgm:cxn modelId="{9FEF05A2-7E74-4AED-AD12-96A59B10939D}" type="presParOf" srcId="{A01C3B49-79E5-463B-B5DB-DC1DB70FCE9E}" destId="{4721496F-0E3D-48D4-971B-CF9E14AD1A8E}" srcOrd="0" destOrd="0" presId="urn:microsoft.com/office/officeart/2005/8/layout/cycle4"/>
    <dgm:cxn modelId="{761A759C-4737-4738-818F-12B7D8691A2F}" type="presParOf" srcId="{A01C3B49-79E5-463B-B5DB-DC1DB70FCE9E}" destId="{C15976A0-20BD-4B22-8394-BB61D197D48B}" srcOrd="1" destOrd="0" presId="urn:microsoft.com/office/officeart/2005/8/layout/cycle4"/>
    <dgm:cxn modelId="{2CE419B9-A511-4B1E-B6BA-2FB46FAA0EE5}" type="presParOf" srcId="{21BC4AE6-15D7-457E-B348-863BD2A8E8BB}" destId="{EB63603A-4F75-4DB1-B1DA-CD72DCE05873}" srcOrd="3" destOrd="0" presId="urn:microsoft.com/office/officeart/2005/8/layout/cycle4"/>
    <dgm:cxn modelId="{FECB09B3-90B2-449B-95C2-1DB679E125A5}" type="presParOf" srcId="{EB63603A-4F75-4DB1-B1DA-CD72DCE05873}" destId="{EF540656-FABA-40FB-9159-7F6D5FBD411A}" srcOrd="0" destOrd="0" presId="urn:microsoft.com/office/officeart/2005/8/layout/cycle4"/>
    <dgm:cxn modelId="{AC0750BE-E158-4ADC-A668-57DB328B66F5}" type="presParOf" srcId="{EB63603A-4F75-4DB1-B1DA-CD72DCE05873}" destId="{9633DF12-33BB-43F5-A42F-98ABD3F1DD6B}" srcOrd="1" destOrd="0" presId="urn:microsoft.com/office/officeart/2005/8/layout/cycle4"/>
    <dgm:cxn modelId="{339C2538-7C4B-4914-984D-BDA38A4C52D0}" type="presParOf" srcId="{21BC4AE6-15D7-457E-B348-863BD2A8E8BB}" destId="{588D3C4F-CD87-4715-ACD6-873990D67550}" srcOrd="4" destOrd="0" presId="urn:microsoft.com/office/officeart/2005/8/layout/cycle4"/>
    <dgm:cxn modelId="{4C242A6A-B5FE-4962-82C1-C57E8F6C35C2}" type="presParOf" srcId="{4875E360-38AB-49F8-90E7-234671B54D84}" destId="{AA6A9F7F-66AE-47BA-A4CD-3A288C439905}" srcOrd="1" destOrd="0" presId="urn:microsoft.com/office/officeart/2005/8/layout/cycle4"/>
    <dgm:cxn modelId="{93D612E5-FB84-4133-9D82-13A313BC5A88}" type="presParOf" srcId="{AA6A9F7F-66AE-47BA-A4CD-3A288C439905}" destId="{29B2FE96-16A3-4A03-B678-0239F732C8B6}" srcOrd="0" destOrd="0" presId="urn:microsoft.com/office/officeart/2005/8/layout/cycle4"/>
    <dgm:cxn modelId="{24E0B7EF-CA40-4EA6-BA84-B54F8D76E737}" type="presParOf" srcId="{AA6A9F7F-66AE-47BA-A4CD-3A288C439905}" destId="{E7C80FC5-9A46-4123-9246-4B7FE6EC1835}" srcOrd="1" destOrd="0" presId="urn:microsoft.com/office/officeart/2005/8/layout/cycle4"/>
    <dgm:cxn modelId="{8BC1D5CB-EC2C-4691-A250-FA326FACFCF1}" type="presParOf" srcId="{AA6A9F7F-66AE-47BA-A4CD-3A288C439905}" destId="{F6D4173A-6F0B-48F6-8524-041C5020A22F}" srcOrd="2" destOrd="0" presId="urn:microsoft.com/office/officeart/2005/8/layout/cycle4"/>
    <dgm:cxn modelId="{7E389555-166E-4EE8-9AAB-F66CCEBB23B3}" type="presParOf" srcId="{AA6A9F7F-66AE-47BA-A4CD-3A288C439905}" destId="{4A9C309D-57E0-4EA8-8DE8-99C24B6D787D}" srcOrd="3" destOrd="0" presId="urn:microsoft.com/office/officeart/2005/8/layout/cycle4"/>
    <dgm:cxn modelId="{2B58E398-AA35-4F3B-B716-7E7E7E5E2749}" type="presParOf" srcId="{AA6A9F7F-66AE-47BA-A4CD-3A288C439905}" destId="{034D59AA-2209-4975-90E9-660F2F2BDC68}" srcOrd="4" destOrd="0" presId="urn:microsoft.com/office/officeart/2005/8/layout/cycle4"/>
    <dgm:cxn modelId="{E41BC721-A7C1-4136-80AF-1E5252C1C0BC}" type="presParOf" srcId="{4875E360-38AB-49F8-90E7-234671B54D84}" destId="{FC79BE97-06EE-4655-B2A4-C2C4C965768E}" srcOrd="2" destOrd="0" presId="urn:microsoft.com/office/officeart/2005/8/layout/cycle4"/>
    <dgm:cxn modelId="{40A807A4-F4D1-468E-8580-5BB7700EA954}" type="presParOf" srcId="{4875E360-38AB-49F8-90E7-234671B54D84}" destId="{49FEF739-4DC8-41E5-BF60-148430F9939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1496F-0E3D-48D4-971B-CF9E14AD1A8E}">
      <dsp:nvSpPr>
        <dsp:cNvPr id="0" name=""/>
        <dsp:cNvSpPr/>
      </dsp:nvSpPr>
      <dsp:spPr>
        <a:xfrm>
          <a:off x="3186719" y="2572511"/>
          <a:ext cx="3308495" cy="1379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Výchova 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Sociální závislost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Osamělost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Etnografické vlivy</a:t>
          </a:r>
        </a:p>
      </dsp:txBody>
      <dsp:txXfrm>
        <a:off x="4209567" y="2947640"/>
        <a:ext cx="2255348" cy="973892"/>
      </dsp:txXfrm>
    </dsp:sp>
    <dsp:sp modelId="{EF540656-FABA-40FB-9159-7F6D5FBD411A}">
      <dsp:nvSpPr>
        <dsp:cNvPr id="0" name=""/>
        <dsp:cNvSpPr/>
      </dsp:nvSpPr>
      <dsp:spPr>
        <a:xfrm>
          <a:off x="0" y="2694084"/>
          <a:ext cx="3163518" cy="1267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Chlad, teplo</a:t>
          </a:r>
        </a:p>
      </dsp:txBody>
      <dsp:txXfrm>
        <a:off x="27847" y="3038859"/>
        <a:ext cx="2158768" cy="895089"/>
      </dsp:txXfrm>
    </dsp:sp>
    <dsp:sp modelId="{CDB443F4-4255-4609-9C34-EAFB0492B8F8}">
      <dsp:nvSpPr>
        <dsp:cNvPr id="0" name=""/>
        <dsp:cNvSpPr/>
      </dsp:nvSpPr>
      <dsp:spPr>
        <a:xfrm>
          <a:off x="3157677" y="-12960"/>
          <a:ext cx="3313974" cy="1267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Osobnost člověka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Nálada, pocity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Strach, úzkost</a:t>
          </a: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Vztek, </a:t>
          </a:r>
          <a:r>
            <a:rPr lang="cs-CZ" sz="1600" kern="1200" dirty="0" err="1"/>
            <a:t>hostilita</a:t>
          </a:r>
          <a:endParaRPr lang="cs-CZ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Frustrace</a:t>
          </a:r>
        </a:p>
      </dsp:txBody>
      <dsp:txXfrm>
        <a:off x="4179716" y="14887"/>
        <a:ext cx="2264088" cy="895089"/>
      </dsp:txXfrm>
    </dsp:sp>
    <dsp:sp modelId="{1429DB68-8B3D-4992-9044-BF5E5EC2B93B}">
      <dsp:nvSpPr>
        <dsp:cNvPr id="0" name=""/>
        <dsp:cNvSpPr/>
      </dsp:nvSpPr>
      <dsp:spPr>
        <a:xfrm>
          <a:off x="0" y="-12960"/>
          <a:ext cx="3181738" cy="1267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Fyziologie bolesti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Věk, vývojové faktory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Nemoc, postižení</a:t>
          </a:r>
        </a:p>
      </dsp:txBody>
      <dsp:txXfrm>
        <a:off x="27847" y="14887"/>
        <a:ext cx="2171522" cy="895089"/>
      </dsp:txXfrm>
    </dsp:sp>
    <dsp:sp modelId="{29B2FE96-16A3-4A03-B678-0239F732C8B6}">
      <dsp:nvSpPr>
        <dsp:cNvPr id="0" name=""/>
        <dsp:cNvSpPr/>
      </dsp:nvSpPr>
      <dsp:spPr>
        <a:xfrm>
          <a:off x="1496212" y="240752"/>
          <a:ext cx="1715371" cy="17153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Faktory </a:t>
          </a:r>
          <a:r>
            <a:rPr lang="cs-CZ" sz="1500" kern="1200" dirty="0" err="1"/>
            <a:t>fyziologicko</a:t>
          </a:r>
          <a:r>
            <a:rPr lang="cs-CZ" sz="1500" kern="1200" dirty="0"/>
            <a:t> – biologické </a:t>
          </a:r>
        </a:p>
      </dsp:txBody>
      <dsp:txXfrm>
        <a:off x="1998633" y="743173"/>
        <a:ext cx="1212950" cy="1212950"/>
      </dsp:txXfrm>
    </dsp:sp>
    <dsp:sp modelId="{E7C80FC5-9A46-4123-9246-4B7FE6EC1835}">
      <dsp:nvSpPr>
        <dsp:cNvPr id="0" name=""/>
        <dsp:cNvSpPr/>
      </dsp:nvSpPr>
      <dsp:spPr>
        <a:xfrm rot="5400000">
          <a:off x="3290815" y="240752"/>
          <a:ext cx="1715371" cy="17153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Faktory </a:t>
          </a:r>
          <a:r>
            <a:rPr lang="cs-CZ" sz="1500" kern="1200" dirty="0" err="1"/>
            <a:t>psychicko</a:t>
          </a:r>
          <a:r>
            <a:rPr lang="cs-CZ" sz="1500" kern="1200" dirty="0"/>
            <a:t> – duchovní </a:t>
          </a:r>
        </a:p>
      </dsp:txBody>
      <dsp:txXfrm rot="-5400000">
        <a:off x="3290815" y="743173"/>
        <a:ext cx="1212950" cy="1212950"/>
      </dsp:txXfrm>
    </dsp:sp>
    <dsp:sp modelId="{F6D4173A-6F0B-48F6-8524-041C5020A22F}">
      <dsp:nvSpPr>
        <dsp:cNvPr id="0" name=""/>
        <dsp:cNvSpPr/>
      </dsp:nvSpPr>
      <dsp:spPr>
        <a:xfrm rot="10800000">
          <a:off x="3290815" y="2035356"/>
          <a:ext cx="1715371" cy="17153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Faktory sociálně – kulturní </a:t>
          </a:r>
        </a:p>
      </dsp:txBody>
      <dsp:txXfrm rot="10800000">
        <a:off x="3290815" y="2035356"/>
        <a:ext cx="1212950" cy="1212950"/>
      </dsp:txXfrm>
    </dsp:sp>
    <dsp:sp modelId="{4A9C309D-57E0-4EA8-8DE8-99C24B6D787D}">
      <dsp:nvSpPr>
        <dsp:cNvPr id="0" name=""/>
        <dsp:cNvSpPr/>
      </dsp:nvSpPr>
      <dsp:spPr>
        <a:xfrm rot="16200000">
          <a:off x="1496212" y="2035356"/>
          <a:ext cx="1715371" cy="17153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Faktory životního prostředí</a:t>
          </a:r>
        </a:p>
      </dsp:txBody>
      <dsp:txXfrm rot="5400000">
        <a:off x="1998633" y="2035356"/>
        <a:ext cx="1212950" cy="1212950"/>
      </dsp:txXfrm>
    </dsp:sp>
    <dsp:sp modelId="{FC79BE97-06EE-4655-B2A4-C2C4C965768E}">
      <dsp:nvSpPr>
        <dsp:cNvPr id="0" name=""/>
        <dsp:cNvSpPr/>
      </dsp:nvSpPr>
      <dsp:spPr>
        <a:xfrm>
          <a:off x="2955070" y="1639196"/>
          <a:ext cx="592258" cy="5150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EF739-4DC8-41E5-BF60-148430F99390}">
      <dsp:nvSpPr>
        <dsp:cNvPr id="0" name=""/>
        <dsp:cNvSpPr/>
      </dsp:nvSpPr>
      <dsp:spPr>
        <a:xfrm rot="10800000">
          <a:off x="2955070" y="1837276"/>
          <a:ext cx="592258" cy="5150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js19/osetrovatelske_postupy/web/index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>
                <a:latin typeface="Arial" pitchFamily="34" charset="0"/>
              </a:rPr>
              <a:t>Ošetřovatelský proces při bolesti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7EBDEE-ECE8-4590-A171-1D3DE83470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D52C9-1C0E-468F-AD01-41E162223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7623B-1998-4929-8C51-F01C16D0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Tolerance bolesti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207957-1E1C-4617-AD52-2D296D13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6715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Věk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Nemoc – chronicky nemocní = nižší práh bolesti (PB)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Pohlaví – muži mají vyšší PB </a:t>
            </a:r>
            <a:r>
              <a:rPr lang="en-US" altLang="cs-CZ" dirty="0"/>
              <a:t>&gt;</a:t>
            </a:r>
            <a:r>
              <a:rPr lang="cs-CZ" altLang="cs-CZ" dirty="0"/>
              <a:t> Ž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Denní rytmus – ráno vyšší PB </a:t>
            </a:r>
            <a:r>
              <a:rPr lang="en-US" altLang="cs-CZ" dirty="0"/>
              <a:t>&gt;</a:t>
            </a:r>
            <a:r>
              <a:rPr lang="cs-CZ" altLang="cs-CZ" dirty="0"/>
              <a:t> večer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Zátěž – vyšší fyzický výkon → zvýší se PB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Etnografické vlivy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Emocionální stav – strach, úzkost snižují PB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Placebo – zvyšuje PB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Relaxace – zvyšuje PB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Sociální posilování – vnější ovlivnění „jste statečný, nevzdáváte se…“ zvyšuje PB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52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3F676C-EB6B-4EC5-942D-D6E9B950A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B67D3D-D40B-4333-83EE-C3F79011C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BE0909-1ABA-4CE1-942E-18AD4036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bolesti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A59F3FAF-427F-4020-BF91-EEF561671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90" y="1353050"/>
            <a:ext cx="8587219" cy="47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3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FAB33-7FB3-422C-A6CD-A93DB0657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5323B9-C649-4FEC-BAFB-BEE5D13BD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265C9D-C331-4082-8F4C-8EBF8E59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bolest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7721D45-34BD-4787-9032-AA6EE014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8270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dostaví se okamžitě po bolestivém podnětu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pálivá, ostrá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vychází především z kůže, svalů, kloubů, některé kolikovité bolesti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krátkodobá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pacient je neklidný, verbalizuje bolest (křičí, volá o pomoc, sténá, drží si bolestivé místo…)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má ochranný charakter – varuje nemocného a zabraňuje dalšímu zhoršování stavu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aktivace </a:t>
            </a:r>
            <a:r>
              <a:rPr lang="cs-CZ" altLang="cs-CZ" dirty="0" err="1"/>
              <a:t>sympatoadrenergního</a:t>
            </a:r>
            <a:r>
              <a:rPr lang="cs-CZ" altLang="cs-CZ" dirty="0"/>
              <a:t> systému –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altLang="cs-CZ" dirty="0"/>
              <a:t>TK, P, 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84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DF447B-2493-4290-B923-331CD488C7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9BB99D-C59F-4B70-9AED-5F457ED50E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8688FD-9F90-42AA-B65C-1F8D52B1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Chronická bolest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35C54D-F923-42E0-9686-71BDAEC2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trvá měsíce i déle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chybí aktivace sympatiku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nemá ochranný ani signalizační význam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problematická lokalizace i určení kvality bolesti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nejčastěji bolest pohybového ústrojí, hlavy/migrény, neuralgie, obličeje, nádorová onemocnění, fantomové bolesti, posttraumatické bolesti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vliv na psychiku člověka – deprese, frustrace, způsob myšlení, pocity méněcennosti, nedůvěry ve vlastní síly, agrese, </a:t>
            </a:r>
            <a:r>
              <a:rPr lang="cs-CZ" altLang="cs-CZ" dirty="0" err="1"/>
              <a:t>hostilita</a:t>
            </a:r>
            <a:r>
              <a:rPr lang="cs-CZ" altLang="cs-CZ" dirty="0"/>
              <a:t>, existenční podmínky (finance, životní plány…)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hypochondr, simulant, psychiatrické konzilia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44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ED5B6-F48E-4578-87B4-A43275B67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246587-D826-4F61-85D2-6DD1CB8B2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02B17209-A8B8-444B-8C0B-F44EA11E4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134511"/>
              </p:ext>
            </p:extLst>
          </p:nvPr>
        </p:nvGraphicFramePr>
        <p:xfrm>
          <a:off x="414000" y="510521"/>
          <a:ext cx="11238000" cy="532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82">
                  <a:extLst>
                    <a:ext uri="{9D8B030D-6E8A-4147-A177-3AD203B41FA5}">
                      <a16:colId xmlns:a16="http://schemas.microsoft.com/office/drawing/2014/main" val="829336071"/>
                    </a:ext>
                  </a:extLst>
                </a:gridCol>
                <a:gridCol w="3864818">
                  <a:extLst>
                    <a:ext uri="{9D8B030D-6E8A-4147-A177-3AD203B41FA5}">
                      <a16:colId xmlns:a16="http://schemas.microsoft.com/office/drawing/2014/main" val="1837891073"/>
                    </a:ext>
                  </a:extLst>
                </a:gridCol>
                <a:gridCol w="3746000">
                  <a:extLst>
                    <a:ext uri="{9D8B030D-6E8A-4147-A177-3AD203B41FA5}">
                      <a16:colId xmlns:a16="http://schemas.microsoft.com/office/drawing/2014/main" val="176006276"/>
                    </a:ext>
                  </a:extLst>
                </a:gridCol>
              </a:tblGrid>
              <a:tr h="2140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ČASOVÉ ROZLIŠENÍ BOLESTI</a:t>
                      </a:r>
                      <a:endParaRPr lang="cs-CZ" sz="1400" b="1" dirty="0">
                        <a:solidFill>
                          <a:schemeClr val="bg1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</a:rPr>
                        <a:t>BOLEST AKUTNÍ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</a:rPr>
                        <a:t>BOLEST CHRONICKÁ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2705409129"/>
                  </a:ext>
                </a:extLst>
              </a:tr>
              <a:tr h="682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DÉLKA TRVÁNÍ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+mn-lt"/>
                        </a:rPr>
                        <a:t>S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ekundy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, hodiny, dny</a:t>
                      </a:r>
                    </a:p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(max. po dobu 3 – 6 týdnů)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Měsíce, roky </a:t>
                      </a:r>
                    </a:p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(nejméně 3 – 6 měsíců nebo i po zhojení primární afekce)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748215080"/>
                  </a:ext>
                </a:extLst>
              </a:tr>
              <a:tr h="4480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BIOLOGICKÝ VÝZNAM PRO ORGANISMUS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Pozitivní - výstražná funkce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Negativní – není biologicky užitečná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3953172925"/>
                  </a:ext>
                </a:extLst>
              </a:tr>
              <a:tr h="2140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LOKALIZACE 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Na určitou oblast těla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Je často difúzní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3362299117"/>
                  </a:ext>
                </a:extLst>
              </a:tr>
              <a:tr h="4480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PATOFYZIOLOGICKÉ MECHANISMY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Relativně jednoduché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Komplexní, složité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519345832"/>
                  </a:ext>
                </a:extLst>
              </a:tr>
              <a:tr h="2140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ETIOLOGIE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Periferní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Centrální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3108909895"/>
                  </a:ext>
                </a:extLst>
              </a:tr>
              <a:tr h="2140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AUTONOMNÍ ODPOVĚĎ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Bezprostřední, krátkodobá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Udržovaná, nevýrazná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502899983"/>
                  </a:ext>
                </a:extLst>
              </a:tr>
              <a:tr h="1384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TYPICKÉ DOPROVODNÉ PŘÍZNAKY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Pocení, tachykardie, tachypnoe, vazokonstrikce, mydriáza, paralýza střev, retence moči, katabolismus, hyperglykémie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Poruchy spánku, deprese, poruchy libida, nechutenství, zácpa, zhoršená kvalita života, sociální izolace, změny osobnosti, ztráta zaměstnání, nebezpečí suicida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2330349905"/>
                  </a:ext>
                </a:extLst>
              </a:tr>
              <a:tr h="2140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TENDENCE V ORGANISMU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Rychle se zlepšuje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Progresivně se zhoršuje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3529016840"/>
                  </a:ext>
                </a:extLst>
              </a:tr>
              <a:tr h="91605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VÝZNAM Z HLEDISKA TERAPIE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Je symptomem - upozorňuje, že se v organismu něco děje (není vše v pořádku, poškození nebo hrozí další poškození)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Je nemocí sama o sobě a má na jedince komplexní, hlubší dopad v oblasti somatické, emoční, kognitivní a behaviorální 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2739516958"/>
                  </a:ext>
                </a:extLst>
              </a:tr>
              <a:tr h="2140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lang="cs-CZ" sz="1400" b="1" dirty="0">
                          <a:solidFill>
                            <a:srgbClr val="0000DC"/>
                          </a:solidFill>
                          <a:latin typeface="+mn-lt"/>
                        </a:rPr>
                        <a:t>DOPAD NA PSYCHIKU</a:t>
                      </a:r>
                      <a:endParaRPr lang="cs-CZ" sz="1400" b="1" dirty="0">
                        <a:solidFill>
                          <a:srgbClr val="0000DC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Anxieta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0" algn="l" defTabSz="0" eaLnBrk="1" hangingPunct="1">
                        <a:lnSpc>
                          <a:spcPct val="115000"/>
                        </a:lnSpc>
                        <a:buNone/>
                        <a:tabLst>
                          <a:tab pos="88900" algn="l"/>
                          <a:tab pos="179705" algn="l"/>
                        </a:tabLst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+mn-lt"/>
                        </a:rPr>
                        <a:t>Deprese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1410" marR="41410" marT="0" marB="0" anchor="ctr"/>
                </a:tc>
                <a:extLst>
                  <a:ext uri="{0D108BD9-81ED-4DB2-BD59-A6C34878D82A}">
                    <a16:rowId xmlns:a16="http://schemas.microsoft.com/office/drawing/2014/main" val="163497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13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FBB41-FBB9-4601-88E8-1411907B2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CF02E-B638-401D-9150-FADA14FCE1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7E574D-F157-4A70-985B-96A63A48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Somatická bolest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E05DC4-9CBC-442B-A525-00A1C9AC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3219"/>
            <a:ext cx="10753200" cy="4139998"/>
          </a:xfrm>
        </p:spPr>
        <p:txBody>
          <a:bodyPr/>
          <a:lstStyle/>
          <a:p>
            <a:r>
              <a:rPr lang="cs-CZ" dirty="0"/>
              <a:t>bolest somatická, parietální</a:t>
            </a:r>
          </a:p>
          <a:p>
            <a:r>
              <a:rPr lang="cs-CZ" altLang="cs-CZ" dirty="0"/>
              <a:t>ostrá, pichlavá, bodavá</a:t>
            </a:r>
          </a:p>
          <a:p>
            <a:r>
              <a:rPr lang="cs-CZ" altLang="cs-CZ" dirty="0"/>
              <a:t>přesná lokalizace, krátké trvání</a:t>
            </a:r>
          </a:p>
          <a:p>
            <a:r>
              <a:rPr lang="cs-CZ" altLang="cs-CZ" dirty="0"/>
              <a:t>v místě podráždění</a:t>
            </a:r>
          </a:p>
          <a:p>
            <a:r>
              <a:rPr lang="cs-CZ" altLang="cs-CZ" dirty="0"/>
              <a:t>vyzařování chybí</a:t>
            </a:r>
          </a:p>
          <a:p>
            <a:r>
              <a:rPr lang="cs-CZ" altLang="cs-CZ" dirty="0"/>
              <a:t>palpační bolestivost v místě bolesti</a:t>
            </a:r>
          </a:p>
          <a:p>
            <a:r>
              <a:rPr lang="cs-CZ" altLang="cs-CZ" dirty="0"/>
              <a:t>neměnná poloha, pacient povrchně dýchá, bojí se promluvit, zakašlat = bolest se zvyšuje při pohybu anebo otřesech peritonea (akutní peritonitida)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45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EE532A-73B0-49AE-8EF3-49C265229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218152-AAE8-41FA-BE37-96167632D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E5A6E4-A799-49CB-B5E1-A8002CD5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Viscerální bolest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30D589-87F3-435B-A491-A7CE18EF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321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orgánová, </a:t>
            </a:r>
            <a:r>
              <a:rPr lang="cs-CZ" dirty="0" err="1"/>
              <a:t>splanchnická</a:t>
            </a:r>
            <a:r>
              <a:rPr lang="cs-CZ" dirty="0"/>
              <a:t>, vegetativní</a:t>
            </a:r>
          </a:p>
          <a:p>
            <a:pPr>
              <a:lnSpc>
                <a:spcPct val="100000"/>
              </a:lnSpc>
            </a:pPr>
            <a:r>
              <a:rPr lang="cs-CZ" altLang="en-US" dirty="0"/>
              <a:t>tupá</a:t>
            </a:r>
          </a:p>
          <a:p>
            <a:pPr>
              <a:lnSpc>
                <a:spcPct val="100000"/>
              </a:lnSpc>
            </a:pPr>
            <a:r>
              <a:rPr lang="cs-CZ" altLang="en-US" dirty="0"/>
              <a:t>difuzní</a:t>
            </a:r>
          </a:p>
          <a:p>
            <a:pPr>
              <a:lnSpc>
                <a:spcPct val="100000"/>
              </a:lnSpc>
            </a:pPr>
            <a:r>
              <a:rPr lang="cs-CZ" altLang="en-US" dirty="0"/>
              <a:t>ve střední čáře dle kořenové inervace a embryonálního založení</a:t>
            </a:r>
          </a:p>
          <a:p>
            <a:pPr>
              <a:lnSpc>
                <a:spcPct val="100000"/>
              </a:lnSpc>
            </a:pPr>
            <a:r>
              <a:rPr lang="cs-CZ" altLang="en-US" dirty="0"/>
              <a:t>vyzařování typická dle orgánů</a:t>
            </a:r>
          </a:p>
          <a:p>
            <a:pPr>
              <a:lnSpc>
                <a:spcPct val="100000"/>
              </a:lnSpc>
            </a:pPr>
            <a:r>
              <a:rPr lang="cs-CZ" altLang="en-US" dirty="0"/>
              <a:t>palpační bolestivost typická dle orgánu</a:t>
            </a:r>
          </a:p>
          <a:p>
            <a:pPr>
              <a:lnSpc>
                <a:spcPct val="100000"/>
              </a:lnSpc>
            </a:pPr>
            <a:r>
              <a:rPr lang="cs-CZ" altLang="en-US" dirty="0"/>
              <a:t>pacient hledá úlevovou polohu </a:t>
            </a:r>
          </a:p>
          <a:p>
            <a:pPr>
              <a:lnSpc>
                <a:spcPct val="100000"/>
              </a:lnSpc>
            </a:pPr>
            <a:r>
              <a:rPr lang="cs-CZ" altLang="en-US" dirty="0"/>
              <a:t>koliky, peptický vřed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71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ACD66C-2006-47A3-B6C3-16BBEA9073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FE59E4-E227-4727-AC0D-C6FC26508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89C6CC-92AA-42BA-9B95-94F78794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bolesti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EBE3D52-96A4-4641-B6F8-3D0E71CD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pacient vlastními slovy vyjádří, jak pociťuje bolest a svůj stav: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lokalizace, intenzita, charakter = Q – kvalita (přídavné jméno)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typ – čas začátku, trvání a přetrvávání bolesti, intervaly bez bolesti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spouštějící faktory (určité činnosti, okolní faktory, emoční stresy)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zmírňující faktory, přidružené faktory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vliv na každodenní činnosti, předcházející zkušenosti s bolestí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názor na bolest 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obranné mechanismy</a:t>
            </a: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afektivní reakce – úzkost, strach, vyčerpanost, deprese, selhání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pozorování pacienta, klinické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08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B13ADC-83EB-4A99-938D-D60F56C771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F8D5E-49B6-488A-90CE-32870C897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5A17A7-B191-4771-A20B-AFB91C6A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6159"/>
            <a:ext cx="10753200" cy="451576"/>
          </a:xfrm>
        </p:spPr>
        <p:txBody>
          <a:bodyPr/>
          <a:lstStyle/>
          <a:p>
            <a:r>
              <a:rPr lang="cs-CZ" dirty="0"/>
              <a:t>Hodnotící škály intenzity bolesti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D8C635A-AB4A-40B9-AEF5-39905394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8349"/>
            <a:ext cx="4607374" cy="4139998"/>
          </a:xfrm>
        </p:spPr>
        <p:txBody>
          <a:bodyPr/>
          <a:lstStyle/>
          <a:p>
            <a:r>
              <a:rPr lang="cs-CZ" dirty="0"/>
              <a:t>A) NRS (</a:t>
            </a:r>
            <a:r>
              <a:rPr lang="cs-CZ" dirty="0" err="1"/>
              <a:t>Number</a:t>
            </a:r>
            <a:r>
              <a:rPr lang="cs-CZ" dirty="0"/>
              <a:t> Rating </a:t>
            </a:r>
            <a:r>
              <a:rPr lang="cs-CZ" dirty="0" err="1"/>
              <a:t>Scale</a:t>
            </a:r>
            <a:r>
              <a:rPr lang="cs-CZ" dirty="0"/>
              <a:t> = číselná hodnotící škála)</a:t>
            </a:r>
          </a:p>
          <a:p>
            <a:endParaRPr lang="cs-CZ" dirty="0"/>
          </a:p>
          <a:p>
            <a:r>
              <a:rPr lang="cs-CZ" dirty="0"/>
              <a:t>B) FRS (Face Rating </a:t>
            </a:r>
            <a:r>
              <a:rPr lang="cs-CZ" dirty="0" err="1"/>
              <a:t>Scale</a:t>
            </a:r>
            <a:r>
              <a:rPr lang="cs-CZ" dirty="0"/>
              <a:t> = obličejová škála bolesti)</a:t>
            </a:r>
          </a:p>
          <a:p>
            <a:endParaRPr lang="cs-CZ" dirty="0"/>
          </a:p>
          <a:p>
            <a:r>
              <a:rPr lang="cs-CZ" dirty="0"/>
              <a:t>C) VAS (vizuální analogová škála)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68ECD5-BBD1-4DFA-B5E5-CDDFFA702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06" y="1827789"/>
            <a:ext cx="5980694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15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98F7AD-4087-4283-AB7B-807743242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A10FDA-C6D6-440A-82B0-78B0B448C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22BAE0-7BD2-4025-A4FA-EEED74C3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196557" cy="451576"/>
          </a:xfrm>
        </p:spPr>
        <p:txBody>
          <a:bodyPr/>
          <a:lstStyle/>
          <a:p>
            <a:r>
              <a:rPr lang="cs-CZ" dirty="0"/>
              <a:t>Numerická hodnotící škála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A3AF0C8-BB7D-474E-9C4D-C3A887CBF8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78" y="720000"/>
            <a:ext cx="5947776" cy="57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69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ED0710-03B5-4758-B2A5-3F3C65F44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3C54AD-5D33-4CD7-A28B-AB0D82FC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F6A79F-B666-449F-9679-E1BA4A01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C556C4-E015-4ABA-94E5-FB83974F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je ryze subjektivní zážitek a existuje vždy, kdykoli nemocný říká, že bolest má</a:t>
            </a:r>
          </a:p>
          <a:p>
            <a:pPr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je komplexním zážitkem a současně i komplexní informací pro rozhodování lékaře a sestry</a:t>
            </a:r>
          </a:p>
          <a:p>
            <a:pPr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je účelná jako varovný signál, který upozorňuje na situaci ohrožení a přivádí pacienta k lékaři, tam kde již varovným signálem není, je neúčelná – bolest zubů, neuralgie trigeminu, fantomové bolesti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72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F92B93-BB81-470F-A902-422DE44835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30F8C8-B4A4-4388-9003-D7954DE92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697C15-7505-4AA0-819E-803E235B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2964104" cy="451576"/>
          </a:xfrm>
        </p:spPr>
        <p:txBody>
          <a:bodyPr/>
          <a:lstStyle/>
          <a:p>
            <a:r>
              <a:rPr lang="cs-CZ" dirty="0"/>
              <a:t>Vizuální analogová škála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42A298D-E7E8-405B-AF38-2AEA68E70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4" y="720000"/>
            <a:ext cx="5777947" cy="58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77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8B6E96-E3D5-4B12-8CBA-103018A9C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77A408-845D-4B2B-B59A-3C0DE02F1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A3C910-A6E5-4C54-929A-AD825613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812243" cy="451576"/>
          </a:xfrm>
        </p:spPr>
        <p:txBody>
          <a:bodyPr/>
          <a:lstStyle/>
          <a:p>
            <a:r>
              <a:rPr lang="cs-CZ" dirty="0"/>
              <a:t>Záznam lokalizace bolesti</a:t>
            </a:r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50F729B1-0412-4DF3-8E1A-7D24DACE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61" y="531813"/>
            <a:ext cx="593725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6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8342E9-DDCC-4B97-8A74-90DB2DFD7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1974C5-124D-4110-AEDF-0A73C7969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BFFA22-7F70-446B-8C19-62B25B33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2500278" cy="451576"/>
          </a:xfrm>
        </p:spPr>
        <p:txBody>
          <a:bodyPr/>
          <a:lstStyle/>
          <a:p>
            <a:r>
              <a:rPr lang="cs-CZ" dirty="0"/>
              <a:t>Kalendář bolesti</a:t>
            </a: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508EC020-1A9A-4648-88FF-9E733B71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02" y="718206"/>
            <a:ext cx="6778048" cy="54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1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9C012C-7ECB-4E0C-8BE9-5B96FA2D98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558517-6348-430F-A900-3CF839FB0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D233DB-92AF-45E4-A07B-88FD32FD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2208730" cy="451576"/>
          </a:xfrm>
        </p:spPr>
        <p:txBody>
          <a:bodyPr/>
          <a:lstStyle/>
          <a:p>
            <a:r>
              <a:rPr lang="cs-CZ" dirty="0"/>
              <a:t>Inventář bolesti 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301FFA5F-5856-4C97-907F-A8C698DE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64" y="720000"/>
            <a:ext cx="4979707" cy="58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4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DB5B1D-0640-4713-8DF9-983269F0F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F4195B-CA3F-47F4-BF0A-20767557F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083DD2-502D-43A5-8B91-D0D3F04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798991" cy="451576"/>
          </a:xfrm>
        </p:spPr>
        <p:txBody>
          <a:bodyPr/>
          <a:lstStyle/>
          <a:p>
            <a:r>
              <a:rPr lang="cs-CZ" dirty="0" err="1"/>
              <a:t>McGillský</a:t>
            </a:r>
            <a:r>
              <a:rPr lang="cs-CZ" dirty="0"/>
              <a:t> dotazník bolesti</a:t>
            </a:r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B90B62A9-43D5-4C5E-9254-89E8352D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83" y="720000"/>
            <a:ext cx="5138186" cy="600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34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BEEEED-3FA7-42E1-9556-046E224FDB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A82594-1AB8-41EB-BA70-0EE577C48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22AE2A-9A72-45B3-A3DE-E7856413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650365" cy="451576"/>
          </a:xfrm>
        </p:spPr>
        <p:txBody>
          <a:bodyPr/>
          <a:lstStyle/>
          <a:p>
            <a:r>
              <a:rPr lang="cs-CZ" altLang="cs-CZ" dirty="0">
                <a:latin typeface="Times New Roman" panose="02020603050405020304" pitchFamily="18" charset="0"/>
              </a:rPr>
              <a:t>Dotazník interference bolestí s denními aktivitami – DIBDA </a:t>
            </a:r>
            <a:br>
              <a:rPr lang="cs-CZ" altLang="cs-CZ" sz="3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72CEA37-62E3-44AB-9080-7769DB7C1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39836"/>
              </p:ext>
            </p:extLst>
          </p:nvPr>
        </p:nvGraphicFramePr>
        <p:xfrm>
          <a:off x="1422400" y="1683026"/>
          <a:ext cx="9126330" cy="431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096">
                  <a:extLst>
                    <a:ext uri="{9D8B030D-6E8A-4147-A177-3AD203B41FA5}">
                      <a16:colId xmlns:a16="http://schemas.microsoft.com/office/drawing/2014/main" val="4046461420"/>
                    </a:ext>
                  </a:extLst>
                </a:gridCol>
                <a:gridCol w="7527234">
                  <a:extLst>
                    <a:ext uri="{9D8B030D-6E8A-4147-A177-3AD203B41FA5}">
                      <a16:colId xmlns:a16="http://schemas.microsoft.com/office/drawing/2014/main" val="1302112374"/>
                    </a:ext>
                  </a:extLst>
                </a:gridCol>
              </a:tblGrid>
              <a:tr h="1423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BODY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POPIS BOLESTI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663740578"/>
                  </a:ext>
                </a:extLst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0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Jsem bez bolestí.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758981482"/>
                  </a:ext>
                </a:extLst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1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Bolesti mám, výrazně mne neobtěžují a neruší, dá se na ně při činnosti zapomenout.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880509828"/>
                  </a:ext>
                </a:extLst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2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Bolesti mám, nedá se od nich zcela odpoutat pozornost, nezabraňují však v provádění běžných denních aktivit a pracovních činností bez chyb.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909729940"/>
                  </a:ext>
                </a:extLst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3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Bolesti mám, nedá se od nich zcela odpoutat pozornost, ruší v provádění i běžných denních činností, které jsou proto vykonávány s obtížemi a s chybami.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861151449"/>
                  </a:ext>
                </a:extLst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4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Bolesti mám, obtěžují tak, že i běžné denní činnosti jsou vykonávány jen s největším úsilím.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61315175"/>
                  </a:ext>
                </a:extLst>
              </a:tr>
              <a:tr h="3708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+mn-lt"/>
                        </a:rPr>
                        <a:t>5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800" dirty="0">
                          <a:solidFill>
                            <a:srgbClr val="000000"/>
                          </a:solidFill>
                          <a:latin typeface="+mn-lt"/>
                        </a:rPr>
                        <a:t>Bolesti jsou tak silné, že nejsem běžných činností vůbec schopen (-na), nutí vyhledávat úlevovou polohu, popř. nutí až k ošetření u lékaře.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308230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38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1CE387-0048-4C78-AE90-0F2826D34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01E57-00B7-411F-A2ED-46B9299F1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AF85D3-424F-4CE5-83D0-71161A23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Ošetřovatelské intervence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5B298A6-9372-4743-B6E5-2AE81969A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Dostatek přesných informací o bolesti, příčinách, účincích léků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Uznejte bolest, pozorujte, akceptujte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Prostor pro vyjádření bolesti, obavy, přesný popis bolesti</a:t>
            </a:r>
          </a:p>
          <a:p>
            <a:pPr>
              <a:lnSpc>
                <a:spcPct val="100000"/>
              </a:lnSpc>
            </a:pPr>
            <a:r>
              <a:rPr lang="cs-CZ" altLang="cs-CZ" dirty="0" err="1"/>
              <a:t>Edukujte</a:t>
            </a:r>
            <a:r>
              <a:rPr lang="cs-CZ" altLang="cs-CZ" dirty="0"/>
              <a:t> rodinu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Vysvětlete příčiny proč P/K pociťuje ↑↓ bolest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Odpočinek během dne, po bolesti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Distrakce = rozptýlení (dýchání, počítání</a:t>
            </a:r>
            <a:r>
              <a:rPr lang="cs-CZ" altLang="cs-CZ" dirty="0">
                <a:cs typeface="Arial" panose="020B0604020202020204" pitchFamily="34" charset="0"/>
              </a:rPr>
              <a:t>…)</a:t>
            </a: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Analgetika (co, jak, kdy, kdy kontrola efektu u pacienta</a:t>
            </a:r>
            <a:r>
              <a:rPr lang="cs-CZ" altLang="cs-CZ" dirty="0">
                <a:cs typeface="Arial" panose="020B0604020202020204" pitchFamily="34" charset="0"/>
              </a:rPr>
              <a:t>…</a:t>
            </a:r>
            <a:r>
              <a:rPr lang="cs-CZ" altLang="cs-CZ" dirty="0"/>
              <a:t>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626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DC608-10D4-477D-9421-A98A316D9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C01F7D-7672-4A0E-9E6B-F90D6EFF5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0FC3D6-FA94-4DFB-826E-3B773F14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Analgetika – WHO žebříček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D41319-25DA-4F54-A27E-54B9C22C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1. stupeň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neopioidní</a:t>
            </a:r>
            <a:r>
              <a:rPr lang="cs-CZ" altLang="cs-CZ" dirty="0">
                <a:solidFill>
                  <a:srgbClr val="0000DC"/>
                </a:solidFill>
              </a:rPr>
              <a:t> analgetika</a:t>
            </a:r>
            <a:r>
              <a:rPr lang="cs-CZ" altLang="cs-CZ" dirty="0"/>
              <a:t> (analgetika-antipyretika </a:t>
            </a:r>
            <a:r>
              <a:rPr lang="cs-CZ" altLang="cs-CZ" dirty="0" err="1"/>
              <a:t>kys.acetylsalicylová</a:t>
            </a:r>
            <a:r>
              <a:rPr lang="cs-CZ" altLang="cs-CZ" dirty="0"/>
              <a:t>, paracetamol; nesteroidní antiflogistika Ibuprofen, </a:t>
            </a:r>
            <a:r>
              <a:rPr lang="cs-CZ" altLang="cs-CZ" dirty="0" err="1"/>
              <a:t>Diclofenac</a:t>
            </a:r>
            <a:r>
              <a:rPr lang="cs-CZ" altLang="cs-CZ" dirty="0"/>
              <a:t>, </a:t>
            </a:r>
            <a:r>
              <a:rPr lang="cs-CZ" altLang="cs-CZ" dirty="0" err="1"/>
              <a:t>Indometacin</a:t>
            </a:r>
            <a:r>
              <a:rPr lang="cs-CZ" altLang="cs-CZ" dirty="0"/>
              <a:t>))  + (pomocné  léky kortikosteroidy, antidepresiva…)</a:t>
            </a:r>
            <a:r>
              <a:rPr lang="cs-CZ" altLang="cs-CZ" dirty="0">
                <a:solidFill>
                  <a:srgbClr val="0000DC"/>
                </a:solidFill>
              </a:rPr>
              <a:t> adjuvantní </a:t>
            </a:r>
            <a:r>
              <a:rPr lang="cs-CZ" altLang="cs-CZ" dirty="0" err="1">
                <a:solidFill>
                  <a:srgbClr val="0000DC"/>
                </a:solidFill>
              </a:rPr>
              <a:t>koanalgetika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27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DC608-10D4-477D-9421-A98A316D9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C01F7D-7672-4A0E-9E6B-F90D6EFF5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0FC3D6-FA94-4DFB-826E-3B773F14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Analgetika – WHO žebříček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D41319-25DA-4F54-A27E-54B9C22C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2. stupeň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slabé </a:t>
            </a:r>
            <a:r>
              <a:rPr lang="cs-CZ" altLang="cs-CZ" dirty="0" err="1">
                <a:solidFill>
                  <a:srgbClr val="0000DC"/>
                </a:solidFill>
              </a:rPr>
              <a:t>opioidy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( kodein, dihydrokodein, </a:t>
            </a:r>
            <a:r>
              <a:rPr lang="cs-CZ" altLang="cs-CZ" dirty="0" err="1"/>
              <a:t>tramadol</a:t>
            </a:r>
            <a:r>
              <a:rPr lang="cs-CZ" altLang="cs-CZ" dirty="0"/>
              <a:t>, </a:t>
            </a:r>
            <a:r>
              <a:rPr lang="cs-CZ" altLang="cs-CZ" dirty="0" err="1"/>
              <a:t>tilidina</a:t>
            </a:r>
            <a:r>
              <a:rPr lang="cs-CZ" altLang="cs-CZ" dirty="0"/>
              <a:t>; nežádoucí ú – počáteční nauzea antiemetika 3-7 dní, </a:t>
            </a:r>
            <a:r>
              <a:rPr lang="cs-CZ" altLang="cs-CZ" dirty="0" err="1"/>
              <a:t>sedace</a:t>
            </a:r>
            <a:r>
              <a:rPr lang="cs-CZ" altLang="cs-CZ" dirty="0"/>
              <a:t>, dlouhodobě zácpa, svědění u Morfinu – </a:t>
            </a:r>
            <a:r>
              <a:rPr lang="cs-CZ" altLang="cs-CZ" dirty="0" err="1"/>
              <a:t>antihistaminiká</a:t>
            </a:r>
            <a:r>
              <a:rPr lang="cs-CZ" altLang="cs-CZ" dirty="0"/>
              <a:t> V změna léku, útlum dechového centra – </a:t>
            </a:r>
            <a:r>
              <a:rPr lang="cs-CZ" altLang="cs-CZ" dirty="0" err="1"/>
              <a:t>Naloxon</a:t>
            </a:r>
            <a:r>
              <a:rPr lang="cs-CZ" altLang="cs-CZ" dirty="0"/>
              <a:t>, podávat </a:t>
            </a:r>
            <a:r>
              <a:rPr lang="cs-CZ" altLang="cs-CZ" dirty="0" err="1"/>
              <a:t>pomaly</a:t>
            </a:r>
            <a:r>
              <a:rPr lang="cs-CZ" altLang="cs-CZ" dirty="0"/>
              <a:t>= prevence epizod. bolesti) kombinace </a:t>
            </a:r>
            <a:r>
              <a:rPr lang="cs-CZ" altLang="cs-CZ" dirty="0">
                <a:solidFill>
                  <a:srgbClr val="0000DC"/>
                </a:solidFill>
              </a:rPr>
              <a:t>s </a:t>
            </a:r>
            <a:r>
              <a:rPr lang="cs-CZ" altLang="cs-CZ" dirty="0" err="1">
                <a:solidFill>
                  <a:srgbClr val="0000DC"/>
                </a:solidFill>
              </a:rPr>
              <a:t>neopioidnými</a:t>
            </a:r>
            <a:r>
              <a:rPr lang="cs-CZ" altLang="cs-CZ" dirty="0">
                <a:solidFill>
                  <a:srgbClr val="0000DC"/>
                </a:solidFill>
              </a:rPr>
              <a:t> analgetiky </a:t>
            </a:r>
            <a:r>
              <a:rPr lang="cs-CZ" altLang="cs-CZ" dirty="0"/>
              <a:t>+ adjuvantní farmaka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44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DC608-10D4-477D-9421-A98A316D9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C01F7D-7672-4A0E-9E6B-F90D6EFF5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0FC3D6-FA94-4DFB-826E-3B773F148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Analgetika – WHO žebříček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D41319-25DA-4F54-A27E-54B9C22C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3. stupeň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silné </a:t>
            </a:r>
            <a:r>
              <a:rPr lang="cs-CZ" altLang="cs-CZ" dirty="0" err="1">
                <a:solidFill>
                  <a:srgbClr val="0000DC"/>
                </a:solidFill>
              </a:rPr>
              <a:t>opioidy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(Morfin, </a:t>
            </a:r>
            <a:r>
              <a:rPr lang="cs-CZ" altLang="cs-CZ" dirty="0" err="1"/>
              <a:t>Fentanyl</a:t>
            </a:r>
            <a:r>
              <a:rPr lang="cs-CZ" altLang="cs-CZ" dirty="0"/>
              <a:t> TTS , Buprenorfin, </a:t>
            </a:r>
            <a:r>
              <a:rPr lang="cs-CZ" altLang="cs-CZ" dirty="0" err="1"/>
              <a:t>Hydromorfon</a:t>
            </a:r>
            <a:r>
              <a:rPr lang="cs-CZ" altLang="cs-CZ" dirty="0"/>
              <a:t>) event. </a:t>
            </a:r>
            <a:r>
              <a:rPr lang="cs-CZ" altLang="cs-CZ" dirty="0">
                <a:solidFill>
                  <a:srgbClr val="0000DC"/>
                </a:solidFill>
              </a:rPr>
              <a:t>kombinace s adjuvantními léky </a:t>
            </a:r>
          </a:p>
          <a:p>
            <a:r>
              <a:rPr lang="cs-CZ" altLang="cs-CZ" dirty="0"/>
              <a:t>dávkování je přísně individuální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77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7859D-FCFE-4C62-BBB3-B67191D58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4586AA-A9B8-48F4-9B53-D2B5E00DE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7D92AD-52FD-4533-BB93-938757B0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bolest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77FAC79-C5B9-4A75-8F0B-CE6033920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291659"/>
              </p:ext>
            </p:extLst>
          </p:nvPr>
        </p:nvGraphicFramePr>
        <p:xfrm>
          <a:off x="2240000" y="1695276"/>
          <a:ext cx="6502400" cy="399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90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B9DCD9-0201-46E8-AE86-0225F6022B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ADED5-D036-4311-A773-2321476048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300CF3-B855-4B86-8AF6-A3D53E1D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Terapeutický plán pro akutní a chronickou bolest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70A6199-E58E-48A5-AE32-BCA502E4B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196493"/>
              </p:ext>
            </p:extLst>
          </p:nvPr>
        </p:nvGraphicFramePr>
        <p:xfrm>
          <a:off x="720000" y="2076588"/>
          <a:ext cx="11100213" cy="301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071">
                  <a:extLst>
                    <a:ext uri="{9D8B030D-6E8A-4147-A177-3AD203B41FA5}">
                      <a16:colId xmlns:a16="http://schemas.microsoft.com/office/drawing/2014/main" val="4206060516"/>
                    </a:ext>
                  </a:extLst>
                </a:gridCol>
                <a:gridCol w="2587999">
                  <a:extLst>
                    <a:ext uri="{9D8B030D-6E8A-4147-A177-3AD203B41FA5}">
                      <a16:colId xmlns:a16="http://schemas.microsoft.com/office/drawing/2014/main" val="683163034"/>
                    </a:ext>
                  </a:extLst>
                </a:gridCol>
                <a:gridCol w="4812143">
                  <a:extLst>
                    <a:ext uri="{9D8B030D-6E8A-4147-A177-3AD203B41FA5}">
                      <a16:colId xmlns:a16="http://schemas.microsoft.com/office/drawing/2014/main" val="342775359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BOLEST 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AKUTNÍ 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CHRONICKÁ 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218843985"/>
                  </a:ext>
                </a:extLst>
              </a:tr>
              <a:tr h="370840"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Způsob podání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i.v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p.o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711689549"/>
                  </a:ext>
                </a:extLst>
              </a:tr>
              <a:tr h="370840"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Dávkování 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standardní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individuální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3341580336"/>
                  </a:ext>
                </a:extLst>
              </a:tr>
              <a:tr h="370840"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Intervaly podávání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dle potřeby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dle časového harmonogramu (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28597687"/>
                  </a:ext>
                </a:extLst>
              </a:tr>
              <a:tr h="370840"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Dodatečné medikace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nejsou nutné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>
                      <a:lvl1pPr marL="68580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1pPr>
                      <a:lvl2pPr marL="454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2pPr>
                      <a:lvl3pPr marL="767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3pPr>
                      <a:lvl4pPr marL="103187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3" panose="05040102010807070707" pitchFamily="18" charset="2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4pPr>
                      <a:lvl5pPr marL="1271905">
                        <a:spcBef>
                          <a:spcPct val="20000"/>
                        </a:spcBef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5pPr>
                      <a:lvl6pPr marL="17291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6pPr>
                      <a:lvl7pPr marL="21863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7pPr>
                      <a:lvl8pPr marL="26435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8pPr>
                      <a:lvl9pPr marL="310070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B80A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6858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většinou nutné (při tzv. průlomové bolesti)</a:t>
                      </a: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2233499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3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36EE97-7187-43BB-83EF-329678823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D4AF20-617D-4DEE-B565-FB978545C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701819-C5B0-4E3B-8FC6-FA1DF655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Stupně intenzity bolesti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D1571C-2FCA-44B3-810F-15C79D16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3220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mírná</a:t>
            </a:r>
            <a:r>
              <a:rPr lang="cs-CZ" altLang="cs-CZ" dirty="0"/>
              <a:t> – (nejhorší bolest 1 – 4 na NSN do 10) – </a:t>
            </a:r>
            <a:r>
              <a:rPr lang="cs-CZ" altLang="cs-CZ" dirty="0" err="1"/>
              <a:t>neopioidní</a:t>
            </a:r>
            <a:r>
              <a:rPr lang="cs-CZ" altLang="cs-CZ" dirty="0"/>
              <a:t> analgetika, edukace pacienta, jak postupovat v případě zhoršování bolesti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středně silná </a:t>
            </a:r>
            <a:r>
              <a:rPr lang="cs-CZ" altLang="cs-CZ" dirty="0"/>
              <a:t>– (nejhorší bolest 5 – 6 na NSN do 10) významné ovlivnění některých oblastí pacientova života, zahájení aktivní </a:t>
            </a:r>
            <a:r>
              <a:rPr lang="cs-CZ" altLang="cs-CZ" dirty="0" err="1"/>
              <a:t>farmokoterapeutického</a:t>
            </a:r>
            <a:r>
              <a:rPr lang="cs-CZ" altLang="cs-CZ" dirty="0"/>
              <a:t> šeření bolesti za 24 – 72 zhodnotit efekt farmakoterapie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silná bolest </a:t>
            </a:r>
            <a:r>
              <a:rPr lang="cs-CZ" altLang="cs-CZ" dirty="0"/>
              <a:t>– (nejhorší bolest 7 – 10 na NSN) rychlé zahájení léčby, většinou již silnými </a:t>
            </a:r>
            <a:r>
              <a:rPr lang="cs-CZ" altLang="cs-CZ" dirty="0" err="1"/>
              <a:t>opioidy</a:t>
            </a:r>
            <a:r>
              <a:rPr lang="cs-CZ" altLang="cs-CZ" dirty="0"/>
              <a:t>, zhodnocení efektu nejpozději za 24h a dle potřeby korigovat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045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2DC43A-2248-4B74-BD9D-7AC10FBAE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E80D8B-BAA0-4643-93A3-1E6AA6D312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B93F90-FCFC-4862-BD73-6A7924C4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Farmakologická anamnéza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96EDC5D-A001-4D79-A47F-6177433E1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 optimální léčebný plán je nutná důkladná farmakologická anamnéza a zhodnocení efektu ostatních nefarmakologických postupů</a:t>
            </a:r>
          </a:p>
          <a:p>
            <a:r>
              <a:rPr lang="cs-CZ" altLang="cs-CZ" dirty="0"/>
              <a:t>farmakologická anamnéza:</a:t>
            </a:r>
          </a:p>
          <a:p>
            <a:r>
              <a:rPr lang="cs-CZ" altLang="cs-CZ" dirty="0"/>
              <a:t>jaké léky pacient užíval, dávka a doba užívání, event. nežádoucí účinky, efekt </a:t>
            </a:r>
          </a:p>
          <a:p>
            <a:r>
              <a:rPr lang="cs-CZ" altLang="cs-CZ" dirty="0"/>
              <a:t>využívá i jiné prostředky než ty doporučené lékařem?</a:t>
            </a:r>
          </a:p>
          <a:p>
            <a:r>
              <a:rPr lang="cs-CZ" altLang="cs-CZ" dirty="0"/>
              <a:t>zjišťujeme informace o volně prodejných lécích a přípravcích na bázi rostlinného původu, akupunktura, homeopatie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70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CA9853-0D9A-41B3-AA94-F9E07F0BA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08820-9B12-4913-A1A0-3A3D6D8D1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FCA8DC-57ED-4A5E-B95A-4C407FFB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Přístup k pacientovi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C28FEA-B717-4AF9-9A66-1C5A8DE2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cs-CZ" altLang="cs-CZ" dirty="0" err="1"/>
              <a:t>compliance</a:t>
            </a:r>
            <a:r>
              <a:rPr lang="cs-CZ" altLang="cs-CZ" dirty="0"/>
              <a:t>, harmonie, vzájemné porozumění</a:t>
            </a:r>
          </a:p>
          <a:p>
            <a:r>
              <a:rPr lang="cs-CZ" altLang="cs-CZ" dirty="0"/>
              <a:t>informovanost (nejistota, obavy)</a:t>
            </a:r>
          </a:p>
          <a:p>
            <a:r>
              <a:rPr lang="cs-CZ" altLang="cs-CZ" dirty="0"/>
              <a:t>empatie</a:t>
            </a:r>
          </a:p>
          <a:p>
            <a:r>
              <a:rPr lang="cs-CZ" altLang="cs-CZ" dirty="0" err="1"/>
              <a:t>haptika</a:t>
            </a:r>
            <a:r>
              <a:rPr lang="cs-CZ" altLang="cs-CZ" dirty="0"/>
              <a:t> (pohlazení, podání ruky – jsme nablízku a chceme pomoci)</a:t>
            </a:r>
          </a:p>
          <a:p>
            <a:r>
              <a:rPr lang="cs-CZ" altLang="cs-CZ" dirty="0"/>
              <a:t>sugestivní působení – přesvědčování pacienta, že o jeho bolesti víme a dále posilovat jeho sebevědomí (určitě to zvládnete…)</a:t>
            </a:r>
          </a:p>
          <a:p>
            <a:r>
              <a:rPr lang="cs-CZ" altLang="cs-CZ" dirty="0"/>
              <a:t>posilování vlastní aktivity – pochvala pacienta ze strany ZP</a:t>
            </a:r>
          </a:p>
          <a:p>
            <a:r>
              <a:rPr lang="cs-CZ" altLang="cs-CZ" dirty="0"/>
              <a:t>ochota vyslechnout</a:t>
            </a:r>
          </a:p>
          <a:p>
            <a:r>
              <a:rPr lang="cs-CZ" altLang="cs-CZ" dirty="0"/>
              <a:t>akceptace – pacient je partnerem a aktivně se podílí na uzdravovacím procesu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840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CA9853-0D9A-41B3-AA94-F9E07F0BA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08820-9B12-4913-A1A0-3A3D6D8D1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FCA8DC-57ED-4A5E-B95A-4C407FFB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pacientovi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C28FEA-B717-4AF9-9A66-1C5A8DE25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nebuďte hluší k bolesti a projevu bolesti pacienta</a:t>
            </a:r>
          </a:p>
          <a:p>
            <a:r>
              <a:rPr lang="cs-CZ" altLang="cs-CZ" dirty="0"/>
              <a:t>nebagatelizujte</a:t>
            </a:r>
          </a:p>
          <a:p>
            <a:r>
              <a:rPr lang="cs-CZ" altLang="cs-CZ" dirty="0"/>
              <a:t>neříkat „to nemůže bolet, to  nic není“ (simulant, hysterka)</a:t>
            </a:r>
          </a:p>
          <a:p>
            <a:r>
              <a:rPr lang="cs-CZ" altLang="cs-CZ" dirty="0"/>
              <a:t>informace před a po zákroku </a:t>
            </a:r>
          </a:p>
          <a:p>
            <a:r>
              <a:rPr lang="cs-CZ" altLang="cs-CZ" dirty="0"/>
              <a:t>předem dohodnout gesto k naznačení bolesti</a:t>
            </a:r>
          </a:p>
          <a:p>
            <a:r>
              <a:rPr lang="cs-CZ" altLang="cs-CZ" dirty="0"/>
              <a:t>důvěra, empatie, pomoc, akceptace pacienta a bolesti</a:t>
            </a:r>
          </a:p>
          <a:p>
            <a:r>
              <a:rPr lang="cs-CZ" altLang="cs-CZ" dirty="0"/>
              <a:t>iniciativa ze strany ZP ohledem bolesti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663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CA9853-0D9A-41B3-AA94-F9E07F0BA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208820-9B12-4913-A1A0-3A3D6D8D10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FCA8DC-57ED-4A5E-B95A-4C407FFB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26" y="593136"/>
            <a:ext cx="10753200" cy="451576"/>
          </a:xfrm>
        </p:spPr>
        <p:txBody>
          <a:bodyPr/>
          <a:lstStyle/>
          <a:p>
            <a:r>
              <a:rPr lang="cs-CZ" dirty="0"/>
              <a:t>Přístup k pacientovi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C28FEA-B717-4AF9-9A66-1C5A8DE2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53463"/>
            <a:ext cx="10875652" cy="4139998"/>
          </a:xfrm>
        </p:spPr>
        <p:txBody>
          <a:bodyPr/>
          <a:lstStyle/>
          <a:p>
            <a:r>
              <a:rPr lang="cs-CZ" altLang="cs-CZ" dirty="0"/>
              <a:t>Ptejte se na bolest pravidelně a často (systematický přístup v hodnocení bolesti).</a:t>
            </a:r>
          </a:p>
          <a:p>
            <a:r>
              <a:rPr lang="cs-CZ" altLang="cs-CZ" dirty="0"/>
              <a:t>Věřte tomu, jak nemocný a jeho rodina popisují bolest i možné prostředky, které ji pomáhají zmírnit.</a:t>
            </a:r>
          </a:p>
          <a:p>
            <a:r>
              <a:rPr lang="cs-CZ" altLang="cs-CZ" dirty="0"/>
              <a:t>Vyberte léčebné možnosti podle možnosti nemocného, jeho rodiny i příslušného zdravotnického zařízení, kde probíhá léčení.</a:t>
            </a:r>
          </a:p>
          <a:p>
            <a:r>
              <a:rPr lang="cs-CZ" altLang="cs-CZ" dirty="0"/>
              <a:t>Léky podávejte včas, podle logického sledu a v koordinaci s dalšími léčebnými prostředky.</a:t>
            </a:r>
          </a:p>
          <a:p>
            <a:r>
              <a:rPr lang="cs-CZ" altLang="cs-CZ" dirty="0"/>
              <a:t>Posilujte pacienta i jeho rodinu. Umožněte jim podílet se na rozhodování o způsobu léčby.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233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23113-7440-438B-A572-3CF6ACEB3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A81637-034B-4B15-8A1F-AAADA06FDD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9FA366-EE36-4A32-9B2C-F480A1AE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6E8C42-43D3-43EA-8A0B-316F0FA7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Pokorná, A., Komínková, A.,</a:t>
            </a:r>
            <a:r>
              <a:rPr lang="cs-CZ" dirty="0"/>
              <a:t> Menšíková, A., </a:t>
            </a:r>
            <a:r>
              <a:rPr lang="cs-CZ" dirty="0" err="1"/>
              <a:t>Šenkyříková</a:t>
            </a:r>
            <a:r>
              <a:rPr lang="cs-CZ" dirty="0"/>
              <a:t>, M.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2"/>
              </a:rPr>
              <a:t>Základy ošetřovatelských postupů a intervencí | Lékařská fakulta Masarykovy univerzity (muni.cz)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439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37</a:t>
            </a:fld>
            <a:endParaRPr lang="cs-CZ" altLang="cs-CZ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C8A01234-A1A6-48D0-B410-2F1E9035B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3339" y="2237100"/>
            <a:ext cx="10752138" cy="3236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EFAE29-2EF8-4371-B29C-4B3926497F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E006DF-15FC-4E17-9D4D-CF2DFBC35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176F8E-FB22-4014-9F63-A0A3CF80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57600"/>
            <a:ext cx="10753200" cy="451576"/>
          </a:xfrm>
        </p:spPr>
        <p:txBody>
          <a:bodyPr/>
          <a:lstStyle/>
          <a:p>
            <a:r>
              <a:rPr lang="cs-CZ" dirty="0" err="1"/>
              <a:t>Fyziologicko</a:t>
            </a:r>
            <a:r>
              <a:rPr lang="cs-CZ" dirty="0"/>
              <a:t> – biologické faktory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AF5B116-535C-4DD6-9A0C-BC795ABE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26479"/>
            <a:ext cx="10928661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  <a:latin typeface="Arial" panose="020B0604020202020204" pitchFamily="34" charset="0"/>
              </a:rPr>
              <a:t>Fyziologie bolesti:</a:t>
            </a:r>
          </a:p>
          <a:p>
            <a:r>
              <a:rPr lang="cs-CZ" altLang="cs-CZ" dirty="0" err="1">
                <a:latin typeface="Arial" panose="020B0604020202020204" pitchFamily="34" charset="0"/>
              </a:rPr>
              <a:t>nocicepční</a:t>
            </a:r>
            <a:r>
              <a:rPr lang="cs-CZ" altLang="cs-CZ" dirty="0">
                <a:latin typeface="Arial" panose="020B0604020202020204" pitchFamily="34" charset="0"/>
              </a:rPr>
              <a:t> systém = </a:t>
            </a:r>
            <a:r>
              <a:rPr lang="cs-CZ" altLang="cs-CZ" dirty="0" err="1">
                <a:latin typeface="Arial" panose="020B0604020202020204" pitchFamily="34" charset="0"/>
              </a:rPr>
              <a:t>nocicepce</a:t>
            </a:r>
            <a:r>
              <a:rPr lang="cs-CZ" altLang="cs-CZ" dirty="0">
                <a:latin typeface="Arial" panose="020B0604020202020204" pitchFamily="34" charset="0"/>
              </a:rPr>
              <a:t> → periferní receptory pro </a:t>
            </a:r>
            <a:r>
              <a:rPr lang="cs-CZ" altLang="cs-CZ" dirty="0" err="1">
                <a:latin typeface="Arial" panose="020B0604020202020204" pitchFamily="34" charset="0"/>
              </a:rPr>
              <a:t>nocicepci</a:t>
            </a:r>
            <a:r>
              <a:rPr lang="cs-CZ" altLang="cs-CZ" dirty="0">
                <a:latin typeface="Arial" panose="020B0604020202020204" pitchFamily="34" charset="0"/>
              </a:rPr>
              <a:t> = </a:t>
            </a:r>
            <a:r>
              <a:rPr lang="cs-CZ" altLang="cs-CZ" dirty="0" err="1">
                <a:latin typeface="Arial" panose="020B0604020202020204" pitchFamily="34" charset="0"/>
              </a:rPr>
              <a:t>nociceptory</a:t>
            </a:r>
            <a:r>
              <a:rPr lang="cs-CZ" altLang="cs-CZ" dirty="0">
                <a:latin typeface="Arial" panose="020B0604020202020204" pitchFamily="34" charset="0"/>
              </a:rPr>
              <a:t> zřejmě pouze volná nervová zakončení (v kůži, svalech, kloubech) nerovnoměrné rozložení; ve vyšších etážích CNS – v míše, mozkovém kmeni, thalamu a mozkové kůře</a:t>
            </a:r>
          </a:p>
          <a:p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err="1">
                <a:latin typeface="Arial" panose="020B0604020202020204" pitchFamily="34" charset="0"/>
              </a:rPr>
              <a:t>nociceptory</a:t>
            </a:r>
            <a:r>
              <a:rPr lang="cs-CZ" altLang="cs-CZ" dirty="0">
                <a:latin typeface="Arial" panose="020B0604020202020204" pitchFamily="34" charset="0"/>
              </a:rPr>
              <a:t> je  možno stimulovat:</a:t>
            </a:r>
          </a:p>
          <a:p>
            <a:r>
              <a:rPr lang="cs-CZ" altLang="cs-CZ" dirty="0">
                <a:solidFill>
                  <a:srgbClr val="0000DC"/>
                </a:solidFill>
                <a:latin typeface="Arial" panose="020B0604020202020204" pitchFamily="34" charset="0"/>
              </a:rPr>
              <a:t>přímo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poškozením receptorové buňky</a:t>
            </a:r>
          </a:p>
          <a:p>
            <a:r>
              <a:rPr lang="cs-CZ" altLang="cs-CZ" dirty="0">
                <a:solidFill>
                  <a:srgbClr val="0000DC"/>
                </a:solidFill>
                <a:latin typeface="Arial" panose="020B0604020202020204" pitchFamily="34" charset="0"/>
              </a:rPr>
              <a:t>nepřímo</a:t>
            </a:r>
            <a:r>
              <a:rPr lang="cs-CZ" altLang="cs-CZ" dirty="0">
                <a:latin typeface="Arial" panose="020B0604020202020204" pitchFamily="34" charset="0"/>
              </a:rPr>
              <a:t> (sekundárně) uvolněním </a:t>
            </a:r>
            <a:r>
              <a:rPr lang="cs-CZ" altLang="cs-CZ" dirty="0" err="1">
                <a:latin typeface="Arial" panose="020B0604020202020204" pitchFamily="34" charset="0"/>
              </a:rPr>
              <a:t>chem</a:t>
            </a:r>
            <a:r>
              <a:rPr lang="cs-CZ" altLang="cs-CZ" dirty="0">
                <a:latin typeface="Arial" panose="020B0604020202020204" pitchFamily="34" charset="0"/>
              </a:rPr>
              <a:t>. látky (např. </a:t>
            </a:r>
            <a:r>
              <a:rPr lang="cs-CZ" altLang="cs-CZ" dirty="0" err="1">
                <a:latin typeface="Arial" panose="020B0604020202020204" pitchFamily="34" charset="0"/>
              </a:rPr>
              <a:t>Bradikinin</a:t>
            </a:r>
            <a:r>
              <a:rPr lang="cs-CZ" altLang="cs-CZ" dirty="0">
                <a:latin typeface="Arial" panose="020B0604020202020204" pitchFamily="34" charset="0"/>
              </a:rPr>
              <a:t>)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3 typy stimulů – mechanické, tepelné, chemické → excitují příslušné </a:t>
            </a:r>
            <a:r>
              <a:rPr lang="cs-CZ" altLang="cs-CZ" dirty="0" err="1">
                <a:latin typeface="Arial" panose="020B0604020202020204" pitchFamily="34" charset="0"/>
              </a:rPr>
              <a:t>nociceptory</a:t>
            </a:r>
            <a:endParaRPr lang="cs-CZ" alt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39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376061-318B-4D1B-9A22-EAECD7F187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75A435-F172-4FCE-88FF-CD9D121AC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26F0F-B838-4E3A-A36C-E1032F93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  <a:latin typeface="Arial" panose="020B0604020202020204" pitchFamily="34" charset="0"/>
              </a:rPr>
              <a:t>Fyziologie bolesti</a:t>
            </a:r>
            <a:br>
              <a:rPr lang="cs-CZ" altLang="cs-CZ" dirty="0">
                <a:solidFill>
                  <a:srgbClr val="0000DC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C58A6C1-437C-4BB8-A6AA-980DD22D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dle reakce na bolestivé podněty a dle způsobu vedení bolestivých vzruchů se </a:t>
            </a:r>
            <a:r>
              <a:rPr lang="cs-CZ" altLang="en-US" dirty="0" err="1">
                <a:latin typeface="Arial" panose="020B0604020202020204" pitchFamily="34" charset="0"/>
              </a:rPr>
              <a:t>nociceptory</a:t>
            </a:r>
            <a:r>
              <a:rPr lang="cs-CZ" altLang="en-US" dirty="0">
                <a:latin typeface="Arial" panose="020B0604020202020204" pitchFamily="34" charset="0"/>
              </a:rPr>
              <a:t> dělí: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altLang="cs-CZ" dirty="0" err="1">
                <a:solidFill>
                  <a:srgbClr val="0000DC"/>
                </a:solidFill>
                <a:latin typeface="Arial" panose="020B0604020202020204" pitchFamily="34" charset="0"/>
              </a:rPr>
              <a:t>mechanoreceptory</a:t>
            </a:r>
            <a:r>
              <a:rPr lang="cs-CZ" altLang="cs-CZ" dirty="0">
                <a:latin typeface="Arial" panose="020B0604020202020204" pitchFamily="34" charset="0"/>
              </a:rPr>
              <a:t> – podráždění vedené vlákny typu A (slabě </a:t>
            </a:r>
            <a:r>
              <a:rPr lang="cs-CZ" altLang="cs-CZ" dirty="0" err="1">
                <a:latin typeface="Arial" panose="020B0604020202020204" pitchFamily="34" charset="0"/>
              </a:rPr>
              <a:t>myelinizovaná</a:t>
            </a:r>
            <a:r>
              <a:rPr lang="cs-CZ" altLang="cs-CZ" dirty="0">
                <a:latin typeface="Arial" panose="020B0604020202020204" pitchFamily="34" charset="0"/>
              </a:rPr>
              <a:t> vlákna A-delta – vedou rychlou bolest; silně </a:t>
            </a:r>
            <a:r>
              <a:rPr lang="cs-CZ" altLang="cs-CZ" dirty="0" err="1">
                <a:latin typeface="Arial" panose="020B0604020202020204" pitchFamily="34" charset="0"/>
              </a:rPr>
              <a:t>myelinizovaná</a:t>
            </a:r>
            <a:r>
              <a:rPr lang="cs-CZ" altLang="cs-CZ" dirty="0">
                <a:latin typeface="Arial" panose="020B0604020202020204" pitchFamily="34" charset="0"/>
              </a:rPr>
              <a:t> rychlá vlákna A-alfa, A-beta – zprostředkují ostrou bolest)                          </a:t>
            </a:r>
          </a:p>
          <a:p>
            <a:r>
              <a:rPr lang="cs-CZ" altLang="cs-CZ" dirty="0" err="1">
                <a:solidFill>
                  <a:srgbClr val="0000DC"/>
                </a:solidFill>
                <a:latin typeface="Arial" panose="020B0604020202020204" pitchFamily="34" charset="0"/>
              </a:rPr>
              <a:t>polymodální</a:t>
            </a:r>
            <a:r>
              <a:rPr lang="cs-CZ" altLang="cs-CZ" dirty="0">
                <a:solidFill>
                  <a:srgbClr val="0000DC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solidFill>
                  <a:srgbClr val="0000DC"/>
                </a:solidFill>
                <a:latin typeface="Arial" panose="020B0604020202020204" pitchFamily="34" charset="0"/>
              </a:rPr>
              <a:t>nociceptory</a:t>
            </a:r>
            <a:r>
              <a:rPr lang="cs-CZ" altLang="cs-CZ" dirty="0">
                <a:solidFill>
                  <a:srgbClr val="0000DC"/>
                </a:solidFill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– reagují na mechanickou, chemickou a tepelnou stimulaci, převážně vedeny vlákny C (pomalá, </a:t>
            </a:r>
            <a:r>
              <a:rPr lang="cs-CZ" altLang="cs-CZ" dirty="0" err="1">
                <a:latin typeface="Arial" panose="020B0604020202020204" pitchFamily="34" charset="0"/>
              </a:rPr>
              <a:t>nemyelinizovaná</a:t>
            </a:r>
            <a:r>
              <a:rPr lang="cs-CZ" altLang="cs-CZ" dirty="0">
                <a:latin typeface="Arial" panose="020B0604020202020204" pitchFamily="34" charset="0"/>
              </a:rPr>
              <a:t> C-vlákna – tzv. pomalá bolest)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28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054AAE-B998-49D1-A9B0-2AC9771CA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E8086A-C73F-4FB1-B151-D5300DDBD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3732B47-6751-437B-926E-8483BCC06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051" y="1523940"/>
            <a:ext cx="3158002" cy="410296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BBC140-49F3-4DE5-BEF6-325A7A7D6791}"/>
              </a:ext>
            </a:extLst>
          </p:cNvPr>
          <p:cNvSpPr txBox="1"/>
          <p:nvPr/>
        </p:nvSpPr>
        <p:spPr>
          <a:xfrm>
            <a:off x="108000" y="35754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Z míchy </a:t>
            </a:r>
            <a:r>
              <a:rPr lang="cs-CZ" altLang="cs-CZ" sz="1800" dirty="0" err="1">
                <a:latin typeface="Arial" panose="020B0604020202020204" pitchFamily="34" charset="0"/>
              </a:rPr>
              <a:t>spinothalamickými</a:t>
            </a:r>
            <a:r>
              <a:rPr lang="cs-CZ" altLang="cs-CZ" sz="1800" dirty="0">
                <a:latin typeface="Arial" panose="020B0604020202020204" pitchFamily="34" charset="0"/>
              </a:rPr>
              <a:t> drahami </a:t>
            </a:r>
          </a:p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přímo do thalamu</a:t>
            </a:r>
          </a:p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II. neuron bolesti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BE5AED9-E6FB-469A-805D-FD0E4AF347BA}"/>
              </a:ext>
            </a:extLst>
          </p:cNvPr>
          <p:cNvSpPr txBox="1"/>
          <p:nvPr/>
        </p:nvSpPr>
        <p:spPr>
          <a:xfrm>
            <a:off x="2775000" y="255892"/>
            <a:ext cx="48436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Z thalamu pokračuje impulz </a:t>
            </a:r>
          </a:p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do analyzátorů v mozkové kůře</a:t>
            </a:r>
          </a:p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III. neuron bolesti 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7AEDAF5-CD0A-442A-BFBE-8576AE684287}"/>
              </a:ext>
            </a:extLst>
          </p:cNvPr>
          <p:cNvSpPr txBox="1"/>
          <p:nvPr/>
        </p:nvSpPr>
        <p:spPr>
          <a:xfrm>
            <a:off x="5696400" y="4808472"/>
            <a:ext cx="5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Vlákna jdou do míchy zadními kořeny </a:t>
            </a:r>
          </a:p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do zadních rohů míšních</a:t>
            </a:r>
          </a:p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I. neuron bolesti </a:t>
            </a:r>
          </a:p>
          <a:p>
            <a:pPr algn="ctr"/>
            <a:r>
              <a:rPr lang="cs-CZ" altLang="cs-CZ" sz="1800" dirty="0">
                <a:latin typeface="Arial" panose="020B0604020202020204" pitchFamily="34" charset="0"/>
              </a:rPr>
              <a:t>Několik vrstev I – X. = </a:t>
            </a:r>
            <a:r>
              <a:rPr lang="cs-CZ" altLang="cs-CZ" sz="1800" dirty="0" err="1">
                <a:latin typeface="Arial" panose="020B0604020202020204" pitchFamily="34" charset="0"/>
              </a:rPr>
              <a:t>Rexedovy</a:t>
            </a:r>
            <a:r>
              <a:rPr lang="cs-CZ" altLang="cs-CZ" sz="1800" dirty="0">
                <a:latin typeface="Arial" panose="020B0604020202020204" pitchFamily="34" charset="0"/>
              </a:rPr>
              <a:t> zóny </a:t>
            </a:r>
            <a:endParaRPr lang="cs-CZ" sz="2800" dirty="0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5CE242B-5293-4FB7-98E0-30799D073D79}"/>
              </a:ext>
            </a:extLst>
          </p:cNvPr>
          <p:cNvSpPr txBox="1"/>
          <p:nvPr/>
        </p:nvSpPr>
        <p:spPr>
          <a:xfrm>
            <a:off x="6642365" y="1523940"/>
            <a:ext cx="5340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cs-CZ" sz="1800" b="1" dirty="0" err="1"/>
              <a:t>Aferentní</a:t>
            </a:r>
            <a:r>
              <a:rPr lang="en-US" altLang="cs-CZ" sz="1800" b="1" dirty="0"/>
              <a:t> </a:t>
            </a:r>
            <a:r>
              <a:rPr lang="en-US" altLang="cs-CZ" sz="1800" b="1" dirty="0" err="1"/>
              <a:t>nervová</a:t>
            </a:r>
            <a:r>
              <a:rPr lang="en-US" altLang="cs-CZ" sz="1800" b="1" dirty="0"/>
              <a:t> </a:t>
            </a:r>
            <a:r>
              <a:rPr lang="en-US" altLang="cs-CZ" sz="1800" b="1" dirty="0" err="1"/>
              <a:t>vlákna</a:t>
            </a:r>
            <a:r>
              <a:rPr lang="en-US" altLang="cs-CZ" sz="1800" b="1" dirty="0"/>
              <a:t> </a:t>
            </a:r>
            <a:r>
              <a:rPr lang="en-US" altLang="cs-CZ" sz="1800" dirty="0"/>
              <a:t>– </a:t>
            </a:r>
            <a:r>
              <a:rPr lang="en-US" altLang="cs-CZ" sz="1800" dirty="0" err="1"/>
              <a:t>vzruch</a:t>
            </a:r>
            <a:r>
              <a:rPr lang="en-US" altLang="cs-CZ" sz="1800" dirty="0"/>
              <a:t> </a:t>
            </a:r>
            <a:r>
              <a:rPr lang="en-US" altLang="cs-CZ" sz="1800" dirty="0" err="1"/>
              <a:t>vede</a:t>
            </a:r>
            <a:r>
              <a:rPr lang="en-US" altLang="cs-CZ" sz="1800" dirty="0"/>
              <a:t> do </a:t>
            </a:r>
            <a:r>
              <a:rPr lang="en-US" altLang="cs-CZ" sz="1800" dirty="0" err="1"/>
              <a:t>thalamu</a:t>
            </a:r>
            <a:endParaRPr lang="en-US" altLang="cs-CZ" sz="1800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cs-CZ" sz="18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cs-CZ" sz="1800" b="1" dirty="0" err="1"/>
              <a:t>Eferentní</a:t>
            </a:r>
            <a:r>
              <a:rPr lang="en-US" altLang="cs-CZ" sz="1800" b="1" dirty="0"/>
              <a:t> </a:t>
            </a:r>
            <a:r>
              <a:rPr lang="en-US" altLang="cs-CZ" sz="1800" b="1" dirty="0" err="1"/>
              <a:t>nervová</a:t>
            </a:r>
            <a:r>
              <a:rPr lang="en-US" altLang="cs-CZ" sz="1800" b="1" dirty="0"/>
              <a:t> </a:t>
            </a:r>
            <a:r>
              <a:rPr lang="en-US" altLang="cs-CZ" sz="1800" b="1" dirty="0" err="1"/>
              <a:t>vlákna</a:t>
            </a:r>
            <a:r>
              <a:rPr lang="en-US" altLang="cs-CZ" sz="1800" b="1" dirty="0"/>
              <a:t> </a:t>
            </a:r>
            <a:r>
              <a:rPr lang="en-US" altLang="cs-CZ" sz="1800" dirty="0"/>
              <a:t>– </a:t>
            </a:r>
            <a:r>
              <a:rPr lang="en-US" altLang="cs-CZ" sz="1800" dirty="0" err="1"/>
              <a:t>vzruch</a:t>
            </a:r>
            <a:r>
              <a:rPr lang="en-US" altLang="cs-CZ" sz="1800" dirty="0"/>
              <a:t> </a:t>
            </a:r>
            <a:r>
              <a:rPr lang="en-US" altLang="cs-CZ" sz="1800" dirty="0" err="1"/>
              <a:t>veden</a:t>
            </a:r>
            <a:r>
              <a:rPr lang="en-US" altLang="cs-CZ" sz="1800" dirty="0"/>
              <a:t> z </a:t>
            </a:r>
            <a:r>
              <a:rPr lang="en-US" altLang="cs-CZ" sz="1800" dirty="0" err="1"/>
              <a:t>thalamu</a:t>
            </a:r>
            <a:r>
              <a:rPr lang="en-US" altLang="cs-CZ" sz="1800" dirty="0"/>
              <a:t> k </a:t>
            </a:r>
            <a:r>
              <a:rPr lang="en-US" altLang="cs-CZ" sz="1800" dirty="0" err="1"/>
              <a:t>postiženému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orgánu</a:t>
            </a:r>
            <a:r>
              <a:rPr lang="en-US" altLang="cs-CZ" sz="1800" dirty="0"/>
              <a:t> – </a:t>
            </a:r>
            <a:r>
              <a:rPr lang="en-US" altLang="cs-CZ" sz="1800" dirty="0" err="1"/>
              <a:t>uvědomování</a:t>
            </a:r>
            <a:r>
              <a:rPr lang="en-US" altLang="cs-CZ" sz="1800" dirty="0"/>
              <a:t> </a:t>
            </a:r>
            <a:r>
              <a:rPr lang="en-US" altLang="cs-CZ" sz="1800" dirty="0" err="1"/>
              <a:t>si</a:t>
            </a:r>
            <a:r>
              <a:rPr lang="en-US" altLang="cs-CZ" sz="1800" dirty="0"/>
              <a:t> </a:t>
            </a:r>
            <a:r>
              <a:rPr lang="en-US" altLang="cs-CZ" sz="1800" dirty="0" err="1"/>
              <a:t>bolesti</a:t>
            </a:r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96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06E70F-CF72-430D-95F4-7236BF164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FB3DAA-CA5E-413D-BCC0-4F238B9B5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4CD0B-10F5-42DE-9B62-5D7B1584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8042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Dětský věk – projevy a hodnocení bolesti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128B99D-A8D5-4A01-9A27-C86889A1C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360293"/>
              </p:ext>
            </p:extLst>
          </p:nvPr>
        </p:nvGraphicFramePr>
        <p:xfrm>
          <a:off x="666000" y="1336360"/>
          <a:ext cx="10187530" cy="4534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948">
                  <a:extLst>
                    <a:ext uri="{9D8B030D-6E8A-4147-A177-3AD203B41FA5}">
                      <a16:colId xmlns:a16="http://schemas.microsoft.com/office/drawing/2014/main" val="225563761"/>
                    </a:ext>
                  </a:extLst>
                </a:gridCol>
                <a:gridCol w="8123582">
                  <a:extLst>
                    <a:ext uri="{9D8B030D-6E8A-4147-A177-3AD203B41FA5}">
                      <a16:colId xmlns:a16="http://schemas.microsoft.com/office/drawing/2014/main" val="2385383247"/>
                    </a:ext>
                  </a:extLst>
                </a:gridCol>
              </a:tblGrid>
              <a:tr h="344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Věk 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Charakteristika 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475651045"/>
                  </a:ext>
                </a:extLst>
              </a:tr>
              <a:tr h="344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0 – 3 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</a:rPr>
                        <a:t>Reflexní odpověď jako u novorozence</a:t>
                      </a:r>
                      <a:endParaRPr lang="en-US" sz="1800" b="0" u="none" dirty="0">
                        <a:latin typeface="+mn-lt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3498682809"/>
                  </a:ext>
                </a:extLst>
              </a:tr>
              <a:tr h="344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3 – 6 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</a:rPr>
                        <a:t>Zlostný, smutný pláč</a:t>
                      </a:r>
                      <a:endParaRPr lang="en-US" sz="1800" b="0" u="none" dirty="0">
                        <a:latin typeface="+mn-lt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836219174"/>
                  </a:ext>
                </a:extLst>
              </a:tr>
              <a:tr h="4154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6 – 18 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</a:rPr>
                        <a:t>Strach z bolestivé situace, verbální protest (aúúúú, bebíí)</a:t>
                      </a:r>
                      <a:endParaRPr lang="en-US" sz="1800" b="0" u="none" dirty="0">
                        <a:latin typeface="+mn-lt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3997677600"/>
                  </a:ext>
                </a:extLst>
              </a:tr>
              <a:tr h="43732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18 – 24 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</a:rPr>
                        <a:t>Lokalizace bolesti (ucho, končetina), popis bolesti</a:t>
                      </a:r>
                      <a:endParaRPr lang="en-US" sz="1800" b="0" u="none" dirty="0">
                        <a:latin typeface="+mn-lt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4053990918"/>
                  </a:ext>
                </a:extLst>
              </a:tr>
              <a:tr h="45057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24 – 36 m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  <a:cs typeface="Arial" panose="020B0604020202020204" pitchFamily="34" charset="0"/>
                        </a:rPr>
                        <a:t>Popis bolesti, identifikace vnějších příčin bolesti (horký předmět, ostrá jehla)</a:t>
                      </a:r>
                      <a:endParaRPr lang="en-US" sz="1800" b="0" u="none" dirty="0"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349167909"/>
                  </a:ext>
                </a:extLst>
              </a:tr>
              <a:tr h="62285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3 – 5 let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  <a:cs typeface="Arial" panose="020B0604020202020204" pitchFamily="34" charset="0"/>
                        </a:rPr>
                        <a:t>Intenzita bolesti, emoční slovní projevy, schopnost zhodnocení na vizuální škále (obličeje)</a:t>
                      </a:r>
                      <a:endParaRPr lang="en-US" sz="1800" b="0" u="none" dirty="0"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099502086"/>
                  </a:ext>
                </a:extLst>
              </a:tr>
              <a:tr h="344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</a:rPr>
                        <a:t>5 – 7 let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  <a:cs typeface="Arial" panose="020B0604020202020204" pitchFamily="34" charset="0"/>
                        </a:rPr>
                        <a:t>Diferenciace hladin bolesti</a:t>
                      </a:r>
                      <a:endParaRPr lang="en-US" sz="1800" b="0" u="none" dirty="0"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860536720"/>
                  </a:ext>
                </a:extLst>
              </a:tr>
              <a:tr h="3988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  <a:cs typeface="Arial" panose="020B0604020202020204" pitchFamily="34" charset="0"/>
                        </a:rPr>
                        <a:t>7 – 10 let</a:t>
                      </a:r>
                      <a:endParaRPr lang="en-US" sz="1800" b="0" dirty="0"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  <a:cs typeface="Arial" panose="020B0604020202020204" pitchFamily="34" charset="0"/>
                        </a:rPr>
                        <a:t>Vysvětlení příčin bolesti, hodnocení na vizuální analogové škále</a:t>
                      </a:r>
                      <a:endParaRPr lang="en-US" sz="1800" b="0" u="none" dirty="0"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2359021438"/>
                  </a:ext>
                </a:extLst>
              </a:tr>
              <a:tr h="68611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dirty="0">
                          <a:latin typeface="+mn-lt"/>
                          <a:cs typeface="Arial" panose="020B0604020202020204" pitchFamily="34" charset="0"/>
                        </a:rPr>
                        <a:t>nad 11 let</a:t>
                      </a:r>
                      <a:endParaRPr lang="en-US" sz="1800" b="0" dirty="0"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  <a:cs typeface="Arial" panose="020B0604020202020204" pitchFamily="34" charset="0"/>
                        </a:rPr>
                        <a:t>Komplexní hodnocení bolesti </a:t>
                      </a:r>
                    </a:p>
                    <a:p>
                      <a:pPr marL="68580" lvl="0" indent="0" eaLnBrk="1" hangingPunct="1">
                        <a:spcBef>
                          <a:spcPts val="700"/>
                        </a:spcBef>
                        <a:buClr>
                          <a:schemeClr val="tx2"/>
                        </a:buClr>
                        <a:buSzPct val="95000"/>
                        <a:buFont typeface="Wingdings" panose="05000000000000000000" pitchFamily="2" charset="2"/>
                        <a:buNone/>
                      </a:pPr>
                      <a:r>
                        <a:rPr sz="1800" b="0" u="none" dirty="0">
                          <a:latin typeface="+mn-lt"/>
                          <a:cs typeface="Arial" panose="020B0604020202020204" pitchFamily="34" charset="0"/>
                        </a:rPr>
                        <a:t>možné disimulace X akcentace dle okolností</a:t>
                      </a:r>
                      <a:endParaRPr lang="en-US" sz="1800" b="0" u="none" dirty="0"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382661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37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1AD116-6E10-44AD-88CA-554FA8497C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90568B-7097-4132-9FEE-825231B1C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9F73C-C71E-47A6-9B9C-CE2491F6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DC"/>
                </a:solidFill>
              </a:rPr>
              <a:t>Psychicko</a:t>
            </a:r>
            <a:r>
              <a:rPr lang="cs-CZ" dirty="0">
                <a:solidFill>
                  <a:srgbClr val="0000DC"/>
                </a:solidFill>
              </a:rPr>
              <a:t> – duchovní faktory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04224-E673-489B-896A-8F592ABD5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0647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Introverze – extroverze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Emocionální labilita – stabilita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Afiliace – </a:t>
            </a:r>
            <a:r>
              <a:rPr lang="cs-CZ" altLang="cs-CZ" dirty="0" err="1"/>
              <a:t>hostilita</a:t>
            </a:r>
            <a:r>
              <a:rPr lang="cs-CZ" altLang="cs-CZ" dirty="0"/>
              <a:t> (</a:t>
            </a:r>
            <a:r>
              <a:rPr lang="en-US" altLang="cs-CZ" dirty="0" err="1"/>
              <a:t>dlouhodobý</a:t>
            </a:r>
            <a:r>
              <a:rPr lang="en-US" altLang="cs-CZ" dirty="0"/>
              <a:t> </a:t>
            </a:r>
            <a:r>
              <a:rPr lang="en-US" altLang="cs-CZ" dirty="0" err="1"/>
              <a:t>emoční</a:t>
            </a:r>
            <a:r>
              <a:rPr lang="en-US" altLang="cs-CZ" dirty="0"/>
              <a:t> </a:t>
            </a:r>
            <a:r>
              <a:rPr lang="en-US" altLang="cs-CZ" dirty="0" err="1"/>
              <a:t>stav</a:t>
            </a:r>
            <a:r>
              <a:rPr lang="en-US" altLang="cs-CZ" dirty="0"/>
              <a:t> </a:t>
            </a:r>
            <a:r>
              <a:rPr lang="en-US" altLang="cs-CZ" dirty="0" err="1"/>
              <a:t>pacienta</a:t>
            </a:r>
            <a:r>
              <a:rPr lang="en-US" altLang="cs-CZ" dirty="0"/>
              <a:t>, </a:t>
            </a:r>
            <a:r>
              <a:rPr lang="en-US" altLang="cs-CZ" dirty="0" err="1"/>
              <a:t>který</a:t>
            </a:r>
            <a:r>
              <a:rPr lang="en-US" altLang="cs-CZ" dirty="0"/>
              <a:t> se </a:t>
            </a:r>
            <a:r>
              <a:rPr lang="en-US" altLang="cs-CZ" dirty="0" err="1"/>
              <a:t>projevuje</a:t>
            </a:r>
            <a:r>
              <a:rPr lang="en-US" altLang="cs-CZ" dirty="0"/>
              <a:t> </a:t>
            </a:r>
            <a:r>
              <a:rPr lang="en-US" altLang="cs-CZ" dirty="0" err="1"/>
              <a:t>agresivním</a:t>
            </a:r>
            <a:r>
              <a:rPr lang="en-US" altLang="cs-CZ" dirty="0"/>
              <a:t> </a:t>
            </a:r>
            <a:r>
              <a:rPr lang="en-US" altLang="cs-CZ" dirty="0" err="1"/>
              <a:t>či</a:t>
            </a:r>
            <a:r>
              <a:rPr lang="en-US" altLang="cs-CZ" dirty="0"/>
              <a:t> </a:t>
            </a:r>
            <a:r>
              <a:rPr lang="en-US" altLang="cs-CZ" dirty="0" err="1"/>
              <a:t>nepřátelským</a:t>
            </a:r>
            <a:r>
              <a:rPr lang="en-US" altLang="cs-CZ" dirty="0"/>
              <a:t> </a:t>
            </a:r>
            <a:r>
              <a:rPr lang="en-US" altLang="cs-CZ" dirty="0" err="1"/>
              <a:t>jednáním</a:t>
            </a:r>
            <a:r>
              <a:rPr lang="en-US" altLang="cs-CZ" dirty="0"/>
              <a:t> </a:t>
            </a:r>
            <a:r>
              <a:rPr lang="en-US" altLang="cs-CZ" dirty="0" err="1"/>
              <a:t>vůči</a:t>
            </a:r>
            <a:r>
              <a:rPr lang="en-US" altLang="cs-CZ" dirty="0"/>
              <a:t> </a:t>
            </a:r>
            <a:r>
              <a:rPr lang="en-US" altLang="cs-CZ" dirty="0" err="1"/>
              <a:t>druhým</a:t>
            </a:r>
            <a:r>
              <a:rPr lang="en-US" altLang="cs-CZ" dirty="0"/>
              <a:t> </a:t>
            </a:r>
            <a:r>
              <a:rPr lang="en-US" altLang="cs-CZ" dirty="0" err="1"/>
              <a:t>lidem</a:t>
            </a:r>
            <a:r>
              <a:rPr lang="en-US" altLang="cs-CZ" dirty="0"/>
              <a:t>, </a:t>
            </a:r>
            <a:r>
              <a:rPr lang="en-US" altLang="cs-CZ" dirty="0" err="1"/>
              <a:t>hněvivé</a:t>
            </a:r>
            <a:r>
              <a:rPr lang="en-US" altLang="cs-CZ" dirty="0"/>
              <a:t> </a:t>
            </a:r>
            <a:r>
              <a:rPr lang="en-US" altLang="cs-CZ" dirty="0" err="1"/>
              <a:t>odmítání</a:t>
            </a:r>
            <a:r>
              <a:rPr lang="en-US" altLang="cs-CZ" dirty="0"/>
              <a:t> </a:t>
            </a:r>
            <a:r>
              <a:rPr lang="en-US" altLang="cs-CZ" dirty="0" err="1"/>
              <a:t>druhých</a:t>
            </a:r>
            <a:r>
              <a:rPr lang="en-US" altLang="cs-CZ" dirty="0"/>
              <a:t>, </a:t>
            </a:r>
            <a:r>
              <a:rPr lang="en-US" altLang="cs-CZ" dirty="0" err="1"/>
              <a:t>vědomá</a:t>
            </a:r>
            <a:r>
              <a:rPr lang="en-US" altLang="cs-CZ" dirty="0"/>
              <a:t> </a:t>
            </a:r>
            <a:r>
              <a:rPr lang="en-US" altLang="cs-CZ" dirty="0" err="1"/>
              <a:t>touha</a:t>
            </a:r>
            <a:r>
              <a:rPr lang="en-US" altLang="cs-CZ" dirty="0"/>
              <a:t> a </a:t>
            </a:r>
            <a:r>
              <a:rPr lang="en-US" altLang="cs-CZ" dirty="0" err="1"/>
              <a:t>snaha</a:t>
            </a:r>
            <a:r>
              <a:rPr lang="en-US" altLang="cs-CZ" dirty="0"/>
              <a:t> </a:t>
            </a:r>
            <a:r>
              <a:rPr lang="en-US" altLang="cs-CZ" dirty="0" err="1"/>
              <a:t>uškodit</a:t>
            </a:r>
            <a:r>
              <a:rPr lang="en-US" altLang="cs-CZ" dirty="0"/>
              <a:t>)</a:t>
            </a: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Odolnost proti zátěži – malá odolnost proti zátěži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Bolest zesiluje: strach, úzkost, smutek, deprese, rozčílení, izolace, sociální závislost, starosti, nespavost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90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26282-C1C2-4EB0-9ED6-91C8DF89F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bolesti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77D94B-82F1-4116-8E16-6DA1D30C00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428A6C-8FA2-4DB9-A401-6CB27DD6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4424"/>
            <a:ext cx="10753200" cy="451576"/>
          </a:xfrm>
        </p:spPr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Sociálně – kulturní faktory, faktory životního prostředí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272F661-1582-42F4-BED9-790AC537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98020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Trest za zlé skutky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Způsobení si bolesti na znak smutku a zármutku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Součást rituálů a ceremonií (tolerance bolesti zvyšuje sílu a vytrvalost)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Pláč a projevy u bolesti (muži nepláčou…)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Okolí (přítomnost návštěvy – bolest nevnímá, potlačuje)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Očekávaní a přítomnost jiných (osamělá matka – ignorace bolesti, nesmí být PN)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586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vitální funkce - JVS[2021093014234725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1004</TotalTime>
  <Words>2100</Words>
  <Application>Microsoft Office PowerPoint</Application>
  <PresentationFormat>Širokoúhlá obrazovka</PresentationFormat>
  <Paragraphs>349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Times New Roman</vt:lpstr>
      <vt:lpstr>Wingdings</vt:lpstr>
      <vt:lpstr>Prezentace_MU_CZ</vt:lpstr>
      <vt:lpstr>Ošetřovatelský proces při bolesti</vt:lpstr>
      <vt:lpstr>Bolest </vt:lpstr>
      <vt:lpstr>Faktory ovlivňující bolest</vt:lpstr>
      <vt:lpstr>Fyziologicko – biologické faktory</vt:lpstr>
      <vt:lpstr>Fyziologie bolesti </vt:lpstr>
      <vt:lpstr>Prezentace aplikace PowerPoint</vt:lpstr>
      <vt:lpstr>Dětský věk – projevy a hodnocení bolesti</vt:lpstr>
      <vt:lpstr>Psychicko – duchovní faktory</vt:lpstr>
      <vt:lpstr>Sociálně – kulturní faktory, faktory životního prostředí</vt:lpstr>
      <vt:lpstr>Tolerance bolesti</vt:lpstr>
      <vt:lpstr>Hodnocení bolesti</vt:lpstr>
      <vt:lpstr>Akutní bolest</vt:lpstr>
      <vt:lpstr>Chronická bolest</vt:lpstr>
      <vt:lpstr>Prezentace aplikace PowerPoint</vt:lpstr>
      <vt:lpstr>Somatická bolest</vt:lpstr>
      <vt:lpstr>Viscerální bolest</vt:lpstr>
      <vt:lpstr>Anamnéza bolesti</vt:lpstr>
      <vt:lpstr>Hodnotící škály intenzity bolesti</vt:lpstr>
      <vt:lpstr>Numerická hodnotící škála</vt:lpstr>
      <vt:lpstr>Vizuální analogová škála</vt:lpstr>
      <vt:lpstr>Záznam lokalizace bolesti</vt:lpstr>
      <vt:lpstr>Kalendář bolesti</vt:lpstr>
      <vt:lpstr>Inventář bolesti </vt:lpstr>
      <vt:lpstr>McGillský dotazník bolesti</vt:lpstr>
      <vt:lpstr>Dotazník interference bolestí s denními aktivitami – DIBDA  </vt:lpstr>
      <vt:lpstr>Ošetřovatelské intervence</vt:lpstr>
      <vt:lpstr>Analgetika – WHO žebříček</vt:lpstr>
      <vt:lpstr>Analgetika – WHO žebříček</vt:lpstr>
      <vt:lpstr>Analgetika – WHO žebříček</vt:lpstr>
      <vt:lpstr>Terapeutický plán pro akutní a chronickou bolest</vt:lpstr>
      <vt:lpstr>Stupně intenzity bolesti</vt:lpstr>
      <vt:lpstr>Farmakologická anamnéza</vt:lpstr>
      <vt:lpstr>Přístup k pacientovi</vt:lpstr>
      <vt:lpstr>Přístup k pacientovi</vt:lpstr>
      <vt:lpstr>Přístup k pacientovi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189</cp:revision>
  <cp:lastPrinted>2021-09-09T08:11:12Z</cp:lastPrinted>
  <dcterms:created xsi:type="dcterms:W3CDTF">2021-02-15T10:37:16Z</dcterms:created>
  <dcterms:modified xsi:type="dcterms:W3CDTF">2021-12-12T16:33:48Z</dcterms:modified>
</cp:coreProperties>
</file>