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2"/>
  </p:notesMasterIdLst>
  <p:handoutMasterIdLst>
    <p:handoutMasterId r:id="rId53"/>
  </p:handoutMasterIdLst>
  <p:sldIdLst>
    <p:sldId id="257" r:id="rId2"/>
    <p:sldId id="265" r:id="rId3"/>
    <p:sldId id="266" r:id="rId4"/>
    <p:sldId id="268" r:id="rId5"/>
    <p:sldId id="270" r:id="rId6"/>
    <p:sldId id="272" r:id="rId7"/>
    <p:sldId id="273" r:id="rId8"/>
    <p:sldId id="275" r:id="rId9"/>
    <p:sldId id="333" r:id="rId10"/>
    <p:sldId id="282" r:id="rId11"/>
    <p:sldId id="343" r:id="rId12"/>
    <p:sldId id="344" r:id="rId13"/>
    <p:sldId id="345" r:id="rId14"/>
    <p:sldId id="286" r:id="rId15"/>
    <p:sldId id="287" r:id="rId16"/>
    <p:sldId id="342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341" r:id="rId25"/>
    <p:sldId id="296" r:id="rId26"/>
    <p:sldId id="297" r:id="rId27"/>
    <p:sldId id="299" r:id="rId28"/>
    <p:sldId id="339" r:id="rId29"/>
    <p:sldId id="340" r:id="rId30"/>
    <p:sldId id="308" r:id="rId31"/>
    <p:sldId id="307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9" r:id="rId41"/>
    <p:sldId id="321" r:id="rId42"/>
    <p:sldId id="322" r:id="rId43"/>
    <p:sldId id="323" r:id="rId44"/>
    <p:sldId id="338" r:id="rId45"/>
    <p:sldId id="325" r:id="rId46"/>
    <p:sldId id="337" r:id="rId47"/>
    <p:sldId id="335" r:id="rId48"/>
    <p:sldId id="331" r:id="rId49"/>
    <p:sldId id="332" r:id="rId50"/>
    <p:sldId id="264" r:id="rId51"/>
  </p:sldIdLst>
  <p:sldSz cx="12192000" cy="6858000"/>
  <p:notesSz cx="6858000" cy="9144000"/>
  <p:custDataLst>
    <p:tags r:id="rId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5768" autoAdjust="0"/>
  </p:normalViewPr>
  <p:slideViewPr>
    <p:cSldViewPr snapToGrid="0">
      <p:cViewPr varScale="1">
        <p:scale>
          <a:sx n="98" d="100"/>
          <a:sy n="98" d="100"/>
        </p:scale>
        <p:origin x="90" y="45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Dezinfekce a sterilizace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0203146-06C9-4338-89C5-E96AFA8C1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451475"/>
            <a:ext cx="11361600" cy="698497"/>
          </a:xfrm>
        </p:spPr>
        <p:txBody>
          <a:bodyPr/>
          <a:lstStyle/>
          <a:p>
            <a:r>
              <a:rPr lang="cs-CZ" sz="1000" dirty="0">
                <a:latin typeface="+mn-lt"/>
              </a:rPr>
              <a:t>Mgr. et Mgr. Andrea Menšíková, Mgr. Marta Šenkyříková, PhD.,</a:t>
            </a:r>
          </a:p>
          <a:p>
            <a:r>
              <a:rPr lang="cs-CZ" sz="1000" dirty="0">
                <a:latin typeface="+mn-lt"/>
              </a:rPr>
              <a:t>Ústav zdravotnických věd, LF MU Brno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7EB197-25FD-400D-9984-F1CD3036BD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97852A-9ACB-43B0-85F7-F8CA8B024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5A9073-AEC5-4694-ADC4-22288490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CC69E15-0571-4334-9323-23C4508D9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je způsob ničení mikroorganismů pomocí fyzikálních a chemických metod </a:t>
            </a:r>
          </a:p>
          <a:p>
            <a:r>
              <a:rPr lang="cs-CZ" altLang="cs-CZ" dirty="0"/>
              <a:t>dezinfekční prostředek je proti mikrobiální činidlo, které se aplikuje na neživé předměty za účelem zničení mikroorganismů</a:t>
            </a:r>
          </a:p>
          <a:p>
            <a:r>
              <a:rPr lang="cs-CZ" altLang="cs-CZ" dirty="0"/>
              <a:t>na kůži a tkáně aplikujeme antiseptický prostředek = antiseptika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1441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A6A72A-1663-435D-A76E-9DB38E191E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E6387E-4FC2-4007-B57B-710685C987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F0C993E-18D9-4EFB-AB52-B6A84B2D9BE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Způsoby dezinfekce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330BD27-D8FB-4A78-A640-E77F1F895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fyzikální</a:t>
            </a:r>
          </a:p>
          <a:p>
            <a:r>
              <a:rPr lang="cs-CZ" altLang="cs-CZ" dirty="0"/>
              <a:t>chemická (nejčastější)</a:t>
            </a:r>
          </a:p>
          <a:p>
            <a:r>
              <a:rPr lang="cs-CZ" altLang="cs-CZ" dirty="0"/>
              <a:t>fyzikálně chemická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769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6433FD-3434-423A-B7B3-57F779B737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21A436-8964-4AC8-ABC0-025603F1D3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0EE34E-325B-40BD-89CE-DD47175E97F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Šířka spektra dezinfekční účinnosti</a:t>
            </a:r>
            <a:br>
              <a:rPr lang="cs-CZ" altLang="cs-CZ" u="sng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A54AB5B-0396-4622-A76C-0CB659C9F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baktericidní (ničí bakterie)</a:t>
            </a:r>
          </a:p>
          <a:p>
            <a:r>
              <a:rPr lang="cs-CZ" altLang="cs-CZ" dirty="0" err="1"/>
              <a:t>virucidní</a:t>
            </a:r>
            <a:r>
              <a:rPr lang="cs-CZ" altLang="cs-CZ" dirty="0"/>
              <a:t> (ničí viry)</a:t>
            </a:r>
          </a:p>
          <a:p>
            <a:r>
              <a:rPr lang="cs-CZ" altLang="cs-CZ" dirty="0"/>
              <a:t>fungicidní (ničí parazitní houby a plísně)</a:t>
            </a:r>
          </a:p>
          <a:p>
            <a:r>
              <a:rPr lang="cs-CZ" altLang="cs-CZ" dirty="0" err="1"/>
              <a:t>tuberkulocidní</a:t>
            </a:r>
            <a:r>
              <a:rPr lang="cs-CZ" altLang="cs-CZ" dirty="0"/>
              <a:t> (ničí TBC bakterie)</a:t>
            </a:r>
          </a:p>
          <a:p>
            <a:r>
              <a:rPr lang="cs-CZ" altLang="cs-CZ" dirty="0" err="1"/>
              <a:t>sporicidní</a:t>
            </a:r>
            <a:r>
              <a:rPr lang="cs-CZ" altLang="cs-CZ" dirty="0"/>
              <a:t> </a:t>
            </a:r>
            <a:r>
              <a:rPr lang="cs-CZ" altLang="cs-CZ" sz="3200" dirty="0"/>
              <a:t>(ničí spory)</a:t>
            </a:r>
            <a:endParaRPr lang="cs-CZ" alt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802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84BC4E-E673-4C26-969A-AF80F35AA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BBDF34-81BB-47D1-BCE3-E82651E11B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AFE710-0B76-42A4-9B1A-28416684E7D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Faktory ovlivňující výběr vhodné dezinfekce</a:t>
            </a:r>
            <a:br>
              <a:rPr lang="cs-CZ" altLang="cs-CZ" u="sng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FE38A24-A2CA-46B2-A2E2-A9AAD2B52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mechanizmus přenosu infekce, vstupní brána</a:t>
            </a:r>
          </a:p>
          <a:p>
            <a:r>
              <a:rPr lang="cs-CZ" altLang="cs-CZ" dirty="0"/>
              <a:t>faktory vnějšího prostředí</a:t>
            </a:r>
          </a:p>
          <a:p>
            <a:r>
              <a:rPr lang="cs-CZ" altLang="cs-CZ" dirty="0"/>
              <a:t>odolnost mikroorganizmu</a:t>
            </a:r>
          </a:p>
          <a:p>
            <a:r>
              <a:rPr lang="cs-CZ" altLang="cs-CZ" dirty="0"/>
              <a:t>dezinfikovaný materiál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034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FA26CA-8159-4520-8F2C-123AF6D0F4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644B7F-AE3F-4CB8-A2FF-5FDE23DA0A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6886D4-D6E3-470D-8393-AF2DE439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5DD37F-4091-454E-A807-D77094524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horký vzduch při teplotě 160°C – 180°C po dobu 20 - 30 minut</a:t>
            </a:r>
          </a:p>
          <a:p>
            <a:r>
              <a:rPr lang="cs-CZ" altLang="cs-CZ" dirty="0"/>
              <a:t>způsoby dezinfekce: </a:t>
            </a:r>
          </a:p>
          <a:p>
            <a:pPr lvl="1"/>
            <a:r>
              <a:rPr lang="cs-CZ" altLang="cs-CZ" sz="2800" dirty="0"/>
              <a:t>pára pod tlakem</a:t>
            </a:r>
          </a:p>
          <a:p>
            <a:pPr lvl="1"/>
            <a:r>
              <a:rPr lang="cs-CZ" altLang="cs-CZ" sz="2800" dirty="0"/>
              <a:t>var za atmosférického tlaku po dobu 30 minut</a:t>
            </a:r>
          </a:p>
          <a:p>
            <a:pPr lvl="1"/>
            <a:r>
              <a:rPr lang="cs-CZ" altLang="cs-CZ" sz="2800" dirty="0"/>
              <a:t>var v přetlakových hrncích po dobu 20 minut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655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9DFA0C-169C-4E21-B543-797A9A05D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724F54-2321-455B-BE83-6BD9D2D88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A59C0F7-268D-4118-8F3D-C036DBC5C31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fyzikální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E378F1-63FE-4627-ABF6-2F41B2CFC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dezinfekce v mycích a pracích strojích </a:t>
            </a:r>
          </a:p>
          <a:p>
            <a:r>
              <a:rPr lang="cs-CZ" altLang="cs-CZ" dirty="0"/>
              <a:t>formy UV záření, ionizační záření</a:t>
            </a:r>
          </a:p>
          <a:p>
            <a:r>
              <a:rPr lang="cs-CZ" altLang="cs-CZ" dirty="0"/>
              <a:t>plamen – žíhání, spalování</a:t>
            </a:r>
          </a:p>
          <a:p>
            <a:r>
              <a:rPr lang="cs-CZ" altLang="cs-CZ" dirty="0"/>
              <a:t>filtrace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21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AE83FE-D56E-4E8A-92D7-2E4B88D018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4DC290-3BF6-4212-A658-28D60F3D60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331204-5156-4AC9-B77A-4911663F84D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chemická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DFD8954-FFA4-4093-8F85-54B4B8671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dezinfekce rukou    </a:t>
            </a:r>
          </a:p>
          <a:p>
            <a:r>
              <a:rPr lang="cs-CZ" altLang="cs-CZ" dirty="0"/>
              <a:t>dezinfekce ploch        </a:t>
            </a:r>
          </a:p>
          <a:p>
            <a:r>
              <a:rPr lang="cs-CZ" altLang="cs-CZ" dirty="0"/>
              <a:t>dezinfekce povrchů                </a:t>
            </a:r>
          </a:p>
          <a:p>
            <a:r>
              <a:rPr lang="cs-CZ" altLang="cs-CZ" dirty="0"/>
              <a:t>dezinfekce nástrojů                        </a:t>
            </a:r>
          </a:p>
          <a:p>
            <a:r>
              <a:rPr lang="cs-CZ" altLang="cs-CZ" dirty="0"/>
              <a:t>dezinfekce kůže a tkání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099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E5EC9B2-A47D-4EA0-8531-ACF11C2689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7A9A44-0FED-4DFA-8C48-2CC9E4C11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E7E31A-349A-4B27-99B6-19535974F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ploch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3485E88-CF59-4354-AA42-6AC3D364A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úklidový personál</a:t>
            </a:r>
          </a:p>
          <a:p>
            <a:r>
              <a:rPr lang="cs-CZ" altLang="cs-CZ" dirty="0"/>
              <a:t>podlahy, stěny, obklady, parapety, okna, dveře, nábytek…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297C006-B67F-43F8-A3DD-62D9905C2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84" y="3525006"/>
            <a:ext cx="2036240" cy="22374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4FADAD-96DB-43C8-B6F3-27A322845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342" y="3310117"/>
            <a:ext cx="2475191" cy="24751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6B7EFA2-ABAA-4F06-AD83-1824AC3D1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647" y="3729239"/>
            <a:ext cx="1371719" cy="1828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830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B21A3F-813D-480B-88E9-50643894FA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9915B7-2168-44C1-8319-2B1158127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BA4FDE-2258-4B13-AC8D-B5FFF1DE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povrchů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03DF679-7A5B-49A6-AAED-9B4C4CC2E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stolečky, jídelní stolečky, lůžka…</a:t>
            </a:r>
          </a:p>
          <a:p>
            <a:endParaRPr lang="cs-CZ" altLang="cs-CZ" dirty="0"/>
          </a:p>
          <a:p>
            <a:r>
              <a:rPr lang="cs-CZ" altLang="cs-CZ" dirty="0"/>
              <a:t>omýváním, postřikem</a:t>
            </a:r>
          </a:p>
          <a:p>
            <a:r>
              <a:rPr lang="cs-CZ" altLang="cs-CZ" dirty="0"/>
              <a:t>nechat zaschnout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6A63FA-4AD9-41AC-A851-6E86E5BE3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712" y="3655312"/>
            <a:ext cx="2353260" cy="23593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A78159-83E2-41DA-AA53-7A6ADB469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047" y="3762001"/>
            <a:ext cx="2139881" cy="214597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8297742-F3BB-480E-B942-08FE734F1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52" y="1440754"/>
            <a:ext cx="2139881" cy="213988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F06E33D-BBD4-42CE-B027-78937C667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001" y="2018394"/>
            <a:ext cx="2615411" cy="1743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948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276B90-5579-48BA-8D3E-C5976C6376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94677F-F42E-49C6-AA9B-944B38D389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FEAEE1-A4AA-480E-8478-14E32EB69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pomůcek z gumy a plastu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81F039B-B60E-4E08-8B4A-E57C00BAF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ponořením, otíráním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329102-D733-430D-891E-9AD037EAA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530" y="4520972"/>
            <a:ext cx="1383912" cy="17070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C9574BC-D0F2-4913-9E3C-597FDC40B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368" y="4479744"/>
            <a:ext cx="1676545" cy="16582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664DA98-5E0A-4934-9557-2ACD373A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982" y="4585544"/>
            <a:ext cx="932769" cy="137781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56FAF28-0FAD-4C28-8D5C-B1D50E1FB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9202" y="2533351"/>
            <a:ext cx="1682642" cy="156680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0400FFA-887C-4E25-90A9-C007F84B3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5709" y="2407787"/>
            <a:ext cx="1725318" cy="172531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95930B4-DBBD-4BBF-9BDC-65F2D9BB8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4400" y="2288766"/>
            <a:ext cx="2139881" cy="21459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FE995F6-26F0-4EDB-BE0C-A32195DD39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800" y="2206670"/>
            <a:ext cx="2316681" cy="1975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825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0C692F-6626-44A7-89DB-5B47C069D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AD6A73-A9CF-41D1-A3EE-F873B0742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C92280-0890-41F7-8A55-97253B84E4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Legislativa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196F83E-CEEF-4371-9FB9-0E259017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/>
          <a:lstStyle/>
          <a:p>
            <a:r>
              <a:rPr lang="cs-CZ" altLang="cs-CZ" b="1" dirty="0"/>
              <a:t>vyhláška č. 306/2012 Sb.</a:t>
            </a:r>
          </a:p>
          <a:p>
            <a:endParaRPr lang="cs-CZ" altLang="cs-CZ" b="1" dirty="0"/>
          </a:p>
          <a:p>
            <a:r>
              <a:rPr lang="cs-CZ" altLang="cs-CZ" b="1" dirty="0"/>
              <a:t>vyhláška o podmínkách předcházení vzniku a šíření infekčních onemocnění </a:t>
            </a:r>
            <a:br>
              <a:rPr lang="cs-CZ" altLang="cs-CZ" b="1" dirty="0"/>
            </a:br>
            <a:r>
              <a:rPr lang="cs-CZ" altLang="cs-CZ" b="1" dirty="0"/>
              <a:t>a o hygienických požadavcích na provoz zdravotnických zařízení a ústavů sociální péče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879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A6B286-7750-4682-BF64-4049062E3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FC848C-3E01-488C-8CF5-9529149AA8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B93EFE-BC39-4F98-ABFE-71BDB1981F9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podložních mís a močových lahví</a:t>
            </a:r>
            <a:br>
              <a:rPr lang="cs-CZ" altLang="cs-CZ" dirty="0">
                <a:solidFill>
                  <a:schemeClr val="accent1"/>
                </a:solidFill>
              </a:rPr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A0EC078-D5C2-4043-93F0-517938423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20525"/>
            <a:ext cx="10753200" cy="4139998"/>
          </a:xfrm>
        </p:spPr>
        <p:txBody>
          <a:bodyPr/>
          <a:lstStyle/>
          <a:p>
            <a:r>
              <a:rPr lang="cs-CZ" altLang="cs-CZ" dirty="0"/>
              <a:t>fyzikálně chemická dezinfekce v čistících strojích, myčkách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BAFF006-4F4D-49F4-B925-FD06A62B4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165" y="2633828"/>
            <a:ext cx="2381210" cy="38461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D33D75-8C76-4976-8F2E-C86089D2D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55892"/>
            <a:ext cx="1767993" cy="14692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040FC24-0858-4C80-B9E3-E329B801E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022" y="3202708"/>
            <a:ext cx="2145978" cy="21398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0ABB599-99F6-4443-8940-94E1F5913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158" y="3349025"/>
            <a:ext cx="2469094" cy="1847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957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06CB7E-C138-42B3-8215-2ECA72F69C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87CF24-4E25-4B47-9B82-EA714E2C88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86B128-E416-4CB8-935E-2085C5680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nástrojů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6DC6ED1-6476-4A17-9698-E2F50F3D7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ponořením do dezinfekčního přípravku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48E84B-B6E7-4A2A-A044-6A49FCF2C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525" y="3429697"/>
            <a:ext cx="2145978" cy="214597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96292D6-F197-4119-B304-7D1618D37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8" y="3646124"/>
            <a:ext cx="2438611" cy="171312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FA24DB7-9193-4E2A-9D3D-2973337D4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033" y="4167377"/>
            <a:ext cx="2072820" cy="140829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8D196AD-FCDC-4D32-B8AE-FDACDE7B6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85" y="2651969"/>
            <a:ext cx="3621338" cy="1268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553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E599A9A-AEF0-4370-B72D-D732909286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65A2A0-E58C-4694-A86B-3332EC2A2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E69159-3F5B-4C38-B77F-69809736C38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4714" y="800212"/>
            <a:ext cx="10753200" cy="451576"/>
          </a:xfrm>
        </p:spPr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kůže antiseptiky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0641228-3D8C-4307-83A6-5CD7D2820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postřikem</a:t>
            </a:r>
          </a:p>
          <a:p>
            <a:r>
              <a:rPr lang="cs-CZ" altLang="cs-CZ" dirty="0"/>
              <a:t>otřením</a:t>
            </a:r>
          </a:p>
          <a:p>
            <a:endParaRPr lang="cs-CZ" altLang="cs-CZ" dirty="0"/>
          </a:p>
          <a:p>
            <a:r>
              <a:rPr lang="cs-CZ" altLang="cs-CZ" dirty="0"/>
              <a:t>před aplikací injekcí</a:t>
            </a:r>
          </a:p>
          <a:p>
            <a:r>
              <a:rPr lang="cs-CZ" altLang="cs-CZ" dirty="0"/>
              <a:t>odběrem krve</a:t>
            </a:r>
          </a:p>
          <a:p>
            <a:r>
              <a:rPr lang="cs-CZ" altLang="cs-CZ" dirty="0"/>
              <a:t>ošetření drobných ran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E45CA3D-3FBE-48D4-A81A-9A2648A42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675" y="927447"/>
            <a:ext cx="2347163" cy="23410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075FA8B-EF73-4C63-AC7B-7E07904CE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090" y="3868644"/>
            <a:ext cx="2670279" cy="23593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92CD12-DDF9-4515-AF70-7DDB3BC15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22" y="1321847"/>
            <a:ext cx="1396105" cy="22801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8D4054B-0516-495A-BBE0-AEA8FA1AE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255" y="1457845"/>
            <a:ext cx="1810669" cy="1810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003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3F4998-4607-41F4-B17A-84C77594D8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587385-5218-4C43-BE58-6B3D7FCC5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5DE168-36F5-4BA5-8AAB-D2867579C77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chemická – účinné složky dezinfekčních prostředků</a:t>
            </a:r>
            <a:br>
              <a:rPr lang="cs-CZ" altLang="cs-CZ" dirty="0">
                <a:solidFill>
                  <a:schemeClr val="accent1"/>
                </a:solidFill>
              </a:rPr>
            </a:br>
            <a:br>
              <a:rPr lang="cs-CZ" altLang="cs-CZ" dirty="0">
                <a:solidFill>
                  <a:schemeClr val="accent1"/>
                </a:solidFill>
              </a:rPr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97D4B0C-CA23-41C6-A0C6-2AEC1A3EF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/>
          <a:lstStyle/>
          <a:p>
            <a:r>
              <a:rPr lang="cs-CZ" altLang="cs-CZ" dirty="0" err="1"/>
              <a:t>Halogeniny</a:t>
            </a:r>
            <a:r>
              <a:rPr lang="cs-CZ" altLang="cs-CZ" dirty="0"/>
              <a:t> – Chloramin, </a:t>
            </a:r>
            <a:r>
              <a:rPr lang="cs-CZ" altLang="cs-CZ" dirty="0" err="1"/>
              <a:t>Dikonit</a:t>
            </a:r>
            <a:r>
              <a:rPr lang="cs-CZ" altLang="cs-CZ" dirty="0"/>
              <a:t>, Savo…</a:t>
            </a:r>
          </a:p>
          <a:p>
            <a:r>
              <a:rPr lang="cs-CZ" altLang="cs-CZ" dirty="0"/>
              <a:t>Aldehydy – Formaldehyd, </a:t>
            </a:r>
            <a:r>
              <a:rPr lang="cs-CZ" altLang="cs-CZ" dirty="0" err="1"/>
              <a:t>Incidur</a:t>
            </a:r>
            <a:r>
              <a:rPr lang="cs-CZ" altLang="cs-CZ" dirty="0"/>
              <a:t>, </a:t>
            </a:r>
            <a:r>
              <a:rPr lang="cs-CZ" altLang="cs-CZ" dirty="0" err="1"/>
              <a:t>Bacillocid</a:t>
            </a:r>
            <a:r>
              <a:rPr lang="cs-CZ" altLang="cs-CZ" dirty="0"/>
              <a:t>...</a:t>
            </a:r>
          </a:p>
          <a:p>
            <a:r>
              <a:rPr lang="cs-CZ" altLang="cs-CZ" dirty="0"/>
              <a:t>Jod – </a:t>
            </a:r>
            <a:r>
              <a:rPr lang="cs-CZ" altLang="cs-CZ" dirty="0" err="1"/>
              <a:t>Jodisol</a:t>
            </a:r>
            <a:r>
              <a:rPr lang="cs-CZ" altLang="cs-CZ" dirty="0"/>
              <a:t>, </a:t>
            </a:r>
            <a:r>
              <a:rPr lang="cs-CZ" altLang="cs-CZ" dirty="0" err="1"/>
              <a:t>Jodonal</a:t>
            </a:r>
            <a:r>
              <a:rPr lang="cs-CZ" altLang="cs-CZ" dirty="0"/>
              <a:t> B…</a:t>
            </a:r>
          </a:p>
          <a:p>
            <a:r>
              <a:rPr lang="cs-CZ" altLang="cs-CZ" dirty="0"/>
              <a:t>Alkohol – </a:t>
            </a:r>
            <a:r>
              <a:rPr lang="cs-CZ" altLang="cs-CZ" dirty="0" err="1"/>
              <a:t>Isorpopanol</a:t>
            </a:r>
            <a:r>
              <a:rPr lang="cs-CZ" altLang="cs-CZ" dirty="0"/>
              <a:t>…</a:t>
            </a:r>
          </a:p>
          <a:p>
            <a:r>
              <a:rPr lang="cs-CZ" altLang="cs-CZ" dirty="0"/>
              <a:t>Kvarterní amoniové sloučeniny – </a:t>
            </a:r>
            <a:r>
              <a:rPr lang="cs-CZ" altLang="cs-CZ" dirty="0" err="1"/>
              <a:t>Desident</a:t>
            </a:r>
            <a:r>
              <a:rPr lang="cs-CZ" altLang="cs-CZ" dirty="0"/>
              <a:t>, </a:t>
            </a:r>
            <a:r>
              <a:rPr lang="cs-CZ" altLang="cs-CZ" dirty="0" err="1"/>
              <a:t>Sekusept</a:t>
            </a:r>
            <a:r>
              <a:rPr lang="cs-CZ" altLang="cs-CZ" dirty="0"/>
              <a:t> forte, Ajatin, Septonex…</a:t>
            </a:r>
          </a:p>
          <a:p>
            <a:r>
              <a:rPr lang="cs-CZ" altLang="cs-CZ" dirty="0"/>
              <a:t>Kyselina </a:t>
            </a:r>
            <a:r>
              <a:rPr lang="cs-CZ" altLang="cs-CZ" dirty="0" err="1"/>
              <a:t>peroctová</a:t>
            </a:r>
            <a:r>
              <a:rPr lang="cs-CZ" altLang="cs-CZ" dirty="0"/>
              <a:t> – </a:t>
            </a:r>
            <a:r>
              <a:rPr lang="cs-CZ" altLang="cs-CZ" dirty="0" err="1"/>
              <a:t>Persteril</a:t>
            </a:r>
            <a:r>
              <a:rPr lang="cs-CZ" altLang="cs-CZ" dirty="0"/>
              <a:t>, </a:t>
            </a:r>
            <a:r>
              <a:rPr lang="cs-CZ" altLang="cs-CZ" dirty="0" err="1"/>
              <a:t>Sekusept</a:t>
            </a:r>
            <a:r>
              <a:rPr lang="cs-CZ" altLang="cs-CZ" dirty="0"/>
              <a:t> </a:t>
            </a:r>
            <a:r>
              <a:rPr lang="cs-CZ" altLang="cs-CZ" dirty="0" err="1"/>
              <a:t>pulver</a:t>
            </a:r>
            <a:r>
              <a:rPr lang="cs-CZ" altLang="cs-CZ" dirty="0"/>
              <a:t>…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794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0AB311-27D2-4912-9296-09AF5469B6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0B45C3-0CA5-4A04-946E-6A045DFDAC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79E738-E614-4166-AFC2-1C7706609FB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fyzikálně - chemická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A982E09-3B82-4F3C-B048-17F83344E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b="1" dirty="0" err="1">
                <a:solidFill>
                  <a:schemeClr val="accent1"/>
                </a:solidFill>
              </a:rPr>
              <a:t>Paroformaldehydová</a:t>
            </a:r>
            <a:r>
              <a:rPr lang="cs-CZ" b="1" dirty="0">
                <a:solidFill>
                  <a:schemeClr val="accent1"/>
                </a:solidFill>
              </a:rPr>
              <a:t> komora </a:t>
            </a:r>
          </a:p>
          <a:p>
            <a:r>
              <a:rPr lang="cs-CZ" dirty="0"/>
              <a:t>dezinfekce textilu, výrobků z umělých hmot, vlny, kůže a kožešin při teplotě 45 až 75 °C</a:t>
            </a:r>
          </a:p>
          <a:p>
            <a:endParaRPr lang="cs-CZ" dirty="0"/>
          </a:p>
          <a:p>
            <a:pPr marL="7200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Prací, mycí a čistící stroje </a:t>
            </a:r>
          </a:p>
          <a:p>
            <a:r>
              <a:rPr lang="cs-CZ" dirty="0"/>
              <a:t>při teplotě do 60 °C s přísadou chemických dezinfekčních přípravků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1314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AC48E2-7B6B-4CDB-9D5C-6CC1679D80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230290-E15B-4B33-9FFF-AD9BB71085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24C77A-E290-46B9-999A-7B3DCC3DC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Zásady práce s dezinfekčními prostředky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7BE6A93-8FFF-4AC4-B83E-DC9338074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dezinfekční přípravky nesmí poškozovat dezinfikovaný materiál</a:t>
            </a:r>
          </a:p>
          <a:p>
            <a:r>
              <a:rPr lang="cs-CZ" altLang="cs-CZ" dirty="0"/>
              <a:t>střídají se dezinfekční přípravky s různými aktivními složkami – zabránění rezistence mikroorganismů</a:t>
            </a:r>
          </a:p>
          <a:p>
            <a:r>
              <a:rPr lang="cs-CZ" altLang="cs-CZ" dirty="0"/>
              <a:t>dezinfekční roztoky se připravují rozpuštěním odměřeného/odváženého prostředku ve vodě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898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003B2C-11A4-445C-8237-D267EFA671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279803-94EB-467D-B9AB-E155CE6CD4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BA281F0-A624-4063-9DF9-8355F51A3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Zásady práce s dezinfekčními prostředky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9BDBC7B-962D-42EE-9815-6316C5DCA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zlepšení účinnosti některých dezinfekčních roztoků lze dosáhnout zvýšením teploty vody (fenolové přípravky a kvartérní amoniové sloučeniny na 50 až 60 °C, jodové přípravky na 35 °C), </a:t>
            </a:r>
          </a:p>
          <a:p>
            <a:r>
              <a:rPr lang="cs-CZ" dirty="0"/>
              <a:t>aldehydové, chlorové přípravky a </a:t>
            </a:r>
            <a:r>
              <a:rPr lang="cs-CZ" dirty="0" err="1"/>
              <a:t>peroxisloučeniny</a:t>
            </a:r>
            <a:r>
              <a:rPr lang="cs-CZ" dirty="0"/>
              <a:t> se ředí studenou vodou</a:t>
            </a:r>
          </a:p>
          <a:p>
            <a:r>
              <a:rPr lang="cs-CZ" dirty="0"/>
              <a:t>řídíme se návodem</a:t>
            </a:r>
          </a:p>
          <a:p>
            <a:r>
              <a:rPr lang="cs-CZ" altLang="cs-CZ" dirty="0"/>
              <a:t>dezinfekce se provádí omýváním, otíráním, ponořením, postřikem, formou pěny nebo aerosolem</a:t>
            </a:r>
          </a:p>
          <a:p>
            <a:r>
              <a:rPr lang="cs-CZ" altLang="cs-CZ" dirty="0"/>
              <a:t>frekvence výměny a koncentrace prostředků je dána doporučením výrobce a </a:t>
            </a:r>
            <a:r>
              <a:rPr lang="cs-CZ" altLang="cs-CZ" dirty="0" err="1"/>
              <a:t>hygienicko</a:t>
            </a:r>
            <a:r>
              <a:rPr lang="cs-CZ" altLang="cs-CZ" dirty="0"/>
              <a:t>– epidemiologickým řádem</a:t>
            </a:r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35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B1A79F-7E59-4F4E-AFD0-DDE97DE98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BBB68D-97EC-4DFE-B9F6-4467B9928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FD768B-9CDF-4988-AB8C-7C2469111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Zásady práce s dezinfekčními prostředky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3545E5B-66C2-4899-9FD0-93611358B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dodržujeme koncentraci roztoku a dobu působení dezinfekčního přípravku dle návodu</a:t>
            </a:r>
          </a:p>
          <a:p>
            <a:r>
              <a:rPr lang="cs-CZ" altLang="cs-CZ" dirty="0"/>
              <a:t>předměty a povrchy kontaminované biologickým materiálem se dezinfikují přípravkem s </a:t>
            </a:r>
            <a:r>
              <a:rPr lang="cs-CZ" altLang="cs-CZ" dirty="0" err="1"/>
              <a:t>virucidním</a:t>
            </a:r>
            <a:r>
              <a:rPr lang="cs-CZ" altLang="cs-CZ" dirty="0"/>
              <a:t> účinkem</a:t>
            </a:r>
          </a:p>
          <a:p>
            <a:r>
              <a:rPr lang="cs-CZ" dirty="0"/>
              <a:t>předměty, které přicházejí do styku s potravinami, se musí po dezinfekci důkladně opláchnout pitnou vodou</a:t>
            </a:r>
          </a:p>
          <a:p>
            <a:r>
              <a:rPr lang="cs-CZ" dirty="0"/>
              <a:t>dodržujeme zásady ochrany zdraví </a:t>
            </a:r>
            <a:br>
              <a:rPr lang="cs-CZ" dirty="0"/>
            </a:br>
            <a:r>
              <a:rPr lang="cs-CZ" dirty="0"/>
              <a:t>a bezpečnosti při práci, používáme osobní ochranné pomůcky, poučení o první pomoci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7121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536A84AE-55F7-4AD5-81AA-095A5D7B455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122605" y="4042712"/>
            <a:ext cx="3311525" cy="2230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žíravý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při styku s pokožkou, očima, sliznicemi </a:t>
            </a:r>
            <a:br>
              <a:rPr lang="cs-CZ" altLang="cs-CZ" sz="2000" dirty="0"/>
            </a:br>
            <a:r>
              <a:rPr lang="cs-CZ" altLang="cs-CZ" sz="2000" dirty="0"/>
              <a:t>a dýchacími cestami způsobuje poleptání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může způsobovat korozi kovů a nebezpečné chemické reakce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DC6021C-3DBF-4BE9-B2A0-FC97879018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3AD1F6-6516-42ED-9DD9-6691EE178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71CEE159-DE15-45B3-BBD8-98277C96E0D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66000" y="3997289"/>
            <a:ext cx="3311525" cy="2230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zdraví škodlivý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při vdechnutí, styku s kůží, při požití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F3E9A750-8782-4D65-9EA9-08977742F82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85506" y="3900789"/>
            <a:ext cx="3311525" cy="2230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dráždivý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dráždí kůži, oči </a:t>
            </a:r>
            <a:br>
              <a:rPr lang="cs-CZ" altLang="cs-CZ" sz="2000" dirty="0"/>
            </a:br>
            <a:r>
              <a:rPr lang="cs-CZ" altLang="cs-CZ" sz="2000" dirty="0"/>
              <a:t>a dýchací orgány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42253BC2-3BFD-4E1B-B384-6CD7484F3ED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Výstražné symboly nebezpečnosti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54FCB68-CA99-4DA5-81EB-C5B94D9DB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992" y="1352934"/>
            <a:ext cx="1847248" cy="246299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78BA2CA-7297-41A6-88A2-B632A1F9A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000" y="1326700"/>
            <a:ext cx="1810669" cy="252396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BA8068C-445A-4719-BD18-B45B11223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429" y="1341292"/>
            <a:ext cx="1847248" cy="2462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333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536A84AE-55F7-4AD5-81AA-095A5D7B455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122605" y="4042712"/>
            <a:ext cx="3311525" cy="2230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oxidující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může způsobit vzplanutí hořlavých materiálů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zahřátí vede k nárůstu tlaku v uzavřené nádobě – nebezpečí exploze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DC6021C-3DBF-4BE9-B2A0-FC97879018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3AD1F6-6516-42ED-9DD9-6691EE178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71CEE159-DE15-45B3-BBD8-98277C96E0D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66000" y="3997289"/>
            <a:ext cx="3311525" cy="2230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vysoce hořlavý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výpary se koncentrují, nebezpečí exploze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zákaz kouření </a:t>
            </a:r>
            <a:br>
              <a:rPr lang="cs-CZ" altLang="cs-CZ" sz="2000" dirty="0"/>
            </a:br>
            <a:r>
              <a:rPr lang="cs-CZ" altLang="cs-CZ" sz="2000" dirty="0"/>
              <a:t>a vstupu s otevřeným ohněm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F3E9A750-8782-4D65-9EA9-08977742F82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85506" y="3900789"/>
            <a:ext cx="3311525" cy="2230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nebezpečný pro životní prostředí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toxický nebo zdraví škodlivý pro vodní organismy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42253BC2-3BFD-4E1B-B384-6CD7484F3ED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Výstražné symboly nebezpečnosti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B51D18-C5E1-4FBA-BB9E-CA6168472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72" y="1548545"/>
            <a:ext cx="1524132" cy="19752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8341341-2A56-4867-A587-33B72EC1A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427" y="1548544"/>
            <a:ext cx="1524132" cy="19752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9733871-23EB-406D-B604-FB2ACACCA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418" y="1548544"/>
            <a:ext cx="1975275" cy="1975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43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EEC9BB-E759-4B77-A582-5378979E2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38CF94-E151-48C0-B498-B9081CF07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442FA5-8B03-4BE1-B08C-F6EEEF64F3E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ADB4FCA-742F-4ED8-B721-EF946AB72E3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10584183" cy="4139998"/>
          </a:xfrm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dezinfekce je ničení mikroorganismů pomocí chemických </a:t>
            </a:r>
            <a:br>
              <a:rPr lang="cs-CZ" altLang="cs-CZ" dirty="0">
                <a:solidFill>
                  <a:srgbClr val="0000DC"/>
                </a:solidFill>
              </a:rPr>
            </a:br>
            <a:r>
              <a:rPr lang="cs-CZ" altLang="cs-CZ" dirty="0">
                <a:solidFill>
                  <a:srgbClr val="0000DC"/>
                </a:solidFill>
              </a:rPr>
              <a:t>a fyzikálních metod</a:t>
            </a:r>
          </a:p>
          <a:p>
            <a:r>
              <a:rPr lang="cs-CZ" dirty="0"/>
              <a:t>provádí se v místech se zvýšenými nároky </a:t>
            </a:r>
            <a:br>
              <a:rPr lang="cs-CZ" dirty="0"/>
            </a:br>
            <a:r>
              <a:rPr lang="cs-CZ" dirty="0"/>
              <a:t>na čistotu z důvodu zamezení výskytu infekcí (zdravotnická a sociální zařízení, výroba potravin, léčiv…) </a:t>
            </a:r>
          </a:p>
          <a:p>
            <a:endParaRPr lang="cs-CZ" dirty="0"/>
          </a:p>
        </p:txBody>
      </p:sp>
      <p:pic>
        <p:nvPicPr>
          <p:cNvPr id="18" name="Zástupný symbol pro obsah 17">
            <a:extLst>
              <a:ext uri="{FF2B5EF4-FFF2-40B4-BE49-F238E27FC236}">
                <a16:creationId xmlns:a16="http://schemas.microsoft.com/office/drawing/2014/main" id="{630C7A16-3573-4C41-AA7B-16223964D7BE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4"/>
          <a:stretch>
            <a:fillRect/>
          </a:stretch>
        </p:blipFill>
        <p:spPr>
          <a:xfrm>
            <a:off x="8611093" y="4060768"/>
            <a:ext cx="2860908" cy="185852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89A0688-1E78-487A-9712-EE38F7C2F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00" y="4029825"/>
            <a:ext cx="2231329" cy="192040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E9FF8C4-884E-47AD-99A0-BEFF1E61C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554" y="4091711"/>
            <a:ext cx="2572345" cy="185852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B171DF7-F237-4E14-8A1E-0327C70A3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351" y="4060768"/>
            <a:ext cx="2131181" cy="19204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179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0810EB-DA28-4538-B879-06A911799A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469143-B392-40A1-9DFF-C4684BC012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509E864-43E9-4CD3-835C-D1C12AF5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Expozice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3176A4D-A47B-4C99-ACD1-B00BD8FD9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doba, kdy působí dezinfekční prostředek = ničí mikroorganismy</a:t>
            </a:r>
          </a:p>
          <a:p>
            <a:r>
              <a:rPr lang="cs-CZ" altLang="cs-CZ" dirty="0"/>
              <a:t>je různě dlouhá</a:t>
            </a:r>
          </a:p>
          <a:p>
            <a:r>
              <a:rPr lang="cs-CZ" altLang="cs-CZ" dirty="0"/>
              <a:t>sekundy…..minuty….do zaschnutí…..</a:t>
            </a:r>
          </a:p>
          <a:p>
            <a:r>
              <a:rPr lang="cs-CZ" altLang="cs-CZ" dirty="0"/>
              <a:t>uvedena v návodu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0439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74BEDD-4F96-4A24-8115-A7099C78BD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6CB3CE-C3C8-4527-A1E5-028BEFCD6B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A87D18-6707-4E28-BF77-83EE4408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Ředění dezinfekčních prostředků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F407971-E53B-4712-8D80-08EC3C61B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přesně dle návodu</a:t>
            </a:r>
          </a:p>
          <a:p>
            <a:r>
              <a:rPr lang="cs-CZ" altLang="cs-CZ" dirty="0"/>
              <a:t>odměrnými válci</a:t>
            </a:r>
          </a:p>
          <a:p>
            <a:r>
              <a:rPr lang="cs-CZ" altLang="cs-CZ" dirty="0"/>
              <a:t>polévková lžíce 10 ml = 10 g</a:t>
            </a:r>
          </a:p>
          <a:p>
            <a:r>
              <a:rPr lang="cs-CZ" altLang="cs-CZ" dirty="0"/>
              <a:t>kávová lžička 5 ml = 5 g</a:t>
            </a:r>
          </a:p>
          <a:p>
            <a:r>
              <a:rPr lang="cs-CZ" altLang="cs-CZ" dirty="0"/>
              <a:t>kelímek, sklenička 200 ml = 200 g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0374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18B3FE-05C7-47B6-900D-EA10B641B5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EA33E0-E4A5-4BA1-832A-D0885D052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1602A01-3ABC-488B-AFD6-C6BB82B55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4000" y="460437"/>
            <a:ext cx="10867992" cy="541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682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7AF2FD-0129-4286-B4B6-E7A41A0E0B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42D6A6-AD6D-4995-8718-440A3144A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035D129-00F7-443B-85FC-4E9FF4DB36A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Ředění dezinfekčních prostředků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4AC9BA7-32CE-4645-9019-2B6576012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výpočet pomocí vzorce:</a:t>
            </a:r>
          </a:p>
          <a:p>
            <a:pPr>
              <a:buNone/>
            </a:pPr>
            <a:r>
              <a:rPr lang="cs-CZ" altLang="cs-CZ" sz="1800" dirty="0">
                <a:solidFill>
                  <a:srgbClr val="0000DC"/>
                </a:solidFill>
              </a:rPr>
              <a:t>X = </a:t>
            </a:r>
            <a:r>
              <a:rPr lang="cs-CZ" altLang="cs-CZ" sz="1800" u="sng" dirty="0">
                <a:solidFill>
                  <a:srgbClr val="0000DC"/>
                </a:solidFill>
              </a:rPr>
              <a:t>požadované množství (ml) x požadovaná koncentrace</a:t>
            </a:r>
          </a:p>
          <a:p>
            <a:pPr>
              <a:buNone/>
            </a:pPr>
            <a:r>
              <a:rPr lang="cs-CZ" altLang="cs-CZ" sz="1800" dirty="0">
                <a:solidFill>
                  <a:srgbClr val="0000DC"/>
                </a:solidFill>
              </a:rPr>
              <a:t>	   výchozí koncentrace dezinfekčního prostředku</a:t>
            </a:r>
          </a:p>
          <a:p>
            <a:pPr>
              <a:buNone/>
            </a:pPr>
            <a:endParaRPr lang="cs-CZ" altLang="cs-CZ" sz="1800" dirty="0"/>
          </a:p>
          <a:p>
            <a:r>
              <a:rPr lang="cs-CZ" altLang="cs-CZ" dirty="0"/>
              <a:t>příklad: příprava 1 litru 0,5% </a:t>
            </a:r>
            <a:r>
              <a:rPr lang="cs-CZ" altLang="cs-CZ" dirty="0" err="1"/>
              <a:t>Persterilu</a:t>
            </a:r>
            <a:r>
              <a:rPr lang="cs-CZ" altLang="cs-CZ" dirty="0"/>
              <a:t> z 10% </a:t>
            </a:r>
          </a:p>
          <a:p>
            <a:pPr>
              <a:buNone/>
            </a:pPr>
            <a:r>
              <a:rPr lang="cs-CZ" altLang="cs-CZ" dirty="0"/>
              <a:t>	  </a:t>
            </a:r>
            <a:r>
              <a:rPr lang="cs-CZ" altLang="cs-CZ" dirty="0">
                <a:solidFill>
                  <a:srgbClr val="0000DC"/>
                </a:solidFill>
              </a:rPr>
              <a:t>X = </a:t>
            </a:r>
            <a:r>
              <a:rPr lang="cs-CZ" altLang="cs-CZ" u="sng" dirty="0">
                <a:solidFill>
                  <a:srgbClr val="0000DC"/>
                </a:solidFill>
              </a:rPr>
              <a:t>1000 ml x 0,5</a:t>
            </a:r>
            <a:r>
              <a:rPr lang="cs-CZ" altLang="cs-CZ" dirty="0">
                <a:solidFill>
                  <a:srgbClr val="0000DC"/>
                </a:solidFill>
              </a:rPr>
              <a:t> = </a:t>
            </a:r>
            <a:r>
              <a:rPr lang="cs-CZ" altLang="cs-CZ" u="sng" dirty="0">
                <a:solidFill>
                  <a:srgbClr val="0000DC"/>
                </a:solidFill>
              </a:rPr>
              <a:t>500</a:t>
            </a:r>
            <a:r>
              <a:rPr lang="cs-CZ" altLang="cs-CZ" dirty="0">
                <a:solidFill>
                  <a:srgbClr val="0000DC"/>
                </a:solidFill>
              </a:rPr>
              <a:t> = 50</a:t>
            </a:r>
          </a:p>
          <a:p>
            <a:pPr>
              <a:buNone/>
            </a:pPr>
            <a:r>
              <a:rPr lang="cs-CZ" altLang="cs-CZ" dirty="0">
                <a:solidFill>
                  <a:srgbClr val="0000DC"/>
                </a:solidFill>
              </a:rPr>
              <a:t>                   10                10</a:t>
            </a:r>
          </a:p>
          <a:p>
            <a:r>
              <a:rPr lang="cs-CZ" altLang="cs-CZ" dirty="0"/>
              <a:t>50 ml 10% </a:t>
            </a:r>
            <a:r>
              <a:rPr lang="cs-CZ" altLang="cs-CZ" dirty="0" err="1"/>
              <a:t>Persterilu</a:t>
            </a:r>
            <a:r>
              <a:rPr lang="cs-CZ" altLang="cs-CZ" dirty="0"/>
              <a:t> + 950 ml vody = </a:t>
            </a:r>
            <a:r>
              <a:rPr lang="cs-CZ" altLang="cs-CZ" u="sng" dirty="0"/>
              <a:t>1 litr 0,5% roztoku </a:t>
            </a:r>
            <a:r>
              <a:rPr lang="cs-CZ" altLang="cs-CZ" u="sng" dirty="0" err="1"/>
              <a:t>Persterilu</a:t>
            </a:r>
            <a:endParaRPr lang="cs-CZ" altLang="cs-CZ" u="sng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250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FE80A3-130F-43D9-8BAA-9D9F83E414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EC6667-9F68-48AB-AE3E-CA99BF0198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8E4D223-3C05-4C09-9100-779E1E40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Příklad 1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0088F49-C5FA-4028-9508-8CB3417FE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Kolik gramů přípravku použijete na přípravu 1 litru 3% roztoku Chloraminu?</a:t>
            </a:r>
          </a:p>
          <a:p>
            <a:r>
              <a:rPr lang="cs-CZ" altLang="cs-CZ" dirty="0"/>
              <a:t>Kolik je to lžic?</a:t>
            </a:r>
          </a:p>
          <a:p>
            <a:r>
              <a:rPr lang="cs-CZ" altLang="cs-CZ" dirty="0"/>
              <a:t>Chloramin je ve 100% koncentraci – prášek.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0353E4-5BA1-4B3A-A140-150D8D8CD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202" y="2353893"/>
            <a:ext cx="1761897" cy="2603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0990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A21A03-F41C-4840-8124-0AB00E7E97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21924D-FC0D-4CF3-AA39-2AB2D99857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64006F-0767-4623-9CCC-C37A2A8D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Příklad 2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15ED62F-A9FF-48B0-9A98-660ED923A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Kolik gramů přípravku použijete na přípravu 2 litrů 2% roztoku </a:t>
            </a:r>
            <a:r>
              <a:rPr lang="cs-CZ" altLang="cs-CZ" dirty="0" err="1"/>
              <a:t>Sekuseptu</a:t>
            </a:r>
            <a:r>
              <a:rPr lang="cs-CZ" altLang="cs-CZ" dirty="0"/>
              <a:t> </a:t>
            </a:r>
            <a:r>
              <a:rPr lang="cs-CZ" altLang="cs-CZ" dirty="0" err="1"/>
              <a:t>pulver</a:t>
            </a:r>
            <a:r>
              <a:rPr lang="cs-CZ" altLang="cs-CZ" dirty="0"/>
              <a:t>? </a:t>
            </a:r>
          </a:p>
          <a:p>
            <a:r>
              <a:rPr lang="cs-CZ" altLang="cs-CZ" dirty="0"/>
              <a:t>Kolik je to lžic?</a:t>
            </a:r>
          </a:p>
          <a:p>
            <a:r>
              <a:rPr lang="cs-CZ" altLang="cs-CZ" dirty="0" err="1"/>
              <a:t>Sekusept</a:t>
            </a:r>
            <a:r>
              <a:rPr lang="cs-CZ" altLang="cs-CZ" dirty="0"/>
              <a:t> </a:t>
            </a:r>
            <a:r>
              <a:rPr lang="cs-CZ" altLang="cs-CZ" dirty="0" err="1"/>
              <a:t>pulver</a:t>
            </a:r>
            <a:r>
              <a:rPr lang="cs-CZ" altLang="cs-CZ" dirty="0"/>
              <a:t> je ve 100% koncentraci – prášek.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A997B5-0AC9-4998-8376-943CD2122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775" y="2234325"/>
            <a:ext cx="2414225" cy="3218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840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A4CA22-1009-4318-95F5-A5C1561364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B58E65-D2E8-4042-B3D6-11A18D453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017F6B-A531-408F-9639-55FED746A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Příklad 3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86BC3C8-0D2E-44A8-9609-DCF15F9D2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Spočítejte množství přípravku a vody.</a:t>
            </a:r>
          </a:p>
          <a:p>
            <a:r>
              <a:rPr lang="cs-CZ" altLang="cs-CZ" dirty="0"/>
              <a:t>Připravte 3 litry 1,5% roztoku </a:t>
            </a:r>
            <a:r>
              <a:rPr lang="cs-CZ" altLang="cs-CZ" dirty="0" err="1"/>
              <a:t>Desamu</a:t>
            </a:r>
            <a:r>
              <a:rPr lang="cs-CZ" altLang="cs-CZ" dirty="0"/>
              <a:t>.</a:t>
            </a:r>
          </a:p>
          <a:p>
            <a:r>
              <a:rPr lang="cs-CZ" altLang="cs-CZ" dirty="0" err="1"/>
              <a:t>Desam</a:t>
            </a:r>
            <a:r>
              <a:rPr lang="cs-CZ" altLang="cs-CZ" dirty="0"/>
              <a:t> je ve 100% koncentraci – roztok.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F51707-979D-4EFD-A294-A7C257359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761" y="1171576"/>
            <a:ext cx="4035902" cy="3999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967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228831-B74F-42E2-9DA2-EAB5B1D06B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694A92-FF1A-4CF9-B725-79859B2E61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AA5BFD-505E-4C41-AB6C-8C884DE2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Příklad 4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D8D86C6-6888-4135-BBBB-6D38BDC36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Spočítejte kolik přípravku a vody použijete na přípravu 3 litrů 0,005% roztoku </a:t>
            </a:r>
            <a:r>
              <a:rPr lang="cs-CZ" altLang="cs-CZ" dirty="0" err="1"/>
              <a:t>Persterilu</a:t>
            </a:r>
            <a:r>
              <a:rPr lang="cs-CZ" altLang="cs-CZ" dirty="0"/>
              <a:t>.</a:t>
            </a:r>
          </a:p>
          <a:p>
            <a:r>
              <a:rPr lang="cs-CZ" altLang="cs-CZ" dirty="0"/>
              <a:t>Roztok je 15%.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3BDC0BD-3874-40B0-A659-CB1DBA25C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76304"/>
            <a:ext cx="4566300" cy="4176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997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D0D7A2-7D28-4C72-8353-39F0AA63D3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C0190A-1E19-4B78-9664-02F2E3ECA4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615E11-9358-48E3-9E31-1637F933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Metody kontroly dezinfekce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5B28448-AFD3-4B68-A1DE-FBC12BA9A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Chemické</a:t>
            </a:r>
            <a:r>
              <a:rPr lang="cs-CZ" altLang="cs-CZ" b="1" dirty="0">
                <a:solidFill>
                  <a:schemeClr val="accent2"/>
                </a:solidFill>
              </a:rPr>
              <a:t> </a:t>
            </a:r>
          </a:p>
          <a:p>
            <a:r>
              <a:rPr lang="cs-CZ" altLang="cs-CZ" dirty="0"/>
              <a:t>stanovení množství a druhu dezinfekce v roztoku</a:t>
            </a:r>
          </a:p>
          <a:p>
            <a:pPr>
              <a:buNone/>
            </a:pPr>
            <a:endParaRPr lang="cs-CZ" altLang="cs-CZ" b="1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Mikrobiologické</a:t>
            </a:r>
          </a:p>
          <a:p>
            <a:r>
              <a:rPr lang="cs-CZ" altLang="cs-CZ" dirty="0"/>
              <a:t>stěry a otisky s vydezinfikovaných povrchů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461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B235B5-8D5F-4D11-BA7A-A0C9E9EA7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F53A47-10DA-4AAB-8DAB-75A275A402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7BF6DD-59D2-4AC3-9CFB-18DFAC40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Vyšší stupeň dezinfekce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ADE6E3B-8FA1-4507-87EF-C216EB131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zdravotnické prostředky, které nemohou být dostupnými metodami sterilizovány (např. součásti dialyzačních a endoskopických přístrojů)</a:t>
            </a:r>
          </a:p>
          <a:p>
            <a:r>
              <a:rPr lang="cs-CZ" altLang="cs-CZ" dirty="0">
                <a:solidFill>
                  <a:schemeClr val="accent1"/>
                </a:solidFill>
              </a:rPr>
              <a:t>dvoustupňová dezinfekce: </a:t>
            </a:r>
            <a:r>
              <a:rPr lang="cs-CZ" altLang="cs-CZ" dirty="0"/>
              <a:t>nejprve dezinfekce </a:t>
            </a:r>
            <a:r>
              <a:rPr lang="cs-CZ" altLang="cs-CZ" dirty="0" err="1"/>
              <a:t>virucidním</a:t>
            </a:r>
            <a:r>
              <a:rPr lang="cs-CZ" altLang="cs-CZ" dirty="0"/>
              <a:t> prostředkem, pak mechanická očista a druhá dezinfekce širokospektrým prostředkem</a:t>
            </a:r>
          </a:p>
          <a:p>
            <a:r>
              <a:rPr lang="cs-CZ" altLang="cs-CZ" dirty="0"/>
              <a:t>do dezinfekce ukládáme suchý předmět</a:t>
            </a:r>
          </a:p>
          <a:p>
            <a:r>
              <a:rPr lang="cs-CZ" altLang="cs-CZ" dirty="0"/>
              <a:t>před použitím oplach sterilní vodou</a:t>
            </a:r>
          </a:p>
          <a:p>
            <a:r>
              <a:rPr lang="cs-CZ" altLang="cs-CZ" dirty="0"/>
              <a:t>předměty lze uchovávat po dezinfekci max. 8 hod v boxu, kryté sterilní rouškou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3B4E6D-E309-4703-9E09-68AFBAFE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730" y="208358"/>
            <a:ext cx="2550776" cy="13825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D875C5A-8BE0-4274-AA5E-73C0DFBF0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521" y="214204"/>
            <a:ext cx="1950889" cy="1463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52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7DB416-240D-48AD-8EE4-EC718B8B9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49D3BD-6A98-4109-8F5E-A161A21EED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6E38FE-9AB4-4B5B-AF30-0AD689E8ECB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Dezinfekční látka (</a:t>
            </a:r>
            <a:r>
              <a:rPr lang="cs-CZ" altLang="cs-CZ" dirty="0" err="1">
                <a:solidFill>
                  <a:schemeClr val="accent1"/>
                </a:solidFill>
              </a:rPr>
              <a:t>dezinficiens</a:t>
            </a:r>
            <a:r>
              <a:rPr lang="cs-CZ" altLang="cs-CZ" dirty="0">
                <a:solidFill>
                  <a:schemeClr val="accent1"/>
                </a:solidFill>
              </a:rPr>
              <a:t>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D3D0EF6-F085-4094-A4DC-7BC675625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výrobek obsahující dezinfekční látku se nazývá dezinfekční přípravek nebo dezinfekční prostředek</a:t>
            </a:r>
          </a:p>
          <a:p>
            <a:r>
              <a:rPr lang="cs-CZ" altLang="cs-CZ" dirty="0"/>
              <a:t>je to proti mikrobiální činidlo, které se aplikuje na </a:t>
            </a:r>
            <a:r>
              <a:rPr lang="cs-CZ" altLang="cs-CZ" u="sng" dirty="0"/>
              <a:t>neživé předměty </a:t>
            </a:r>
            <a:r>
              <a:rPr lang="cs-CZ" altLang="cs-CZ" dirty="0"/>
              <a:t>za účelem zničení mikroorganismů</a:t>
            </a:r>
          </a:p>
          <a:p>
            <a:r>
              <a:rPr lang="cs-CZ" altLang="cs-CZ" dirty="0"/>
              <a:t>dezinfekční látky je třeba odlišovat od antibiotik, které ničí mikroorganismy uvnitř těla a od antiseptik, ničících mikroorganismy </a:t>
            </a:r>
            <a:r>
              <a:rPr lang="cs-CZ" altLang="cs-CZ" u="sng" dirty="0"/>
              <a:t>na živých tkáních</a:t>
            </a:r>
          </a:p>
          <a:p>
            <a:endParaRPr lang="cs-CZ" altLang="cs-CZ" b="1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880C379-00A2-4766-8266-3D4F897BE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000" y="4772216"/>
            <a:ext cx="1937164" cy="1997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078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9571A4-E60B-4F7B-A925-7EC76640A1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931D59-954D-4DD6-A44F-7A0E558062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BF9A2FF-571B-4499-B3EC-DC253CB8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Sterilizace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3C4A8D3-130B-47D4-8D69-0E5974AB3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zdravotnického materiálu a nástrojů je souborem činností směřujících k úplnému odstranění (usmrcení) živých mikroorganismů</a:t>
            </a:r>
          </a:p>
          <a:p>
            <a:r>
              <a:rPr lang="cs-CZ" dirty="0"/>
              <a:t>zahrnuje:</a:t>
            </a:r>
          </a:p>
          <a:p>
            <a:pPr lvl="1"/>
            <a:r>
              <a:rPr lang="cs-CZ" sz="2800" dirty="0" err="1"/>
              <a:t>předsterilizační</a:t>
            </a:r>
            <a:r>
              <a:rPr lang="cs-CZ" sz="2800" dirty="0"/>
              <a:t> přípravu</a:t>
            </a:r>
          </a:p>
          <a:p>
            <a:pPr lvl="1"/>
            <a:r>
              <a:rPr lang="cs-CZ" sz="2800" dirty="0"/>
              <a:t>sterilizaci ve sterilizátoru</a:t>
            </a:r>
          </a:p>
          <a:p>
            <a:pPr lvl="1"/>
            <a:r>
              <a:rPr lang="cs-CZ" sz="2800" dirty="0"/>
              <a:t>uskladnění sterilizovaného materiálu</a:t>
            </a:r>
          </a:p>
          <a:p>
            <a:pPr marL="72000" indent="0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900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816C4D-4682-42B2-8B91-56AA7D7425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A20E7E-71E4-4066-9DE2-56B208950E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4438C74-1F5F-429E-9FA8-29A5C762A4E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cs-CZ" dirty="0" err="1">
                <a:solidFill>
                  <a:schemeClr val="accent1"/>
                </a:solidFill>
              </a:rPr>
              <a:t>Předsterilizační</a:t>
            </a:r>
            <a:r>
              <a:rPr lang="cs-CZ" altLang="cs-CZ" dirty="0">
                <a:solidFill>
                  <a:schemeClr val="accent1"/>
                </a:solidFill>
              </a:rPr>
              <a:t> příprava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5DCF183-BC69-42DE-AF6B-F1A556FC3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4443"/>
            <a:ext cx="10753200" cy="4139998"/>
          </a:xfrm>
        </p:spPr>
        <p:txBody>
          <a:bodyPr/>
          <a:lstStyle/>
          <a:p>
            <a:r>
              <a:rPr lang="cs-CZ" altLang="cs-CZ" dirty="0"/>
              <a:t>je soubor činností, předcházející vlastní sterilizaci, jehož výsledkem je čistý, suchý, funkční a zabalený zdravotnický prostředek určený ke sterilizaci:</a:t>
            </a:r>
          </a:p>
          <a:p>
            <a:r>
              <a:rPr lang="cs-CZ" altLang="cs-CZ" dirty="0"/>
              <a:t>Dekontaminace</a:t>
            </a:r>
          </a:p>
          <a:p>
            <a:pPr lvl="1"/>
            <a:r>
              <a:rPr lang="cs-CZ" altLang="cs-CZ" sz="2800" dirty="0"/>
              <a:t>mechanická </a:t>
            </a:r>
          </a:p>
          <a:p>
            <a:pPr lvl="1"/>
            <a:r>
              <a:rPr lang="cs-CZ" altLang="cs-CZ" sz="2800" dirty="0"/>
              <a:t>v myčce - 90ºC/10 minut nebo 60ºC/20 minut </a:t>
            </a:r>
          </a:p>
          <a:p>
            <a:pPr lvl="1"/>
            <a:r>
              <a:rPr lang="cs-CZ" altLang="cs-CZ" sz="2800" dirty="0"/>
              <a:t>čistění ultrazvukem</a:t>
            </a:r>
          </a:p>
          <a:p>
            <a:r>
              <a:rPr lang="cs-CZ" altLang="cs-CZ" dirty="0"/>
              <a:t>Osušení, kontrola funkčnosti</a:t>
            </a:r>
          </a:p>
          <a:p>
            <a:r>
              <a:rPr lang="cs-CZ" altLang="cs-CZ" dirty="0"/>
              <a:t>Zabalení</a:t>
            </a:r>
          </a:p>
          <a:p>
            <a:r>
              <a:rPr lang="cs-CZ" altLang="cs-CZ" dirty="0"/>
              <a:t>Vložení do sterilizátoru (</a:t>
            </a:r>
            <a:r>
              <a:rPr lang="cs-CZ" altLang="cs-CZ" sz="2800" dirty="0"/>
              <a:t>komoru zaplnit do ¾, materiál se nesmí dotýkat stěn)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91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070E19-9B0C-4C0A-8EF8-E2DDD7C6F1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5A39AC-C4A8-4DB4-B87C-089DDBF2F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F59276-5C19-43B6-9B78-8A520D813AB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Sterilizace fyzikální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56CFD40-EC05-4756-8264-C062F321C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75000"/>
              </a:lnSpc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Sterilizace vlhkým teplem pod tlakem – autokláv </a:t>
            </a:r>
          </a:p>
          <a:p>
            <a:pPr marL="609600" indent="-609600">
              <a:lnSpc>
                <a:spcPct val="75000"/>
              </a:lnSpc>
              <a:buNone/>
            </a:pPr>
            <a:endParaRPr lang="cs-CZ" altLang="cs-CZ" b="1" dirty="0">
              <a:solidFill>
                <a:schemeClr val="accent1"/>
              </a:solidFill>
            </a:endParaRPr>
          </a:p>
          <a:p>
            <a:pPr marL="609600" indent="-609600">
              <a:lnSpc>
                <a:spcPct val="75000"/>
              </a:lnSpc>
            </a:pPr>
            <a:r>
              <a:rPr lang="cs-CZ" altLang="cs-CZ" dirty="0"/>
              <a:t>kov, sklo, porcelán, keramika, textil, guma, plast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F6E179-6F82-4842-8963-E62472D3B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09" y="2973098"/>
            <a:ext cx="6206266" cy="14326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92F62F7-1394-4F80-A00F-DE1FB0228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324" y="4861014"/>
            <a:ext cx="2755631" cy="156071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0F395FD-534A-4F1C-B1CD-F843C2AB1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6355" y="2973098"/>
            <a:ext cx="1830323" cy="1491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476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DB80DE-D3CA-4509-9BB7-EC17A2269F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882A29-9EB7-4F0F-9240-2C124141A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6C5841-1FAA-4275-B6AE-69B3AFD523D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Sterilizace fyzikální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86F044D-CD09-4644-8FD0-EC4620750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75000"/>
              </a:lnSpc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Sterilizace proudícím horkým vzduchem</a:t>
            </a:r>
          </a:p>
          <a:p>
            <a:pPr marL="609600" indent="-609600">
              <a:lnSpc>
                <a:spcPct val="75000"/>
              </a:lnSpc>
              <a:buNone/>
            </a:pPr>
            <a:endParaRPr lang="cs-CZ" altLang="cs-CZ" b="1" dirty="0">
              <a:solidFill>
                <a:schemeClr val="accent1"/>
              </a:solidFill>
            </a:endParaRPr>
          </a:p>
          <a:p>
            <a:pPr marL="609600" indent="-609600">
              <a:lnSpc>
                <a:spcPct val="75000"/>
              </a:lnSpc>
            </a:pPr>
            <a:r>
              <a:rPr lang="cs-CZ" altLang="cs-CZ" dirty="0"/>
              <a:t>kov, sklo, porcelán, keramika</a:t>
            </a:r>
          </a:p>
          <a:p>
            <a:pPr marL="609600" indent="-609600">
              <a:lnSpc>
                <a:spcPct val="75000"/>
              </a:lnSpc>
            </a:pPr>
            <a:r>
              <a:rPr lang="cs-CZ" altLang="cs-CZ" dirty="0"/>
              <a:t>otevírat po zchladnutí na 80ºC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059DE6-9F38-4EEB-9E7C-31DF9951B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756" y="3248142"/>
            <a:ext cx="4871126" cy="17375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8F32D32-59DF-40E5-A71A-F765D7351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901" y="2419015"/>
            <a:ext cx="2682472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310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A9DE9F-87C2-4216-AAAC-647C0C0011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C7294A-D025-43DB-B088-2FE804B9DA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0926B4-1EA2-43EA-89DF-326C63972E0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Sterilizace fyzikální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DAA9725-E608-47B6-B025-400441651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Sterilizace plazmou</a:t>
            </a:r>
          </a:p>
          <a:p>
            <a:r>
              <a:rPr lang="cs-CZ" altLang="cs-CZ" dirty="0"/>
              <a:t>plazma vzniká z par peroxidu vodíku ve vakuu a vysokofrekvenčním magnetickém poli</a:t>
            </a:r>
          </a:p>
          <a:p>
            <a:r>
              <a:rPr lang="cs-CZ" altLang="cs-CZ" dirty="0"/>
              <a:t>neužívá se na porézní a savý materiál</a:t>
            </a:r>
          </a:p>
          <a:p>
            <a:endParaRPr lang="cs-CZ" altLang="cs-CZ" dirty="0"/>
          </a:p>
          <a:p>
            <a:pPr marL="72000" indent="0"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Sterilizace radiační</a:t>
            </a:r>
          </a:p>
          <a:p>
            <a:r>
              <a:rPr lang="cs-CZ" altLang="cs-CZ" dirty="0"/>
              <a:t>gama záření </a:t>
            </a:r>
            <a:endParaRPr lang="cs-CZ" altLang="cs-CZ" b="1" i="1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892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9F2AE7-5A0F-4963-A821-FCE57B8A48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B468A8-636F-4823-8CFE-F2F811EC5D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E593D5-9BBC-49D3-A54B-0B6AAB13FC8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Sterilizace chemická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B65C6A0-F4B1-4655-88F3-EF74D2429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68" y="1423554"/>
            <a:ext cx="10753200" cy="4139998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cs-CZ" altLang="cs-CZ" dirty="0"/>
              <a:t>materiály, které nelze sterilizovat fyzikálně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dirty="0"/>
              <a:t>přístroj pracuje za teploty 60 – 80 ºC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dirty="0"/>
              <a:t>při přetlaku či podtlaku</a:t>
            </a:r>
          </a:p>
          <a:p>
            <a:pPr marL="609600" indent="-609600">
              <a:lnSpc>
                <a:spcPct val="90000"/>
              </a:lnSpc>
            </a:pPr>
            <a:endParaRPr lang="cs-CZ" altLang="cs-CZ" dirty="0"/>
          </a:p>
          <a:p>
            <a:pPr marL="609600" indent="-609600">
              <a:lnSpc>
                <a:spcPct val="90000"/>
              </a:lnSpc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Sterilizace formaldehydem</a:t>
            </a:r>
          </a:p>
          <a:p>
            <a:pPr marL="609600" indent="-609600">
              <a:lnSpc>
                <a:spcPct val="90000"/>
              </a:lnSpc>
              <a:buNone/>
            </a:pPr>
            <a:endParaRPr lang="cs-CZ" altLang="cs-CZ" b="1" dirty="0">
              <a:solidFill>
                <a:schemeClr val="accent1"/>
              </a:solidFill>
            </a:endParaRPr>
          </a:p>
          <a:p>
            <a:pPr marL="609600" indent="-609600">
              <a:lnSpc>
                <a:spcPct val="90000"/>
              </a:lnSpc>
            </a:pPr>
            <a:r>
              <a:rPr lang="cs-CZ" altLang="cs-CZ" dirty="0"/>
              <a:t>přístroj pracuje za teploty 60 – 80 ºC, podtlak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dirty="0"/>
              <a:t>plynná směs s vodní párou</a:t>
            </a:r>
          </a:p>
          <a:p>
            <a:pPr marL="609600" indent="-609600">
              <a:lnSpc>
                <a:spcPct val="90000"/>
              </a:lnSpc>
            </a:pPr>
            <a:endParaRPr lang="cs-CZ" altLang="cs-CZ" i="1" dirty="0"/>
          </a:p>
          <a:p>
            <a:pPr marL="609600" indent="-609600">
              <a:lnSpc>
                <a:spcPct val="90000"/>
              </a:lnSpc>
              <a:spcBef>
                <a:spcPct val="0"/>
              </a:spcBef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Sterilizace etylenoxidem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dirty="0"/>
              <a:t>přístroj pracuje za teploty 37 – 55 ºC, podtlak či přetlak</a:t>
            </a:r>
            <a:endParaRPr lang="cs-CZ" altLang="cs-CZ" i="1" dirty="0"/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cs-CZ" altLang="cs-CZ" dirty="0"/>
              <a:t>po sterilizaci musí dojít k odvětrávání sterilovaného materiálu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799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A0D6A49-478A-44CE-A58B-2B1453428D1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42485" y="2154707"/>
            <a:ext cx="3311525" cy="1229881"/>
          </a:xfrm>
        </p:spPr>
        <p:txBody>
          <a:bodyPr/>
          <a:lstStyle/>
          <a:p>
            <a:endParaRPr lang="cs-CZ" altLang="cs-CZ" dirty="0"/>
          </a:p>
          <a:p>
            <a:r>
              <a:rPr lang="cs-CZ" altLang="cs-CZ" sz="2400" dirty="0">
                <a:solidFill>
                  <a:schemeClr val="accent1"/>
                </a:solidFill>
              </a:rPr>
              <a:t>Požadavky na obaly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D238F60-798E-497D-9262-3E3209EE56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196E6F-D4B3-48A3-838E-74E0D12A0C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692FE04-FED3-4450-BE9D-12E13691A3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3297366"/>
            <a:ext cx="3312000" cy="142773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primární obal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sekundární obal – prodlužuje exspiraci, obsahuje jeden nebo více prostředků v primárním obalu</a:t>
            </a:r>
          </a:p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FB4CAF6B-C11B-4C64-931C-1EABC394A1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2485" y="3281008"/>
            <a:ext cx="5123923" cy="142773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vybaveny procesovým testem,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spojovací švy na papíru a fólii 8 mm, 2x3 mm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datum sterilizace, datum exspirace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označení odpovědného pracovníka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endParaRPr lang="cs-CZ" altLang="cs-CZ" sz="1600" dirty="0"/>
          </a:p>
          <a:p>
            <a:endParaRPr 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CF7FA7B9-08C0-4F35-B4B1-51BA5E6B20D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20000" y="2699647"/>
            <a:ext cx="2542842" cy="942141"/>
          </a:xfrm>
        </p:spPr>
        <p:txBody>
          <a:bodyPr/>
          <a:lstStyle/>
          <a:p>
            <a:r>
              <a:rPr lang="cs-CZ" altLang="cs-CZ" sz="2400" dirty="0">
                <a:solidFill>
                  <a:schemeClr val="accent1"/>
                </a:solidFill>
              </a:rPr>
              <a:t>Druhy obalu</a:t>
            </a:r>
          </a:p>
          <a:p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A4261DFB-8F58-485C-AB98-E05D14E5C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062" y="1651177"/>
            <a:ext cx="10752138" cy="27157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>
                <a:solidFill>
                  <a:schemeClr val="tx1"/>
                </a:solidFill>
              </a:rPr>
              <a:t>ochrana sterilního materiálu před kontaminací až do jeho použití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>
                <a:solidFill>
                  <a:schemeClr val="tx1"/>
                </a:solidFill>
              </a:rPr>
              <a:t>skladovací obal (sterilní sklad, zásuvka, skříň, skladovací box)</a:t>
            </a:r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C88DFBE2-A0A6-4EB4-90D6-F7C6774696B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Obaly ke sterilizaci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AC91C07-9E17-46B9-A580-1E2163C98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133" y="5494020"/>
            <a:ext cx="4373654" cy="128796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E526700-C39B-41C5-949E-D552E85B0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583" y="4748093"/>
            <a:ext cx="2352289" cy="130783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651B9AC-F38D-447E-84D2-0FE7F96F16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46"/>
          <a:stretch/>
        </p:blipFill>
        <p:spPr>
          <a:xfrm>
            <a:off x="3904728" y="2688734"/>
            <a:ext cx="1550544" cy="1316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810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52CFCC73-682B-453C-827A-A1CEB37378A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3"/>
            <a:ext cx="3311525" cy="573026"/>
          </a:xfrm>
        </p:spPr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Druh kontroly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D75DE56-8A72-44A5-85C5-3BC2AEBCCD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F25F42-94FF-4D23-859C-81CB28C66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914CB6C-CB27-471E-B575-CDDD80C77B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1970127"/>
            <a:ext cx="3008543" cy="1427730"/>
          </a:xfrm>
        </p:spPr>
        <p:txBody>
          <a:bodyPr/>
          <a:lstStyle/>
          <a:p>
            <a:pPr marL="414900" indent="-342900">
              <a:lnSpc>
                <a:spcPct val="100000"/>
              </a:lnSpc>
              <a:buFont typeface="Arial" panose="020B0604020202020204" pitchFamily="34" charset="0"/>
              <a:buChar char="−"/>
            </a:pPr>
            <a:endParaRPr lang="cs-CZ" altLang="cs-CZ" sz="2400" b="1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cyklus sterilizace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funkčnost přístrojů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kontrola sterility materiálu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235427F6-ADD0-4B1B-AEB0-93C27AB7D0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9215" y="2375745"/>
            <a:ext cx="3160425" cy="1427730"/>
          </a:xfrm>
        </p:spPr>
        <p:txBody>
          <a:bodyPr/>
          <a:lstStyle/>
          <a:p>
            <a:pPr marL="609600" indent="-6096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biologická zkouška</a:t>
            </a:r>
          </a:p>
          <a:p>
            <a:pPr marL="609600" indent="-6096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−"/>
            </a:pPr>
            <a:r>
              <a:rPr lang="cs-CZ" altLang="cs-CZ" sz="2400" dirty="0"/>
              <a:t>nebiologické testy (</a:t>
            </a:r>
            <a:r>
              <a:rPr lang="cs-CZ" altLang="cs-CZ" sz="2400" dirty="0" err="1"/>
              <a:t>Boviedick</a:t>
            </a:r>
            <a:r>
              <a:rPr lang="cs-CZ" altLang="cs-CZ" sz="2400" dirty="0"/>
              <a:t> test)</a:t>
            </a:r>
          </a:p>
          <a:p>
            <a:pPr marL="609600" indent="-6096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−"/>
            </a:pPr>
            <a:r>
              <a:rPr lang="cs-CZ" altLang="cs-CZ" sz="2400" dirty="0"/>
              <a:t>fyzikální testy teploty, vakua, tlaku</a:t>
            </a:r>
          </a:p>
          <a:p>
            <a:pPr marL="609600" indent="-6096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−"/>
            </a:pPr>
            <a:r>
              <a:rPr lang="cs-CZ" altLang="cs-CZ" sz="2400" dirty="0"/>
              <a:t>mikrobiologická kontrola pomůcek</a:t>
            </a:r>
          </a:p>
          <a:p>
            <a:endParaRPr lang="cs-CZ" dirty="0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E3411067-30CD-409F-A00A-D2512DD2E1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526" y="3287854"/>
            <a:ext cx="3312000" cy="1427730"/>
          </a:xfrm>
        </p:spPr>
        <p:txBody>
          <a:bodyPr/>
          <a:lstStyle/>
          <a:p>
            <a:pPr marL="609600" indent="-6096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jméno, podpis, datum</a:t>
            </a:r>
          </a:p>
          <a:p>
            <a:pPr marL="609600" indent="-6096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parametry sterilizace, materiál</a:t>
            </a:r>
          </a:p>
          <a:p>
            <a:pPr marL="609600" indent="-6096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výsledky kontrolních testů</a:t>
            </a:r>
          </a:p>
          <a:p>
            <a:endParaRPr 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1C580EA2-E91A-4C51-9A6D-ADB7C59D86A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673693"/>
          </a:xfrm>
        </p:spPr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Oblasti kontroly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</a:p>
          <a:p>
            <a:endParaRPr lang="cs-CZ" dirty="0"/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CF21B7C7-2C08-4395-B2B5-9F657FE79E8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3"/>
            <a:ext cx="3311525" cy="14277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accent1"/>
                </a:solidFill>
              </a:rPr>
              <a:t>Dokumentace – validace – archivace min. 15 let</a:t>
            </a:r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06AAEEC5-E758-436F-8AA3-B0A97D30A4C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Kontrola sterilizace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595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5930B9-8BB4-4B37-9230-D08EDE730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657763-8528-4C90-B4B4-049481E14A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7FCB41-C7B6-4ECB-87AA-44316DA5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Obaly a exspirace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BCC377C-0E2C-4363-B4B0-D051CBC68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42936" y="1692275"/>
            <a:ext cx="6307716" cy="414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411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87DABE-5DA6-4B0E-B6FE-95876D49FC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4519FF-2029-4168-92F3-540811ABA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F3AD685-0621-4C43-8784-FFACBE8D2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725" y="2144068"/>
            <a:ext cx="10752138" cy="3236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676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B9A6DB-07FA-4BEA-AAD3-593EA88F67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11CF83-D3DC-4482-8EFD-4192EFC7FF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383827-D73E-4236-B6C7-030A1D38FAC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Dezinfekční látka (</a:t>
            </a:r>
            <a:r>
              <a:rPr lang="cs-CZ" altLang="cs-CZ" dirty="0" err="1">
                <a:solidFill>
                  <a:schemeClr val="accent1"/>
                </a:solidFill>
              </a:rPr>
              <a:t>dezinficiens</a:t>
            </a:r>
            <a:r>
              <a:rPr lang="cs-CZ" altLang="cs-CZ" dirty="0">
                <a:solidFill>
                  <a:schemeClr val="accent1"/>
                </a:solidFill>
              </a:rPr>
              <a:t>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FA46BA-FA0A-4832-A3A5-6B12B2EF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dokonalé </a:t>
            </a:r>
            <a:r>
              <a:rPr lang="cs-CZ" altLang="cs-CZ" dirty="0" err="1"/>
              <a:t>dezinficiens</a:t>
            </a:r>
            <a:r>
              <a:rPr lang="cs-CZ" altLang="cs-CZ" dirty="0"/>
              <a:t> by poskytovalo ochranu bez škodlivosti a bylo by levné a nekorozivní</a:t>
            </a:r>
          </a:p>
          <a:p>
            <a:r>
              <a:rPr lang="cs-CZ" altLang="cs-CZ" dirty="0"/>
              <a:t>ideální dezinfekční látka ale neexistuje </a:t>
            </a:r>
          </a:p>
          <a:p>
            <a:r>
              <a:rPr lang="cs-CZ" altLang="cs-CZ" dirty="0"/>
              <a:t>mnoho dezinfekčních látek je potenciálně škodlivých (toxických)</a:t>
            </a:r>
          </a:p>
          <a:p>
            <a:r>
              <a:rPr lang="cs-CZ" altLang="cs-CZ" dirty="0"/>
              <a:t>nutno zacházet s náležitou opatrností, řídit se návodem a dodržovat bezpečnost práce</a:t>
            </a:r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773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7710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6611EB-9BEE-43D3-BD45-318170D5C7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67910A-A187-4BC9-887A-DFB1322A44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075755-7519-424E-B32A-F4B27D3288C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Antisepse</a:t>
            </a:r>
            <a:br>
              <a:rPr lang="cs-CZ" altLang="cs-CZ" dirty="0">
                <a:solidFill>
                  <a:schemeClr val="accent1"/>
                </a:solidFill>
              </a:rPr>
            </a:br>
            <a:br>
              <a:rPr lang="en-US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25A3F1F-8DEB-41E9-81C2-E5FF1E7FA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soubor opatření a postupů</a:t>
            </a:r>
            <a:r>
              <a:rPr lang="cs-CZ" altLang="cs-CZ" dirty="0">
                <a:solidFill>
                  <a:srgbClr val="0000DC"/>
                </a:solidFill>
              </a:rPr>
              <a:t> vedoucích k co největšímu omezení mikroorganismů a choroboplodných zárodků </a:t>
            </a:r>
            <a:r>
              <a:rPr lang="cs-CZ" altLang="cs-CZ" dirty="0"/>
              <a:t>(bakterií, virů, plísní, parazitů, spor…) n</a:t>
            </a:r>
            <a:r>
              <a:rPr lang="cs-CZ" dirty="0"/>
              <a:t>a nástrojích, pomůckách, plochách, površích, </a:t>
            </a:r>
            <a:br>
              <a:rPr lang="cs-CZ" dirty="0"/>
            </a:br>
            <a:r>
              <a:rPr lang="cs-CZ" dirty="0"/>
              <a:t>na kůži, na sliznicích, ve tkáních,…</a:t>
            </a:r>
          </a:p>
          <a:p>
            <a:endParaRPr lang="cs-CZ" dirty="0"/>
          </a:p>
          <a:p>
            <a:r>
              <a:rPr lang="cs-CZ" dirty="0"/>
              <a:t>antisepse dosáhneme dezinfekcí</a:t>
            </a:r>
          </a:p>
          <a:p>
            <a:pPr marL="365760" indent="-256032" fontAlgn="auto">
              <a:lnSpc>
                <a:spcPct val="85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§"/>
              <a:defRPr/>
            </a:pPr>
            <a:endParaRPr lang="cs-CZ" altLang="cs-CZ" sz="3600" b="1" dirty="0">
              <a:solidFill>
                <a:schemeClr val="accent1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8468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67CA38-F10C-4387-A6F8-6A722E113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AE8002-547D-4466-ACE1-DED2C12DE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9EF6B0-26C4-4D88-910D-E19E27ABCCF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Asepse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19A36FD-FF22-4157-89FE-ABF6A3D48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08683"/>
            <a:ext cx="10753200" cy="4523317"/>
          </a:xfrm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nepřítomnost mikroorganismů a choroboplodných zárodků</a:t>
            </a:r>
            <a:r>
              <a:rPr lang="cs-CZ" altLang="cs-CZ" dirty="0"/>
              <a:t> (bakterií, virů, plísní, parazitů, spor…)</a:t>
            </a:r>
          </a:p>
          <a:p>
            <a:r>
              <a:rPr lang="cs-CZ" altLang="cs-CZ" dirty="0"/>
              <a:t>v praxi asepsí rozumíme postupy bránící kontaminaci prostředí a organismu:</a:t>
            </a:r>
          </a:p>
          <a:p>
            <a:pPr lvl="1"/>
            <a:r>
              <a:rPr lang="cs-CZ" altLang="cs-CZ" sz="2400" dirty="0"/>
              <a:t>používání sterilních nástrojů</a:t>
            </a:r>
          </a:p>
          <a:p>
            <a:pPr lvl="1"/>
            <a:r>
              <a:rPr lang="cs-CZ" altLang="cs-CZ" sz="2400" dirty="0"/>
              <a:t>zajištění sterilního prostředí</a:t>
            </a:r>
          </a:p>
          <a:p>
            <a:pPr lvl="1"/>
            <a:r>
              <a:rPr lang="cs-CZ" altLang="cs-CZ" sz="2400" dirty="0"/>
              <a:t>používání ochranných pomůcek (roušek, rukavic)</a:t>
            </a:r>
          </a:p>
          <a:p>
            <a:pPr lvl="1"/>
            <a:r>
              <a:rPr lang="cs-CZ" altLang="cs-CZ" sz="2400" dirty="0"/>
              <a:t>rozdělení pracovišť na septickou a aseptickou část</a:t>
            </a:r>
          </a:p>
          <a:p>
            <a:pPr lvl="1"/>
            <a:endParaRPr lang="cs-CZ" altLang="cs-CZ" sz="2400" dirty="0"/>
          </a:p>
          <a:p>
            <a:r>
              <a:rPr lang="cs-CZ" altLang="cs-CZ" dirty="0"/>
              <a:t>asepse dosáhneme sterilizací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687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09CFC3-CC21-4AE7-9A79-C3F3209548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DCA763-E28B-4A70-A668-3C0B2D178F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93EAA4-EA86-4C92-9D87-D7E31F10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Mechanická očista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9D37F7D-513F-4456-BB79-F8CB95367AD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9509695" cy="4139998"/>
          </a:xfrm>
        </p:spPr>
        <p:txBody>
          <a:bodyPr/>
          <a:lstStyle/>
          <a:p>
            <a:r>
              <a:rPr lang="cs-CZ" altLang="cs-CZ" dirty="0"/>
              <a:t>jsou dekontaminační postupy, které mechanicky odstraňují nečistoty a snižují počet mikroorganizmů a choroboplodných zárodků</a:t>
            </a:r>
          </a:p>
          <a:p>
            <a:r>
              <a:rPr lang="cs-CZ" altLang="cs-CZ" dirty="0"/>
              <a:t>zahrnuje úklid povrchů, prostor, rukou a všech použitých pomůcek a přístrojů</a:t>
            </a:r>
          </a:p>
          <a:p>
            <a:r>
              <a:rPr lang="cs-CZ" altLang="cs-CZ" dirty="0"/>
              <a:t>zahrnuje ruční umývání, čištění pomocí kartáčků, použití mycích a čisticích strojů, tlakových pistolí, ultrazvukových přístrojů</a:t>
            </a:r>
          </a:p>
          <a:p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7EF4EAAE-5E72-45D4-9E62-6CB41D706838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/>
          <a:stretch>
            <a:fillRect/>
          </a:stretch>
        </p:blipFill>
        <p:spPr>
          <a:xfrm>
            <a:off x="3441273" y="5449485"/>
            <a:ext cx="3810330" cy="117053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EB008A7-AC7A-4975-B6D6-B4F4642D0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00" y="4962408"/>
            <a:ext cx="2212276" cy="1655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5760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09CFC3-CC21-4AE7-9A79-C3F3209548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DCA763-E28B-4A70-A668-3C0B2D178F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93EAA4-EA86-4C92-9D87-D7E31F10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Mechanická očista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9D37F7D-513F-4456-BB79-F8CB95367AD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10753200" cy="4139998"/>
          </a:xfrm>
        </p:spPr>
        <p:txBody>
          <a:bodyPr/>
          <a:lstStyle/>
          <a:p>
            <a:r>
              <a:rPr lang="cs-CZ" altLang="cs-CZ" dirty="0"/>
              <a:t>používají se čistící prostředky dle hygienicko- epidemiologického režimu konkrétního pracoviště</a:t>
            </a:r>
          </a:p>
          <a:p>
            <a:r>
              <a:rPr lang="cs-CZ" altLang="cs-CZ" dirty="0"/>
              <a:t>úklid povrchů a prostor se provádí denně (několikrát denně) na vlhko</a:t>
            </a:r>
          </a:p>
          <a:p>
            <a:r>
              <a:rPr lang="cs-CZ" altLang="cs-CZ" dirty="0"/>
              <a:t>všechny pomůcky a přístroje se udržují v čistotě</a:t>
            </a:r>
          </a:p>
          <a:p>
            <a:r>
              <a:rPr lang="cs-CZ" dirty="0"/>
              <a:t>po kontaminaci biologickým materiálem provádíme před mechanickou očistou dezinfekci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98053C5-BE74-4F57-B6F5-C2880183A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37475">
            <a:off x="6475550" y="3791514"/>
            <a:ext cx="3360873" cy="2897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1403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péče o prostředí (dezinfekce, sterilizace)[20210916110503919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481</TotalTime>
  <Words>1849</Words>
  <Application>Microsoft Office PowerPoint</Application>
  <PresentationFormat>Širokoúhlá obrazovka</PresentationFormat>
  <Paragraphs>363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Arial</vt:lpstr>
      <vt:lpstr>Tahoma</vt:lpstr>
      <vt:lpstr>Wingdings</vt:lpstr>
      <vt:lpstr>Prezentace_MU_CZ</vt:lpstr>
      <vt:lpstr>Dezinfekce a sterilizace</vt:lpstr>
      <vt:lpstr>Legislativa</vt:lpstr>
      <vt:lpstr>Dezinfekce</vt:lpstr>
      <vt:lpstr>Dezinfekční látka (dezinficiens)</vt:lpstr>
      <vt:lpstr>Dezinfekční látka (dezinficiens)</vt:lpstr>
      <vt:lpstr>Antisepse  </vt:lpstr>
      <vt:lpstr>Asepse</vt:lpstr>
      <vt:lpstr>Mechanická očista</vt:lpstr>
      <vt:lpstr>Mechanická očista</vt:lpstr>
      <vt:lpstr>Dezinfekce</vt:lpstr>
      <vt:lpstr>Způsoby dezinfekce</vt:lpstr>
      <vt:lpstr>Šířka spektra dezinfekční účinnosti </vt:lpstr>
      <vt:lpstr>Faktory ovlivňující výběr vhodné dezinfekce </vt:lpstr>
      <vt:lpstr>Dezinfekce</vt:lpstr>
      <vt:lpstr>Dezinfekce fyzikální</vt:lpstr>
      <vt:lpstr>Dezinfekce chemická</vt:lpstr>
      <vt:lpstr>Dezinfekce ploch</vt:lpstr>
      <vt:lpstr>Dezinfekce povrchů</vt:lpstr>
      <vt:lpstr>Dezinfekce pomůcek z gumy a plastu</vt:lpstr>
      <vt:lpstr>Dezinfekce podložních mís a močových lahví </vt:lpstr>
      <vt:lpstr>Dezinfekce nástrojů</vt:lpstr>
      <vt:lpstr>Dezinfekce kůže antiseptiky</vt:lpstr>
      <vt:lpstr>Dezinfekce chemická – účinné složky dezinfekčních prostředků  </vt:lpstr>
      <vt:lpstr>Dezinfekce fyzikálně - chemická</vt:lpstr>
      <vt:lpstr>Zásady práce s dezinfekčními prostředky</vt:lpstr>
      <vt:lpstr>Zásady práce s dezinfekčními prostředky</vt:lpstr>
      <vt:lpstr>Zásady práce s dezinfekčními prostředky</vt:lpstr>
      <vt:lpstr>Výstražné symboly nebezpečnosti</vt:lpstr>
      <vt:lpstr>Výstražné symboly nebezpečnosti</vt:lpstr>
      <vt:lpstr>Expozice</vt:lpstr>
      <vt:lpstr>Ředění dezinfekčních prostředků</vt:lpstr>
      <vt:lpstr>Prezentace aplikace PowerPoint</vt:lpstr>
      <vt:lpstr>Ředění dezinfekčních prostředků</vt:lpstr>
      <vt:lpstr>Příklad 1</vt:lpstr>
      <vt:lpstr>Příklad 2</vt:lpstr>
      <vt:lpstr>Příklad 3</vt:lpstr>
      <vt:lpstr>Příklad 4</vt:lpstr>
      <vt:lpstr>Metody kontroly dezinfekce</vt:lpstr>
      <vt:lpstr>Vyšší stupeň dezinfekce</vt:lpstr>
      <vt:lpstr>Sterilizace</vt:lpstr>
      <vt:lpstr>Předsterilizační příprava</vt:lpstr>
      <vt:lpstr>Sterilizace fyzikální</vt:lpstr>
      <vt:lpstr>Sterilizace fyzikální</vt:lpstr>
      <vt:lpstr>Sterilizace fyzikální</vt:lpstr>
      <vt:lpstr>Sterilizace chemická</vt:lpstr>
      <vt:lpstr>Obaly ke sterilizaci</vt:lpstr>
      <vt:lpstr>Kontrola sterilizace</vt:lpstr>
      <vt:lpstr>Obaly a exspirace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Marta Šenkyříková</cp:lastModifiedBy>
  <cp:revision>84</cp:revision>
  <cp:lastPrinted>2021-09-09T08:11:12Z</cp:lastPrinted>
  <dcterms:created xsi:type="dcterms:W3CDTF">2021-02-15T10:37:16Z</dcterms:created>
  <dcterms:modified xsi:type="dcterms:W3CDTF">2021-09-20T10:15:45Z</dcterms:modified>
</cp:coreProperties>
</file>