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5" r:id="rId3"/>
    <p:sldId id="266" r:id="rId4"/>
    <p:sldId id="267" r:id="rId5"/>
    <p:sldId id="268" r:id="rId6"/>
    <p:sldId id="272" r:id="rId7"/>
    <p:sldId id="273" r:id="rId8"/>
    <p:sldId id="274" r:id="rId9"/>
    <p:sldId id="275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4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osetrovatelske_postupy/we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s://www.lecbarany.cz/clanky/nova-videa-o-kompresivni-terapii-na-lecbarany-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PhD.,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E12F8-4B51-4FC8-8867-EBE6206C6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186A53-ACA2-4220-BAC4-BBE1EBE0E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0DAB30-A80A-4E37-9363-095357F2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63B94-4C01-4C49-9EE5-37D07E18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zvolit kompresivní pomůcku (obinadlo, punčochy) s ohledem na účel (prevence, léčba, podpůrná léčba), na průběh nemoci (akutní/chronická fáze) a schopnosti jedince použít pomůcku</a:t>
            </a:r>
          </a:p>
          <a:p>
            <a:pPr lvl="0"/>
            <a:r>
              <a:rPr lang="cs-CZ" dirty="0"/>
              <a:t>zvolit funkční (neopotřebovaný) materiál</a:t>
            </a:r>
          </a:p>
          <a:p>
            <a:pPr lvl="0"/>
            <a:r>
              <a:rPr lang="cs-CZ" dirty="0"/>
              <a:t>zvolit správnou šířku obinadla a velikost punčochy (čím větší je bandážovaná část těla, tím širší obinadlo a větší punčocha) </a:t>
            </a:r>
          </a:p>
          <a:p>
            <a:pPr lvl="0"/>
            <a:r>
              <a:rPr lang="cs-CZ" dirty="0"/>
              <a:t>kompresi provést před vstáváním z lůžka (před spuštěním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79EC-0279-4D99-ACC4-72000AB89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FC717-F219-43BE-8C0A-BEF019E1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E5CEEC-4527-469B-BD1D-34A061C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F83E16-8BD0-4A7B-AFBF-4445C72B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sz="2400" dirty="0"/>
              <a:t>dodržet správnou techniku provedení (přiložit od metatarzálních kůstek přes patu a kotník pod koleno/nízká bandáž anebo po tříslo/vysoká bandáž, obinadlo odvíjet bezprostředně na kůži, neodtahovat od nohy, kompresi provést nejsilněji v dolní části nohy/nárt, kotník, dolní část bérce na dolní končetině, zápěstí a předloktí na horní končetině, směrem k srdci se tlak komprese snižuje)</a:t>
            </a:r>
          </a:p>
          <a:p>
            <a:pPr lvl="0"/>
            <a:r>
              <a:rPr lang="cs-CZ" sz="2400" dirty="0"/>
              <a:t>komprese nesmí vytvářet záhyby, shrnovat se, jednotlivé otočky se překrývají ze dvou třetin  </a:t>
            </a:r>
          </a:p>
          <a:p>
            <a:pPr lvl="0"/>
            <a:r>
              <a:rPr lang="cs-CZ" sz="2400" dirty="0"/>
              <a:t>monitorovat výskyt bolesti, brnění, necitlivosti, otoku, modrého zbarvení prstů, chladných </a:t>
            </a:r>
            <a:r>
              <a:rPr lang="cs-CZ" sz="2400" dirty="0" err="1"/>
              <a:t>aker</a:t>
            </a:r>
            <a:r>
              <a:rPr lang="cs-CZ" sz="2400" dirty="0"/>
              <a:t>, podráždění kůže</a:t>
            </a:r>
          </a:p>
          <a:p>
            <a:pPr lvl="0"/>
            <a:r>
              <a:rPr lang="cs-CZ" sz="2400" dirty="0" err="1"/>
              <a:t>edukovat</a:t>
            </a:r>
            <a:r>
              <a:rPr lang="cs-CZ" sz="2400" dirty="0"/>
              <a:t> pacienta   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83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E8314-09D9-48A7-BE2A-0DCD1D65E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B1701-8EA1-41E7-B2DB-37C9FF0D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19FB1-8BBF-4D3A-A696-2D5BDA5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A78ACF8-3BCA-4A96-BABF-8484D6A8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85" y="2090737"/>
            <a:ext cx="6698029" cy="3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B1569-F121-4660-9DB8-4336AEEB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F94FB-5A76-48BD-BA87-C6C06F230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171A4-A4C9-4EA4-B483-34AEB3A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základní otočka, tzv. zámeček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3F26B69-D2F0-4894-A3A6-4FF77C15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81" y="2347706"/>
            <a:ext cx="6745437" cy="3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568CD-CF68-4349-82A0-FFDEA860B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46712-F3E3-4060-B50C-5C27573D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2B0C1-733B-4965-AB61-1F7F72CC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 – fixace zámečku pomocí kruhové otočky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835014-81E9-45E5-A2D3-79B1A87E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37" y="2479238"/>
            <a:ext cx="6671525" cy="3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D304C-2C9E-4313-8AE7-4E748176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03E71-D2CE-4B6F-8A24-565EC0B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428B7-861B-4844-A85A-5F65FF60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kotník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11187CA-000F-4687-98EB-ABF8CD98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08" y="2432022"/>
            <a:ext cx="6595383" cy="3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79EA-24C5-49CD-8BF9-937A54974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98FB8B-9843-4B90-87E1-347CEFEC2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FDB54-5D1E-4566-909F-8F95AA2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patu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C532BDD-974F-499B-BBF0-3F49707D6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631" y="2411033"/>
            <a:ext cx="6632737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D608E1-3763-4074-A49F-B621BBF8D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1968C-C82A-4297-9CDC-639EC0C0C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DFC6E-F562-40B0-96CA-2F7EF00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navázání dalšího obinadla 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8EF88C-A98E-4A96-A595-5D8B1689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91" y="2233746"/>
            <a:ext cx="7108417" cy="3994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4DDDF2-9192-491A-B674-CEA508C2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6" y="4041723"/>
            <a:ext cx="205768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6833B-B645-4848-B90F-C1C3EE118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8D794-3751-454D-9732-32B534CE4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B6B4D3-C7B3-40B4-A75E-14E794D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hoblinový obvaz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7247F4F-4DD4-48DD-9FE0-27B6008D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15" y="2302772"/>
            <a:ext cx="6585569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29BC64-380F-4F3D-AF78-977D7253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97B7C-3694-48DC-9014-9A0733B43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B135C-8095-4867-85E0-9C65195B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klasový obvaz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D887E8-91C0-4A90-95C9-41371192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86" y="2318268"/>
            <a:ext cx="6797827" cy="38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69697-C195-4981-9ADE-FB6BEB43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FECD9-3E8C-4E9E-BE8D-8B4C91A66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EE21B-4917-4E48-85A7-DFBEDD6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179DA-4AF4-4F6A-83B9-4A783CA3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podporuje venózní návrat krve z končetin, zrychluje proudění krve v žilách (komprese vytváří tlak na stěnu povrchových a hlubokých žil), zužuje rozšířené žíly, zlepšuje domykavost žilních chlopní a zabraňuje stagnaci krve</a:t>
            </a:r>
          </a:p>
          <a:p>
            <a:pPr lvl="0"/>
            <a:r>
              <a:rPr lang="cs-CZ" dirty="0"/>
              <a:t>uplatňuje se jako metoda preventivní, léčebná i podpůrná</a:t>
            </a:r>
          </a:p>
          <a:p>
            <a:pPr lvl="0"/>
            <a:r>
              <a:rPr lang="cs-CZ" dirty="0"/>
              <a:t>provádí se bandáží pomocí kompresivních obinadel a kompresivních punčoch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29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AA923-4B05-48A3-924C-90ADFD10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16E48-FB21-435E-AF2D-0C6D8D48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5BE42-C125-4D59-85E3-72219203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488EB-737F-4979-B5F1-A5AC5A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3"/>
              </a:rPr>
              <a:t>Základy ošetřovatelských postupů a intervencí | Lékařská fakulta Masarykovy univerzity (muni.</a:t>
            </a:r>
            <a:r>
              <a:rPr lang="cs-CZ">
                <a:hlinkClick r:id="rId3"/>
              </a:rPr>
              <a:t>cz)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https://www.lecbarany.cz/clanky/nova-videa-o-kompresivni-terapii-na-lecbarany-cz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CF593-B88C-4903-B3F2-B8C965EA6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174D5E-1323-4A01-9200-409C6200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C52717-F589-4044-9816-3E86B088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5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E02C74-F06D-4A05-A11E-0421AACE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8D89B-BCE6-4B86-AB01-1632D37B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860B10-5A98-476F-AE43-5F92946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94F1A8-8EFE-4FA0-ACD9-DB251843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prevence tromboembolické nemoci (před a po operaci, u dlouhodobě imobilních)</a:t>
            </a:r>
          </a:p>
          <a:p>
            <a:pPr lvl="0"/>
            <a:r>
              <a:rPr lang="cs-CZ" dirty="0"/>
              <a:t>prevence edémů a varixů (křečových žil) </a:t>
            </a:r>
          </a:p>
          <a:p>
            <a:pPr lvl="0"/>
            <a:r>
              <a:rPr lang="cs-CZ" dirty="0"/>
              <a:t>léčba trombózy, posttrombotického syndromu (souboru změn a příznaků vznikajících jako následek hluboké žilní trombózy)</a:t>
            </a:r>
          </a:p>
          <a:p>
            <a:pPr lvl="0"/>
            <a:r>
              <a:rPr lang="cs-CZ" dirty="0"/>
              <a:t>léčba bércového vředu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podpůrná léčba chronické žilní nedostatečnosti, lymfedému</a:t>
            </a:r>
          </a:p>
          <a:p>
            <a:pPr lvl="0"/>
            <a:r>
              <a:rPr lang="cs-CZ" dirty="0"/>
              <a:t>podpůrná léčba onemocnění pohybového aparátu</a:t>
            </a:r>
          </a:p>
          <a:p>
            <a:pPr lvl="0"/>
            <a:r>
              <a:rPr lang="cs-CZ" dirty="0"/>
              <a:t>po operaci varixů, po </a:t>
            </a:r>
            <a:r>
              <a:rPr lang="cs-CZ" dirty="0" err="1"/>
              <a:t>skleroterapii</a:t>
            </a:r>
            <a:r>
              <a:rPr lang="cs-CZ" dirty="0"/>
              <a:t> (odstranění varixů), po liposukci (odsátí tuku)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02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31EC0-F4AF-477E-A2C3-C2376661E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02693-58B8-4DF2-918A-88DD04BA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D04FE9-6726-40D4-A309-40C4006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B46D73-CC66-4726-BAEE-EAC021E5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nepoddajné </a:t>
            </a:r>
            <a:r>
              <a:rPr lang="cs-CZ" dirty="0">
                <a:solidFill>
                  <a:srgbClr val="0000DC"/>
                </a:solidFill>
              </a:rPr>
              <a:t>obvazy ze zinkoklihu</a:t>
            </a:r>
            <a:r>
              <a:rPr lang="cs-CZ" dirty="0"/>
              <a:t>: nejvyšší pracovní a nejnižší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krátkotažná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málo roztažitelná, vysoký pracovní a nízký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dlouhotažná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vysoce roztažitelná, nízký pracovní a vysoký klidový tlak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kompresivní punčochy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vícevrstevné bandáže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77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88B9-E409-4DD1-9BE1-5B99E5DF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5BC99-B34E-4943-9B5A-91946B961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EEAA6-7A3E-491E-BD59-02A68ED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2EA40A-BCAF-4BAF-B683-908ACB3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"/>
          <a:stretch/>
        </p:blipFill>
        <p:spPr>
          <a:xfrm>
            <a:off x="2332383" y="899525"/>
            <a:ext cx="7164920" cy="54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1F31B-1298-412F-A91C-AFD0EE3E7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4A002-805A-475D-82C1-7A2FF67E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79AF58-5945-401F-A84F-7AE7F48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krátkým tahem (</a:t>
            </a:r>
            <a:r>
              <a:rPr lang="cs-CZ" dirty="0" err="1"/>
              <a:t>krátkotažná</a:t>
            </a:r>
            <a:r>
              <a:rPr lang="cs-CZ" dirty="0"/>
              <a:t>, tažnost 60-90 %)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3BFA8F-D3B8-4B46-9211-4F4DB2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mají výrazný kompresivní účinek, vysoký pracovní a nízký klidový tlak</a:t>
            </a:r>
          </a:p>
          <a:p>
            <a:pPr lvl="0"/>
            <a:r>
              <a:rPr lang="cs-CZ" dirty="0"/>
              <a:t>při správném provedení je lze ponechat tři dny včetně noci v průběhu intenzivního léčebného režimu (nelze použít na končetiny s výrazným otokem)</a:t>
            </a:r>
          </a:p>
          <a:p>
            <a:pPr lvl="0"/>
            <a:r>
              <a:rPr lang="cs-CZ" dirty="0"/>
              <a:t>použití: lymfatické otoky, žilní insuficience, bércové vředy</a:t>
            </a:r>
          </a:p>
          <a:p>
            <a:pPr lvl="0"/>
            <a:r>
              <a:rPr lang="cs-CZ" dirty="0"/>
              <a:t>výhody: lepší léčebný efekt, držení tahu po celý den, nerolování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6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144EE-7C6D-4C15-A364-74B5098B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0BDB-E6C0-40B7-AFF4-C0412F611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12AEE-7E7C-4355-8FE8-5BC709D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dlouhým tahem (</a:t>
            </a:r>
            <a:r>
              <a:rPr lang="cs-CZ" dirty="0" err="1"/>
              <a:t>dlouhotažná</a:t>
            </a:r>
            <a:r>
              <a:rPr lang="cs-CZ" dirty="0"/>
              <a:t>, tažnost nad 100 %)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ACD097-33C4-4930-AE73-602DD3D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nízký pracovní a vysoký klidový tlak</a:t>
            </a:r>
          </a:p>
          <a:p>
            <a:pPr lvl="0"/>
            <a:r>
              <a:rPr lang="cs-CZ" dirty="0"/>
              <a:t>použití: doléčení a udržení dosaženého stavu žilních onemocnění, léčba podvrtnutí, krátkodobá bandáž u pohyblivého pacienta</a:t>
            </a:r>
          </a:p>
          <a:p>
            <a:pPr lvl="0"/>
            <a:r>
              <a:rPr lang="cs-CZ" dirty="0"/>
              <a:t>při chůzi se roztahují a poddávají, nepoužívat během spánku</a:t>
            </a:r>
          </a:p>
          <a:p>
            <a:pPr lvl="0"/>
            <a:r>
              <a:rPr lang="cs-CZ" dirty="0"/>
              <a:t>výhody: použití u akutních i chronických stavů, u chodících pacientů</a:t>
            </a:r>
          </a:p>
          <a:p>
            <a:pPr lvl="0"/>
            <a:r>
              <a:rPr lang="cs-CZ" dirty="0"/>
              <a:t>nevýhody: rychle ztrácí tažnost, musí se opakovaně převazovat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20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32D8D-4596-438E-AA8C-FB8193A8C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7FFE8F-7C35-49D1-BD04-7A917B52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07D2-D4ED-4974-95CB-F997F4CA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97D806-F7BE-4BCA-81EE-8FBBDA3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nízký pracovní a vysoký klidový tlak (</a:t>
            </a:r>
            <a:r>
              <a:rPr lang="cs-CZ" dirty="0" err="1"/>
              <a:t>dlouhotažná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použití: udržovací fáze, stabilizované chronické žilní onemocnění vyžadující kompresivní terapii, varixy a otoky v těhotenství, po chirurgickém žilním zákroku, nepoužívat během spánku</a:t>
            </a:r>
          </a:p>
          <a:p>
            <a:pPr lvl="0"/>
            <a:r>
              <a:rPr lang="cs-CZ" dirty="0"/>
              <a:t>správný výběr:</a:t>
            </a:r>
          </a:p>
          <a:p>
            <a:pPr lvl="0"/>
            <a:r>
              <a:rPr lang="cs-CZ" dirty="0"/>
              <a:t>velikost – změření délky končetiny a obvodu jednotlivých částí </a:t>
            </a:r>
          </a:p>
          <a:p>
            <a:pPr lvl="0"/>
            <a:r>
              <a:rPr lang="cs-CZ" dirty="0"/>
              <a:t>kompresivní třída (čtyři typy), podle tlaku, kterým punčocha působí v oblasti hlezna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03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A4038-0F2E-40B1-ADAF-1F89EA26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680AE-66DB-47CF-82BB-0419BA4A9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D4D90-09C5-420C-BAB3-FC3C6B4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0B8568-2FE9-4E83-AD11-CAD742AE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(18-21 </a:t>
            </a:r>
            <a:r>
              <a:rPr lang="cs-CZ" dirty="0" err="1"/>
              <a:t>mmHg</a:t>
            </a:r>
            <a:r>
              <a:rPr lang="cs-CZ" dirty="0"/>
              <a:t>): lehká komprese (prevence vzniku varixů při genetické zátěži anebo v graviditě, otoky ze stagnace při dlouhém stání)</a:t>
            </a:r>
          </a:p>
          <a:p>
            <a:r>
              <a:rPr lang="cs-CZ" b="1" dirty="0"/>
              <a:t>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(23-32 </a:t>
            </a:r>
            <a:r>
              <a:rPr lang="cs-CZ" dirty="0" err="1"/>
              <a:t>mmHg</a:t>
            </a:r>
            <a:r>
              <a:rPr lang="cs-CZ" dirty="0"/>
              <a:t>): středně silná komprese (varixy, po operaci varixů, projevy chronické žilní choroby, otoky)</a:t>
            </a:r>
          </a:p>
          <a:p>
            <a:r>
              <a:rPr lang="cs-CZ" b="1" dirty="0"/>
              <a:t>III.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(34-46 mm </a:t>
            </a:r>
            <a:r>
              <a:rPr lang="cs-CZ" dirty="0" err="1"/>
              <a:t>Hg</a:t>
            </a:r>
            <a:r>
              <a:rPr lang="cs-CZ" dirty="0"/>
              <a:t>): silná komprese (trombóza, posttrombotický syndrom, žilní nedostatečnost s tendencí tvorby otoků, prevence recidivy po zhojení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</a:t>
            </a:r>
          </a:p>
          <a:p>
            <a:r>
              <a:rPr lang="cs-CZ" b="1" dirty="0"/>
              <a:t>IV.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(nad 60 mm </a:t>
            </a:r>
            <a:r>
              <a:rPr lang="cs-CZ" dirty="0" err="1"/>
              <a:t>Hg</a:t>
            </a:r>
            <a:r>
              <a:rPr lang="cs-CZ" dirty="0"/>
              <a:t>): extra silná komprese (u výrazných trvalých otoků mízního původu – lymfedému)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418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Kompresivní terapie[2021091309050691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172</TotalTime>
  <Words>924</Words>
  <Application>Microsoft Office PowerPoint</Application>
  <PresentationFormat>Širokoúhlá obrazovka</PresentationFormat>
  <Paragraphs>108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Kompresivní terapie</vt:lpstr>
      <vt:lpstr>Kompresivní terapie</vt:lpstr>
      <vt:lpstr>Účel kompresivní terapie</vt:lpstr>
      <vt:lpstr>Pomůcky </vt:lpstr>
      <vt:lpstr>Pomůcky </vt:lpstr>
      <vt:lpstr>Obinadla s krátkým tahem (krátkotažná, tažnost 60-90 %)  </vt:lpstr>
      <vt:lpstr>Obinadla s dlouhým tahem (dlouhotažná, tažnost nad 100 %) </vt:lpstr>
      <vt:lpstr>Kompresivní punčochy </vt:lpstr>
      <vt:lpstr>Kompresivní punčochy</vt:lpstr>
      <vt:lpstr>Zásady přikládání bandáže</vt:lpstr>
      <vt:lpstr>Zásady přikládání bandáže</vt:lpstr>
      <vt:lpstr>Technika bandáže dolní končetiny krátkotažným obinadlem </vt:lpstr>
      <vt:lpstr>Technika bandáže dolní končetiny krátkotažným obinadlem – základní otočka, tzv. zámeček </vt:lpstr>
      <vt:lpstr>Technika bandáže dolní končetiny krátkotažným obinadlem  – fixace zámečku pomocí kruhové otočky</vt:lpstr>
      <vt:lpstr>Technika bandáže dolní končetiny krátkotažným obinadlem – vedení osmičkových otoček přes kotník</vt:lpstr>
      <vt:lpstr>Technika bandáže dolní končetiny krátkotažným obinadlem – vedení osmičkových otoček přes patu </vt:lpstr>
      <vt:lpstr>Technika bandáže dolní končetiny krátkotažným obinadlem – navázání dalšího obinadla  </vt:lpstr>
      <vt:lpstr>Technika bandáže dolní končetiny krátkotažným obinadlem – nízká bandáž – hoblinový obvaz </vt:lpstr>
      <vt:lpstr>Technika bandáže dolní končetiny krátkotažným obinadlem – nízká bandáž – klasový obvaz 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17</cp:revision>
  <cp:lastPrinted>2021-09-09T08:11:12Z</cp:lastPrinted>
  <dcterms:created xsi:type="dcterms:W3CDTF">2021-02-15T10:37:16Z</dcterms:created>
  <dcterms:modified xsi:type="dcterms:W3CDTF">2021-09-13T07:08:12Z</dcterms:modified>
</cp:coreProperties>
</file>