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57" r:id="rId2"/>
    <p:sldId id="275" r:id="rId3"/>
    <p:sldId id="276" r:id="rId4"/>
    <p:sldId id="277" r:id="rId5"/>
    <p:sldId id="278" r:id="rId6"/>
    <p:sldId id="280" r:id="rId7"/>
    <p:sldId id="279" r:id="rId8"/>
    <p:sldId id="281" r:id="rId9"/>
    <p:sldId id="283" r:id="rId10"/>
    <p:sldId id="285" r:id="rId11"/>
    <p:sldId id="286" r:id="rId12"/>
    <p:sldId id="287" r:id="rId13"/>
    <p:sldId id="284" r:id="rId14"/>
    <p:sldId id="288" r:id="rId15"/>
    <p:sldId id="289" r:id="rId16"/>
    <p:sldId id="290" r:id="rId17"/>
    <p:sldId id="291" r:id="rId18"/>
    <p:sldId id="294" r:id="rId19"/>
    <p:sldId id="292" r:id="rId20"/>
    <p:sldId id="293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10" r:id="rId30"/>
    <p:sldId id="321" r:id="rId31"/>
    <p:sldId id="322" r:id="rId32"/>
    <p:sldId id="303" r:id="rId33"/>
    <p:sldId id="311" r:id="rId34"/>
    <p:sldId id="312" r:id="rId35"/>
    <p:sldId id="305" r:id="rId36"/>
    <p:sldId id="306" r:id="rId37"/>
    <p:sldId id="307" r:id="rId38"/>
    <p:sldId id="308" r:id="rId39"/>
    <p:sldId id="309" r:id="rId40"/>
    <p:sldId id="317" r:id="rId41"/>
    <p:sldId id="314" r:id="rId42"/>
    <p:sldId id="315" r:id="rId43"/>
    <p:sldId id="318" r:id="rId44"/>
    <p:sldId id="320" r:id="rId45"/>
    <p:sldId id="274" r:id="rId46"/>
    <p:sldId id="323" r:id="rId47"/>
    <p:sldId id="264" r:id="rId48"/>
  </p:sldIdLst>
  <p:sldSz cx="12192000" cy="6858000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288871"/>
    <a:srgbClr val="969696"/>
    <a:srgbClr val="5AC8AF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hyperlink" Target="https://is.muni.cz/do/rect/el/estud/lf/js19/osetrovatelske_postupy/web/index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PhD.,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187AA6-759B-4625-B8A0-A1E8CD0D3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810A52-5F04-402F-8CC3-D8A0A8929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1E093-08D3-4DB5-A0EF-A869D76B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699981-5D32-4968-B352-26CE1B7086C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Úkoly sestry: </a:t>
            </a:r>
          </a:p>
          <a:p>
            <a:endParaRPr lang="cs-CZ" altLang="cs-CZ" u="sng" dirty="0"/>
          </a:p>
          <a:p>
            <a:r>
              <a:rPr lang="cs-CZ" altLang="cs-CZ" dirty="0">
                <a:cs typeface="Arial" panose="020B0604020202020204" pitchFamily="34" charset="0"/>
              </a:rPr>
              <a:t>individuální přijetí klienta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vytvoření optimálních podmínek pro získání důvěry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získání informací pro ošetřovatelskou péči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9798D22-C93F-4AF0-9BB4-EC5F896CAB8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Obsahové zaměření informací:</a:t>
            </a:r>
          </a:p>
          <a:p>
            <a:endParaRPr lang="cs-CZ" altLang="cs-CZ" u="sng" dirty="0"/>
          </a:p>
          <a:p>
            <a:r>
              <a:rPr lang="cs-CZ" altLang="cs-CZ" dirty="0"/>
              <a:t>identifikační údaje</a:t>
            </a:r>
          </a:p>
          <a:p>
            <a:r>
              <a:rPr lang="cs-CZ" altLang="cs-CZ" dirty="0"/>
              <a:t>informace o současném zdravotním stavu</a:t>
            </a:r>
          </a:p>
          <a:p>
            <a:r>
              <a:rPr lang="cs-CZ" altLang="cs-CZ" dirty="0"/>
              <a:t>komplexní anamnestické údaje (holistický přístup)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89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E60F51-2D65-4D9D-B263-A656A6ECA6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003B7F-B138-44B0-9AA8-B31DBB132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87A63-22BA-4741-88B4-66D78E50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52F8FC-F97C-408A-9955-2892E364EEC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u="sng" cap="all" dirty="0"/>
              <a:t>p</a:t>
            </a:r>
            <a:r>
              <a:rPr lang="cs-CZ" u="sng" dirty="0"/>
              <a:t>rameny údajů primární</a:t>
            </a:r>
          </a:p>
          <a:p>
            <a:endParaRPr lang="cs-CZ" u="sng" dirty="0"/>
          </a:p>
          <a:p>
            <a:r>
              <a:rPr lang="cs-CZ" dirty="0"/>
              <a:t>pacient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58164F6-494B-407D-AB26-9A8DA59B1FC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u="sng" cap="all" dirty="0"/>
              <a:t>p</a:t>
            </a:r>
            <a:r>
              <a:rPr lang="cs-CZ" u="sng" dirty="0"/>
              <a:t>rameny údajů sekundární:</a:t>
            </a:r>
          </a:p>
          <a:p>
            <a:endParaRPr lang="cs-CZ" u="sng" dirty="0"/>
          </a:p>
          <a:p>
            <a:r>
              <a:rPr lang="cs-CZ" altLang="cs-CZ" dirty="0"/>
              <a:t>zdravotnická dokumentace</a:t>
            </a:r>
          </a:p>
          <a:p>
            <a:r>
              <a:rPr lang="cs-CZ" altLang="cs-CZ" dirty="0"/>
              <a:t>rodinní příslušníci</a:t>
            </a:r>
          </a:p>
          <a:p>
            <a:r>
              <a:rPr lang="cs-CZ" altLang="cs-CZ" dirty="0"/>
              <a:t>zdravotníci</a:t>
            </a:r>
          </a:p>
          <a:p>
            <a:r>
              <a:rPr lang="cs-CZ" altLang="cs-CZ" dirty="0" err="1"/>
              <a:t>spolupacienti</a:t>
            </a:r>
            <a:endParaRPr lang="cs-CZ" altLang="cs-CZ" dirty="0"/>
          </a:p>
          <a:p>
            <a:r>
              <a:rPr lang="cs-CZ" altLang="cs-CZ" dirty="0"/>
              <a:t>měřící techniky</a:t>
            </a:r>
          </a:p>
          <a:p>
            <a:r>
              <a:rPr lang="cs-CZ" altLang="cs-CZ" dirty="0"/>
              <a:t>testy</a:t>
            </a:r>
          </a:p>
          <a:p>
            <a:r>
              <a:rPr lang="cs-CZ" altLang="cs-CZ" dirty="0"/>
              <a:t>jiné záznamy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94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B1FD10-C3E1-43D8-9DB7-C1CE7148F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7DC4D1-C877-4425-A1F8-A812A51B0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F42BE-A942-49BE-96E6-F54846AA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D3E363-B556-4727-9546-176E28B533E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Ošetřovatelská anamnéza: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rozhovor 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strukturovaný anamnestický rozhovor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studium zdravotnické dokumentace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doplnění informací od rodiny</a:t>
            </a:r>
            <a:r>
              <a:rPr lang="cs-CZ" altLang="cs-CZ" dirty="0"/>
              <a:t>, </a:t>
            </a:r>
            <a:r>
              <a:rPr lang="cs-CZ" altLang="cs-CZ" dirty="0" err="1"/>
              <a:t>spolupacientů,spolupracovníků</a:t>
            </a:r>
            <a:r>
              <a:rPr lang="cs-CZ" altLang="cs-CZ" dirty="0"/>
              <a:t>…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9B58995-B3E4-48FC-B065-0CE88FA6378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>
                <a:cs typeface="Arial" panose="020B0604020202020204" pitchFamily="34" charset="0"/>
              </a:rPr>
              <a:t>Rozpoznání souvisejících faktorů, příznaků nebo rizikových faktorů: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strukturovaný rozhovor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pozorování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screeningové vyšetření sestrou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vyšetření za pomocí testů a škál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rozhovor s rodinou, zdravotníky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6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A6FC31-1C26-4624-B376-56612BA0B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94ADA1-0EB1-45D4-B22C-180C7CD8F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752B29-0133-4857-8C71-BEAFC965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A315F6-5CFC-4541-8547-D14D1AF7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Základní informační okruhy: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fyzikální hodnocení </a:t>
            </a:r>
            <a:r>
              <a:rPr lang="cs-CZ" altLang="cs-CZ" dirty="0"/>
              <a:t>(příjem potravy, hygiena, odpočinek/spánek, dýchání, vyprazdňování, pohyblivost/bezpečí, současné obtíže, bolest/pohodlí)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sociální hodnocení </a:t>
            </a:r>
            <a:r>
              <a:rPr lang="cs-CZ" altLang="cs-CZ" dirty="0"/>
              <a:t>(běžné denní aktivity a zvyky, rodina/přátelé, zaměstnání, návštěvy, bydlení, zájmy)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psychologické hodnocení </a:t>
            </a:r>
            <a:r>
              <a:rPr lang="cs-CZ" altLang="cs-CZ" dirty="0"/>
              <a:t>(mentální stav, reakce na nemoc/nemocnici/hospitalizaci, vyrovnání se ze stresem, duchovní potřeby)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medicínská problematika </a:t>
            </a:r>
            <a:r>
              <a:rPr lang="cs-CZ" altLang="cs-CZ" dirty="0"/>
              <a:t>(alergie, léky, poruchy kůže, rány, hojení…)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18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B66432-397A-4C48-8AF8-1447F0DB9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D30CB6-1DD5-49BD-ADA1-FAB38E212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F8DBD3-E7E2-40F9-81FC-B242922D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55147A1-AE80-4E81-BC0F-EAB7CD1D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accent1"/>
                </a:solidFill>
              </a:rPr>
              <a:t>Co trápí mého nemocného?</a:t>
            </a:r>
            <a:endParaRPr lang="cs-CZ" alt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C7D88E-8708-4636-9E21-5739F06A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99" y="2440147"/>
            <a:ext cx="4506701" cy="2977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46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535EFC-65B8-40F3-86CA-A47B492BF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61-19C1-4691-AFCA-0414A4938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B95EBC-5913-4176-A208-155E41E2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19EB8D-BF86-433C-A9EC-33E70AFBE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je proces analýzy a syntézy získaných informací a poznatků</a:t>
            </a:r>
          </a:p>
          <a:p>
            <a:r>
              <a:rPr lang="cs-CZ" altLang="cs-CZ" dirty="0"/>
              <a:t>stanovení ošetřovatelských problémů a potřeb</a:t>
            </a:r>
          </a:p>
          <a:p>
            <a:r>
              <a:rPr lang="cs-CZ" altLang="cs-CZ" dirty="0"/>
              <a:t>formulování ošetřovatelské diagnózy</a:t>
            </a:r>
          </a:p>
          <a:p>
            <a:r>
              <a:rPr lang="cs-CZ" altLang="cs-CZ" dirty="0"/>
              <a:t>stanovení priorit diagnóz</a:t>
            </a:r>
          </a:p>
          <a:p>
            <a:endParaRPr lang="cs-CZ" altLang="cs-CZ" dirty="0"/>
          </a:p>
          <a:p>
            <a:r>
              <a:rPr lang="cs-CZ" altLang="cs-CZ" dirty="0"/>
              <a:t>problémy pociťované nemocným</a:t>
            </a:r>
          </a:p>
          <a:p>
            <a:r>
              <a:rPr lang="cs-CZ" altLang="cs-CZ" dirty="0"/>
              <a:t>problémy diagnostikované sestrou</a:t>
            </a:r>
          </a:p>
          <a:p>
            <a:r>
              <a:rPr lang="cs-CZ" altLang="cs-CZ" dirty="0"/>
              <a:t>dohoda sestry s nemocným o pořadí jejich naléhavosti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39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389FDF-D798-4FD1-9399-F44C6E818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226FB-BFAE-4A02-8BDA-B81606603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668F5A-52AC-478C-9AA8-76FF4418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517798-FB0A-4D71-9895-74C0456B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Rozlišení pojmů: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Potřeba</a:t>
            </a:r>
            <a:r>
              <a:rPr lang="cs-CZ" altLang="cs-CZ" dirty="0"/>
              <a:t> – je stav nedostatku nebo nadbytku, mají ji všichni lidé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u="sng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Ošetřovatelský problém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stav nebo situace, ve které nemocný potřebuje pomoc pro udržení nebo znovunabytí zdraví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u="sng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Ošetřovatelská diagnóza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je standardní pojmenování problému pacienta, jeho reakce na aktuální nebo potencionální zdravotní problémy nebo životní procesy a situace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08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A863A4-D1DA-4E64-A210-627136B6D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4045A7-2C8B-4820-AA8B-075494251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4756CF-9411-4716-ABBB-4C780CB7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E4BE6B-A37A-47CA-9F16-3CF5ADBF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>
                <a:solidFill>
                  <a:schemeClr val="tx2"/>
                </a:solidFill>
              </a:rPr>
              <a:t>Konceptuální definice ošetřovatelské diagnózy (Gordonová,1987):</a:t>
            </a:r>
          </a:p>
          <a:p>
            <a:r>
              <a:rPr lang="cs-CZ" dirty="0"/>
              <a:t>ošetřovatelské diagnózy jsou tvořeny sestrami</a:t>
            </a:r>
          </a:p>
          <a:p>
            <a:r>
              <a:rPr lang="cs-CZ" dirty="0"/>
              <a:t>popisují aktuální nebo potenciální zdravotní problémy klientů, </a:t>
            </a:r>
            <a:r>
              <a:rPr lang="cs-CZ" u="sng" dirty="0"/>
              <a:t>které jsou sestry oprávněné ošetřovat</a:t>
            </a:r>
          </a:p>
          <a:p>
            <a:r>
              <a:rPr lang="cs-CZ" dirty="0"/>
              <a:t>ošetřovatelská diagnóza není problém vymezený lékařskou praxí (lékařská diagnóza)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96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C56A0B-F01D-47E9-8C06-B3ADEDD457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BD6405-6285-494F-8CE7-81CD07849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E005FF1-5E71-4313-A432-CBD608ADC5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7270336" cy="252000"/>
          </a:xfrm>
        </p:spPr>
        <p:txBody>
          <a:bodyPr/>
          <a:lstStyle/>
          <a:p>
            <a:r>
              <a:rPr lang="cs-CZ" altLang="cs-CZ" dirty="0"/>
              <a:t>Rozdíly ošetřovatelské a lékařské diagnózy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DB60-52E0-4962-8B6B-DB2D4CDE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9EC23D0-A9F9-4A09-A031-F3B3249DD7C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Ošetřovatelská dg.</a:t>
            </a:r>
            <a:endParaRPr lang="cs-CZ" dirty="0"/>
          </a:p>
          <a:p>
            <a:pPr eaLnBrk="0" hangingPunct="0"/>
            <a:r>
              <a:rPr lang="cs-CZ" sz="2000" dirty="0"/>
              <a:t>Popisuje reakci nemocného na nemoc</a:t>
            </a:r>
          </a:p>
          <a:p>
            <a:pPr eaLnBrk="0" hangingPunct="0"/>
            <a:r>
              <a:rPr lang="cs-CZ" sz="2000" dirty="0"/>
              <a:t>Orientovaná na člověka</a:t>
            </a:r>
          </a:p>
          <a:p>
            <a:pPr eaLnBrk="0" hangingPunct="0"/>
            <a:r>
              <a:rPr lang="cs-CZ" sz="2000" dirty="0"/>
              <a:t>Mění se podle změn pacientových reakcí a schopností</a:t>
            </a:r>
          </a:p>
          <a:p>
            <a:pPr eaLnBrk="0" hangingPunct="0"/>
            <a:r>
              <a:rPr lang="cs-CZ" sz="2000" dirty="0"/>
              <a:t>Provázejí ji samostatné ošetřovatelské činnosti</a:t>
            </a:r>
          </a:p>
          <a:p>
            <a:pPr eaLnBrk="0" hangingPunct="0"/>
            <a:r>
              <a:rPr lang="cs-CZ" sz="2000" dirty="0"/>
              <a:t>Doplňuje lékařskou dg.</a:t>
            </a:r>
          </a:p>
          <a:p>
            <a:pPr eaLnBrk="0" hangingPunct="0"/>
            <a:r>
              <a:rPr lang="cs-CZ" sz="2000" dirty="0"/>
              <a:t>Nemá mezinárodní standardní klasifikaci </a:t>
            </a:r>
          </a:p>
          <a:p>
            <a:pPr eaLnBrk="0" hangingPunct="0"/>
            <a:endParaRPr lang="cs-CZ" dirty="0"/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CD161EE-4B42-4AC7-A636-E8670959B7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Lékařská dg.</a:t>
            </a:r>
            <a:endParaRPr lang="cs-CZ" dirty="0"/>
          </a:p>
          <a:p>
            <a:pPr eaLnBrk="0" hangingPunct="0"/>
            <a:r>
              <a:rPr lang="cs-CZ" sz="2000" dirty="0"/>
              <a:t>Popisuje specifický chorobný proces</a:t>
            </a:r>
          </a:p>
          <a:p>
            <a:pPr eaLnBrk="0" hangingPunct="0"/>
            <a:r>
              <a:rPr lang="cs-CZ" sz="2000" dirty="0"/>
              <a:t>Orientovaná na patologii</a:t>
            </a:r>
          </a:p>
          <a:p>
            <a:pPr eaLnBrk="0" hangingPunct="0"/>
            <a:r>
              <a:rPr lang="cs-CZ" sz="2000" dirty="0"/>
              <a:t>Zůstává konstantní v průběhu trvání nemoci</a:t>
            </a:r>
          </a:p>
          <a:p>
            <a:pPr eaLnBrk="0" hangingPunct="0"/>
            <a:endParaRPr lang="cs-CZ" sz="2000" dirty="0"/>
          </a:p>
          <a:p>
            <a:pPr eaLnBrk="0" hangingPunct="0"/>
            <a:r>
              <a:rPr lang="cs-CZ" sz="2000" dirty="0"/>
              <a:t>Ovlivňují ji ordinace lékaře</a:t>
            </a:r>
          </a:p>
          <a:p>
            <a:pPr eaLnBrk="0" hangingPunct="0"/>
            <a:endParaRPr lang="cs-CZ" sz="2000" dirty="0"/>
          </a:p>
          <a:p>
            <a:pPr eaLnBrk="0" hangingPunct="0"/>
            <a:r>
              <a:rPr lang="cs-CZ" sz="2000" dirty="0"/>
              <a:t>Doplňuje ošetřovatelskou dg.</a:t>
            </a:r>
          </a:p>
          <a:p>
            <a:pPr eaLnBrk="0" hangingPunct="0"/>
            <a:r>
              <a:rPr lang="cs-CZ" sz="2000" dirty="0"/>
              <a:t>Má zavedený mezinárodní klasifikační systém</a:t>
            </a:r>
          </a:p>
          <a:p>
            <a:pPr eaLnBrk="0" hangingPunct="0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83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0DFF74-89A1-41EF-8DCF-BB671B15D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C85609-3C0D-4E88-923A-C06C3F306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0E619A-F522-4AAD-9235-32D4D316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C9FE576-005E-4AEA-89E3-686EF5F0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Druhy ošetřovatelských diagnóz:</a:t>
            </a:r>
          </a:p>
          <a:p>
            <a:endParaRPr lang="cs-CZ" altLang="cs-CZ" u="sng" dirty="0"/>
          </a:p>
          <a:p>
            <a:r>
              <a:rPr lang="cs-CZ" dirty="0">
                <a:solidFill>
                  <a:srgbClr val="0000DC"/>
                </a:solidFill>
              </a:rPr>
              <a:t>aktuální </a:t>
            </a:r>
            <a:r>
              <a:rPr lang="cs-CZ" dirty="0"/>
              <a:t>ošetřovatelská diagnóza (rozpoznává problém dle určujících znaků v kombinaci se souvisejícími faktory)</a:t>
            </a:r>
          </a:p>
          <a:p>
            <a:r>
              <a:rPr lang="cs-CZ" dirty="0">
                <a:solidFill>
                  <a:srgbClr val="0000DC"/>
                </a:solidFill>
              </a:rPr>
              <a:t>potenciální </a:t>
            </a:r>
            <a:r>
              <a:rPr lang="cs-CZ" dirty="0"/>
              <a:t>ošetřovatelská diagnóza (dle rizikových faktorů)</a:t>
            </a:r>
          </a:p>
          <a:p>
            <a:r>
              <a:rPr lang="cs-CZ" dirty="0">
                <a:solidFill>
                  <a:srgbClr val="0000DC"/>
                </a:solidFill>
              </a:rPr>
              <a:t>diagnóza ke zlepšení zdraví </a:t>
            </a:r>
            <a:r>
              <a:rPr lang="cs-CZ" dirty="0"/>
              <a:t>- zaměřená na edukaci (efektivní kojení, ochota ke zlepšení bilance tekutin, ochota doplnit deficitní vědomosti)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33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8F5C83-4A52-4F87-8EE2-D1374CB7A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A55BD4-DEFC-4AB4-9C24-BC240D340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6F226-61D6-4C4F-A0F9-03F75CB3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praxe a trendy jejího rozvoje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9BA5AD-FE7F-43A4-9DBB-45E770328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dynamická, reaguje na měnící se potřeby populace </a:t>
            </a:r>
          </a:p>
          <a:p>
            <a:r>
              <a:rPr lang="cs-CZ" altLang="cs-CZ" dirty="0"/>
              <a:t>sestra umí propojit všechny ošetřovatelské činnosti, aby adekvátně reagovala na problémy a potřeby jednotlivců, rodin a komunit v diferencovaných situacích a prostředích</a:t>
            </a:r>
          </a:p>
          <a:p>
            <a:r>
              <a:rPr lang="cs-CZ" altLang="cs-CZ" dirty="0"/>
              <a:t>trendy: </a:t>
            </a:r>
          </a:p>
          <a:p>
            <a:pPr lvl="1"/>
            <a:r>
              <a:rPr lang="cs-CZ" altLang="cs-CZ" dirty="0"/>
              <a:t>snižování nákladů na ošetřovatelskou péči</a:t>
            </a:r>
          </a:p>
          <a:p>
            <a:pPr lvl="1"/>
            <a:r>
              <a:rPr lang="cs-CZ" altLang="cs-CZ" dirty="0"/>
              <a:t>stanovení ceny ošetřovatelské péče</a:t>
            </a:r>
          </a:p>
          <a:p>
            <a:pPr lvl="1"/>
            <a:r>
              <a:rPr lang="cs-CZ" altLang="cs-CZ" dirty="0"/>
              <a:t>zkracování hospitalizace</a:t>
            </a:r>
          </a:p>
          <a:p>
            <a:pPr lvl="1"/>
            <a:r>
              <a:rPr lang="cs-CZ" altLang="cs-CZ" dirty="0"/>
              <a:t>závislost na náročných diagnostických a léčebných technologiích</a:t>
            </a:r>
          </a:p>
          <a:p>
            <a:pPr lvl="1"/>
            <a:r>
              <a:rPr lang="cs-CZ" altLang="cs-CZ" dirty="0"/>
              <a:t>potřeba hlubších a širších znalostí</a:t>
            </a:r>
          </a:p>
          <a:p>
            <a:pPr lvl="1"/>
            <a:r>
              <a:rPr lang="cs-CZ" altLang="cs-CZ" dirty="0"/>
              <a:t>potřeba úzké spolupráce a komunikace</a:t>
            </a:r>
          </a:p>
          <a:p>
            <a:pPr lvl="1"/>
            <a:r>
              <a:rPr lang="cs-CZ" altLang="cs-CZ" dirty="0"/>
              <a:t>rozvoj vedení dokumentace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70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5001C3-118E-40DC-97F1-F650A74D7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D7D3EE-3A60-4581-AF12-BE64A864C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C9EC34-E17E-4FA4-ABA0-A390934E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75F0E2B-C037-4426-BDBB-2035D9818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Ošetřovatelská diagnóza se skládá:</a:t>
            </a:r>
          </a:p>
          <a:p>
            <a:endParaRPr lang="cs-CZ" altLang="cs-CZ" u="sng" dirty="0"/>
          </a:p>
          <a:p>
            <a:r>
              <a:rPr lang="cs-CZ" altLang="cs-CZ" dirty="0"/>
              <a:t>ze standardního názvu a definice</a:t>
            </a:r>
          </a:p>
          <a:p>
            <a:endParaRPr lang="cs-CZ" altLang="cs-CZ" dirty="0"/>
          </a:p>
          <a:p>
            <a:r>
              <a:rPr lang="cs-CZ" altLang="cs-CZ" dirty="0"/>
              <a:t>z příčin a souvisejících faktorů</a:t>
            </a:r>
          </a:p>
          <a:p>
            <a:endParaRPr lang="cs-CZ" altLang="cs-CZ" dirty="0"/>
          </a:p>
          <a:p>
            <a:r>
              <a:rPr lang="cs-CZ" altLang="cs-CZ" dirty="0"/>
              <a:t>z charakteristických projevů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644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C7DE2D-8D50-4473-840E-36C53FB58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7369D0-A001-45FD-816D-DF1A6A916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3D8DEE-545F-45E2-8D13-D4C088A7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37D174-9D43-41FC-8ED6-CFF9FD37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Strukturální definice </a:t>
            </a:r>
            <a:r>
              <a:rPr lang="cs-CZ" dirty="0" err="1">
                <a:solidFill>
                  <a:schemeClr val="tx2"/>
                </a:solidFill>
              </a:rPr>
              <a:t>oše</a:t>
            </a:r>
            <a:r>
              <a:rPr lang="cs-CZ" dirty="0">
                <a:solidFill>
                  <a:schemeClr val="tx2"/>
                </a:solidFill>
              </a:rPr>
              <a:t> dg. dle Gordonové, 1987</a:t>
            </a:r>
          </a:p>
          <a:p>
            <a:pPr marL="72000" indent="0">
              <a:buNone/>
            </a:pPr>
            <a:r>
              <a:rPr lang="cs-CZ" dirty="0">
                <a:solidFill>
                  <a:srgbClr val="FF0000"/>
                </a:solidFill>
              </a:rPr>
              <a:t>PES </a:t>
            </a:r>
            <a:r>
              <a:rPr lang="cs-CZ" dirty="0"/>
              <a:t>struktura = </a:t>
            </a:r>
            <a:r>
              <a:rPr lang="cs-CZ" u="sng" dirty="0">
                <a:solidFill>
                  <a:schemeClr val="accent1"/>
                </a:solidFill>
              </a:rPr>
              <a:t>aktuální ošetřovatelská dg. je </a:t>
            </a:r>
            <a:r>
              <a:rPr lang="cs-CZ" u="sng" dirty="0" err="1">
                <a:solidFill>
                  <a:schemeClr val="accent1"/>
                </a:solidFill>
              </a:rPr>
              <a:t>trojsložková</a:t>
            </a:r>
            <a:endParaRPr lang="cs-CZ" u="sng" dirty="0">
              <a:solidFill>
                <a:schemeClr val="accent1"/>
              </a:solidFill>
            </a:endParaRP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dirty="0">
              <a:solidFill>
                <a:schemeClr val="accent1"/>
              </a:solidFill>
            </a:endParaRP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P</a:t>
            </a:r>
            <a:r>
              <a:rPr lang="cs-CZ" dirty="0"/>
              <a:t>roblém = název ose. dg. s kódem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E</a:t>
            </a:r>
            <a:r>
              <a:rPr lang="cs-CZ" dirty="0"/>
              <a:t>tiologie = etiologie, související faktory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S</a:t>
            </a:r>
            <a:r>
              <a:rPr lang="cs-CZ" dirty="0"/>
              <a:t>ymptomy = charakteristické znaky, symptomy</a:t>
            </a:r>
          </a:p>
          <a:p>
            <a:pPr marL="273050" indent="-273050">
              <a:lnSpc>
                <a:spcPct val="65000"/>
              </a:lnSpc>
              <a:defRPr/>
            </a:pPr>
            <a:endParaRPr lang="cs-CZ" dirty="0"/>
          </a:p>
          <a:p>
            <a:pPr marL="273050" indent="-273050">
              <a:lnSpc>
                <a:spcPct val="65000"/>
              </a:lnSpc>
              <a:buNone/>
              <a:defRPr/>
            </a:pPr>
            <a:r>
              <a:rPr lang="cs-CZ" dirty="0"/>
              <a:t>NANDA II upřesňuje: </a:t>
            </a:r>
            <a:r>
              <a:rPr lang="cs-CZ" u="sng" dirty="0">
                <a:solidFill>
                  <a:srgbClr val="FF3300"/>
                </a:solidFill>
              </a:rPr>
              <a:t>PZF</a:t>
            </a:r>
            <a:r>
              <a:rPr lang="cs-CZ" dirty="0"/>
              <a:t>- problém, znak, související faktor</a:t>
            </a: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dirty="0">
              <a:solidFill>
                <a:srgbClr val="FF0000"/>
              </a:solidFill>
            </a:endParaRPr>
          </a:p>
          <a:p>
            <a:pPr marL="273050" indent="-273050">
              <a:lnSpc>
                <a:spcPct val="65000"/>
              </a:lnSpc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PRF </a:t>
            </a:r>
            <a:r>
              <a:rPr lang="cs-CZ" dirty="0"/>
              <a:t>struktura = </a:t>
            </a:r>
            <a:r>
              <a:rPr lang="cs-CZ" u="sng" dirty="0">
                <a:solidFill>
                  <a:schemeClr val="accent1"/>
                </a:solidFill>
              </a:rPr>
              <a:t>potenciální ošetřovatelská dg. je dvousložková </a:t>
            </a: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u="sng" dirty="0"/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P</a:t>
            </a:r>
            <a:r>
              <a:rPr lang="cs-CZ" dirty="0"/>
              <a:t>roblém = název potenciální ose. dg s kódem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RF </a:t>
            </a:r>
            <a:r>
              <a:rPr lang="cs-CZ" dirty="0"/>
              <a:t>= rizikové faktory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79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A12605-3D7C-4298-99A5-94F97B1FC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15F986-ABB9-484D-8138-6D67C4978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204000-2091-494F-BDD1-A462AE96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B414C7-152A-420B-937C-E39A19D2880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P: NADMĚRNÁ VÝŽIVA – 00001</a:t>
            </a:r>
          </a:p>
          <a:p>
            <a:r>
              <a:rPr lang="cs-CZ" altLang="cs-CZ" dirty="0"/>
              <a:t>E: nadměrný příjem živin v poměru k metabolickým požadavkům</a:t>
            </a:r>
          </a:p>
          <a:p>
            <a:r>
              <a:rPr lang="cs-CZ" altLang="cs-CZ" dirty="0"/>
              <a:t>S: příjem potravy v pozdních hodinách, sedavý způsob života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397DBE7-78BC-453F-B6D4-B77E1A038C6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P: RIZIKO IMOBILIZAČNÍHO SYNDROMU – 00040</a:t>
            </a:r>
          </a:p>
          <a:p>
            <a:r>
              <a:rPr lang="cs-CZ" altLang="cs-CZ" dirty="0"/>
              <a:t>RF: paréza, imobilizace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330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E3B9E4-7888-48D0-876D-FB0B16B3C8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54D788-427D-4B57-AB55-88761E1DE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528C1F-1F30-4F29-A5B8-37F5F709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Výhody ošetřovatelských diagnóz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17F0A4-76B5-43E1-BFDF-51FA9FA5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66715"/>
            <a:ext cx="10753200" cy="4139998"/>
          </a:xfrm>
        </p:spPr>
        <p:txBody>
          <a:bodyPr/>
          <a:lstStyle/>
          <a:p>
            <a:r>
              <a:rPr lang="cs-CZ" altLang="cs-CZ" dirty="0"/>
              <a:t>usnadňují komunikaci mezi sestrami a ostatními členy zdravotnického týmu</a:t>
            </a:r>
          </a:p>
          <a:p>
            <a:r>
              <a:rPr lang="cs-CZ" altLang="cs-CZ" dirty="0"/>
              <a:t>identifikují stav zdraví nemocného, jeho síly a  problémy</a:t>
            </a:r>
          </a:p>
          <a:p>
            <a:r>
              <a:rPr lang="cs-CZ" altLang="cs-CZ" dirty="0"/>
              <a:t>posilují ošetřovatelský proces a poskytují směr pro plánování nezávislých ošetřovatelských zásahů</a:t>
            </a:r>
          </a:p>
          <a:p>
            <a:r>
              <a:rPr lang="cs-CZ" altLang="cs-CZ" dirty="0"/>
              <a:t>ulehčují péči v případě, že se pacient přemístí na jiné oddělení nebo do jiného zařízení</a:t>
            </a:r>
          </a:p>
          <a:p>
            <a:r>
              <a:rPr lang="cs-CZ" altLang="cs-CZ" dirty="0"/>
              <a:t>usměrňují plánování ošetřovatelských výkonů po propuštění z nemocnice</a:t>
            </a:r>
          </a:p>
          <a:p>
            <a:r>
              <a:rPr lang="cs-CZ" altLang="cs-CZ" dirty="0"/>
              <a:t>slouží jako podklad pro financování ošetřovatelské péče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57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E8FC3E-6917-4C8C-800F-83389534C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3D2C4F-395E-4EDE-B27A-5E7E05237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91A902-7737-4D57-818C-BC576D4F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Taxonomie ošetřovatelských diagnóz dle NANDY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FC2438C-CB26-4D8B-806C-7FE6E5EC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klasifikační systém skupin, tříd a sérií</a:t>
            </a:r>
          </a:p>
          <a:p>
            <a:r>
              <a:rPr lang="cs-CZ" sz="2400" dirty="0"/>
              <a:t>první taxonomie sesterských diagnóz 1973 (první národní konference o klasifikaci ošetřovatelských diagnóz)</a:t>
            </a:r>
          </a:p>
          <a:p>
            <a:r>
              <a:rPr lang="cs-CZ" sz="2400" dirty="0"/>
              <a:t>31 dg. kategorií seřazených dle abecedy</a:t>
            </a:r>
          </a:p>
          <a:p>
            <a:r>
              <a:rPr lang="cs-CZ" sz="2400" dirty="0"/>
              <a:t>NANDA taxonomie I., revidovaná 1978 (skupina sester – teoretiček navrhla „9 modelů celistvého člověka“ jako organizační princip)</a:t>
            </a:r>
          </a:p>
          <a:p>
            <a:r>
              <a:rPr lang="cs-CZ" sz="2400" dirty="0"/>
              <a:t>1982 první taxonomický strom</a:t>
            </a:r>
          </a:p>
          <a:p>
            <a:r>
              <a:rPr lang="cs-CZ" sz="2400" dirty="0"/>
              <a:t>2000 nový systém, založený na struktuře dg. domén, vychází z Gordonové, funkčních vzorců zdraví = NANDA taxonomie II</a:t>
            </a:r>
          </a:p>
          <a:p>
            <a:r>
              <a:rPr lang="cs-CZ" sz="2400" dirty="0"/>
              <a:t>aktuální počet standardních názvů ošetřovatelských dg. 172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76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2EBF23-7EA4-4A3D-9B00-6AD8D11D5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413C54-73C5-435B-B30F-6D1BEFD24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FCE325-8C6B-4C5F-82DF-80A3393F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NANDA – INTERNATIONAL, NIC, NOC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76EC1F-E5FA-408F-AEFA-2D5437E1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53463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>
                <a:solidFill>
                  <a:schemeClr val="tx2"/>
                </a:solidFill>
              </a:rPr>
              <a:t>NANDA - International </a:t>
            </a:r>
            <a:r>
              <a:rPr lang="cs-CZ" altLang="cs-CZ" dirty="0">
                <a:solidFill>
                  <a:schemeClr val="tx2"/>
                </a:solidFill>
              </a:rPr>
              <a:t>(změna názvu 2002)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North</a:t>
            </a:r>
            <a:r>
              <a:rPr lang="cs-CZ" altLang="cs-CZ" dirty="0"/>
              <a:t> </a:t>
            </a:r>
            <a:r>
              <a:rPr lang="cs-CZ" altLang="cs-CZ" dirty="0" err="1"/>
              <a:t>American</a:t>
            </a:r>
            <a:r>
              <a:rPr lang="cs-CZ" altLang="cs-CZ" dirty="0"/>
              <a:t> </a:t>
            </a:r>
            <a:r>
              <a:rPr lang="cs-CZ" altLang="cs-CZ" dirty="0" err="1"/>
              <a:t>Association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Diagnosis</a:t>
            </a:r>
            <a:r>
              <a:rPr lang="cs-CZ" altLang="cs-CZ" dirty="0"/>
              <a:t> International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Severoamerická asociace pro mezinárodní sesterskou diagnostiku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slouží k rozpoznání dysfunkčních potřeb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chemeClr val="tx2"/>
                </a:solidFill>
              </a:rPr>
              <a:t>NIC 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Intervetions</a:t>
            </a:r>
            <a:r>
              <a:rPr lang="cs-CZ" altLang="cs-CZ" dirty="0"/>
              <a:t> </a:t>
            </a:r>
            <a:r>
              <a:rPr lang="cs-CZ" altLang="cs-CZ" dirty="0" err="1"/>
              <a:t>Classification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Klasifikace ošetřovatelských intervencí</a:t>
            </a: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chemeClr val="tx2"/>
                </a:solidFill>
              </a:rPr>
              <a:t>NOC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Outcomes</a:t>
            </a:r>
            <a:r>
              <a:rPr lang="cs-CZ" altLang="cs-CZ" dirty="0"/>
              <a:t> </a:t>
            </a:r>
            <a:r>
              <a:rPr lang="cs-CZ" altLang="cs-CZ" dirty="0" err="1"/>
              <a:t>Classifikation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Klasifikace výsledků ošetřovatelské péče</a:t>
            </a:r>
            <a:r>
              <a:rPr lang="cs-CZ" altLang="cs-CZ" dirty="0">
                <a:solidFill>
                  <a:schemeClr val="tx2"/>
                </a:solidFill>
              </a:rPr>
              <a:t>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23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320BE8-3339-4995-8B30-D4A645A65A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4F8E6-B001-417D-B1AE-C9E01AFDA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746D5D6-CBFD-4413-B104-5A33DCD28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412" y="111789"/>
            <a:ext cx="6323588" cy="63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5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E7DC9F-FF0B-4C79-915E-7FCFDFEB1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7E05FF-7836-4BBF-A52E-EE8866D4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FE2164E-8C51-4422-B977-FCC55E89F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739" y="339672"/>
            <a:ext cx="5966261" cy="61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57BC98-1638-45F7-96A8-31B43996E2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F21F70-AFCD-47D3-B55D-9CD9DEBC0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F03C1FE-C0C7-4675-BCE9-924F595E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408" y="464571"/>
            <a:ext cx="5729592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4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7609CF-DB2D-4BCE-904D-D14DD580B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88B6EC-5530-4108-A478-C97BBA773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02B664-D1B8-48D1-A60E-58BDE5E0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DB2557-69C4-4D71-88D5-6D354F7F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>
                <a:solidFill>
                  <a:schemeClr val="accent1"/>
                </a:solidFill>
              </a:rPr>
              <a:t>Jak mohu přispět k řešení, co je nejlepší pro mého nemocného udělat?</a:t>
            </a:r>
            <a:endParaRPr lang="cs-CZ" altLang="cs-CZ" b="1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619BB5-4ED4-4113-9C91-F01A3AD7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09" y="2792118"/>
            <a:ext cx="3755461" cy="2651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55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167C63-84C3-455C-A3A1-E6011E79E4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91C18B-E90D-4F18-A3D7-6E372451A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C11440-41A6-4610-B3B3-1D7258E2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D2C758-3254-499A-96E8-6D568D82F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ošetřovatelský proces mezinárodním je  standardem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u="sng" dirty="0"/>
              <a:t>z teoretického hlediska</a:t>
            </a:r>
            <a:r>
              <a:rPr lang="cs-CZ" altLang="cs-CZ" dirty="0"/>
              <a:t> jde o metodologii oboru ošetřovatelství</a:t>
            </a:r>
          </a:p>
          <a:p>
            <a:endParaRPr lang="cs-CZ" altLang="cs-CZ" dirty="0"/>
          </a:p>
          <a:p>
            <a:r>
              <a:rPr lang="cs-CZ" altLang="cs-CZ" u="sng" dirty="0"/>
              <a:t>z praktického hlediska</a:t>
            </a:r>
            <a:r>
              <a:rPr lang="cs-CZ" altLang="cs-CZ" dirty="0"/>
              <a:t> jde o systematickou, racionální metodu plánování a poskytování ošetřovatelské péče, jejímž cílem je změna zdravotního stavu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81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D0EB72-D055-4769-8422-336CDD90C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10E76-A9BF-4664-B3A6-7F5C716F8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D6A03E-7F40-490A-B149-D4996DDA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17843"/>
            <a:ext cx="10753200" cy="451576"/>
          </a:xfrm>
        </p:spPr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FC4BEE8-9262-4BCC-8FC9-990DC7EE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33714"/>
            <a:ext cx="10753200" cy="4139998"/>
          </a:xfrm>
        </p:spPr>
        <p:txBody>
          <a:bodyPr/>
          <a:lstStyle/>
          <a:p>
            <a:r>
              <a:rPr lang="cs-CZ" altLang="cs-CZ" dirty="0"/>
              <a:t>vědomé určování budoucích činností v určeném čase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21F6E9-069B-44C6-9CE4-002EA51B5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548505"/>
            <a:ext cx="5310076" cy="33104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5A57DA-7A82-44DE-89B4-6A8CA868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656" y="4524066"/>
            <a:ext cx="3532763" cy="17039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0E5DF3-96FA-4DB8-AF0A-44E64F265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587" y="4597111"/>
            <a:ext cx="5023539" cy="8839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014A17-958F-409A-979A-8C8F781DC5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3" r="1672" b="3526"/>
          <a:stretch/>
        </p:blipFill>
        <p:spPr>
          <a:xfrm>
            <a:off x="6758609" y="1784266"/>
            <a:ext cx="3485321" cy="2429925"/>
          </a:xfrm>
          <a:prstGeom prst="rect">
            <a:avLst/>
          </a:prstGeom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DBAAE58-719B-4A69-BB4F-6453B569E6F1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 flipV="1">
            <a:off x="5976076" y="2467664"/>
            <a:ext cx="782533" cy="736049"/>
          </a:xfrm>
          <a:prstGeom prst="line">
            <a:avLst/>
          </a:prstGeom>
          <a:ln>
            <a:solidFill>
              <a:srgbClr val="28887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3933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DAFF37-8762-4AC5-A68B-7DEA3152E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56A05A-697E-45F4-85FC-A4A2094A3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09FCD0-CDF5-4487-8E96-407E6EE1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6B23F85-F186-414D-B102-1953F6936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000" y="1563098"/>
            <a:ext cx="7430231" cy="414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6B4776-CF0E-404E-812B-009D71D8A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955" y="2368168"/>
            <a:ext cx="3767655" cy="2530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99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D435D9-16A9-4957-B631-F1C313DFC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C5A484-AF80-4868-8D5E-9B5CF242F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0DB422-4D17-4FE6-9AD8-F64D4B92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9F3006E-F119-4037-86EA-3CE899CA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321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/>
              <a:t>Cíle:</a:t>
            </a:r>
          </a:p>
          <a:p>
            <a:r>
              <a:rPr lang="cs-CZ" altLang="cs-CZ" dirty="0"/>
              <a:t>směřují k pacientovi</a:t>
            </a:r>
          </a:p>
          <a:p>
            <a:r>
              <a:rPr lang="cs-CZ" altLang="cs-CZ" dirty="0"/>
              <a:t>jsou konkrétní a měřitelné, aby bylo možné zhodnotit dosažený efekt péče</a:t>
            </a:r>
          </a:p>
          <a:p>
            <a:r>
              <a:rPr lang="cs-CZ" altLang="cs-CZ" dirty="0"/>
              <a:t>jsou jasné a srozumitelné, reálné</a:t>
            </a:r>
          </a:p>
          <a:p>
            <a:r>
              <a:rPr lang="cs-CZ" altLang="cs-CZ" dirty="0"/>
              <a:t>pacient se účastní stanovení cílů nebo je s nimi alespoň seznámen</a:t>
            </a:r>
          </a:p>
          <a:p>
            <a:r>
              <a:rPr lang="cs-CZ" altLang="cs-CZ" dirty="0"/>
              <a:t>odrážejí, co může pacient pro sebe udělat sám a co lze očekávat od ošetřovatelské péče</a:t>
            </a:r>
          </a:p>
          <a:p>
            <a:r>
              <a:rPr lang="cs-CZ" altLang="cs-CZ" dirty="0"/>
              <a:t>součástí je časový plán a přehodnocení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6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7041C9-23A1-4AAC-8E47-52BF704CF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FDB8C-ACB0-4DEA-8934-BDDE39691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9B3BEF-4817-4F80-9469-C0A88DC2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64EC62-939A-449A-9099-64DEE006C13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Obecné cíle:</a:t>
            </a:r>
          </a:p>
          <a:p>
            <a:r>
              <a:rPr lang="cs-CZ" altLang="cs-CZ" dirty="0"/>
              <a:t>řeší aktuální problémy</a:t>
            </a:r>
          </a:p>
          <a:p>
            <a:r>
              <a:rPr lang="cs-CZ" altLang="cs-CZ" dirty="0"/>
              <a:t>maximalizují soběstačnost </a:t>
            </a:r>
          </a:p>
          <a:p>
            <a:r>
              <a:rPr lang="cs-CZ" altLang="cs-CZ" dirty="0"/>
              <a:t>vztahují se k celkovému pocitu zdraví a pohody</a:t>
            </a:r>
          </a:p>
          <a:p>
            <a:r>
              <a:rPr lang="cs-CZ" altLang="cs-CZ" dirty="0"/>
              <a:t>zabraňují rozvoji potencionálních problémů</a:t>
            </a:r>
          </a:p>
          <a:p>
            <a:r>
              <a:rPr lang="cs-CZ" altLang="cs-CZ" dirty="0"/>
              <a:t>mírní neřešitelné problémy a pomáhají s jejich vyrovnáním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02682A-6395-437D-8DD4-159293F4991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Specifické cíle:</a:t>
            </a:r>
          </a:p>
          <a:p>
            <a:r>
              <a:rPr lang="cs-CZ" altLang="cs-CZ" dirty="0"/>
              <a:t>vztahují se k určitému ošetřovatelskému zákroku, k pacientově chorobě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371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7041C9-23A1-4AAC-8E47-52BF704CF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FDB8C-ACB0-4DEA-8934-BDDE39691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9B3BEF-4817-4F80-9469-C0A88DC2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/>
              <a:t>fáze OP = </a:t>
            </a:r>
            <a:r>
              <a:rPr lang="cs-CZ" cap="all"/>
              <a:t>Plánování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64EC62-939A-449A-9099-64DEE006C13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Krátkodobé cíle:</a:t>
            </a:r>
          </a:p>
          <a:p>
            <a:r>
              <a:rPr lang="cs-CZ" altLang="cs-CZ" dirty="0"/>
              <a:t>týkají se bezprostředně následujícího období (hodin či dnů)</a:t>
            </a:r>
          </a:p>
          <a:p>
            <a:r>
              <a:rPr lang="cs-CZ" altLang="cs-CZ" dirty="0"/>
              <a:t>splnění krátkodobého cíle je krokem k dosažení cíle dlouhodobého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02682A-6395-437D-8DD4-159293F4991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Dlouhodobé cíle:</a:t>
            </a:r>
          </a:p>
          <a:p>
            <a:r>
              <a:rPr lang="cs-CZ" altLang="cs-CZ" dirty="0"/>
              <a:t>vztahují se k delšímu období</a:t>
            </a:r>
          </a:p>
          <a:p>
            <a:r>
              <a:rPr lang="cs-CZ" altLang="cs-CZ" dirty="0"/>
              <a:t>jsou určeny pro pacienty s akutním i chronickým onemocněním, poruchami soběstačnosti, pro terminálně nemocné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272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1E6DB0-DE5F-4535-821B-632E039B7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6F6860-A1F6-4E90-9A36-F2089741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1BDBA8-4E0B-46A0-B040-ECD2A618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B88940-6932-497F-B775-2A1F5A5F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Po stanovení ošetřovatelských cílů plánuje sestra, jakým způsobem lze cílů dosáhnout, naplánování účinné péče je založeno:</a:t>
            </a:r>
          </a:p>
          <a:p>
            <a:r>
              <a:rPr lang="cs-CZ" altLang="cs-CZ" dirty="0"/>
              <a:t>na schopnosti sestry identifikovat problémy pacienta</a:t>
            </a:r>
          </a:p>
          <a:p>
            <a:r>
              <a:rPr lang="cs-CZ" altLang="cs-CZ" dirty="0"/>
              <a:t>sestra musí brát v úvahu rizika vyplývající z lékařské diagnózy</a:t>
            </a:r>
          </a:p>
          <a:p>
            <a:r>
              <a:rPr lang="cs-CZ" altLang="cs-CZ" dirty="0"/>
              <a:t>sestra má dostatek odborných znalostí a zkušeností, aby plánovala to, co je pro pacienta nejprospěšnější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025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AE8820-DF75-4A14-80EF-685F92072E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2EFB38-228B-44F6-9471-3D3EAC0D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BD7377-70D6-4B29-B864-2C7AAED3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214A8C-56DB-4D31-BE6F-7BF6CF88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Ošetřovatelské intervence:</a:t>
            </a:r>
          </a:p>
          <a:p>
            <a:r>
              <a:rPr lang="cs-CZ" altLang="cs-CZ" dirty="0"/>
              <a:t>slouží k dosažení očekávané změny stavu a představují činnosti sester, které musí být provedeny</a:t>
            </a:r>
          </a:p>
          <a:p>
            <a:r>
              <a:rPr lang="cs-CZ" altLang="cs-CZ" dirty="0"/>
              <a:t>měly by dosáhnout očekávaných výsledků/cílů a brzkého uzdravení</a:t>
            </a:r>
          </a:p>
          <a:p>
            <a:r>
              <a:rPr lang="cs-CZ" altLang="cs-CZ" dirty="0"/>
              <a:t>představují individualizovanou péči uspokojující specifické potřeby pacienta a zahrnují spoluúčast pacienta </a:t>
            </a:r>
          </a:p>
          <a:p>
            <a:r>
              <a:rPr lang="cs-CZ" altLang="cs-CZ" dirty="0"/>
              <a:t>musí být jasně stanovené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571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8C2791-FE4A-48D7-909B-A728E93E04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B54152-8D47-4824-925D-4CB4B403C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CA351-B3DD-4665-95FA-13DC05A3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C6C042B-C5D8-44BC-9EC1-EAC6CD131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vlastní ošetřování</a:t>
            </a:r>
          </a:p>
          <a:p>
            <a:r>
              <a:rPr lang="cs-CZ" altLang="cs-CZ" dirty="0"/>
              <a:t>individualizována péče</a:t>
            </a:r>
          </a:p>
          <a:p>
            <a:r>
              <a:rPr lang="cs-CZ" altLang="cs-CZ" dirty="0"/>
              <a:t>provedení plánovaných ošetřovatelských intervencí</a:t>
            </a:r>
            <a:endParaRPr lang="cs-CZ" altLang="cs-CZ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FB0E0A-BCAB-4820-85CC-46AD115E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92" y="3144777"/>
            <a:ext cx="5098008" cy="3335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426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B5E79F-3104-4448-85DC-D10F271539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2C57A5-8970-4555-A850-E385CE14F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A8862C-EEC2-49DE-B1F5-2E79DD9C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3E8EF2F-95A7-4CF2-8AB0-5C305D8C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zahrnuje opakované posouzení pacienta</a:t>
            </a:r>
          </a:p>
          <a:p>
            <a:r>
              <a:rPr lang="cs-CZ" altLang="cs-CZ" dirty="0"/>
              <a:t>ověření, zda je vhodné uvedenou činnost v plánu péče realizovat</a:t>
            </a:r>
          </a:p>
          <a:p>
            <a:r>
              <a:rPr lang="cs-CZ" altLang="cs-CZ" dirty="0"/>
              <a:t>provedení naplánovaných ošetřovatelských intervencí</a:t>
            </a:r>
          </a:p>
          <a:p>
            <a:r>
              <a:rPr lang="cs-CZ" altLang="cs-CZ" dirty="0"/>
              <a:t>sběr  informací v  průběhu ošetřovatelské činnosti, posouzení potřeby asistence, dokumentování výsledků péče a změn v ošetřovatelské dokumentaci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824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6130F-E90B-4B7E-B265-C5AD2E1C5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B6CF2B-3DB9-4FB8-8784-768E2F21E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45D4C-325F-40C7-828D-1D384AF5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1171ED-8A69-4D03-B14F-B2930DF1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Realizace ošetřovatelských strategií představuje:</a:t>
            </a:r>
          </a:p>
          <a:p>
            <a:r>
              <a:rPr lang="cs-CZ" altLang="cs-CZ" dirty="0"/>
              <a:t>individualizovaný přístup</a:t>
            </a:r>
          </a:p>
          <a:p>
            <a:r>
              <a:rPr lang="cs-CZ" altLang="cs-CZ" dirty="0"/>
              <a:t>aktivní spoluúčast pacienta</a:t>
            </a:r>
          </a:p>
          <a:p>
            <a:r>
              <a:rPr lang="cs-CZ" altLang="cs-CZ" dirty="0"/>
              <a:t>holistický přístup se zachováním lidské důstojnosti</a:t>
            </a:r>
          </a:p>
          <a:p>
            <a:r>
              <a:rPr lang="cs-CZ" altLang="cs-CZ" dirty="0"/>
              <a:t>poskytování psychické podpory a uklidnění</a:t>
            </a:r>
          </a:p>
          <a:p>
            <a:r>
              <a:rPr lang="cs-CZ" altLang="cs-CZ" dirty="0"/>
              <a:t>přesné, pečlivé a bezpečné provádění ošetřovatelských intervencí podle nejnovějších vědeckých poznatků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00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2951FF-7104-404E-B04B-B9C04E5E4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0C10CC-35E4-48D8-9EE8-B9F2CD89C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D7B79F-F91C-448E-9010-5CA9049C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ošetřovatelského procesu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94EA66-18E2-425C-A5A9-2669BB1D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je základem pro poskytování individualizované ošetřovatelské péče</a:t>
            </a:r>
          </a:p>
          <a:p>
            <a:r>
              <a:rPr lang="cs-CZ" altLang="cs-CZ" dirty="0"/>
              <a:t>vede ke zvyšování kvality a efektivity metod a technik používaných při ošetřování nemocných</a:t>
            </a:r>
          </a:p>
          <a:p>
            <a:r>
              <a:rPr lang="cs-CZ" altLang="cs-CZ" dirty="0"/>
              <a:t>sestry poznají a znají nemocného </a:t>
            </a:r>
          </a:p>
          <a:p>
            <a:r>
              <a:rPr lang="cs-CZ" altLang="cs-CZ" dirty="0"/>
              <a:t>zvyšuje pravomoci a tvořivost sester, přináší pocit pracovní spokojenosti a seberealizace</a:t>
            </a:r>
          </a:p>
          <a:p>
            <a:r>
              <a:rPr lang="cs-CZ" altLang="cs-CZ" dirty="0"/>
              <a:t>ošetřovatelská péče je adresná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026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2614F-0E20-48CC-9684-A6DFCF3AE4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463ECC-B70F-4087-97A5-34FE9034D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037A5-7040-4816-A898-EF836BC9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FA6469-20C4-46A0-8E37-FEC330F81BA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Sestra uplatňuje při realizaci: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kognitivní schopnosti (kritické a kreativní myšlení)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interpersonální dovednosti (komunikace)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technické dovednosti (manuální obratnost, zručnost)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E074114-52C4-4644-9582-439B6DF1B2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Záznamy ošetřovatelských činností: </a:t>
            </a:r>
          </a:p>
          <a:p>
            <a:r>
              <a:rPr lang="cs-CZ" altLang="cs-CZ" dirty="0"/>
              <a:t>se provádějí písemně ihned po jejich vykonání</a:t>
            </a:r>
          </a:p>
          <a:p>
            <a:r>
              <a:rPr lang="cs-CZ" altLang="cs-CZ" dirty="0"/>
              <a:t>za provedený úkol zodpovídá sestra svým podpisem a razítkem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922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29D22D-F839-4B64-AEA4-2F02DCACE8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AC0D1-731C-4636-BB7A-F4EB487EF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1D6C6D-6011-47BC-968F-7141ECF7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472C-1A59-435F-A6C9-14B5E8225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hlink"/>
                </a:solidFill>
              </a:rPr>
              <a:t>Pomohla jsem mu?</a:t>
            </a:r>
          </a:p>
          <a:p>
            <a:r>
              <a:rPr lang="cs-CZ" altLang="cs-CZ" dirty="0"/>
              <a:t>zhodnocení efektu poskytnuté péče</a:t>
            </a:r>
          </a:p>
          <a:p>
            <a:endParaRPr lang="cs-CZ" altLang="cs-CZ" i="1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75E2FE-40F7-4482-B289-23DA1819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322" y="2985337"/>
            <a:ext cx="4541192" cy="3044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984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B45EFF-911E-414C-AA93-9583631B4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46F8DD-80AA-4B09-9A41-498F2CAB2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109CA8-4C88-48B0-BEC8-C3A0A03C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895E1FE-6103-4944-91FB-0550E8A1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/>
              <a:t>zjišťování rozdílu mezi očekávaným výsledkem (cílem, kritérii) a skutečností </a:t>
            </a:r>
          </a:p>
          <a:p>
            <a:r>
              <a:rPr lang="cs-CZ" altLang="cs-CZ" dirty="0"/>
              <a:t>poskytuje zpětnou vazbu, kterou můžeme využít k identifikaci dalších potřeb jedince</a:t>
            </a:r>
          </a:p>
          <a:p>
            <a:r>
              <a:rPr lang="cs-CZ" altLang="cs-CZ" dirty="0"/>
              <a:t>zjišťuje účinnost/neúčinnost ošetřovatelských intervencí</a:t>
            </a:r>
          </a:p>
          <a:p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040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D63005-50B9-4F3C-87BB-3C34BF27A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69B66E-70C3-40CF-860C-4067E5463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A14CD3-6216-4E4D-B102-AD099080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F9E29A49-D870-472E-8C02-569CACA72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985" y="1988643"/>
            <a:ext cx="3935154" cy="28494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4A342FE-08A3-4160-ACB8-E53BFC5E6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473" y="2004298"/>
            <a:ext cx="3360390" cy="2849404"/>
          </a:xfrm>
          <a:prstGeom prst="rect">
            <a:avLst/>
          </a:prstGeom>
        </p:spPr>
      </p:pic>
      <p:sp>
        <p:nvSpPr>
          <p:cNvPr id="14" name="Ohnutý roh 7">
            <a:extLst>
              <a:ext uri="{FF2B5EF4-FFF2-40B4-BE49-F238E27FC236}">
                <a16:creationId xmlns:a16="http://schemas.microsoft.com/office/drawing/2014/main" id="{A4834A81-6206-4154-BF82-AD39E75FA802}"/>
              </a:ext>
            </a:extLst>
          </p:cNvPr>
          <p:cNvSpPr/>
          <p:nvPr/>
        </p:nvSpPr>
        <p:spPr>
          <a:xfrm>
            <a:off x="8527933" y="1988643"/>
            <a:ext cx="2945267" cy="2833749"/>
          </a:xfrm>
          <a:prstGeom prst="foldedCorner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Očekávaný výsledek </a:t>
            </a:r>
            <a:r>
              <a:rPr lang="cs-CZ" dirty="0">
                <a:solidFill>
                  <a:schemeClr val="tx1"/>
                </a:solidFill>
              </a:rPr>
              <a:t>(cíl a kritéria):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je splněn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je splněn částečně (proč?)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není splněn (proč?)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079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5C682-843A-4969-9086-2AF14C673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98EBA7-BDC6-4932-84A5-A6C33D85A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F07BDA-AC5B-4CED-8FE2-15F22468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91C61DE-85D9-4F11-84A6-B3A6874438B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3" y="1171576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Sestry zjišťují:</a:t>
            </a:r>
          </a:p>
          <a:p>
            <a:r>
              <a:rPr lang="cs-CZ" altLang="cs-CZ" u="sng" dirty="0"/>
              <a:t>z</a:t>
            </a:r>
            <a:r>
              <a:rPr lang="cs-CZ" altLang="cs-CZ" dirty="0"/>
              <a:t>da byly cíle plánu realistické</a:t>
            </a:r>
          </a:p>
          <a:p>
            <a:r>
              <a:rPr lang="cs-CZ" altLang="cs-CZ" dirty="0"/>
              <a:t>zda byly splněny</a:t>
            </a:r>
          </a:p>
          <a:p>
            <a:r>
              <a:rPr lang="cs-CZ" altLang="cs-CZ" dirty="0"/>
              <a:t>zda byly plánované ošetřovatelské intervence vhodné</a:t>
            </a:r>
          </a:p>
          <a:p>
            <a:r>
              <a:rPr lang="cs-CZ" altLang="cs-CZ" dirty="0"/>
              <a:t>zda je potřeba plánované činnosti či cíle změnit</a:t>
            </a:r>
          </a:p>
          <a:p>
            <a:r>
              <a:rPr lang="cs-CZ" altLang="cs-CZ" dirty="0"/>
              <a:t>prodiskutují hodnocení s nemocným a ostatními členy týmu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8A31EB-EC3D-4639-9EA1-5092B615155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171576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Hodnocení nemocným:</a:t>
            </a:r>
          </a:p>
          <a:p>
            <a:r>
              <a:rPr lang="cs-CZ" altLang="cs-CZ" dirty="0"/>
              <a:t>subjektivní vyjádření pocitů</a:t>
            </a:r>
          </a:p>
          <a:p>
            <a:r>
              <a:rPr lang="cs-CZ" altLang="cs-CZ" dirty="0"/>
              <a:t>účast nemocného na hodnocení je nezbytná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691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9429B4-2F6B-407E-9CBA-5165B0525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659C37-4DE9-427D-9C29-84FF4DFAB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58C102-2080-4914-A44C-A855F7237AA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Literatura,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B0ECDE6-35E6-4A82-BD9C-4F01E607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 : Potřeby nemocného v ošetřovatelském procesu. Brno, IDVPZ 2013.</a:t>
            </a:r>
          </a:p>
          <a:p>
            <a:r>
              <a:rPr lang="cs-CZ" altLang="cs-CZ" dirty="0"/>
              <a:t>Pokorná, A., Komínková, A.,</a:t>
            </a:r>
            <a:r>
              <a:rPr lang="cs-CZ" dirty="0"/>
              <a:t> Menšíková A., Šenkyříková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/>
              <a:t>Beharková,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4"/>
              </a:rPr>
              <a:t>Základy ošetřovatelských postupů a intervencí | Lékařská fakulta Masarykovy univerzity (muni.cz)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99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C4DBDE-6833-4B5C-AB6B-E2F9CCF3C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B1A8E0-ABAA-4AA1-9A6D-3B361F182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8A982C1-769C-4D0F-A904-AAAAC9E64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519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355244-CAD3-4E8A-8A62-8920F2310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5E989-01AC-44C0-90DF-7C57DD036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A21FC9-F3E1-4C80-A614-19D64F37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Cíl ošetřovatelského procesu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62CC9B-FAFB-440F-A7C1-C134535FA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kvalitní ošetřovatelská péče založená na uspokojování individuálních potřeb klienta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FF7DFC-1B66-4E87-A29B-25DA068E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99" y="2487576"/>
            <a:ext cx="3755461" cy="281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06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460CB7-5EB3-4B5B-AB28-7FE4361AC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948F4A-06F9-45D9-9A64-C4B63C6EB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B1E38C-39A3-4777-906E-66C13325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Přínos individualizované ošetřovatelské péče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4EA413-08B9-4C37-9D86-F581FCA5629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pro nemocného: </a:t>
            </a:r>
            <a:endParaRPr lang="cs-CZ" altLang="cs-CZ" b="1" u="sng" dirty="0"/>
          </a:p>
          <a:p>
            <a:r>
              <a:rPr lang="cs-CZ" altLang="cs-CZ" dirty="0"/>
              <a:t>péče je ordinovaná a řízená sestrou</a:t>
            </a:r>
          </a:p>
          <a:p>
            <a:r>
              <a:rPr lang="cs-CZ" altLang="cs-CZ" dirty="0"/>
              <a:t>odpovídá potřebám nemocného</a:t>
            </a:r>
          </a:p>
          <a:p>
            <a:r>
              <a:rPr lang="cs-CZ" altLang="cs-CZ" dirty="0"/>
              <a:t>systematická, založená na OP</a:t>
            </a:r>
          </a:p>
          <a:p>
            <a:r>
              <a:rPr lang="cs-CZ" altLang="cs-CZ" dirty="0"/>
              <a:t>vyvolává aktivitu nemocného a jeho rodiny</a:t>
            </a:r>
          </a:p>
          <a:p>
            <a:r>
              <a:rPr lang="cs-CZ" altLang="cs-CZ" dirty="0"/>
              <a:t>udržuje/zvyšuje soběstačnost nemocného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12A1130-EE9D-4D52-A26C-C67ED026DD7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pro sestru: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↑ samostatnost práce 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↑ kompetence a odpovědnost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vyvolává pozitivní zpětnou vazbu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zlepšuje sebereflexi a seberealizaci v profesi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42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AFF7E5-3806-4C3E-B44F-7FA784975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2A377-34CC-4726-A8B3-69214A02E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CAA1C3-E4CA-4FCA-BCEA-EFBA8D19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ošetřovatelského procesu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8FCAC88-F49C-4D30-8773-DED16292B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4" t="1559" r="14" b="-1559"/>
          <a:stretch/>
        </p:blipFill>
        <p:spPr>
          <a:xfrm>
            <a:off x="1878569" y="1232834"/>
            <a:ext cx="8434862" cy="51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29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58FDE-A3BE-4C95-8F5A-94E6C1850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B5CABE-E8B8-432A-BC10-5CAB06A40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7C9A22-84A8-4CB9-98B2-C672F4A6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BC4C6D8-814A-4CF9-A14B-0A33ABF2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vyžaduje, aby sestra získala odpovídající vzdělání a dovednosti v oblasti: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interpersonální</a:t>
            </a:r>
            <a:r>
              <a:rPr lang="cs-CZ" altLang="cs-CZ" dirty="0"/>
              <a:t> (komunikace, naslouchání, projev zájmu a empatie, získání důvěry)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technické</a:t>
            </a:r>
            <a:r>
              <a:rPr lang="cs-CZ" altLang="cs-CZ" dirty="0"/>
              <a:t> (zručnost)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intelektové</a:t>
            </a:r>
            <a:r>
              <a:rPr lang="cs-CZ" altLang="cs-CZ" dirty="0"/>
              <a:t> (řešení problémů, kritické myšlení, schopnost vytváření adekvátních úsudků)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69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5060B2-97FB-46B1-94DB-AB1AE20EC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1875C6-4362-4953-9467-292741D89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55DC7C-F78A-45A1-9242-1BC17E63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4C3503-5F27-42D2-B1F2-22D5F18B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accent1"/>
                </a:solidFill>
              </a:rPr>
              <a:t>Kdo je můj nemocný?</a:t>
            </a:r>
          </a:p>
          <a:p>
            <a:endParaRPr lang="cs-CZ" altLang="cs-CZ" i="1" dirty="0">
              <a:solidFill>
                <a:schemeClr val="accent1"/>
              </a:solidFill>
            </a:endParaRPr>
          </a:p>
          <a:p>
            <a:r>
              <a:rPr lang="cs-CZ" altLang="cs-CZ" dirty="0"/>
              <a:t>do 24 hodin od přijetí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140BC1-5DE5-4089-AB10-4F8A0F0C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46" y="1807273"/>
            <a:ext cx="4757399" cy="335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387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Ošetřovatelský proces[2021091309050923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332</TotalTime>
  <Words>1963</Words>
  <Application>Microsoft Office PowerPoint</Application>
  <PresentationFormat>Širokoúhlá obrazovka</PresentationFormat>
  <Paragraphs>378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Tahoma</vt:lpstr>
      <vt:lpstr>Wingdings</vt:lpstr>
      <vt:lpstr>Prezentace_MU_CZ</vt:lpstr>
      <vt:lpstr>Ošetřovatelský proces</vt:lpstr>
      <vt:lpstr>Ošetřovatelská praxe a trendy jejího rozvoje</vt:lpstr>
      <vt:lpstr>Ošetřovatelský proces</vt:lpstr>
      <vt:lpstr>Význam ošetřovatelského procesu</vt:lpstr>
      <vt:lpstr>Cíl ošetřovatelského procesu</vt:lpstr>
      <vt:lpstr>Přínos individualizované ošetřovatelské péče</vt:lpstr>
      <vt:lpstr>Fáze ošetřovatelského procesu</vt:lpstr>
      <vt:lpstr>Ošetřovatelský proces</vt:lpstr>
      <vt:lpstr>1. fáze OP = posouzení, zhodnocení</vt:lpstr>
      <vt:lpstr>1. fáze OP = posouzení, zhodnocení</vt:lpstr>
      <vt:lpstr>1. fáze OP = posouzení, zhodnocení</vt:lpstr>
      <vt:lpstr>1. fáze OP = posouzení, zhodnocení</vt:lpstr>
      <vt:lpstr>1. fáze OP = posouzení, zhodnocení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Výhody ošetřovatelských diagnóz</vt:lpstr>
      <vt:lpstr>Taxonomie ošetřovatelských diagnóz dle NANDY</vt:lpstr>
      <vt:lpstr>NANDA – INTERNATIONAL, NIC, NOC</vt:lpstr>
      <vt:lpstr>Prezentace aplikace PowerPoint</vt:lpstr>
      <vt:lpstr>Prezentace aplikace PowerPoint</vt:lpstr>
      <vt:lpstr>Prezentace aplikace PowerPoint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4. fáze OP = REALIZACE</vt:lpstr>
      <vt:lpstr>4. fáze OP = REALIZACE</vt:lpstr>
      <vt:lpstr>4. fáze OP = REALIZACE</vt:lpstr>
      <vt:lpstr>4. fáze OP = REALIZACE</vt:lpstr>
      <vt:lpstr>5. fáze OP = HODNOCENÍ</vt:lpstr>
      <vt:lpstr>5. fáze OP = HODNOCENÍ</vt:lpstr>
      <vt:lpstr>5. fáze OP = HODNOCENÍ</vt:lpstr>
      <vt:lpstr>5. fáze OP = HODNOCENÍ</vt:lpstr>
      <vt:lpstr>Literatura,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26</cp:revision>
  <cp:lastPrinted>2021-09-09T08:11:12Z</cp:lastPrinted>
  <dcterms:created xsi:type="dcterms:W3CDTF">2021-02-15T10:37:16Z</dcterms:created>
  <dcterms:modified xsi:type="dcterms:W3CDTF">2021-09-13T08:43:42Z</dcterms:modified>
</cp:coreProperties>
</file>