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sldIdLst>
    <p:sldId id="257" r:id="rId2"/>
    <p:sldId id="258" r:id="rId3"/>
    <p:sldId id="285" r:id="rId4"/>
    <p:sldId id="287" r:id="rId5"/>
    <p:sldId id="259" r:id="rId6"/>
    <p:sldId id="28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311" r:id="rId15"/>
    <p:sldId id="267" r:id="rId16"/>
    <p:sldId id="268" r:id="rId17"/>
    <p:sldId id="269" r:id="rId18"/>
    <p:sldId id="313" r:id="rId19"/>
    <p:sldId id="270" r:id="rId20"/>
    <p:sldId id="291" r:id="rId21"/>
    <p:sldId id="295" r:id="rId22"/>
    <p:sldId id="310" r:id="rId23"/>
    <p:sldId id="294" r:id="rId24"/>
    <p:sldId id="299" r:id="rId25"/>
    <p:sldId id="293" r:id="rId26"/>
    <p:sldId id="307" r:id="rId27"/>
    <p:sldId id="308" r:id="rId28"/>
    <p:sldId id="298" r:id="rId29"/>
    <p:sldId id="297" r:id="rId30"/>
    <p:sldId id="309" r:id="rId31"/>
    <p:sldId id="292" r:id="rId32"/>
    <p:sldId id="300" r:id="rId33"/>
    <p:sldId id="301" r:id="rId34"/>
    <p:sldId id="306" r:id="rId35"/>
    <p:sldId id="272" r:id="rId36"/>
    <p:sldId id="273" r:id="rId37"/>
    <p:sldId id="274" r:id="rId38"/>
    <p:sldId id="275" r:id="rId39"/>
    <p:sldId id="276" r:id="rId40"/>
    <p:sldId id="277" r:id="rId41"/>
    <p:sldId id="289" r:id="rId42"/>
    <p:sldId id="278" r:id="rId43"/>
    <p:sldId id="283" r:id="rId44"/>
    <p:sldId id="284" r:id="rId4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99B9DDE-81EF-48C8-9B47-49799F429D6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8420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B04865-8DD0-4A80-84ED-386764DB5025}" type="slidenum">
              <a:rPr lang="cs-CZ" altLang="cs-CZ"/>
              <a:pPr/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5206C3-B923-4322-8E91-62226DAB205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735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580F9-15DD-416C-9038-DE030F93C27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767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1D96F-5B34-48E9-B1A9-85601F41213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7341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2EA8C-BA51-41F1-A4CF-9DC2142A289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79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459F8-B081-4731-B9C7-209345DF4EA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06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EC1EA-B276-469C-B6EC-E5B8FAB245D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323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26C4E-073D-45FD-879A-B06AECB2632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426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2BF94-0FCE-4215-84F2-B45AFCD8049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877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2B0A5-AB27-4552-85F8-79BD1DB1F5D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343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45422-BA65-4691-A949-206AF8B417A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261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BADB4-D2B8-4096-8E5F-FD12F6B181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275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F393D-69A1-48A5-85C9-183D81AB63D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929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cs-CZ" altLang="cs-CZ" sz="2400" smtClean="0">
              <a:latin typeface="Tahoma" panose="020B0604030504040204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cs-CZ" altLang="cs-CZ" sz="2400" smtClean="0">
              <a:latin typeface="Tahoma" panose="020B0604030504040204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cs-CZ" altLang="cs-CZ" sz="2400" smtClean="0">
              <a:latin typeface="Tahoma" panose="020B0604030504040204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cs-CZ" altLang="cs-CZ" sz="2400" smtClean="0">
              <a:latin typeface="Tahoma" panose="020B0604030504040204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cs-CZ" altLang="cs-CZ" sz="2400" smtClean="0">
              <a:latin typeface="Tahoma" panose="020B060403050404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cs-CZ" altLang="cs-CZ" sz="2400" smtClean="0">
              <a:latin typeface="Tahoma" panose="020B0604030504040204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cs-CZ" altLang="cs-CZ" sz="2400" smtClean="0">
              <a:latin typeface="Tahoma" panose="020B0604030504040204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pitchFamily="34" charset="0"/>
              </a:defRPr>
            </a:lvl1pPr>
          </a:lstStyle>
          <a:p>
            <a:fld id="{DBA9F312-F9E4-4D90-B059-29DECE99A7B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z="4800" b="1" smtClean="0"/>
              <a:t>   CHŘIPKA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 smtClean="0"/>
              <a:t>MUDr. Miroslava Zavřelová</a:t>
            </a:r>
          </a:p>
          <a:p>
            <a:pPr eaLnBrk="1" hangingPunct="1"/>
            <a:r>
              <a:rPr lang="cs-CZ" altLang="cs-CZ" sz="2400" dirty="0" smtClean="0"/>
              <a:t>Ústav </a:t>
            </a:r>
            <a:r>
              <a:rPr lang="cs-CZ" altLang="cs-CZ" sz="2400" dirty="0" smtClean="0"/>
              <a:t>veřejného zdraví</a:t>
            </a:r>
            <a:endParaRPr lang="cs-CZ" altLang="cs-CZ" sz="2400" dirty="0" smtClean="0"/>
          </a:p>
          <a:p>
            <a:pPr eaLnBrk="1" hangingPunct="1"/>
            <a:r>
              <a:rPr lang="cs-CZ" altLang="cs-CZ" sz="2400" dirty="0" smtClean="0"/>
              <a:t>Lékařská fakulta MU Brno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Označování podle WHO</a:t>
            </a:r>
            <a:r>
              <a:rPr lang="cs-CZ" altLang="cs-CZ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mtClean="0">
                <a:solidFill>
                  <a:srgbClr val="FF9900"/>
                </a:solidFill>
              </a:rPr>
              <a:t>např.</a:t>
            </a:r>
            <a:r>
              <a:rPr lang="cs-CZ" altLang="cs-CZ" b="1" smtClean="0">
                <a:solidFill>
                  <a:srgbClr val="FF9900"/>
                </a:solidFill>
              </a:rPr>
              <a:t> A/California/7/2009 (H1N1)</a:t>
            </a:r>
          </a:p>
          <a:p>
            <a:pPr algn="ctr" eaLnBrk="1" hangingPunct="1">
              <a:buFont typeface="Wingdings" pitchFamily="2" charset="2"/>
              <a:buNone/>
            </a:pPr>
            <a:endParaRPr lang="cs-CZ" altLang="cs-CZ" smtClean="0">
              <a:solidFill>
                <a:srgbClr val="FF99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cs-CZ" altLang="cs-CZ" smtClean="0">
              <a:solidFill>
                <a:srgbClr val="FF99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b="1" smtClean="0"/>
              <a:t>    typ viru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cs-CZ" altLang="cs-CZ" b="1" smtClean="0"/>
              <a:t>místo izolace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cs-CZ" altLang="cs-CZ" b="1" smtClean="0"/>
              <a:t>pořadové číslo a rok izolace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cs-CZ" altLang="cs-CZ" b="1" smtClean="0"/>
              <a:t>označení antigenů H a N</a:t>
            </a:r>
          </a:p>
        </p:txBody>
      </p:sp>
      <p:pic>
        <p:nvPicPr>
          <p:cNvPr id="14340" name="Picture 4" descr="INFUZE1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851150"/>
            <a:ext cx="1873250" cy="1801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Charakteristika chřipky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b="1" smtClean="0">
                <a:solidFill>
                  <a:srgbClr val="FF9900"/>
                </a:solidFill>
              </a:rPr>
              <a:t>Příčiny explozivního šíření: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b="1" smtClean="0">
              <a:solidFill>
                <a:srgbClr val="FF9900"/>
              </a:solidFill>
            </a:endParaRPr>
          </a:p>
          <a:p>
            <a:pPr eaLnBrk="1" hangingPunct="1"/>
            <a:r>
              <a:rPr lang="cs-CZ" altLang="cs-CZ" b="1" smtClean="0"/>
              <a:t> vysoká infekciozita - malá infekční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smtClean="0"/>
              <a:t>    dávka</a:t>
            </a:r>
          </a:p>
          <a:p>
            <a:pPr eaLnBrk="1" hangingPunct="1"/>
            <a:r>
              <a:rPr lang="cs-CZ" altLang="cs-CZ" b="1" smtClean="0"/>
              <a:t> krátká inkubační doba</a:t>
            </a:r>
          </a:p>
          <a:p>
            <a:pPr eaLnBrk="1" hangingPunct="1"/>
            <a:r>
              <a:rPr lang="cs-CZ" altLang="cs-CZ" b="1" smtClean="0"/>
              <a:t> rychlé množení viru </a:t>
            </a:r>
          </a:p>
          <a:p>
            <a:pPr eaLnBrk="1" hangingPunct="1"/>
            <a:r>
              <a:rPr lang="cs-CZ" altLang="cs-CZ" b="1" smtClean="0"/>
              <a:t> všeobecná vnímavost populace</a:t>
            </a:r>
          </a:p>
          <a:p>
            <a:pPr eaLnBrk="1" hangingPunct="1"/>
            <a:endParaRPr lang="cs-CZ" altLang="cs-CZ" b="1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Přehled chřipkových virů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844675"/>
            <a:ext cx="7772400" cy="4287838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virus </a:t>
            </a:r>
            <a:r>
              <a:rPr lang="cs-CZ" altLang="cs-CZ" b="1" smtClean="0">
                <a:solidFill>
                  <a:schemeClr val="tx2"/>
                </a:solidFill>
              </a:rPr>
              <a:t>lidské</a:t>
            </a:r>
            <a:r>
              <a:rPr lang="cs-CZ" altLang="cs-CZ" b="1" smtClean="0"/>
              <a:t> chřipky </a:t>
            </a:r>
          </a:p>
          <a:p>
            <a:pPr lvl="1" eaLnBrk="1" hangingPunct="1"/>
            <a:r>
              <a:rPr lang="cs-CZ" altLang="cs-CZ" sz="3200" b="1" smtClean="0"/>
              <a:t>A/H1N1</a:t>
            </a:r>
          </a:p>
          <a:p>
            <a:pPr lvl="1" eaLnBrk="1" hangingPunct="1"/>
            <a:r>
              <a:rPr lang="cs-CZ" altLang="cs-CZ" sz="3200" b="1" smtClean="0"/>
              <a:t>A/H3N2</a:t>
            </a:r>
          </a:p>
          <a:p>
            <a:pPr lvl="1" eaLnBrk="1" hangingPunct="1"/>
            <a:r>
              <a:rPr lang="cs-CZ" altLang="cs-CZ" sz="3200" b="1" smtClean="0"/>
              <a:t>B</a:t>
            </a:r>
          </a:p>
          <a:p>
            <a:pPr eaLnBrk="1" hangingPunct="1"/>
            <a:r>
              <a:rPr lang="cs-CZ" altLang="cs-CZ" b="1" smtClean="0"/>
              <a:t>virus </a:t>
            </a:r>
            <a:r>
              <a:rPr lang="cs-CZ" altLang="cs-CZ" b="1" smtClean="0">
                <a:solidFill>
                  <a:schemeClr val="tx2"/>
                </a:solidFill>
              </a:rPr>
              <a:t>ptačí</a:t>
            </a:r>
            <a:r>
              <a:rPr lang="cs-CZ" altLang="cs-CZ" b="1" smtClean="0"/>
              <a:t> chřipky  </a:t>
            </a:r>
          </a:p>
          <a:p>
            <a:pPr lvl="1" eaLnBrk="1" hangingPunct="1"/>
            <a:r>
              <a:rPr lang="cs-CZ" altLang="cs-CZ" b="1" smtClean="0"/>
              <a:t>A/H5N1</a:t>
            </a:r>
          </a:p>
          <a:p>
            <a:pPr lvl="1" eaLnBrk="1" hangingPunct="1"/>
            <a:r>
              <a:rPr lang="cs-CZ" altLang="cs-CZ" b="1" smtClean="0"/>
              <a:t>A/H5N8</a:t>
            </a:r>
          </a:p>
          <a:p>
            <a:pPr eaLnBrk="1" hangingPunct="1"/>
            <a:r>
              <a:rPr lang="cs-CZ" altLang="cs-CZ" b="1" smtClean="0"/>
              <a:t>virus </a:t>
            </a:r>
            <a:r>
              <a:rPr lang="cs-CZ" altLang="cs-CZ" b="1" smtClean="0">
                <a:solidFill>
                  <a:schemeClr val="tx2"/>
                </a:solidFill>
              </a:rPr>
              <a:t>prasečí</a:t>
            </a:r>
            <a:r>
              <a:rPr lang="cs-CZ" altLang="cs-CZ" b="1" smtClean="0"/>
              <a:t> chřipky  A/H1N1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Pandemie lidské chřipky 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1575" y="1844675"/>
            <a:ext cx="7772400" cy="411480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1918 – </a:t>
            </a:r>
            <a:r>
              <a:rPr lang="cs-CZ" altLang="cs-CZ" b="1" smtClean="0">
                <a:solidFill>
                  <a:schemeClr val="accent2"/>
                </a:solidFill>
              </a:rPr>
              <a:t>H1N1</a:t>
            </a:r>
            <a:r>
              <a:rPr lang="cs-CZ" altLang="cs-CZ" b="1" smtClean="0"/>
              <a:t> – španělská chřipka</a:t>
            </a:r>
          </a:p>
          <a:p>
            <a:pPr eaLnBrk="1" hangingPunct="1"/>
            <a:r>
              <a:rPr lang="cs-CZ" altLang="cs-CZ" b="1" smtClean="0"/>
              <a:t>1957 – </a:t>
            </a:r>
            <a:r>
              <a:rPr lang="cs-CZ" altLang="cs-CZ" b="1" smtClean="0">
                <a:solidFill>
                  <a:schemeClr val="accent2"/>
                </a:solidFill>
              </a:rPr>
              <a:t>H2N2</a:t>
            </a:r>
            <a:r>
              <a:rPr lang="cs-CZ" altLang="cs-CZ" b="1" smtClean="0"/>
              <a:t> – asijská chřipka</a:t>
            </a:r>
          </a:p>
          <a:p>
            <a:pPr eaLnBrk="1" hangingPunct="1"/>
            <a:r>
              <a:rPr lang="cs-CZ" altLang="cs-CZ" b="1" smtClean="0"/>
              <a:t>1968 –</a:t>
            </a:r>
            <a:r>
              <a:rPr lang="cs-CZ" altLang="cs-CZ" b="1" smtClean="0">
                <a:solidFill>
                  <a:schemeClr val="accent2"/>
                </a:solidFill>
              </a:rPr>
              <a:t> H3N2 </a:t>
            </a:r>
            <a:r>
              <a:rPr lang="cs-CZ" altLang="cs-CZ" b="1" smtClean="0"/>
              <a:t>– chřipka Hong Kong</a:t>
            </a:r>
          </a:p>
          <a:p>
            <a:pPr eaLnBrk="1" hangingPunct="1"/>
            <a:r>
              <a:rPr lang="cs-CZ" altLang="cs-CZ" b="1" smtClean="0"/>
              <a:t>1977 –</a:t>
            </a:r>
            <a:r>
              <a:rPr lang="cs-CZ" altLang="cs-CZ" b="1" smtClean="0">
                <a:solidFill>
                  <a:schemeClr val="accent2"/>
                </a:solidFill>
              </a:rPr>
              <a:t> H1N1 </a:t>
            </a:r>
            <a:r>
              <a:rPr lang="cs-CZ" altLang="cs-CZ" b="1" smtClean="0"/>
              <a:t>– ruská chřipka</a:t>
            </a:r>
          </a:p>
          <a:p>
            <a:pPr eaLnBrk="1" hangingPunct="1"/>
            <a:r>
              <a:rPr lang="cs-CZ" altLang="cs-CZ" b="1" smtClean="0"/>
              <a:t>2009 -  </a:t>
            </a:r>
            <a:r>
              <a:rPr lang="cs-CZ" altLang="cs-CZ" b="1" smtClean="0">
                <a:solidFill>
                  <a:srgbClr val="FFC000"/>
                </a:solidFill>
              </a:rPr>
              <a:t>H1N1</a:t>
            </a:r>
            <a:r>
              <a:rPr lang="cs-CZ" altLang="cs-CZ" b="1" smtClean="0"/>
              <a:t> - pandemická chřipka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smtClean="0"/>
              <a:t>kompletní výměna jednoho či obou povrchových antigenů </a:t>
            </a:r>
            <a:r>
              <a:rPr lang="cs-CZ" altLang="cs-CZ" b="1" smtClean="0">
                <a:solidFill>
                  <a:srgbClr val="003399"/>
                </a:solidFill>
                <a:sym typeface="Wingdings" pitchFamily="2" charset="2"/>
              </a:rPr>
              <a:t>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smtClean="0">
                <a:solidFill>
                  <a:schemeClr val="folHlink"/>
                </a:solidFill>
                <a:sym typeface="Wingdings" pitchFamily="2" charset="2"/>
              </a:rPr>
              <a:t>   </a:t>
            </a:r>
            <a:r>
              <a:rPr lang="cs-CZ" altLang="cs-CZ" b="1" smtClean="0">
                <a:solidFill>
                  <a:srgbClr val="003399"/>
                </a:solidFill>
                <a:sym typeface="Wingdings" pitchFamily="2" charset="2"/>
              </a:rPr>
              <a:t>antigenní shift  pandemie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b="1" smtClean="0">
              <a:solidFill>
                <a:srgbClr val="003399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 typeface="Wingdings" pitchFamily="2" charset="2"/>
              <a:buNone/>
            </a:pPr>
            <a:endParaRPr lang="cs-CZ" altLang="cs-CZ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Charakteristika pandemií </a:t>
            </a:r>
            <a:br>
              <a:rPr lang="cs-CZ" b="1" dirty="0" smtClean="0"/>
            </a:br>
            <a:r>
              <a:rPr lang="cs-CZ" b="1" dirty="0" smtClean="0"/>
              <a:t>      20. a 21. století</a:t>
            </a:r>
            <a:endParaRPr lang="sk-SK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88" y="2324895"/>
            <a:ext cx="5774283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907704" y="6021288"/>
            <a:ext cx="3988197" cy="365125"/>
          </a:xfrm>
        </p:spPr>
        <p:txBody>
          <a:bodyPr/>
          <a:lstStyle/>
          <a:p>
            <a:r>
              <a:rPr lang="cs-CZ" dirty="0" smtClean="0"/>
              <a:t>Zdroj: Pandemický plán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6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Ptačí chřipka A/H5N1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virus ptačí chřipky A/H5N1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smtClean="0"/>
              <a:t>   u vodních a stěhovavých ptáků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smtClean="0"/>
              <a:t>   v Hong Kongu </a:t>
            </a:r>
            <a:r>
              <a:rPr lang="cs-CZ" altLang="cs-CZ" b="1" smtClean="0">
                <a:solidFill>
                  <a:srgbClr val="003399"/>
                </a:solidFill>
              </a:rPr>
              <a:t>1997</a:t>
            </a:r>
          </a:p>
          <a:p>
            <a:pPr eaLnBrk="1" hangingPunct="1"/>
            <a:r>
              <a:rPr lang="cs-CZ" altLang="cs-CZ" b="1" smtClean="0"/>
              <a:t>vrchol epidemie v 2003 a 2004</a:t>
            </a:r>
          </a:p>
          <a:p>
            <a:pPr eaLnBrk="1" hangingPunct="1"/>
            <a:r>
              <a:rPr lang="cs-CZ" altLang="cs-CZ" b="1" smtClean="0"/>
              <a:t>miliarda kusů drůbeže byla utracena při prevenci šíření</a:t>
            </a:r>
          </a:p>
          <a:p>
            <a:pPr eaLnBrk="1" hangingPunct="1"/>
            <a:r>
              <a:rPr lang="cs-CZ" altLang="cs-CZ" b="1" smtClean="0"/>
              <a:t>finanční ztráty 60 mld USD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0645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accent2"/>
                </a:solidFill>
              </a:rPr>
              <a:t>Možný přenos na člověka ?</a:t>
            </a:r>
          </a:p>
        </p:txBody>
      </p:sp>
      <p:pic>
        <p:nvPicPr>
          <p:cNvPr id="19459" name="Picture 3" descr="weblog20040122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298575"/>
            <a:ext cx="7127875" cy="5218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8964612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8748713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5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164388" cy="67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cs-CZ" altLang="cs-CZ" sz="4000" smtClean="0"/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4800" b="1" smtClean="0">
                <a:solidFill>
                  <a:srgbClr val="003399"/>
                </a:solidFill>
              </a:rPr>
              <a:t>Co je chřipka?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Ptačí chřipka A/H5N8</a:t>
            </a:r>
          </a:p>
        </p:txBody>
      </p:sp>
      <p:sp>
        <p:nvSpPr>
          <p:cNvPr id="22531" name="Rectangle 8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altLang="cs-CZ" sz="2800" b="1" smtClean="0"/>
              <a:t>2014 výskyt na drůbežích farmách v Evropě</a:t>
            </a:r>
          </a:p>
          <a:p>
            <a:r>
              <a:rPr lang="cs-CZ" altLang="cs-CZ" sz="2800" b="1" smtClean="0"/>
              <a:t>nákaza od migrujících ptáků</a:t>
            </a:r>
          </a:p>
          <a:p>
            <a:r>
              <a:rPr lang="cs-CZ" altLang="cs-CZ" sz="2800" b="1" smtClean="0"/>
              <a:t>represivní veterinární opatření</a:t>
            </a:r>
          </a:p>
        </p:txBody>
      </p:sp>
      <p:pic>
        <p:nvPicPr>
          <p:cNvPr id="22532" name="Picture 9" descr="H5N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5563" y="2017713"/>
            <a:ext cx="3522662" cy="1981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10" descr="Hekendorp far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963" y="2017713"/>
            <a:ext cx="3522662" cy="1981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Ptačí chřipka A/H5N8</a:t>
            </a:r>
            <a:endParaRPr lang="cs-CZ" altLang="cs-CZ" smtClean="0"/>
          </a:p>
        </p:txBody>
      </p:sp>
      <p:sp>
        <p:nvSpPr>
          <p:cNvPr id="22531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b="1" dirty="0" smtClean="0"/>
              <a:t>virus vysoce patogenní pro řadu druhů stěhovavých a vodních ptáků a drůbeže</a:t>
            </a:r>
          </a:p>
          <a:p>
            <a:pPr>
              <a:defRPr/>
            </a:pPr>
            <a:r>
              <a:rPr lang="cs-CZ" altLang="cs-CZ" b="1" dirty="0" smtClean="0"/>
              <a:t>není patogenní pro člověka </a:t>
            </a:r>
          </a:p>
          <a:p>
            <a:pPr>
              <a:defRPr/>
            </a:pPr>
            <a:r>
              <a:rPr lang="cs-CZ" altLang="cs-CZ" b="1" dirty="0"/>
              <a:t>v</a:t>
            </a:r>
            <a:r>
              <a:rPr lang="cs-CZ" altLang="cs-CZ" b="1" dirty="0" smtClean="0"/>
              <a:t>ýskyt v dalších evropských zemích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altLang="cs-CZ" b="1" dirty="0"/>
              <a:t> </a:t>
            </a:r>
            <a:r>
              <a:rPr lang="cs-CZ" altLang="cs-CZ" b="1" dirty="0" smtClean="0"/>
              <a:t>  Rakousko, Dánsko, Francie, Polsko,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altLang="cs-CZ" b="1" dirty="0"/>
              <a:t> </a:t>
            </a:r>
            <a:r>
              <a:rPr lang="cs-CZ" altLang="cs-CZ" b="1" dirty="0" smtClean="0"/>
              <a:t>  Maďarsko, Chorvatsko, Švédsko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smtClean="0"/>
              <a:t>     Přenos ptačí chřipky –    </a:t>
            </a:r>
            <a:br>
              <a:rPr lang="cs-CZ" altLang="cs-CZ" sz="4000" b="1" smtClean="0"/>
            </a:br>
            <a:r>
              <a:rPr lang="cs-CZ" altLang="cs-CZ" sz="4000" b="1" smtClean="0"/>
              <a:t>     kontaminace chovu</a:t>
            </a:r>
          </a:p>
        </p:txBody>
      </p:sp>
      <p:pic>
        <p:nvPicPr>
          <p:cNvPr id="24579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8338" y="2420938"/>
            <a:ext cx="5586412" cy="360045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Ptačí chřipka H5N8 v ČR</a:t>
            </a:r>
            <a:endParaRPr lang="cs-CZ" altLang="cs-CZ" smtClean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b="1" dirty="0" smtClean="0"/>
              <a:t>výskyt od začátku ledna 2017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dirty="0"/>
              <a:t> </a:t>
            </a:r>
            <a:r>
              <a:rPr lang="cs-CZ" b="1" dirty="0" smtClean="0"/>
              <a:t>  v chovech malých chovatelů </a:t>
            </a:r>
          </a:p>
          <a:p>
            <a:pPr>
              <a:defRPr/>
            </a:pPr>
            <a:r>
              <a:rPr lang="cs-CZ" b="1" dirty="0" smtClean="0"/>
              <a:t>Jihomoravský kraj: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dirty="0" smtClean="0"/>
              <a:t>   Ivančice, Moravský Krumlov,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dirty="0"/>
              <a:t> </a:t>
            </a:r>
            <a:r>
              <a:rPr lang="cs-CZ" b="1" dirty="0" smtClean="0"/>
              <a:t>  Oslavany a obce Nová Ves a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dirty="0"/>
              <a:t> </a:t>
            </a:r>
            <a:r>
              <a:rPr lang="cs-CZ" b="1" dirty="0" smtClean="0"/>
              <a:t>  Vedrovice</a:t>
            </a:r>
          </a:p>
          <a:p>
            <a:pPr>
              <a:defRPr/>
            </a:pPr>
            <a:r>
              <a:rPr lang="cs-CZ" b="1" dirty="0" smtClean="0"/>
              <a:t>Lázně Toušeň (okr. Praha-východ)</a:t>
            </a:r>
          </a:p>
          <a:p>
            <a:pPr>
              <a:defRPr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smtClean="0"/>
              <a:t>Veterinární opatření</a:t>
            </a:r>
            <a:br>
              <a:rPr lang="cs-CZ" altLang="cs-CZ" sz="4000" b="1" smtClean="0"/>
            </a:br>
            <a:r>
              <a:rPr lang="cs-CZ" altLang="cs-CZ" sz="4000" b="1" smtClean="0"/>
              <a:t>v ohniscích ptačí chřipky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b="1" dirty="0" smtClean="0"/>
              <a:t>Ochranné pásmo – 3 km </a:t>
            </a:r>
          </a:p>
          <a:p>
            <a:pPr lvl="1">
              <a:defRPr/>
            </a:pPr>
            <a:r>
              <a:rPr lang="cs-CZ" b="1" dirty="0" smtClean="0"/>
              <a:t>evidence všech chovů drůbeže</a:t>
            </a:r>
          </a:p>
          <a:p>
            <a:pPr lvl="1">
              <a:defRPr/>
            </a:pPr>
            <a:r>
              <a:rPr lang="cs-CZ" b="1" dirty="0" smtClean="0"/>
              <a:t>zákaz chovů ve volném výběhu</a:t>
            </a:r>
          </a:p>
          <a:p>
            <a:pPr lvl="1">
              <a:defRPr/>
            </a:pPr>
            <a:r>
              <a:rPr lang="cs-CZ" b="1" dirty="0" smtClean="0"/>
              <a:t>kontejnery pro uhynulé kusy</a:t>
            </a:r>
          </a:p>
          <a:p>
            <a:pPr>
              <a:defRPr/>
            </a:pPr>
            <a:r>
              <a:rPr lang="cs-CZ" b="1" dirty="0" smtClean="0"/>
              <a:t>Dozorové pásmo – 10 km</a:t>
            </a:r>
          </a:p>
          <a:p>
            <a:pPr lvl="1">
              <a:defRPr/>
            </a:pPr>
            <a:r>
              <a:rPr lang="cs-CZ" b="1" dirty="0" smtClean="0"/>
              <a:t>evidence komerčních chovů drůbeže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800" b="1" dirty="0" smtClean="0"/>
              <a:t>Zákaz výstav drůbeže a ptactva, přesuny drůbeže, vajec, krmiv.</a:t>
            </a:r>
          </a:p>
          <a:p>
            <a:pPr lvl="1">
              <a:defRPr/>
            </a:pPr>
            <a:endParaRPr lang="cs-CZ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3"/>
          <p:cNvSpPr>
            <a:spLocks noGrp="1"/>
          </p:cNvSpPr>
          <p:nvPr>
            <p:ph type="title"/>
          </p:nvPr>
        </p:nvSpPr>
        <p:spPr>
          <a:xfrm>
            <a:off x="1792288" y="4508500"/>
            <a:ext cx="5486400" cy="639763"/>
          </a:xfrm>
        </p:spPr>
        <p:txBody>
          <a:bodyPr/>
          <a:lstStyle/>
          <a:p>
            <a:r>
              <a:rPr lang="cs-CZ" altLang="cs-CZ" sz="2400" smtClean="0"/>
              <a:t>Ptačí chřipka H5N8 v okolí Brna</a:t>
            </a:r>
          </a:p>
        </p:txBody>
      </p:sp>
      <p:sp>
        <p:nvSpPr>
          <p:cNvPr id="27651" name="Zástupný symbol pro text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altLang="cs-CZ" smtClean="0"/>
          </a:p>
          <a:p>
            <a:r>
              <a:rPr lang="cs-CZ" altLang="cs-CZ" sz="2000" b="1" smtClean="0"/>
              <a:t>       ochranné pásmo v okruhu 3 km</a:t>
            </a:r>
          </a:p>
          <a:p>
            <a:r>
              <a:rPr lang="cs-CZ" altLang="cs-CZ" sz="2000" b="1" smtClean="0"/>
              <a:t>       dozorové pásmo v okruhu 10 km </a:t>
            </a:r>
          </a:p>
        </p:txBody>
      </p:sp>
      <p:pic>
        <p:nvPicPr>
          <p:cNvPr id="27652" name="Zástupný symbol pro obrázek 1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0" b="1227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smtClean="0"/>
              <a:t>Likvidace ohrožených chovů</a:t>
            </a:r>
            <a:endParaRPr lang="cs-CZ" altLang="cs-CZ" sz="4000" smtClean="0"/>
          </a:p>
        </p:txBody>
      </p:sp>
      <p:pic>
        <p:nvPicPr>
          <p:cNvPr id="2867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636838"/>
            <a:ext cx="6000750" cy="290512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3"/>
          <p:cNvSpPr>
            <a:spLocks noGrp="1"/>
          </p:cNvSpPr>
          <p:nvPr>
            <p:ph type="title"/>
          </p:nvPr>
        </p:nvSpPr>
        <p:spPr>
          <a:xfrm>
            <a:off x="900113" y="214313"/>
            <a:ext cx="8043862" cy="1462087"/>
          </a:xfrm>
        </p:spPr>
        <p:txBody>
          <a:bodyPr/>
          <a:lstStyle/>
          <a:p>
            <a:r>
              <a:rPr lang="cs-CZ" altLang="cs-CZ" sz="4000" b="1" smtClean="0"/>
              <a:t>Likvidace ohrožených chovů</a:t>
            </a:r>
            <a:endParaRPr lang="cs-CZ" altLang="cs-CZ" sz="4000" smtClean="0"/>
          </a:p>
        </p:txBody>
      </p:sp>
      <p:pic>
        <p:nvPicPr>
          <p:cNvPr id="29699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2060575"/>
            <a:ext cx="5481638" cy="41148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smtClean="0"/>
              <a:t>Likvidace ohrožených chovů</a:t>
            </a:r>
            <a:endParaRPr lang="cs-CZ" altLang="cs-CZ" sz="4000" smtClean="0"/>
          </a:p>
        </p:txBody>
      </p:sp>
      <p:pic>
        <p:nvPicPr>
          <p:cNvPr id="30723" name="Picture 2" descr="05 Moravský Krumlo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2017713"/>
            <a:ext cx="65532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smtClean="0"/>
              <a:t>Likvidace ohrožených chovů</a:t>
            </a:r>
            <a:endParaRPr lang="cs-CZ" altLang="cs-CZ" sz="4000" smtClean="0"/>
          </a:p>
        </p:txBody>
      </p:sp>
      <p:pic>
        <p:nvPicPr>
          <p:cNvPr id="31747" name="Picture 2" descr="04 Injekční usmrcení důbež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017713"/>
            <a:ext cx="6551613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Chřipková onemocnění</a:t>
            </a:r>
            <a:br>
              <a:rPr lang="cs-CZ" altLang="cs-CZ" sz="4000" b="1" smtClean="0"/>
            </a:br>
            <a:r>
              <a:rPr lang="cs-CZ" altLang="cs-CZ" sz="4000" smtClean="0"/>
              <a:t>ARO </a:t>
            </a:r>
            <a:r>
              <a:rPr lang="cs-CZ" altLang="cs-CZ" sz="3600" smtClean="0"/>
              <a:t>(akutní respirační onemocnění)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rýma</a:t>
            </a:r>
          </a:p>
          <a:p>
            <a:pPr eaLnBrk="1" hangingPunct="1"/>
            <a:r>
              <a:rPr lang="cs-CZ" altLang="cs-CZ" smtClean="0"/>
              <a:t>zánět spojivek</a:t>
            </a:r>
          </a:p>
          <a:p>
            <a:pPr eaLnBrk="1" hangingPunct="1"/>
            <a:r>
              <a:rPr lang="cs-CZ" altLang="cs-CZ" smtClean="0"/>
              <a:t>zánět středního ucha</a:t>
            </a:r>
          </a:p>
          <a:p>
            <a:pPr eaLnBrk="1" hangingPunct="1"/>
            <a:r>
              <a:rPr lang="cs-CZ" altLang="cs-CZ" smtClean="0"/>
              <a:t>zánět nosohltanu</a:t>
            </a:r>
          </a:p>
          <a:p>
            <a:pPr eaLnBrk="1" hangingPunct="1"/>
            <a:r>
              <a:rPr lang="cs-CZ" altLang="cs-CZ" smtClean="0"/>
              <a:t>zánět průdušnice a průdušek – kašel</a:t>
            </a:r>
          </a:p>
          <a:p>
            <a:pPr eaLnBrk="1" hangingPunct="1"/>
            <a:r>
              <a:rPr lang="cs-CZ" altLang="cs-CZ" smtClean="0"/>
              <a:t>gastrointestinální příznaky – zvracení, 							průjem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Likvidace ohrožených chovů – usmrcení injekcí</a:t>
            </a:r>
            <a:endParaRPr lang="cs-CZ" altLang="cs-CZ" smtClean="0"/>
          </a:p>
        </p:txBody>
      </p:sp>
      <p:pic>
        <p:nvPicPr>
          <p:cNvPr id="32771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2017713"/>
            <a:ext cx="3384550" cy="41148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 smtClean="0"/>
              <a:t>Likvidace ohrožených chovů–</a:t>
            </a:r>
            <a:br>
              <a:rPr lang="cs-CZ" altLang="cs-CZ" sz="4000" b="1" dirty="0" smtClean="0"/>
            </a:br>
            <a:r>
              <a:rPr lang="cs-CZ" altLang="cs-CZ" sz="4000" b="1" dirty="0" smtClean="0"/>
              <a:t>usmrcení plynem (CO</a:t>
            </a:r>
            <a:r>
              <a:rPr lang="cs-CZ" altLang="cs-CZ" sz="2000" b="1" dirty="0" smtClean="0"/>
              <a:t>2</a:t>
            </a:r>
            <a:r>
              <a:rPr lang="cs-CZ" altLang="cs-CZ" sz="4000" b="1" dirty="0" smtClean="0"/>
              <a:t>)   </a:t>
            </a:r>
          </a:p>
        </p:txBody>
      </p:sp>
      <p:sp>
        <p:nvSpPr>
          <p:cNvPr id="33795" name="Zástupný symbol pro obsah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33796" name="Picture 5" descr="http://storage.pozary.cz/2017/01/58740fcd36478/sx0dlgs127/120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092325"/>
            <a:ext cx="6913562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809625" y="279400"/>
            <a:ext cx="9144000" cy="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b="1">
                <a:solidFill>
                  <a:srgbClr val="FFFFFF"/>
                </a:solidFill>
                <a:latin typeface="Verdana" pitchFamily="34" charset="0"/>
              </a:rPr>
              <a:t>Obr</a:t>
            </a:r>
            <a:r>
              <a:rPr lang="cs-CZ" altLang="cs-CZ" sz="1000" b="1">
                <a:solidFill>
                  <a:srgbClr val="FFFFFF"/>
                </a:solidFill>
                <a:latin typeface="Arial" charset="0"/>
              </a:rPr>
              <a:t>á</a:t>
            </a:r>
            <a:r>
              <a:rPr lang="cs-CZ" altLang="cs-CZ" sz="1000" b="1">
                <a:solidFill>
                  <a:srgbClr val="FFFFFF"/>
                </a:solidFill>
                <a:latin typeface="Verdana" pitchFamily="34" charset="0"/>
              </a:rPr>
              <a:t>zek 1 z 1</a:t>
            </a:r>
            <a:endParaRPr lang="cs-CZ" altLang="cs-CZ" sz="1000">
              <a:solidFill>
                <a:srgbClr val="333333"/>
              </a:solidFill>
              <a:latin typeface="Verdana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latin typeface="Arial" charset="0"/>
            </a:endParaRPr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809625" y="27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71415" bIns="66654" anchor="ctr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900">
                <a:latin typeface="Arial" charset="0"/>
              </a:rPr>
              <a:t/>
            </a:r>
            <a:br>
              <a:rPr lang="cs-CZ" altLang="cs-CZ" sz="900">
                <a:latin typeface="Arial" charset="0"/>
              </a:rPr>
            </a:br>
            <a:endParaRPr lang="cs-CZ" altLang="cs-CZ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smtClean="0"/>
              <a:t>Epidemie ptačí chřipky v ČR 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1182688" y="1773238"/>
            <a:ext cx="7772400" cy="4359275"/>
          </a:xfrm>
        </p:spPr>
        <p:txBody>
          <a:bodyPr/>
          <a:lstStyle/>
          <a:p>
            <a:r>
              <a:rPr lang="cs-CZ" altLang="cs-CZ" b="1" smtClean="0"/>
              <a:t>celkem 39 ohnisek v chovech drůbeže či ptáků žijících v zajetí</a:t>
            </a:r>
          </a:p>
          <a:p>
            <a:r>
              <a:rPr lang="cs-CZ" altLang="cs-CZ" b="1" smtClean="0"/>
              <a:t>současně virus potrvrzen u 52 ptáků volně žijících ve 13 krajích</a:t>
            </a:r>
          </a:p>
          <a:p>
            <a:r>
              <a:rPr lang="cs-CZ" altLang="cs-CZ" b="1" smtClean="0"/>
              <a:t>celkem utraceno 98 000 kusů</a:t>
            </a:r>
          </a:p>
          <a:p>
            <a:r>
              <a:rPr lang="cs-CZ" altLang="cs-CZ" b="1" smtClean="0"/>
              <a:t>22. 3. 2017 poslední ohnisko – Poseč (Karlovarský kraj) </a:t>
            </a:r>
          </a:p>
          <a:p>
            <a:r>
              <a:rPr lang="cs-CZ" altLang="cs-CZ" b="1" smtClean="0"/>
              <a:t>poslední dozorové pásmo skončí 23. 4. 2017</a:t>
            </a:r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smtClean="0"/>
              <a:t>Obnova chovů po likvidaci ohnisek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>
          <a:xfrm>
            <a:off x="900113" y="1844675"/>
            <a:ext cx="7772400" cy="4287838"/>
          </a:xfrm>
        </p:spPr>
        <p:txBody>
          <a:bodyPr/>
          <a:lstStyle/>
          <a:p>
            <a:pPr>
              <a:defRPr/>
            </a:pPr>
            <a:r>
              <a:rPr lang="cs-CZ" altLang="cs-CZ" sz="2800" b="1" dirty="0" smtClean="0"/>
              <a:t>mechanická očista kurníků a volných výběhů (zbytky trusu)</a:t>
            </a:r>
          </a:p>
          <a:p>
            <a:pPr>
              <a:defRPr/>
            </a:pPr>
            <a:r>
              <a:rPr lang="cs-CZ" altLang="cs-CZ" sz="2800" b="1" dirty="0" err="1" smtClean="0"/>
              <a:t>virucidní</a:t>
            </a:r>
            <a:r>
              <a:rPr lang="cs-CZ" altLang="cs-CZ" sz="2800" b="1" dirty="0" smtClean="0"/>
              <a:t> dezinfekce (profesionální firmy)</a:t>
            </a:r>
          </a:p>
          <a:p>
            <a:pPr>
              <a:defRPr/>
            </a:pPr>
            <a:r>
              <a:rPr lang="cs-CZ" altLang="cs-CZ" sz="2800" b="1" dirty="0" smtClean="0"/>
              <a:t>nákup nové drůbeže povolen za 30 dní po dezinfekci</a:t>
            </a:r>
          </a:p>
          <a:p>
            <a:pPr>
              <a:defRPr/>
            </a:pPr>
            <a:r>
              <a:rPr lang="cs-CZ" altLang="cs-CZ" sz="2800" b="1" dirty="0" smtClean="0"/>
              <a:t>finanční odškodnění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altLang="cs-CZ" sz="2800" b="1" dirty="0">
                <a:solidFill>
                  <a:schemeClr val="tx2"/>
                </a:solidFill>
              </a:rPr>
              <a:t>Živočišné produkty z drůbeže z ČR jsou pod stálým veterinárním dozorem.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Ptačí chřipka</a:t>
            </a:r>
            <a:br>
              <a:rPr lang="cs-CZ" altLang="cs-CZ" b="1" smtClean="0"/>
            </a:br>
            <a:r>
              <a:rPr lang="cs-CZ" altLang="cs-CZ" b="1" smtClean="0"/>
              <a:t>Máme důvod k obavám?</a:t>
            </a:r>
          </a:p>
        </p:txBody>
      </p:sp>
      <p:pic>
        <p:nvPicPr>
          <p:cNvPr id="3686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2349500"/>
            <a:ext cx="5715000" cy="3810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Virus „pandemické chřipky“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2009 -  nový virus A/H1N1</a:t>
            </a:r>
          </a:p>
          <a:p>
            <a:pPr eaLnBrk="1" hangingPunct="1"/>
            <a:r>
              <a:rPr lang="cs-CZ" altLang="cs-CZ" b="1" smtClean="0"/>
              <a:t>kombinace genů všech tří virů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smtClean="0"/>
              <a:t>   (lidské, prasečí a ptačí)</a:t>
            </a:r>
          </a:p>
          <a:p>
            <a:pPr eaLnBrk="1" hangingPunct="1"/>
            <a:endParaRPr lang="cs-CZ" altLang="cs-CZ" b="1" smtClean="0">
              <a:solidFill>
                <a:schemeClr val="tx2"/>
              </a:solidFill>
            </a:endParaRPr>
          </a:p>
          <a:p>
            <a:pPr eaLnBrk="1" hangingPunct="1"/>
            <a:r>
              <a:rPr lang="cs-CZ" altLang="cs-CZ" b="1" smtClean="0">
                <a:solidFill>
                  <a:schemeClr val="tx2"/>
                </a:solidFill>
              </a:rPr>
              <a:t>citlivý na antivirotika</a:t>
            </a:r>
          </a:p>
          <a:p>
            <a:pPr eaLnBrk="1" hangingPunct="1"/>
            <a:r>
              <a:rPr lang="cs-CZ" altLang="cs-CZ" b="1" smtClean="0">
                <a:solidFill>
                  <a:schemeClr val="tx2"/>
                </a:solidFill>
              </a:rPr>
              <a:t>výskyt u mladých lidí</a:t>
            </a:r>
          </a:p>
          <a:p>
            <a:pPr eaLnBrk="1" hangingPunct="1"/>
            <a:r>
              <a:rPr lang="cs-CZ" altLang="cs-CZ" b="1" smtClean="0">
                <a:solidFill>
                  <a:schemeClr val="tx2"/>
                </a:solidFill>
              </a:rPr>
              <a:t>lehký průběh </a:t>
            </a:r>
            <a:r>
              <a:rPr lang="cs-CZ" altLang="cs-CZ" b="1" smtClean="0"/>
              <a:t>(bez antivirotik)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Příznaky a symptomy u lidí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b="1" smtClean="0"/>
              <a:t>Příznaky prasečí (mexické) chřipky H1N1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b="1" smtClean="0"/>
              <a:t>u lidí jsou shodné jako u „klasické“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800" b="1" smtClean="0"/>
              <a:t>sezónní lidské chřipky:</a:t>
            </a:r>
            <a:r>
              <a:rPr lang="cs-CZ" altLang="cs-CZ" sz="2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horečka, zimnice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malátnost, schvácenost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bolesti v krku, kašel,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bolesti svalů a hlavy,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400" b="1" smtClean="0"/>
              <a:t>    bolest za „očima“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komplikace - zápal plic a selhání dýchání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zhoršení chron. nemocí</a:t>
            </a:r>
          </a:p>
        </p:txBody>
      </p:sp>
      <p:pic>
        <p:nvPicPr>
          <p:cNvPr id="38916" name="Picture 4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68638"/>
            <a:ext cx="27368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Léčba chřipky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u lehkých a středních průběhů pouze symptomatická</a:t>
            </a:r>
          </a:p>
          <a:p>
            <a:pPr eaLnBrk="1" hangingPunct="1"/>
            <a:r>
              <a:rPr lang="cs-CZ" altLang="cs-CZ" b="1" smtClean="0"/>
              <a:t>u těžkých průběhů (primární pneumonie) a u rizikových pacientů antivirotika</a:t>
            </a:r>
          </a:p>
          <a:p>
            <a:pPr lvl="1" eaLnBrk="1" hangingPunct="1"/>
            <a:r>
              <a:rPr lang="cs-CZ" altLang="cs-CZ" sz="3200" b="1" smtClean="0"/>
              <a:t>Tamiflu (oseltamivir)</a:t>
            </a:r>
          </a:p>
          <a:p>
            <a:pPr lvl="1" eaLnBrk="1" hangingPunct="1"/>
            <a:r>
              <a:rPr lang="cs-CZ" altLang="cs-CZ" sz="3200" b="1" smtClean="0"/>
              <a:t>Relenza (zanamivir)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Přenos chřipky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700213"/>
            <a:ext cx="7772400" cy="4114800"/>
          </a:xfrm>
        </p:spPr>
        <p:txBody>
          <a:bodyPr/>
          <a:lstStyle/>
          <a:p>
            <a:pPr eaLnBrk="1" hangingPunct="1"/>
            <a:r>
              <a:rPr lang="cs-CZ" altLang="cs-CZ" sz="2800" b="1" smtClean="0"/>
              <a:t>zdroj – nemocný člověk od konce ID</a:t>
            </a:r>
          </a:p>
          <a:p>
            <a:pPr eaLnBrk="1" hangingPunct="1"/>
            <a:r>
              <a:rPr lang="cs-CZ" altLang="cs-CZ" sz="2800" b="1" smtClean="0"/>
              <a:t>vstupní brána – sliznice dýchacích cest</a:t>
            </a:r>
          </a:p>
          <a:p>
            <a:pPr eaLnBrk="1" hangingPunct="1"/>
            <a:r>
              <a:rPr lang="cs-CZ" altLang="cs-CZ" sz="2800" b="1" smtClean="0"/>
              <a:t>množení viru v epiteliálních buňkách dýchacích cest velmi rychlé – asi 4 hodiny - s maximem první 2-3 dny</a:t>
            </a:r>
          </a:p>
          <a:p>
            <a:pPr eaLnBrk="1" hangingPunct="1"/>
            <a:r>
              <a:rPr lang="cs-CZ" altLang="cs-CZ" sz="2800" b="1" smtClean="0"/>
              <a:t>zralé viry postupně napadají další vnímavé buňky, které se rozpadají – vznik horečky</a:t>
            </a:r>
          </a:p>
          <a:p>
            <a:pPr eaLnBrk="1" hangingPunct="1"/>
            <a:r>
              <a:rPr lang="cs-CZ" altLang="cs-CZ" sz="2800" b="1" smtClean="0"/>
              <a:t>od 6. dne od prvních příznaků virus lze  obtížně izolovat (laboratorně potvrdit)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Prevence přenosu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b="1" smtClean="0"/>
              <a:t>Doporučení nemocným:</a:t>
            </a:r>
          </a:p>
          <a:p>
            <a:pPr eaLnBrk="1" hangingPunct="1"/>
            <a:r>
              <a:rPr lang="cs-CZ" altLang="cs-CZ" b="1" smtClean="0"/>
              <a:t>podstoupit vyšetření při podezření na chřipku (epidemiologická anamnéza – do 7 dnů)</a:t>
            </a:r>
          </a:p>
          <a:p>
            <a:pPr eaLnBrk="1" hangingPunct="1"/>
            <a:r>
              <a:rPr lang="cs-CZ" altLang="cs-CZ" b="1" smtClean="0"/>
              <a:t>při onemocnění zůstat doma</a:t>
            </a:r>
          </a:p>
          <a:p>
            <a:pPr eaLnBrk="1" hangingPunct="1"/>
            <a:r>
              <a:rPr lang="cs-CZ" altLang="cs-CZ" b="1" smtClean="0"/>
              <a:t>hygiena – kapesníky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smtClean="0"/>
              <a:t>                     </a:t>
            </a:r>
            <a:r>
              <a:rPr lang="cs-CZ" altLang="cs-CZ" b="1" smtClean="0">
                <a:solidFill>
                  <a:schemeClr val="tx2"/>
                </a:solidFill>
              </a:rPr>
              <a:t>mytí rukou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Chřipková onemocnění</a:t>
            </a:r>
            <a:br>
              <a:rPr lang="cs-CZ" altLang="cs-CZ" sz="4000" b="1" smtClean="0"/>
            </a:br>
            <a:r>
              <a:rPr lang="cs-CZ" altLang="cs-CZ" sz="4000" smtClean="0"/>
              <a:t>ARO </a:t>
            </a:r>
            <a:r>
              <a:rPr lang="cs-CZ" altLang="cs-CZ" sz="3600" smtClean="0"/>
              <a:t>(akutní respirační onemocnění)</a:t>
            </a:r>
          </a:p>
        </p:txBody>
      </p:sp>
      <p:graphicFrame>
        <p:nvGraphicFramePr>
          <p:cNvPr id="35946" name="Group 106"/>
          <p:cNvGraphicFramePr>
            <a:graphicFrameLocks noGrp="1"/>
          </p:cNvGraphicFramePr>
          <p:nvPr>
            <p:ph idx="1"/>
          </p:nvPr>
        </p:nvGraphicFramePr>
        <p:xfrm>
          <a:off x="1187450" y="2276475"/>
          <a:ext cx="7566025" cy="4003676"/>
        </p:xfrm>
        <a:graphic>
          <a:graphicData uri="http://schemas.openxmlformats.org/drawingml/2006/table">
            <a:tbl>
              <a:tblPr/>
              <a:tblGrid>
                <a:gridCol w="2597150"/>
                <a:gridCol w="1223963"/>
                <a:gridCol w="1223962"/>
                <a:gridCol w="1296988"/>
                <a:gridCol w="1223962"/>
              </a:tblGrid>
              <a:tr h="647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výskyt</a:t>
                      </a: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JARO</a:t>
                      </a: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LÉTO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PODZIM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ZIMA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642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rinoviry</a:t>
                      </a: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coronaviry</a:t>
                      </a: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paramyxoviry</a:t>
                      </a: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adenoviry</a:t>
                      </a: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6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ortomyxoviry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(sezónní chřipka)</a:t>
                      </a: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xx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Prevence přenosu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b="1" smtClean="0"/>
              <a:t>Doporučení pro zdravé:</a:t>
            </a:r>
          </a:p>
          <a:p>
            <a:pPr eaLnBrk="1" hangingPunct="1"/>
            <a:r>
              <a:rPr lang="cs-CZ" altLang="cs-CZ" b="1" smtClean="0"/>
              <a:t>vyhýbat se kontaktu s nemocnými</a:t>
            </a:r>
          </a:p>
          <a:p>
            <a:pPr eaLnBrk="1" hangingPunct="1"/>
            <a:r>
              <a:rPr lang="cs-CZ" altLang="cs-CZ" b="1" smtClean="0"/>
              <a:t>nechodit na místa s velkou koncentrací lidí</a:t>
            </a:r>
          </a:p>
          <a:p>
            <a:pPr eaLnBrk="1" hangingPunct="1"/>
            <a:r>
              <a:rPr lang="cs-CZ" altLang="cs-CZ" b="1" smtClean="0"/>
              <a:t>nepůjčovat si mobily</a:t>
            </a:r>
          </a:p>
          <a:p>
            <a:pPr eaLnBrk="1" hangingPunct="1"/>
            <a:r>
              <a:rPr lang="cs-CZ" altLang="cs-CZ" b="1" smtClean="0">
                <a:solidFill>
                  <a:schemeClr val="tx2"/>
                </a:solidFill>
              </a:rPr>
              <a:t>mytí rukou !</a:t>
            </a:r>
          </a:p>
          <a:p>
            <a:pPr eaLnBrk="1" hangingPunct="1"/>
            <a:r>
              <a:rPr lang="cs-CZ" altLang="cs-CZ" b="1" smtClean="0">
                <a:solidFill>
                  <a:schemeClr val="tx2"/>
                </a:solidFill>
              </a:rPr>
              <a:t>posilovat nespecifickou imunitu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Imunita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nespecifická</a:t>
            </a:r>
          </a:p>
          <a:p>
            <a:pPr lvl="1" eaLnBrk="1" hangingPunct="1"/>
            <a:r>
              <a:rPr lang="cs-CZ" altLang="cs-CZ" b="1" smtClean="0"/>
              <a:t>výživa</a:t>
            </a:r>
          </a:p>
          <a:p>
            <a:pPr lvl="1" eaLnBrk="1" hangingPunct="1"/>
            <a:r>
              <a:rPr lang="cs-CZ" altLang="cs-CZ" b="1" smtClean="0"/>
              <a:t>pohyb</a:t>
            </a:r>
          </a:p>
          <a:p>
            <a:pPr lvl="1" eaLnBrk="1" hangingPunct="1"/>
            <a:r>
              <a:rPr lang="cs-CZ" altLang="cs-CZ" b="1" smtClean="0"/>
              <a:t>spánek</a:t>
            </a:r>
          </a:p>
          <a:p>
            <a:pPr lvl="1" eaLnBrk="1" hangingPunct="1"/>
            <a:r>
              <a:rPr lang="cs-CZ" altLang="cs-CZ" b="1" smtClean="0"/>
              <a:t>nekouřit !</a:t>
            </a:r>
          </a:p>
          <a:p>
            <a:pPr eaLnBrk="1" hangingPunct="1"/>
            <a:endParaRPr lang="cs-CZ" altLang="cs-CZ" b="1" smtClean="0"/>
          </a:p>
          <a:p>
            <a:pPr eaLnBrk="1" hangingPunct="1"/>
            <a:r>
              <a:rPr lang="cs-CZ" altLang="cs-CZ" b="1" smtClean="0"/>
              <a:t>specifická = protilátky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Očkování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proti sezónní chřipce: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dirty="0" smtClean="0"/>
              <a:t>      </a:t>
            </a:r>
            <a:r>
              <a:rPr lang="cs-CZ" altLang="cs-CZ" b="1" dirty="0" err="1" smtClean="0"/>
              <a:t>Vaxigrip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Tetra</a:t>
            </a:r>
            <a:r>
              <a:rPr lang="cs-CZ" altLang="cs-CZ" b="1" dirty="0" smtClean="0"/>
              <a:t>, </a:t>
            </a:r>
            <a:r>
              <a:rPr lang="cs-CZ" altLang="cs-CZ" b="1" dirty="0" err="1" smtClean="0"/>
              <a:t>Fluarix</a:t>
            </a:r>
            <a:r>
              <a:rPr lang="cs-CZ" altLang="cs-CZ" b="1" dirty="0" smtClean="0"/>
              <a:t>, </a:t>
            </a:r>
            <a:r>
              <a:rPr lang="cs-CZ" altLang="cs-CZ" b="1" dirty="0" err="1" smtClean="0"/>
              <a:t>Begrivac</a:t>
            </a:r>
            <a:endParaRPr lang="cs-CZ" altLang="cs-CZ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dirty="0" smtClean="0"/>
              <a:t>      </a:t>
            </a:r>
            <a:r>
              <a:rPr lang="cs-CZ" altLang="cs-CZ" b="1" dirty="0" err="1" smtClean="0"/>
              <a:t>Influvac</a:t>
            </a:r>
            <a:r>
              <a:rPr lang="cs-CZ" altLang="cs-CZ" b="1" dirty="0" smtClean="0"/>
              <a:t>, </a:t>
            </a:r>
            <a:r>
              <a:rPr lang="cs-CZ" altLang="cs-CZ" b="1" dirty="0" err="1" smtClean="0"/>
              <a:t>Fluad</a:t>
            </a:r>
            <a:endParaRPr lang="cs-CZ" altLang="cs-CZ" b="1" dirty="0" smtClean="0"/>
          </a:p>
          <a:p>
            <a:pPr lvl="1" eaLnBrk="1" hangingPunct="1"/>
            <a:r>
              <a:rPr lang="cs-CZ" altLang="cs-CZ" b="1" dirty="0" smtClean="0"/>
              <a:t> A/H1N1</a:t>
            </a:r>
          </a:p>
          <a:p>
            <a:pPr lvl="1" eaLnBrk="1" hangingPunct="1"/>
            <a:r>
              <a:rPr lang="cs-CZ" altLang="cs-CZ" b="1" dirty="0" smtClean="0"/>
              <a:t> A/H3N2 </a:t>
            </a:r>
          </a:p>
          <a:p>
            <a:pPr lvl="1" eaLnBrk="1" hangingPunct="1"/>
            <a:r>
              <a:rPr lang="cs-CZ" altLang="cs-CZ" b="1" dirty="0" smtClean="0"/>
              <a:t>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Sezónní chřipka – </a:t>
            </a:r>
            <a:br>
              <a:rPr lang="cs-CZ" altLang="cs-CZ" sz="4000" b="1" smtClean="0"/>
            </a:br>
            <a:r>
              <a:rPr lang="cs-CZ" altLang="cs-CZ" sz="4000" b="1" smtClean="0"/>
              <a:t>nemocnost a úmrtnost v ČR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nakazí se 1/3 populace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z toho ¼ skutečně onemocní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1% ze všech nemocných musí být hospitalizováno pro těžký průběh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8% - 25%                 z hospitalizovaných zemře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smtClean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3 200 000 občanů ČR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</a:pPr>
            <a:endParaRPr lang="cs-CZ" altLang="cs-CZ" sz="2400" b="1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  800 000 nemocných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  8 000 pacientů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smtClean="0"/>
              <a:t>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b="1" smtClean="0"/>
              <a:t>      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smtClean="0"/>
              <a:t>  600-2 000 pacientů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  <p:bldP spid="3174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…</a:t>
            </a:r>
            <a:r>
              <a:rPr lang="cs-CZ" altLang="cs-CZ" b="1" smtClean="0"/>
              <a:t>není však důvod k panice</a:t>
            </a:r>
          </a:p>
        </p:txBody>
      </p:sp>
      <p:pic>
        <p:nvPicPr>
          <p:cNvPr id="47107" name="Picture 3" descr="image0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6588" y="2330450"/>
            <a:ext cx="5848350" cy="3797300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Chřipková onemocnění</a:t>
            </a:r>
            <a:br>
              <a:rPr lang="cs-CZ" altLang="cs-CZ" sz="4000" b="1" smtClean="0"/>
            </a:br>
            <a:r>
              <a:rPr lang="cs-CZ" altLang="cs-CZ" sz="4000" smtClean="0"/>
              <a:t>ARO </a:t>
            </a:r>
            <a:r>
              <a:rPr lang="cs-CZ" altLang="cs-CZ" sz="3600" smtClean="0"/>
              <a:t>(akutní respirační onemocnění)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7488" y="2501900"/>
            <a:ext cx="4487862" cy="2879725"/>
          </a:xfrm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9750" y="5805488"/>
            <a:ext cx="360045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900">
                <a:latin typeface="Arial" charset="0"/>
              </a:rPr>
              <a:t>Prof.MUDr.Jiří Havlík, DrSc.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900">
                <a:latin typeface="Arial" charset="0"/>
              </a:rPr>
              <a:t>Sezónní respirační infekce – diagnostika, léčba, prevence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900">
                <a:latin typeface="Arial" charset="0"/>
              </a:rPr>
              <a:t>Medicína po promoci 2/2008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9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cs-CZ" altLang="cs-CZ" sz="4000" smtClean="0"/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z="4800" b="1" smtClean="0">
                <a:solidFill>
                  <a:srgbClr val="003399"/>
                </a:solidFill>
              </a:rPr>
              <a:t>Co je chřipka?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accent2"/>
                </a:solidFill>
              </a:rPr>
              <a:t>Virus chřipky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Virus chřipky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smtClean="0"/>
              <a:t>Obalové antigeny:</a:t>
            </a:r>
          </a:p>
          <a:p>
            <a:pPr algn="ctr" eaLnBrk="1" hangingPunct="1">
              <a:buFont typeface="Wingdings" pitchFamily="2" charset="2"/>
              <a:buNone/>
            </a:pPr>
            <a:endParaRPr lang="cs-CZ" altLang="cs-CZ" b="1" smtClean="0"/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smtClean="0">
                <a:solidFill>
                  <a:srgbClr val="FF9900"/>
                </a:solidFill>
              </a:rPr>
              <a:t> </a:t>
            </a:r>
            <a:r>
              <a:rPr lang="cs-CZ" altLang="cs-CZ" b="1" smtClean="0">
                <a:solidFill>
                  <a:schemeClr val="tx2"/>
                </a:solidFill>
              </a:rPr>
              <a:t>hemaglutinin   </a:t>
            </a:r>
            <a:r>
              <a:rPr lang="cs-CZ" altLang="cs-CZ" b="1" smtClean="0">
                <a:solidFill>
                  <a:schemeClr val="accent2"/>
                </a:solidFill>
              </a:rPr>
              <a:t>H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b="1" smtClean="0">
                <a:solidFill>
                  <a:schemeClr val="tx2"/>
                </a:solidFill>
              </a:rPr>
              <a:t>    neuraminidáza   </a:t>
            </a:r>
            <a:r>
              <a:rPr lang="cs-CZ" altLang="cs-CZ" b="1" smtClean="0">
                <a:solidFill>
                  <a:schemeClr val="accent2"/>
                </a:solidFill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Virus lidské chřipky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 smtClean="0">
                <a:solidFill>
                  <a:schemeClr val="tx2"/>
                </a:solidFill>
              </a:rPr>
              <a:t>Chřipka 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smtClean="0"/>
              <a:t>16 H, 9 N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smtClean="0"/>
              <a:t>zvířecí rezervoár (mezihostitel)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smtClean="0"/>
              <a:t>epidemie, pandemie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smtClean="0">
                <a:solidFill>
                  <a:schemeClr val="tx2"/>
                </a:solidFill>
              </a:rPr>
              <a:t>Chřipka B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smtClean="0"/>
              <a:t>jeden typ, není zvířecí rezervoár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smtClean="0">
                <a:solidFill>
                  <a:schemeClr val="tx2"/>
                </a:solidFill>
              </a:rPr>
              <a:t>Chřipka C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b="1" smtClean="0"/>
              <a:t>výjimečně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919</Words>
  <Application>Microsoft Office PowerPoint</Application>
  <PresentationFormat>Předvádění na obrazovce (4:3)</PresentationFormat>
  <Paragraphs>228</Paragraphs>
  <Slides>44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Směsice</vt:lpstr>
      <vt:lpstr>   CHŘIPKA  </vt:lpstr>
      <vt:lpstr>Prezentace aplikace PowerPoint</vt:lpstr>
      <vt:lpstr>Chřipková onemocnění ARO (akutní respirační onemocnění)</vt:lpstr>
      <vt:lpstr>Chřipková onemocnění ARO (akutní respirační onemocnění)</vt:lpstr>
      <vt:lpstr>Chřipková onemocnění ARO (akutní respirační onemocnění)</vt:lpstr>
      <vt:lpstr>Prezentace aplikace PowerPoint</vt:lpstr>
      <vt:lpstr>Virus chřipky</vt:lpstr>
      <vt:lpstr>Virus chřipky</vt:lpstr>
      <vt:lpstr>Virus lidské chřipky</vt:lpstr>
      <vt:lpstr>Označování podle WHO </vt:lpstr>
      <vt:lpstr>Charakteristika chřipky</vt:lpstr>
      <vt:lpstr>Přehled chřipkových virů</vt:lpstr>
      <vt:lpstr>Pandemie lidské chřipky A</vt:lpstr>
      <vt:lpstr>Charakteristika pandemií        20. a 21. století</vt:lpstr>
      <vt:lpstr>Ptačí chřipka A/H5N1</vt:lpstr>
      <vt:lpstr>Možný přenos na člověka ?</vt:lpstr>
      <vt:lpstr>Prezentace aplikace PowerPoint</vt:lpstr>
      <vt:lpstr>Prezentace aplikace PowerPoint</vt:lpstr>
      <vt:lpstr>Prezentace aplikace PowerPoint</vt:lpstr>
      <vt:lpstr>Ptačí chřipka A/H5N8</vt:lpstr>
      <vt:lpstr>Ptačí chřipka A/H5N8</vt:lpstr>
      <vt:lpstr>     Přenos ptačí chřipky –          kontaminace chovu</vt:lpstr>
      <vt:lpstr>Ptačí chřipka H5N8 v ČR</vt:lpstr>
      <vt:lpstr>Veterinární opatření v ohniscích ptačí chřipky v ČR</vt:lpstr>
      <vt:lpstr>Ptačí chřipka H5N8 v okolí Brna</vt:lpstr>
      <vt:lpstr>Likvidace ohrožených chovů</vt:lpstr>
      <vt:lpstr>Likvidace ohrožených chovů</vt:lpstr>
      <vt:lpstr>Likvidace ohrožených chovů</vt:lpstr>
      <vt:lpstr>Likvidace ohrožených chovů</vt:lpstr>
      <vt:lpstr>Likvidace ohrožených chovů – usmrcení injekcí</vt:lpstr>
      <vt:lpstr>Likvidace ohrožených chovů– usmrcení plynem (CO2)   </vt:lpstr>
      <vt:lpstr>Epidemie ptačí chřipky v ČR </vt:lpstr>
      <vt:lpstr>Obnova chovů po likvidaci ohnisek</vt:lpstr>
      <vt:lpstr>Ptačí chřipka Máme důvod k obavám?</vt:lpstr>
      <vt:lpstr>Virus „pandemické chřipky“</vt:lpstr>
      <vt:lpstr>Příznaky a symptomy u lidí</vt:lpstr>
      <vt:lpstr>Léčba chřipky</vt:lpstr>
      <vt:lpstr>Přenos chřipky</vt:lpstr>
      <vt:lpstr>Prevence přenosu</vt:lpstr>
      <vt:lpstr>Prevence přenosu</vt:lpstr>
      <vt:lpstr>Imunita</vt:lpstr>
      <vt:lpstr>Očkování</vt:lpstr>
      <vt:lpstr>Sezónní chřipka –  nemocnost a úmrtnost v ČR</vt:lpstr>
      <vt:lpstr>…není však důvod k panice</vt:lpstr>
    </vt:vector>
  </TitlesOfParts>
  <Company>LF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CHŘIPKA</dc:title>
  <dc:creator>Dr. Zavřelová</dc:creator>
  <cp:lastModifiedBy>Mirka</cp:lastModifiedBy>
  <cp:revision>54</cp:revision>
  <dcterms:created xsi:type="dcterms:W3CDTF">2011-09-13T13:07:41Z</dcterms:created>
  <dcterms:modified xsi:type="dcterms:W3CDTF">2021-11-10T20:40:00Z</dcterms:modified>
</cp:coreProperties>
</file>