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84" r:id="rId2"/>
  </p:sldMasterIdLst>
  <p:notesMasterIdLst>
    <p:notesMasterId r:id="rId42"/>
  </p:notesMasterIdLst>
  <p:sldIdLst>
    <p:sldId id="283" r:id="rId3"/>
    <p:sldId id="294" r:id="rId4"/>
    <p:sldId id="295" r:id="rId5"/>
    <p:sldId id="261" r:id="rId6"/>
    <p:sldId id="296" r:id="rId7"/>
    <p:sldId id="297" r:id="rId8"/>
    <p:sldId id="404" r:id="rId9"/>
    <p:sldId id="406" r:id="rId10"/>
    <p:sldId id="257" r:id="rId11"/>
    <p:sldId id="259" r:id="rId12"/>
    <p:sldId id="300" r:id="rId13"/>
    <p:sldId id="301" r:id="rId14"/>
    <p:sldId id="391" r:id="rId15"/>
    <p:sldId id="393" r:id="rId16"/>
    <p:sldId id="400" r:id="rId17"/>
    <p:sldId id="394" r:id="rId18"/>
    <p:sldId id="373" r:id="rId19"/>
    <p:sldId id="395" r:id="rId20"/>
    <p:sldId id="396" r:id="rId21"/>
    <p:sldId id="372" r:id="rId22"/>
    <p:sldId id="401" r:id="rId23"/>
    <p:sldId id="306" r:id="rId24"/>
    <p:sldId id="307" r:id="rId25"/>
    <p:sldId id="308" r:id="rId26"/>
    <p:sldId id="392" r:id="rId27"/>
    <p:sldId id="341" r:id="rId28"/>
    <p:sldId id="310" r:id="rId29"/>
    <p:sldId id="282" r:id="rId30"/>
    <p:sldId id="285" r:id="rId31"/>
    <p:sldId id="385" r:id="rId32"/>
    <p:sldId id="387" r:id="rId33"/>
    <p:sldId id="386" r:id="rId34"/>
    <p:sldId id="275" r:id="rId35"/>
    <p:sldId id="265" r:id="rId36"/>
    <p:sldId id="268" r:id="rId37"/>
    <p:sldId id="342" r:id="rId38"/>
    <p:sldId id="344" r:id="rId39"/>
    <p:sldId id="350" r:id="rId40"/>
    <p:sldId id="407" r:id="rId41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00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88959" autoAdjust="0"/>
  </p:normalViewPr>
  <p:slideViewPr>
    <p:cSldViewPr>
      <p:cViewPr>
        <p:scale>
          <a:sx n="155" d="100"/>
          <a:sy n="155" d="100"/>
        </p:scale>
        <p:origin x="-227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078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244AA82-AFAF-45A8-B64C-ECEBF5D9AC8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0417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9AAE7D9-BB5F-4D13-BDB1-938BDC17B518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52227" name="Zástupný symbol pro obrázek snímku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2228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52229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D6A2AFAF-765E-40C2-B02C-4EB9D5DE76E6}" type="slidenum">
              <a:rPr lang="cs-CZ" altLang="cs-CZ" sz="1200"/>
              <a:pPr algn="r" eaLnBrk="1" hangingPunct="1"/>
              <a:t>3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22F180E-052D-4C6A-BA7D-720147D7C3AD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53251" name="Zástupný symbol pro obrázek snímku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3252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53253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4FFF107-13DD-414E-9442-F03BE6FF287E}" type="slidenum">
              <a:rPr lang="cs-CZ" altLang="cs-CZ" sz="1200">
                <a:latin typeface="Tahoma" pitchFamily="34" charset="0"/>
              </a:rPr>
              <a:pPr algn="r" eaLnBrk="1" hangingPunct="1"/>
              <a:t>5</a:t>
            </a:fld>
            <a:endParaRPr lang="cs-CZ" altLang="cs-CZ" sz="120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FA86F00-C3C4-4C29-84F3-D1738D5C71CC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54275" name="Zástupný symbol pro obrázek snímku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4276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54277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F527ACB6-EE27-4AE4-A718-3BA8B40790A3}" type="slidenum">
              <a:rPr lang="cs-CZ" altLang="cs-CZ" sz="1200">
                <a:latin typeface="Tahoma" pitchFamily="34" charset="0"/>
              </a:rPr>
              <a:pPr algn="r" eaLnBrk="1" hangingPunct="1"/>
              <a:t>6</a:t>
            </a:fld>
            <a:endParaRPr lang="cs-CZ" altLang="cs-CZ" sz="120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44AA82-AFAF-45A8-B64C-ECEBF5D9AC8C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4434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cs-CZ" altLang="cs-CZ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AutoShape 4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cs-CZ" altLang="cs-CZ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  <p:sp>
          <p:nvSpPr>
            <p:cNvPr id="9" name="AutoShape 7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cs-CZ" altLang="cs-CZ"/>
            </a:p>
          </p:txBody>
        </p:sp>
      </p:grpSp>
      <p:sp>
        <p:nvSpPr>
          <p:cNvPr id="1341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341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1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1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pPr>
              <a:defRPr/>
            </a:pPr>
            <a:fld id="{A847799D-5669-405D-BB81-C2B21E7823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7589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66A42-5737-481E-8AE1-32CBDDE7073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0238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3F099-2B6A-425B-A103-9681783333F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7650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1F15D-33C5-4CEF-9D11-BDD9DB5E8E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1084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20CCC-8182-4729-9B09-5E40080E146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4241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1409B-6676-4D31-AC84-D8EA7134A9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038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84140-4D56-4A81-9EF3-F56AFDBB16C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846919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5D4F1-22CD-4698-AA60-399E56BBD20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40812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DDC9B-DCBB-45EB-874D-1773874E1CF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683718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6A50B-2F67-4289-95A7-B2D0AAE85B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27590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1ED21-8683-464F-838E-D4AB80762B5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4694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0D640-B80F-404D-BB31-625D44C9963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1878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A687F-E8F7-4009-8DDD-150F470226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17273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CB680-16AE-48C8-ADF6-CB02055582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57986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D306A-C0A5-497E-9BD5-905DFDA85EA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872833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B1D69-78B8-43FC-854F-9BB7263968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5540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A3EF5-B188-4A6F-B4C5-5DAE1DD808B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6323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5B2A5-CD7D-4ABC-B47D-0D0514F4D4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9532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184FE-2225-49FB-A56D-D740791B12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464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BB545-F85D-47A3-A1B1-36AE07A1266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389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DD368-1929-4306-BB75-8ED3D91E8E0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950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29D4D-D787-495C-862E-3C28FA73FF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3474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DC725-3607-4601-8D9F-D26F50DC771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1868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60" name="Rectangle 4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endParaRPr lang="cs-CZ" altLang="cs-CZ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58" name="AutoShape 7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endParaRPr lang="cs-CZ" altLang="cs-CZ"/>
              </a:p>
            </p:txBody>
          </p:sp>
          <p:sp>
            <p:nvSpPr>
              <p:cNvPr id="2059" name="AutoShape 8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endParaRPr lang="cs-CZ" altLang="cs-CZ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33131" name="Rectangle 1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32" name="Rectangle 1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33" name="Rectangle 1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6A0665E-A3C3-428D-86CE-3B42C46CB1E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9" r:id="rId1"/>
    <p:sldLayoutId id="2147484067" r:id="rId2"/>
    <p:sldLayoutId id="2147484068" r:id="rId3"/>
    <p:sldLayoutId id="2147484069" r:id="rId4"/>
    <p:sldLayoutId id="2147484070" r:id="rId5"/>
    <p:sldLayoutId id="2147484071" r:id="rId6"/>
    <p:sldLayoutId id="2147484072" r:id="rId7"/>
    <p:sldLayoutId id="2147484073" r:id="rId8"/>
    <p:sldLayoutId id="2147484074" r:id="rId9"/>
    <p:sldLayoutId id="2147484075" r:id="rId10"/>
    <p:sldLayoutId id="214748407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73060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3061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3062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4589194-6C93-4B2C-AD66-9ABCD01A39E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7" r:id="rId1"/>
    <p:sldLayoutId id="2147484078" r:id="rId2"/>
    <p:sldLayoutId id="2147484079" r:id="rId3"/>
    <p:sldLayoutId id="2147484080" r:id="rId4"/>
    <p:sldLayoutId id="2147484081" r:id="rId5"/>
    <p:sldLayoutId id="2147484082" r:id="rId6"/>
    <p:sldLayoutId id="2147484083" r:id="rId7"/>
    <p:sldLayoutId id="2147484084" r:id="rId8"/>
    <p:sldLayoutId id="2147484085" r:id="rId9"/>
    <p:sldLayoutId id="2147484086" r:id="rId10"/>
    <p:sldLayoutId id="2147484087" r:id="rId11"/>
    <p:sldLayoutId id="214748408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izavrel@med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zu.cz/tema/prevence/zprava-o-vyskytu-a-sireni-hiv-aids-za-rok-2019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zu.cz/tema/prevence/zprava-o-vyskytu-a-sireni-hiv-aids-za-rok-2019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u.cz/tema/prevence/zprava-o-vyskytu-a-sireni-hiv-aids-za-rok-2019" TargetMode="Externa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u.cz/tema/prevence/zprava-o-vyskytu-a-sireni-hiv-aids-za-rok-2019" TargetMode="External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u.cz/tema/prevence/zprava-o-vyskytu-a-sireni-hiv-aids-za-rok-2019" TargetMode="External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u.cz/tema/prevence/zprava-o-vyskytu-a-sireni-hiv-aids-za-rok-2019" TargetMode="External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u.cz/tema/prevence/zprava-o-vyskytu-a-sireni-hiv-aids-za-rok-2019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4400" smtClean="0"/>
              <a:t>HIV / AIDS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924175"/>
            <a:ext cx="4013200" cy="21605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b="1" smtClean="0"/>
              <a:t>     MUDr. Miroslava Zavřelová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smtClean="0"/>
              <a:t>   Ústav ochrany a podpory zdraví</a:t>
            </a:r>
          </a:p>
          <a:p>
            <a:pPr algn="l" eaLnBrk="1" hangingPunct="1">
              <a:lnSpc>
                <a:spcPct val="90000"/>
              </a:lnSpc>
            </a:pPr>
            <a:r>
              <a:rPr lang="cs-CZ" altLang="cs-CZ" sz="2000" b="1" smtClean="0"/>
              <a:t>                      LF MU 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    e-mail: </a:t>
            </a:r>
            <a:r>
              <a:rPr lang="cs-CZ" altLang="cs-CZ" sz="2000" smtClean="0">
                <a:hlinkClick r:id="rId2"/>
              </a:rPr>
              <a:t>mizavrel@med.muni.cz</a:t>
            </a:r>
            <a:endParaRPr lang="cs-CZ" altLang="cs-CZ" sz="2000" smtClean="0"/>
          </a:p>
          <a:p>
            <a:pPr eaLnBrk="1" hangingPunct="1">
              <a:lnSpc>
                <a:spcPct val="90000"/>
              </a:lnSpc>
            </a:pPr>
            <a:endParaRPr lang="cs-CZ" alt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Průběh nákazy HIV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b="1" smtClean="0"/>
              <a:t>Nákaza</a:t>
            </a:r>
          </a:p>
          <a:p>
            <a:pPr eaLnBrk="1" hangingPunct="1"/>
            <a:r>
              <a:rPr lang="cs-CZ" altLang="cs-CZ" b="1" smtClean="0"/>
              <a:t>Akutní stádium = primoinfekce</a:t>
            </a:r>
          </a:p>
          <a:p>
            <a:pPr eaLnBrk="1" hangingPunct="1"/>
            <a:r>
              <a:rPr lang="cs-CZ" altLang="cs-CZ" b="1" smtClean="0"/>
              <a:t>Období latence – změny imunity bez příznaků </a:t>
            </a:r>
          </a:p>
          <a:p>
            <a:pPr eaLnBrk="1" hangingPunct="1"/>
            <a:r>
              <a:rPr lang="cs-CZ" altLang="cs-CZ" b="1" smtClean="0"/>
              <a:t>Onemocnění AIDS</a:t>
            </a:r>
          </a:p>
          <a:p>
            <a:pPr eaLnBrk="1" hangingPunct="1"/>
            <a:endParaRPr lang="cs-CZ" altLang="cs-CZ" b="1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3 kategorie klinických příznaků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kategorie 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/>
              <a:t>     </a:t>
            </a:r>
            <a:r>
              <a:rPr lang="cs-CZ" altLang="cs-CZ" sz="1600" smtClean="0"/>
              <a:t>bezpříznaková nákaza, akutní infekce HIV,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600" smtClean="0"/>
              <a:t>       benigní PGL (persistující generalizovaná lymfadenopatie)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kategorie B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/>
              <a:t>     </a:t>
            </a:r>
            <a:r>
              <a:rPr lang="cs-CZ" altLang="cs-CZ" sz="1600" smtClean="0"/>
              <a:t>nespecifické příznaky trvající déle než 1 měsíc: horečky,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600" smtClean="0"/>
              <a:t>       průjem, malé oportunní infekce (kandidové, herpetické apod.)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kategorie C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smtClean="0"/>
              <a:t>     </a:t>
            </a:r>
            <a:r>
              <a:rPr lang="cs-CZ" altLang="cs-CZ" sz="1600" smtClean="0"/>
              <a:t>velké oportunní infekce (pneumocystová pneumonie, toxoplasmová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600" smtClean="0"/>
              <a:t>      encefalitis, TBC, kandidóza jícnu, kandidová bronchitis a pneumonie,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600" smtClean="0"/>
              <a:t>      cytomegalovirová retinitis)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600" smtClean="0"/>
              <a:t>      nádory (lymfom, Kaposhiho sarkom)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3 laboratorní kategorie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pl-PL" altLang="cs-CZ" smtClean="0"/>
              <a:t>Podle počtu CD4 lymfocytů</a:t>
            </a:r>
          </a:p>
          <a:p>
            <a:pPr eaLnBrk="1" hangingPunct="1"/>
            <a:r>
              <a:rPr lang="pl-PL" altLang="cs-CZ" b="1" smtClean="0"/>
              <a:t>kategorie 1</a:t>
            </a:r>
            <a:r>
              <a:rPr lang="pl-PL" altLang="cs-CZ" smtClean="0"/>
              <a:t>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pl-PL" altLang="cs-CZ" smtClean="0"/>
              <a:t>				nad 500/µl</a:t>
            </a:r>
          </a:p>
          <a:p>
            <a:pPr eaLnBrk="1" hangingPunct="1"/>
            <a:r>
              <a:rPr lang="pl-PL" altLang="cs-CZ" b="1" smtClean="0"/>
              <a:t>kategorie 2</a:t>
            </a:r>
            <a:r>
              <a:rPr lang="pl-PL" altLang="cs-CZ" smtClean="0"/>
              <a:t>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pl-PL" altLang="cs-CZ" smtClean="0"/>
              <a:t>				200-500/µl</a:t>
            </a:r>
          </a:p>
          <a:p>
            <a:pPr eaLnBrk="1" hangingPunct="1"/>
            <a:r>
              <a:rPr lang="pl-PL" altLang="cs-CZ" b="1" smtClean="0"/>
              <a:t>kategorie 3</a:t>
            </a:r>
            <a:r>
              <a:rPr lang="pl-PL" altLang="cs-CZ" smtClean="0"/>
              <a:t>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pl-PL" altLang="cs-CZ" smtClean="0"/>
              <a:t>				pod 200/µl</a:t>
            </a: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sk-SK" smtClean="0"/>
              <a:t>Výskyt HIV/AIDS v ČR</a:t>
            </a:r>
            <a:endParaRPr lang="sk-SK" altLang="sk-SK" smtClean="0"/>
          </a:p>
        </p:txBody>
      </p:sp>
      <p:sp>
        <p:nvSpPr>
          <p:cNvPr id="3" name="Zástupný symbol pro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Zdroj epidemiologických údajů –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Státní zdravotní ústav</a:t>
            </a:r>
          </a:p>
          <a:p>
            <a:pPr>
              <a:defRPr/>
            </a:pPr>
            <a:endParaRPr lang="cs-CZ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sk-SK" dirty="0" smtClean="0">
                <a:solidFill>
                  <a:schemeClr val="tx1">
                    <a:lumMod val="60000"/>
                    <a:lumOff val="40000"/>
                  </a:schemeClr>
                </a:solidFill>
                <a:hlinkClick r:id="rId2"/>
              </a:rPr>
              <a:t>http</a:t>
            </a:r>
            <a:r>
              <a:rPr lang="sk-SK" dirty="0">
                <a:solidFill>
                  <a:schemeClr val="tx1">
                    <a:lumMod val="60000"/>
                    <a:lumOff val="40000"/>
                  </a:schemeClr>
                </a:solidFill>
                <a:hlinkClick r:id="rId2"/>
              </a:rPr>
              <a:t>://www.szu.cz/tema/prevence/zprava-o-vyskytu-a-sireni-hiv-aids-za-rok-2019</a:t>
            </a:r>
            <a:endParaRPr lang="sk-SK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Obrázek 3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8" y="260350"/>
            <a:ext cx="8210550" cy="590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>
            <a:extLst>
              <a:ext uri="{FF2B5EF4-FFF2-40B4-BE49-F238E27FC236}"/>
            </a:extLst>
          </p:cNvPr>
          <p:cNvSpPr txBox="1"/>
          <p:nvPr/>
        </p:nvSpPr>
        <p:spPr>
          <a:xfrm>
            <a:off x="2339975" y="6308725"/>
            <a:ext cx="496887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k-SK" sz="1050" u="sng" dirty="0">
                <a:latin typeface="Arial" panose="020B0604020202020204" pitchFamily="34" charset="0"/>
                <a:hlinkClick r:id="rId2"/>
              </a:rPr>
              <a:t>http://www.szu.cz/tema/prevence/zprava-o-vyskytu-a-sireni-hiv-aids-za-rok-2019</a:t>
            </a:r>
            <a:endParaRPr lang="cs-CZ" sz="105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Obrázek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4813"/>
            <a:ext cx="8496300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ovéPole 2"/>
          <p:cNvSpPr txBox="1">
            <a:spLocks noChangeArrowheads="1"/>
          </p:cNvSpPr>
          <p:nvPr/>
        </p:nvSpPr>
        <p:spPr bwMode="auto">
          <a:xfrm>
            <a:off x="2268538" y="5956300"/>
            <a:ext cx="525621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cs-CZ" sz="1100" u="sng">
                <a:hlinkClick r:id="rId3"/>
              </a:rPr>
              <a:t>http://www.szu.cz/tema/prevence/zprava-o-vyskytu-a-sireni-hiv-aids-za-rok-2019</a:t>
            </a:r>
            <a:endParaRPr lang="cs-CZ" altLang="cs-CZ" sz="1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Obrázek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476250"/>
            <a:ext cx="8080375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extovéPole 2"/>
          <p:cNvSpPr txBox="1">
            <a:spLocks noChangeArrowheads="1"/>
          </p:cNvSpPr>
          <p:nvPr/>
        </p:nvSpPr>
        <p:spPr bwMode="auto">
          <a:xfrm>
            <a:off x="2195513" y="6237288"/>
            <a:ext cx="5472112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cs-CZ" sz="1100" u="sng">
                <a:hlinkClick r:id="rId3"/>
              </a:rPr>
              <a:t>http://www.szu.cz/tema/prevence/zprava-o-vyskytu-a-sireni-hiv-aids-za-rok-2019</a:t>
            </a:r>
            <a:endParaRPr lang="cs-CZ" altLang="cs-CZ" sz="11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4963"/>
            <a:ext cx="8280400" cy="624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Obrázek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88" y="620713"/>
            <a:ext cx="8272462" cy="548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extovéPole 2"/>
          <p:cNvSpPr txBox="1">
            <a:spLocks noChangeArrowheads="1"/>
          </p:cNvSpPr>
          <p:nvPr/>
        </p:nvSpPr>
        <p:spPr bwMode="auto">
          <a:xfrm>
            <a:off x="2051050" y="6100763"/>
            <a:ext cx="5616575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1100" u="sng">
                <a:hlinkClick r:id="rId3"/>
              </a:rPr>
              <a:t>http://www.szu.cz/tema/prevence/zprava-o-vyskytu-a-sireni-hiv-aids-za-rok-2019</a:t>
            </a:r>
            <a:endParaRPr lang="cs-CZ" altLang="cs-CZ" sz="1100"/>
          </a:p>
          <a:p>
            <a:pPr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Obrázek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124744"/>
            <a:ext cx="5616154" cy="4752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ovéPole 4"/>
          <p:cNvSpPr txBox="1">
            <a:spLocks noChangeArrowheads="1"/>
          </p:cNvSpPr>
          <p:nvPr/>
        </p:nvSpPr>
        <p:spPr bwMode="auto">
          <a:xfrm>
            <a:off x="1908175" y="6237288"/>
            <a:ext cx="5976938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1100" u="sng">
                <a:solidFill>
                  <a:schemeClr val="accent2"/>
                </a:solidFill>
                <a:hlinkClick r:id="rId3"/>
              </a:rPr>
              <a:t>http://www.szu.cz/tema/prevence/zprava-o-vyskytu-a-sireni-hiv-aids-za-rok-2019</a:t>
            </a:r>
            <a:endParaRPr lang="cs-CZ" altLang="cs-CZ" sz="110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Historie nákazy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alt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1981   San Francisko, New York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mladí pacienti s neobvyklými diagnózami</a:t>
            </a:r>
          </a:p>
          <a:p>
            <a:pPr eaLnBrk="1" hangingPunct="1"/>
            <a:r>
              <a:rPr lang="cs-CZ" altLang="cs-CZ" b="1" smtClean="0"/>
              <a:t>Kaposiho sarkom</a:t>
            </a:r>
          </a:p>
          <a:p>
            <a:pPr eaLnBrk="1" hangingPunct="1"/>
            <a:r>
              <a:rPr lang="cs-CZ" altLang="cs-CZ" b="1" smtClean="0"/>
              <a:t>pneumocystová pneumonie</a:t>
            </a:r>
          </a:p>
          <a:p>
            <a:pPr eaLnBrk="1" hangingPunct="1"/>
            <a:r>
              <a:rPr lang="cs-CZ" altLang="cs-CZ" b="1" smtClean="0"/>
              <a:t>těžké poruchy imunity</a:t>
            </a:r>
          </a:p>
          <a:p>
            <a:pPr eaLnBrk="1" hangingPunct="1"/>
            <a:r>
              <a:rPr lang="cs-CZ" altLang="cs-CZ" b="1" smtClean="0"/>
              <a:t>wasting syndrom </a:t>
            </a:r>
          </a:p>
          <a:p>
            <a:pPr lvl="1" eaLnBrk="1" hangingPunct="1">
              <a:buFontTx/>
              <a:buNone/>
            </a:pPr>
            <a:endParaRPr lang="cs-CZ" altLang="cs-CZ" b="1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84175"/>
            <a:ext cx="8207375" cy="608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Obrázek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33375"/>
            <a:ext cx="8496300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extovéPole 2"/>
          <p:cNvSpPr txBox="1">
            <a:spLocks noChangeArrowheads="1"/>
          </p:cNvSpPr>
          <p:nvPr/>
        </p:nvSpPr>
        <p:spPr bwMode="auto">
          <a:xfrm>
            <a:off x="1692275" y="6308725"/>
            <a:ext cx="55435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1100" u="sng">
                <a:solidFill>
                  <a:schemeClr val="accent2"/>
                </a:solidFill>
                <a:hlinkClick r:id="rId3"/>
              </a:rPr>
              <a:t>http://www.szu.cz/tema/prevence/zprava-o-vyskytu-a-sireni-hiv-aids-za-rok-2019</a:t>
            </a:r>
            <a:endParaRPr lang="cs-CZ" altLang="cs-CZ" sz="110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Zdroj nákazy HIV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altLang="cs-CZ" sz="2400" b="1" dirty="0" smtClean="0"/>
          </a:p>
          <a:p>
            <a:pPr eaLnBrk="1" hangingPunct="1"/>
            <a:r>
              <a:rPr lang="cs-CZ" altLang="cs-CZ" sz="2400" b="1" dirty="0" smtClean="0"/>
              <a:t>bezpříznakový nosič HIV</a:t>
            </a:r>
          </a:p>
          <a:p>
            <a:pPr eaLnBrk="1" hangingPunct="1"/>
            <a:r>
              <a:rPr lang="cs-CZ" altLang="cs-CZ" sz="2400" b="1" dirty="0" smtClean="0"/>
              <a:t>nemocný ve všech klinických stádiích</a:t>
            </a:r>
          </a:p>
          <a:p>
            <a:pPr eaLnBrk="1" hangingPunct="1"/>
            <a:endParaRPr lang="cs-CZ" altLang="cs-CZ" sz="24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400" b="1" dirty="0" smtClean="0"/>
              <a:t>   Míra rizika nákazy závisí na aktuální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400" b="1" dirty="0" smtClean="0"/>
              <a:t>   koncentraci viru v tělesných tekutinách 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400" b="1" dirty="0" smtClean="0"/>
              <a:t>   zdroje a  na způsobu přenosu viru na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400" b="1" dirty="0" smtClean="0"/>
              <a:t>   vnímavou osobu.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Zdroj nákazy HIV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smtClean="0"/>
              <a:t>virus v tělních tekutinách: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smtClean="0"/>
              <a:t>krev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smtClean="0"/>
              <a:t>sperma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smtClean="0"/>
              <a:t>poševní sekret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smtClean="0"/>
              <a:t>mateřské mléko</a:t>
            </a:r>
          </a:p>
          <a:p>
            <a:pPr eaLnBrk="1" hangingPunct="1">
              <a:lnSpc>
                <a:spcPct val="90000"/>
              </a:lnSpc>
            </a:pPr>
            <a:endParaRPr lang="cs-CZ" altLang="cs-CZ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400" b="1" smtClean="0"/>
              <a:t>v ostatních – </a:t>
            </a:r>
            <a:r>
              <a:rPr lang="cs-CZ" altLang="cs-CZ" sz="2400" b="1" u="sng" smtClean="0"/>
              <a:t>sliny</a:t>
            </a:r>
            <a:r>
              <a:rPr lang="cs-CZ" altLang="cs-CZ" sz="2400" b="1" smtClean="0"/>
              <a:t>, moč, slzy, lymfa –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400" b="1" smtClean="0"/>
              <a:t>velmi malé množství viru – pro přenos nevýznamné 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Přenos HIV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sex</a:t>
            </a:r>
          </a:p>
          <a:p>
            <a:pPr eaLnBrk="1" hangingPunct="1"/>
            <a:r>
              <a:rPr lang="cs-CZ" altLang="cs-CZ" b="1" smtClean="0"/>
              <a:t>krev</a:t>
            </a:r>
          </a:p>
          <a:p>
            <a:pPr lvl="1" eaLnBrk="1" hangingPunct="1"/>
            <a:r>
              <a:rPr lang="cs-CZ" altLang="cs-CZ" b="1" smtClean="0"/>
              <a:t>sdílení stříkaček, roztoků a pomůcek k i.v. aplikaci drog</a:t>
            </a:r>
          </a:p>
          <a:p>
            <a:pPr lvl="1" eaLnBrk="1" hangingPunct="1"/>
            <a:r>
              <a:rPr lang="cs-CZ" altLang="cs-CZ" b="1" smtClean="0"/>
              <a:t>sdílení žiletek apod. hygienických potřeb </a:t>
            </a:r>
          </a:p>
          <a:p>
            <a:pPr lvl="1" eaLnBrk="1" hangingPunct="1"/>
            <a:r>
              <a:rPr lang="cs-CZ" altLang="cs-CZ" b="1" smtClean="0"/>
              <a:t>nesprávná manipulace s materiálem kontaminovaným krví HIV+</a:t>
            </a:r>
          </a:p>
          <a:p>
            <a:pPr eaLnBrk="1" hangingPunct="1"/>
            <a:r>
              <a:rPr lang="cs-CZ" altLang="cs-CZ" b="1" smtClean="0"/>
              <a:t>z HIV+ matky na dítě</a:t>
            </a:r>
          </a:p>
          <a:p>
            <a:pPr lvl="1" eaLnBrk="1" hangingPunct="1"/>
            <a:r>
              <a:rPr lang="cs-CZ" altLang="cs-CZ" b="1" smtClean="0"/>
              <a:t>v těhotenství, při porodu, mateřským mlékem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92150"/>
            <a:ext cx="7924800" cy="20161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Srovnání rizika přenosu HIV od HIV+ muže na ženu a rizika přenosu od HIV+ ženy na muže</a:t>
            </a:r>
            <a:br>
              <a:rPr lang="cs-CZ" dirty="0"/>
            </a:br>
            <a:endParaRPr lang="sk-SK" dirty="0"/>
          </a:p>
        </p:txBody>
      </p:sp>
      <p:sp useBgFill="1">
        <p:nvSpPr>
          <p:cNvPr id="32771" name="Zástupný symbol pro obsah 2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8305800" cy="5619750"/>
          </a:xfrm>
        </p:spPr>
        <p:txBody>
          <a:bodyPr>
            <a:spAutoFit/>
          </a:bodyPr>
          <a:lstStyle/>
          <a:p>
            <a:pPr marL="0" indent="0">
              <a:buFont typeface="Wingdings" pitchFamily="2" charset="2"/>
              <a:buNone/>
            </a:pPr>
            <a:r>
              <a:rPr lang="cs-CZ" altLang="sk-SK" b="1" smtClean="0">
                <a:solidFill>
                  <a:schemeClr val="tx2"/>
                </a:solidFill>
              </a:rPr>
              <a:t>Vyberte správné tvrzení</a:t>
            </a:r>
          </a:p>
          <a:p>
            <a:pPr marL="0" indent="0">
              <a:buFont typeface="Wingdings" pitchFamily="2" charset="2"/>
              <a:buNone/>
            </a:pPr>
            <a:endParaRPr lang="cs-CZ" altLang="sk-SK" smtClean="0"/>
          </a:p>
          <a:p>
            <a:pPr marL="0" indent="0">
              <a:buFont typeface="Wingdings" pitchFamily="2" charset="2"/>
              <a:buNone/>
            </a:pPr>
            <a:r>
              <a:rPr lang="cs-CZ" altLang="sk-SK" smtClean="0"/>
              <a:t>A.   Riziko přenosu od HIV+ muže na ženu je  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sk-SK" smtClean="0"/>
              <a:t>      vyšší než od HIV+ ženy na muže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sk-SK" smtClean="0"/>
              <a:t>B.   Riziko přenosu od HIV+ muže na ženu  je   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sk-SK" smtClean="0"/>
              <a:t>      nižší než od HIV+ ženy na muže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sk-SK" smtClean="0"/>
              <a:t>C.  Riziko je v obou situacích stejné</a:t>
            </a:r>
          </a:p>
          <a:p>
            <a:pPr marL="0" indent="0">
              <a:buFont typeface="Wingdings" pitchFamily="2" charset="2"/>
              <a:buNone/>
            </a:pPr>
            <a:endParaRPr lang="cs-CZ" altLang="sk-SK" smtClean="0"/>
          </a:p>
          <a:p>
            <a:pPr marL="0" indent="0">
              <a:buFont typeface="Wingdings" pitchFamily="2" charset="2"/>
              <a:buNone/>
            </a:pPr>
            <a:r>
              <a:rPr lang="cs-CZ" altLang="sk-SK" sz="4000" b="1" smtClean="0"/>
              <a:t>     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sk-SK" sz="4000" b="1" smtClean="0"/>
              <a:t>    </a:t>
            </a:r>
            <a:endParaRPr lang="sk-SK" altLang="sk-SK" sz="4000" b="1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HIV se nepřenáší</a:t>
            </a:r>
          </a:p>
        </p:txBody>
      </p:sp>
      <p:sp>
        <p:nvSpPr>
          <p:cNvPr id="30723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088" y="2420938"/>
            <a:ext cx="7693025" cy="3724275"/>
          </a:xfrm>
        </p:spPr>
        <p:txBody>
          <a:bodyPr/>
          <a:lstStyle/>
          <a:p>
            <a:pPr>
              <a:defRPr/>
            </a:pPr>
            <a:r>
              <a:rPr lang="cs-CZ" altLang="cs-CZ" b="1" dirty="0"/>
              <a:t>polibkem</a:t>
            </a:r>
          </a:p>
          <a:p>
            <a:pPr>
              <a:defRPr/>
            </a:pPr>
            <a:r>
              <a:rPr lang="cs-CZ" altLang="cs-CZ" b="1" dirty="0"/>
              <a:t>běžným společenským kontaktem</a:t>
            </a:r>
          </a:p>
          <a:p>
            <a:pPr>
              <a:defRPr/>
            </a:pPr>
            <a:r>
              <a:rPr lang="cs-CZ" altLang="cs-CZ" b="1" dirty="0"/>
              <a:t>použitím hygienických zařízení </a:t>
            </a:r>
            <a:r>
              <a:rPr lang="cs-CZ" altLang="cs-CZ" dirty="0"/>
              <a:t>(</a:t>
            </a:r>
            <a:r>
              <a:rPr lang="cs-CZ" altLang="cs-CZ" dirty="0" err="1"/>
              <a:t>WC,sprch</a:t>
            </a:r>
            <a:r>
              <a:rPr lang="cs-CZ" altLang="cs-CZ" dirty="0"/>
              <a:t>)</a:t>
            </a:r>
          </a:p>
          <a:p>
            <a:pPr>
              <a:defRPr/>
            </a:pPr>
            <a:r>
              <a:rPr lang="cs-CZ" altLang="cs-CZ" b="1" dirty="0"/>
              <a:t>krev sajícím hmyzem</a:t>
            </a:r>
          </a:p>
          <a:p>
            <a:pPr>
              <a:defRPr/>
            </a:pPr>
            <a:r>
              <a:rPr lang="cs-CZ" altLang="cs-CZ" b="1" dirty="0"/>
              <a:t>prostřednictvím potravin a nádobí </a:t>
            </a:r>
          </a:p>
          <a:p>
            <a:pPr>
              <a:defRPr/>
            </a:pPr>
            <a:r>
              <a:rPr lang="cs-CZ" altLang="cs-CZ" b="1" dirty="0"/>
              <a:t>virus neproniká neporušenou kůží</a:t>
            </a:r>
          </a:p>
          <a:p>
            <a:pPr>
              <a:defRPr/>
            </a:pPr>
            <a:r>
              <a:rPr lang="cs-CZ" altLang="cs-CZ" b="1" dirty="0"/>
              <a:t>virus v zaschlých  tělesných tekutinách inaktivován</a:t>
            </a:r>
          </a:p>
          <a:p>
            <a:pPr>
              <a:buFont typeface="Wingdings" pitchFamily="2" charset="2"/>
              <a:buNone/>
              <a:defRPr/>
            </a:pPr>
            <a:endParaRPr lang="cs-CZ" altLang="cs-CZ" b="1" dirty="0"/>
          </a:p>
          <a:p>
            <a:pPr marL="0" indent="0">
              <a:buFont typeface="Wingdings" pitchFamily="2" charset="2"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Vyhledávání HIV pozitivních osob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vyšetření protilátek  - anti-HIV 1, anti-HIV 2,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vyšetření antigenu p24 HIV 1 (ELISA)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   reaktivní („pozitivní“) vzorek nutno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   potvrdit konfirmačním testem v NRL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   SZÚ (Národní referenční laboratoř pro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   HIV/AIDS, Státní zdravotní ústav Praha)</a:t>
            </a:r>
          </a:p>
          <a:p>
            <a:pPr eaLnBrk="1" hangingPunct="1"/>
            <a:endParaRPr lang="cs-CZ" altLang="cs-CZ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mtClean="0"/>
          </a:p>
          <a:p>
            <a:pPr eaLnBrk="1" hangingPunct="1">
              <a:buFont typeface="Wingdings" pitchFamily="2" charset="2"/>
              <a:buNone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Laboratorní diagnostika HIV nákazy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altLang="cs-CZ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   PCR -  průkaz provirové DNA v 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   mononukleárních bb. periferní krve</a:t>
            </a:r>
          </a:p>
          <a:p>
            <a:pPr eaLnBrk="1" hangingPunct="1"/>
            <a:endParaRPr lang="cs-CZ" altLang="cs-CZ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mtClean="0"/>
          </a:p>
          <a:p>
            <a:pPr eaLnBrk="1" hangingPunct="1">
              <a:buFont typeface="Wingdings" pitchFamily="2" charset="2"/>
              <a:buNone/>
            </a:pPr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4000"/>
          </a:p>
        </p:txBody>
      </p:sp>
      <p:sp>
        <p:nvSpPr>
          <p:cNvPr id="102403" name="AutoShape 3"/>
          <p:cNvSpPr>
            <a:spLocks noGrp="1" noChangeArrowheads="1"/>
          </p:cNvSpPr>
          <p:nvPr>
            <p:ph type="ctrTitle"/>
          </p:nvPr>
        </p:nvSpPr>
        <p:spPr>
          <a:xfrm>
            <a:off x="755650" y="1343025"/>
            <a:ext cx="7772400" cy="1468438"/>
          </a:xfrm>
        </p:spPr>
        <p:txBody>
          <a:bodyPr/>
          <a:lstStyle/>
          <a:p>
            <a:pPr algn="r" eaLnBrk="1" hangingPunct="1"/>
            <a:r>
              <a:rPr lang="cs-CZ" altLang="cs-CZ" sz="3200" dirty="0" smtClean="0"/>
              <a:t>Protilátky nemají virus neutralizační             efekt</a:t>
            </a:r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932363" y="3076575"/>
            <a:ext cx="3338512" cy="1552575"/>
          </a:xfrm>
        </p:spPr>
        <p:txBody>
          <a:bodyPr/>
          <a:lstStyle/>
          <a:p>
            <a:pPr eaLnBrk="1" hangingPunct="1"/>
            <a:r>
              <a:rPr lang="cs-CZ" altLang="cs-CZ" sz="3600" b="1" dirty="0" smtClean="0"/>
              <a:t>neexistuje očkování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/>
      <p:bldP spid="10240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dirty="0" smtClean="0"/>
              <a:t>Historie nákazy   - 1982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828800" lvl="4" eaLnBrk="1" hangingPunct="1">
              <a:lnSpc>
                <a:spcPct val="90000"/>
              </a:lnSpc>
            </a:pPr>
            <a:endParaRPr lang="cs-CZ" altLang="cs-CZ" sz="2400" smtClean="0"/>
          </a:p>
          <a:p>
            <a:pPr marL="1828800" lvl="4" eaLnBrk="1" hangingPunct="1">
              <a:lnSpc>
                <a:spcPct val="90000"/>
              </a:lnSpc>
              <a:buClr>
                <a:srgbClr val="77D9E8"/>
              </a:buClr>
            </a:pPr>
            <a:r>
              <a:rPr lang="cs-CZ" altLang="cs-CZ" sz="2800" b="1" smtClean="0">
                <a:solidFill>
                  <a:srgbClr val="CC0000"/>
                </a:solidFill>
              </a:rPr>
              <a:t>A</a:t>
            </a:r>
            <a:r>
              <a:rPr lang="cs-CZ" altLang="cs-CZ" sz="2800" b="1" smtClean="0"/>
              <a:t>cquired</a:t>
            </a:r>
          </a:p>
          <a:p>
            <a:pPr marL="1828800" lvl="4" eaLnBrk="1" hangingPunct="1">
              <a:lnSpc>
                <a:spcPct val="90000"/>
              </a:lnSpc>
              <a:buClr>
                <a:srgbClr val="77D9E8"/>
              </a:buClr>
            </a:pPr>
            <a:r>
              <a:rPr lang="cs-CZ" altLang="cs-CZ" sz="2800" b="1" smtClean="0">
                <a:solidFill>
                  <a:srgbClr val="CC0000"/>
                </a:solidFill>
              </a:rPr>
              <a:t>I</a:t>
            </a:r>
            <a:r>
              <a:rPr lang="cs-CZ" altLang="cs-CZ" sz="2800" b="1" smtClean="0"/>
              <a:t>mmuno</a:t>
            </a:r>
          </a:p>
          <a:p>
            <a:pPr marL="1828800" lvl="4" eaLnBrk="1" hangingPunct="1">
              <a:lnSpc>
                <a:spcPct val="90000"/>
              </a:lnSpc>
              <a:buClr>
                <a:srgbClr val="77D9E8"/>
              </a:buClr>
            </a:pPr>
            <a:r>
              <a:rPr lang="cs-CZ" altLang="cs-CZ" sz="2800" b="1" smtClean="0">
                <a:solidFill>
                  <a:srgbClr val="CC0000"/>
                </a:solidFill>
              </a:rPr>
              <a:t>D</a:t>
            </a:r>
            <a:r>
              <a:rPr lang="cs-CZ" altLang="cs-CZ" sz="2800" b="1" smtClean="0"/>
              <a:t>eficiency</a:t>
            </a:r>
          </a:p>
          <a:p>
            <a:pPr marL="1828800" lvl="4" eaLnBrk="1" hangingPunct="1">
              <a:lnSpc>
                <a:spcPct val="90000"/>
              </a:lnSpc>
              <a:buClr>
                <a:srgbClr val="77D9E8"/>
              </a:buClr>
            </a:pPr>
            <a:r>
              <a:rPr lang="cs-CZ" altLang="cs-CZ" sz="2800" b="1" smtClean="0">
                <a:solidFill>
                  <a:srgbClr val="CC0000"/>
                </a:solidFill>
              </a:rPr>
              <a:t>S</a:t>
            </a:r>
            <a:r>
              <a:rPr lang="cs-CZ" altLang="cs-CZ" sz="2800" b="1" smtClean="0"/>
              <a:t>yndrome</a:t>
            </a:r>
          </a:p>
          <a:p>
            <a:pPr marL="1828800" lvl="4" eaLnBrk="1" hangingPunct="1">
              <a:lnSpc>
                <a:spcPct val="90000"/>
              </a:lnSpc>
            </a:pPr>
            <a:endParaRPr lang="cs-CZ" altLang="cs-CZ" sz="2400" b="1" smtClean="0"/>
          </a:p>
          <a:p>
            <a:pPr marL="914400"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b="1" smtClean="0"/>
              <a:t>syndrom získaného imunodeficitu (selhání imunity)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sk-SK" smtClean="0"/>
              <a:t>Prevence přenosu HIV</a:t>
            </a:r>
            <a:endParaRPr lang="sk-SK" altLang="sk-SK" smtClean="0"/>
          </a:p>
        </p:txBody>
      </p:sp>
      <p:sp>
        <p:nvSpPr>
          <p:cNvPr id="3" name="Zástupný symbol pro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92375"/>
            <a:ext cx="7693025" cy="3594100"/>
          </a:xfrm>
        </p:spPr>
        <p:txBody>
          <a:bodyPr/>
          <a:lstStyle/>
          <a:p>
            <a:pPr>
              <a:defRPr/>
            </a:pPr>
            <a:r>
              <a:rPr lang="cs-CZ" dirty="0"/>
              <a:t>bezpečný sex</a:t>
            </a:r>
          </a:p>
          <a:p>
            <a:pPr>
              <a:defRPr/>
            </a:pPr>
            <a:r>
              <a:rPr lang="cs-CZ" dirty="0" err="1"/>
              <a:t>harm</a:t>
            </a:r>
            <a:r>
              <a:rPr lang="cs-CZ" dirty="0"/>
              <a:t> </a:t>
            </a:r>
            <a:r>
              <a:rPr lang="cs-CZ" dirty="0" err="1"/>
              <a:t>reduction</a:t>
            </a:r>
            <a:r>
              <a:rPr lang="cs-CZ" dirty="0"/>
              <a:t> při </a:t>
            </a:r>
            <a:r>
              <a:rPr lang="cs-CZ" dirty="0" err="1"/>
              <a:t>i.v</a:t>
            </a:r>
            <a:r>
              <a:rPr lang="cs-CZ" dirty="0"/>
              <a:t>. aplikaci drog</a:t>
            </a:r>
          </a:p>
          <a:p>
            <a:pPr>
              <a:defRPr/>
            </a:pPr>
            <a:r>
              <a:rPr lang="cs-CZ" dirty="0"/>
              <a:t>vyloučit riziko přenosu krví a biologickým materiálem</a:t>
            </a:r>
          </a:p>
          <a:p>
            <a:pPr>
              <a:defRPr/>
            </a:pPr>
            <a:r>
              <a:rPr lang="cs-CZ" dirty="0"/>
              <a:t>vyloučit přenos </a:t>
            </a:r>
            <a:r>
              <a:rPr lang="cs-CZ" dirty="0" smtClean="0"/>
              <a:t>transfuzí </a:t>
            </a:r>
            <a:r>
              <a:rPr lang="cs-CZ" dirty="0"/>
              <a:t>krve a krevních derivátů</a:t>
            </a:r>
          </a:p>
          <a:p>
            <a:pPr>
              <a:defRPr/>
            </a:pPr>
            <a:r>
              <a:rPr lang="cs-CZ" dirty="0"/>
              <a:t>testování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sk-SK" smtClean="0"/>
              <a:t>Prevence přenosu HIV –</a:t>
            </a:r>
            <a:br>
              <a:rPr lang="cs-CZ" altLang="sk-SK" smtClean="0"/>
            </a:br>
            <a:r>
              <a:rPr lang="cs-CZ" altLang="sk-SK" smtClean="0"/>
              <a:t>preexpoziční profylaxe – PrEP</a:t>
            </a:r>
            <a:endParaRPr lang="sk-SK" altLang="sk-SK" smtClean="0"/>
          </a:p>
        </p:txBody>
      </p:sp>
      <p:sp>
        <p:nvSpPr>
          <p:cNvPr id="3" name="Zástupný symbol pro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 efektivní farmakologická prevence infekce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     HIV</a:t>
            </a:r>
          </a:p>
          <a:p>
            <a:pPr>
              <a:defRPr/>
            </a:pPr>
            <a:r>
              <a:rPr lang="cs-CZ" dirty="0"/>
              <a:t> </a:t>
            </a:r>
            <a:r>
              <a:rPr lang="cs-CZ" dirty="0" err="1"/>
              <a:t>Truvada</a:t>
            </a:r>
            <a:r>
              <a:rPr lang="cs-CZ" dirty="0"/>
              <a:t>® – inhibice reverzní transkriptázy</a:t>
            </a:r>
          </a:p>
          <a:p>
            <a:pPr>
              <a:defRPr/>
            </a:pPr>
            <a:r>
              <a:rPr lang="cs-CZ" dirty="0"/>
              <a:t> účinné látky:  </a:t>
            </a:r>
            <a:r>
              <a:rPr lang="cs-CZ" dirty="0" err="1"/>
              <a:t>emtricitabin</a:t>
            </a:r>
            <a:endParaRPr lang="cs-CZ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                       </a:t>
            </a:r>
            <a:r>
              <a:rPr lang="cs-CZ" dirty="0" smtClean="0"/>
              <a:t>    </a:t>
            </a:r>
            <a:r>
              <a:rPr lang="cs-CZ" dirty="0" err="1"/>
              <a:t>tenofovir</a:t>
            </a:r>
            <a:r>
              <a:rPr lang="cs-CZ" dirty="0"/>
              <a:t> </a:t>
            </a:r>
            <a:r>
              <a:rPr lang="cs-CZ" dirty="0" err="1"/>
              <a:t>disoproxil</a:t>
            </a:r>
            <a:endParaRPr lang="cs-CZ" dirty="0"/>
          </a:p>
          <a:p>
            <a:pPr marL="514350" indent="-457200">
              <a:defRPr/>
            </a:pPr>
            <a:r>
              <a:rPr lang="cs-CZ" dirty="0"/>
              <a:t>profylaktická dávka 1 </a:t>
            </a:r>
            <a:r>
              <a:rPr lang="cs-CZ" dirty="0" err="1"/>
              <a:t>tbl</a:t>
            </a:r>
            <a:r>
              <a:rPr lang="cs-CZ" dirty="0"/>
              <a:t>. 200 mg denně</a:t>
            </a:r>
          </a:p>
          <a:p>
            <a:pPr marL="514350" indent="-457200">
              <a:defRPr/>
            </a:pPr>
            <a:r>
              <a:rPr lang="cs-CZ" dirty="0"/>
              <a:t>není hrazena z veřejných zdrojů</a:t>
            </a:r>
            <a:endParaRPr lang="sk-SK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 noChangeArrowheads="1"/>
          </p:cNvSpPr>
          <p:nvPr>
            <p:ph type="title"/>
          </p:nvPr>
        </p:nvSpPr>
        <p:spPr>
          <a:prstGeom prst="roundRect">
            <a:avLst>
              <a:gd name="adj" fmla="val 25667"/>
            </a:avLst>
          </a:prstGeom>
        </p:spPr>
        <p:txBody>
          <a:bodyPr/>
          <a:lstStyle/>
          <a:p>
            <a:r>
              <a:rPr lang="cs-CZ" altLang="sk-SK" smtClean="0"/>
              <a:t>Prevence přenosu HIV –</a:t>
            </a:r>
            <a:br>
              <a:rPr lang="cs-CZ" altLang="sk-SK" smtClean="0"/>
            </a:br>
            <a:r>
              <a:rPr lang="cs-CZ" altLang="sk-SK" smtClean="0"/>
              <a:t>preexpoziční profylaxe – PrEP</a:t>
            </a:r>
            <a:endParaRPr lang="sk-SK" altLang="sk-SK" smtClean="0"/>
          </a:p>
        </p:txBody>
      </p:sp>
      <p:sp>
        <p:nvSpPr>
          <p:cNvPr id="3" name="Zástupný symbol pro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373062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Pro osoby HIV negativní </a:t>
            </a:r>
            <a:r>
              <a:rPr lang="cs-CZ" dirty="0"/>
              <a:t>ve vysokém riziku přenosu HIV:</a:t>
            </a:r>
          </a:p>
          <a:p>
            <a:pPr>
              <a:defRPr/>
            </a:pPr>
            <a:r>
              <a:rPr lang="cs-CZ" dirty="0"/>
              <a:t>partner HIV+, který nemá nulovou virémii</a:t>
            </a:r>
            <a:endParaRPr lang="sk-SK" dirty="0"/>
          </a:p>
          <a:p>
            <a:pPr>
              <a:defRPr/>
            </a:pPr>
            <a:r>
              <a:rPr lang="sk-SK" dirty="0"/>
              <a:t>časté </a:t>
            </a:r>
            <a:r>
              <a:rPr lang="sk-SK" dirty="0" err="1"/>
              <a:t>střídání</a:t>
            </a:r>
            <a:r>
              <a:rPr lang="sk-SK" dirty="0"/>
              <a:t> </a:t>
            </a:r>
            <a:r>
              <a:rPr lang="sk-SK" dirty="0" err="1"/>
              <a:t>sexuálních</a:t>
            </a:r>
            <a:r>
              <a:rPr lang="sk-SK" dirty="0"/>
              <a:t> </a:t>
            </a:r>
            <a:r>
              <a:rPr lang="sk-SK" dirty="0" err="1"/>
              <a:t>partnerů</a:t>
            </a:r>
            <a:r>
              <a:rPr lang="sk-SK" dirty="0"/>
              <a:t> nebo sex s </a:t>
            </a:r>
            <a:r>
              <a:rPr lang="sk-SK" dirty="0" err="1"/>
              <a:t>více</a:t>
            </a:r>
            <a:r>
              <a:rPr lang="sk-SK" dirty="0"/>
              <a:t> osobami</a:t>
            </a:r>
          </a:p>
          <a:p>
            <a:pPr>
              <a:defRPr/>
            </a:pPr>
            <a:r>
              <a:rPr lang="sk-SK" dirty="0" err="1"/>
              <a:t>anální</a:t>
            </a:r>
            <a:r>
              <a:rPr lang="sk-SK" dirty="0"/>
              <a:t> sex bez použití </a:t>
            </a:r>
            <a:r>
              <a:rPr lang="sk-SK" dirty="0" err="1"/>
              <a:t>kondomu</a:t>
            </a:r>
            <a:endParaRPr lang="sk-SK" dirty="0"/>
          </a:p>
          <a:p>
            <a:pPr>
              <a:defRPr/>
            </a:pPr>
            <a:r>
              <a:rPr lang="sk-SK" dirty="0"/>
              <a:t>STD  </a:t>
            </a:r>
            <a:r>
              <a:rPr lang="sk-SK" dirty="0" err="1"/>
              <a:t>během</a:t>
            </a:r>
            <a:r>
              <a:rPr lang="sk-SK" dirty="0"/>
              <a:t> </a:t>
            </a:r>
            <a:r>
              <a:rPr lang="sk-SK" dirty="0" err="1"/>
              <a:t>posledního</a:t>
            </a:r>
            <a:r>
              <a:rPr lang="sk-SK" dirty="0"/>
              <a:t> roku </a:t>
            </a:r>
          </a:p>
          <a:p>
            <a:pPr>
              <a:defRPr/>
            </a:pPr>
            <a:r>
              <a:rPr lang="cs-CZ" dirty="0"/>
              <a:t>partner s rizikovým chováním</a:t>
            </a:r>
            <a:endParaRPr lang="sk-SK" dirty="0"/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  <a:p>
            <a:pPr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Srovnání kontagiozity virů </a:t>
            </a:r>
            <a:br>
              <a:rPr lang="cs-CZ" altLang="cs-CZ" sz="3200" smtClean="0"/>
            </a:br>
            <a:r>
              <a:rPr lang="cs-CZ" altLang="cs-CZ" sz="3200" smtClean="0"/>
              <a:t>při expozici infikované krvi</a:t>
            </a:r>
          </a:p>
        </p:txBody>
      </p:sp>
      <p:sp>
        <p:nvSpPr>
          <p:cNvPr id="512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b="1" smtClean="0"/>
              <a:t>virus hepatitidy B                10 %</a:t>
            </a:r>
          </a:p>
          <a:p>
            <a:pPr eaLnBrk="1" hangingPunct="1"/>
            <a:endParaRPr lang="cs-CZ" altLang="cs-CZ" b="1" smtClean="0"/>
          </a:p>
          <a:p>
            <a:pPr eaLnBrk="1" hangingPunct="1"/>
            <a:r>
              <a:rPr lang="cs-CZ" altLang="cs-CZ" b="1" smtClean="0"/>
              <a:t>virus hepatitidy C                  1 %</a:t>
            </a:r>
          </a:p>
          <a:p>
            <a:pPr eaLnBrk="1" hangingPunct="1"/>
            <a:endParaRPr lang="cs-CZ" altLang="cs-CZ" b="1" smtClean="0"/>
          </a:p>
          <a:p>
            <a:pPr eaLnBrk="1" hangingPunct="1"/>
            <a:r>
              <a:rPr lang="cs-CZ" altLang="cs-CZ" b="1" smtClean="0"/>
              <a:t>HIV                                 0,5 - 0,1 %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Rutinní testování protilátek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b="1" smtClean="0"/>
          </a:p>
          <a:p>
            <a:pPr eaLnBrk="1" hangingPunct="1"/>
            <a:r>
              <a:rPr lang="cs-CZ" altLang="cs-CZ" b="1" smtClean="0"/>
              <a:t>dárci krve, plasmy a kostní dřeně</a:t>
            </a:r>
          </a:p>
          <a:p>
            <a:pPr eaLnBrk="1" hangingPunct="1"/>
            <a:r>
              <a:rPr lang="cs-CZ" altLang="cs-CZ" b="1" smtClean="0"/>
              <a:t>dárci spermatu, dárkyně oocytů</a:t>
            </a:r>
          </a:p>
          <a:p>
            <a:pPr eaLnBrk="1" hangingPunct="1"/>
            <a:r>
              <a:rPr lang="cs-CZ" altLang="cs-CZ" b="1" smtClean="0"/>
              <a:t>dárci orgánů</a:t>
            </a:r>
          </a:p>
          <a:p>
            <a:pPr eaLnBrk="1" hangingPunct="1"/>
            <a:r>
              <a:rPr lang="cs-CZ" altLang="cs-CZ" b="1" smtClean="0"/>
              <a:t>gravidní ženy </a:t>
            </a:r>
          </a:p>
          <a:p>
            <a:pPr eaLnBrk="1" hangingPunct="1"/>
            <a:r>
              <a:rPr lang="cs-CZ" altLang="cs-CZ" b="1" smtClean="0"/>
              <a:t>osoby ve výkonu trestu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Testování na vlastní žádost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smtClean="0"/>
              <a:t>HIV negativní nález stanoví místní virologická laboratoř - ELISA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smtClean="0"/>
              <a:t>negativní nález má zpětnou platnost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smtClean="0"/>
              <a:t>   3 týdny před odběrem krve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b="1" smtClean="0"/>
          </a:p>
          <a:p>
            <a:pPr eaLnBrk="1" hangingPunct="1">
              <a:lnSpc>
                <a:spcPct val="90000"/>
              </a:lnSpc>
            </a:pPr>
            <a:r>
              <a:rPr lang="cs-CZ" altLang="cs-CZ" b="1" smtClean="0"/>
              <a:t>pozitivní nález stanoví výhradně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smtClean="0"/>
              <a:t>   Národní referenční laboratoř pro HIV/AIDS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smtClean="0"/>
              <a:t>   (Státní zdravotní ústav Praha)</a:t>
            </a:r>
          </a:p>
          <a:p>
            <a:pPr eaLnBrk="1" hangingPunct="1">
              <a:lnSpc>
                <a:spcPct val="90000"/>
              </a:lnSpc>
            </a:pPr>
            <a:endParaRPr lang="cs-CZ" alt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Rychlé testy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b="1" smtClean="0"/>
              <a:t>vyšetření protilátek  - anti-HIV 1, anti-HIV 2</a:t>
            </a:r>
          </a:p>
          <a:p>
            <a:pPr>
              <a:buFont typeface="Wingdings" pitchFamily="2" charset="2"/>
              <a:buNone/>
            </a:pPr>
            <a:r>
              <a:rPr lang="cs-CZ" altLang="cs-CZ" b="1" smtClean="0"/>
              <a:t>     ze slin nebo kapilární krve</a:t>
            </a:r>
          </a:p>
          <a:p>
            <a:pPr>
              <a:buFont typeface="Wingdings" pitchFamily="2" charset="2"/>
              <a:buNone/>
            </a:pPr>
            <a:r>
              <a:rPr lang="cs-CZ" altLang="cs-CZ" b="1" smtClean="0"/>
              <a:t>                     </a:t>
            </a:r>
          </a:p>
          <a:p>
            <a:pPr>
              <a:buFont typeface="Wingdings" pitchFamily="2" charset="2"/>
              <a:buNone/>
            </a:pPr>
            <a:r>
              <a:rPr lang="cs-CZ" altLang="cs-CZ" b="1" smtClean="0"/>
              <a:t>               </a:t>
            </a:r>
          </a:p>
          <a:p>
            <a:pPr>
              <a:buFont typeface="Wingdings" pitchFamily="2" charset="2"/>
              <a:buNone/>
            </a:pPr>
            <a:r>
              <a:rPr lang="cs-CZ" altLang="cs-CZ" b="1" smtClean="0"/>
              <a:t>nutno potvrdit – ELISA</a:t>
            </a:r>
          </a:p>
          <a:p>
            <a:pPr>
              <a:buFont typeface="Wingdings" pitchFamily="2" charset="2"/>
              <a:buNone/>
            </a:pPr>
            <a:r>
              <a:rPr lang="cs-CZ" altLang="cs-CZ" b="1" smtClean="0"/>
              <a:t>                             Western blot  (imunoblot)</a:t>
            </a:r>
          </a:p>
          <a:p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Postup při zjištění HIV pozitivity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b="1" dirty="0" smtClean="0"/>
              <a:t>Legislativa:</a:t>
            </a:r>
          </a:p>
          <a:p>
            <a:pPr>
              <a:buFont typeface="Wingdings" pitchFamily="2" charset="2"/>
              <a:buNone/>
            </a:pPr>
            <a:endParaRPr lang="cs-CZ" altLang="cs-CZ" b="1" dirty="0" smtClean="0"/>
          </a:p>
          <a:p>
            <a:pPr>
              <a:buNone/>
            </a:pPr>
            <a:r>
              <a:rPr lang="cs-CZ" b="1" dirty="0" smtClean="0"/>
              <a:t>   Metodický </a:t>
            </a:r>
            <a:r>
              <a:rPr lang="cs-CZ" b="1" dirty="0"/>
              <a:t>návod k řešení problematiky infekce HIV/AIDS v </a:t>
            </a:r>
            <a:r>
              <a:rPr lang="cs-CZ" b="1" dirty="0" smtClean="0"/>
              <a:t>České republice</a:t>
            </a:r>
            <a:r>
              <a:rPr lang="cs-CZ" b="1" dirty="0"/>
              <a:t>.</a:t>
            </a:r>
            <a:r>
              <a:rPr lang="cs-CZ" dirty="0"/>
              <a:t> </a:t>
            </a:r>
            <a:endParaRPr lang="cs-CZ" dirty="0" smtClean="0"/>
          </a:p>
          <a:p>
            <a:pPr>
              <a:buNone/>
            </a:pPr>
            <a:r>
              <a:rPr lang="cs-CZ" i="1" dirty="0"/>
              <a:t> </a:t>
            </a:r>
            <a:r>
              <a:rPr lang="cs-CZ" i="1" dirty="0" smtClean="0"/>
              <a:t>  </a:t>
            </a:r>
            <a:r>
              <a:rPr lang="cs-CZ" dirty="0" smtClean="0"/>
              <a:t>(Věstník </a:t>
            </a:r>
            <a:r>
              <a:rPr lang="cs-CZ" dirty="0"/>
              <a:t>MZ ČR, částka 10/2016</a:t>
            </a:r>
            <a:r>
              <a:rPr lang="cs-CZ" altLang="cs-CZ" dirty="0" smtClean="0"/>
              <a:t>)</a:t>
            </a:r>
          </a:p>
          <a:p>
            <a:pPr>
              <a:buFont typeface="Wingdings" pitchFamily="2" charset="2"/>
              <a:buNone/>
            </a:pPr>
            <a:endParaRPr lang="cs-CZ" altLang="cs-CZ" dirty="0" smtClean="0"/>
          </a:p>
          <a:p>
            <a:pPr algn="ctr">
              <a:buFont typeface="Wingdings" pitchFamily="2" charset="2"/>
              <a:buNone/>
            </a:pPr>
            <a:endParaRPr lang="cs-CZ" altLang="cs-CZ" b="1" dirty="0" smtClean="0"/>
          </a:p>
          <a:p>
            <a:pPr>
              <a:buFont typeface="Wingdings" pitchFamily="2" charset="2"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Právní povinnosti nosiče HIV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636838"/>
            <a:ext cx="7693025" cy="374491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400" b="1" dirty="0" smtClean="0"/>
              <a:t>zákon č. 258/2000 Sb. o ochraně veřejného zdraví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400" b="1" dirty="0" smtClean="0"/>
          </a:p>
          <a:p>
            <a:pPr>
              <a:lnSpc>
                <a:spcPct val="90000"/>
              </a:lnSpc>
            </a:pPr>
            <a:r>
              <a:rPr lang="cs-CZ" altLang="cs-CZ" sz="2400" b="1" dirty="0" smtClean="0"/>
              <a:t>podrobit se lékařskému dohledu a léčbě</a:t>
            </a:r>
          </a:p>
          <a:p>
            <a:pPr>
              <a:lnSpc>
                <a:spcPct val="90000"/>
              </a:lnSpc>
            </a:pPr>
            <a:r>
              <a:rPr lang="cs-CZ" altLang="cs-CZ" sz="2400" b="1" dirty="0" smtClean="0"/>
              <a:t>chránit před nákazou druhé osoby</a:t>
            </a:r>
          </a:p>
          <a:p>
            <a:pPr>
              <a:lnSpc>
                <a:spcPct val="90000"/>
              </a:lnSpc>
            </a:pPr>
            <a:r>
              <a:rPr lang="cs-CZ" altLang="cs-CZ" sz="2400" b="1" dirty="0" smtClean="0"/>
              <a:t>nevykonávat činnosti ohrožující jiné osoby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400" b="1" dirty="0" smtClean="0"/>
              <a:t>    (např. prostituci)</a:t>
            </a:r>
          </a:p>
          <a:p>
            <a:pPr>
              <a:lnSpc>
                <a:spcPct val="90000"/>
              </a:lnSpc>
            </a:pPr>
            <a:r>
              <a:rPr lang="cs-CZ" altLang="cs-CZ" sz="2400" b="1" dirty="0" smtClean="0"/>
              <a:t>informovat </a:t>
            </a:r>
            <a:r>
              <a:rPr lang="cs-CZ" sz="2400" b="1" dirty="0"/>
              <a:t> </a:t>
            </a:r>
            <a:r>
              <a:rPr lang="cs-CZ" sz="2400" b="1" dirty="0" smtClean="0"/>
              <a:t>lékaře </a:t>
            </a:r>
            <a:r>
              <a:rPr lang="cs-CZ" sz="2400" b="1" dirty="0"/>
              <a:t>před vyšetřovacím nebo léčebným výkonem a při přijetí </a:t>
            </a:r>
            <a:r>
              <a:rPr lang="cs-CZ" sz="2400" b="1" dirty="0" smtClean="0"/>
              <a:t>do ústavní péče </a:t>
            </a:r>
            <a:endParaRPr lang="cs-CZ" altLang="cs-CZ" sz="2400" b="1" dirty="0" smtClean="0"/>
          </a:p>
          <a:p>
            <a:pPr>
              <a:lnSpc>
                <a:spcPct val="90000"/>
              </a:lnSpc>
            </a:pPr>
            <a:endParaRPr lang="cs-CZ" altLang="cs-CZ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 </a:t>
            </a:r>
            <a:r>
              <a:rPr lang="cs-CZ" dirty="0" smtClean="0"/>
              <a:t>          Správná </a:t>
            </a:r>
            <a:r>
              <a:rPr lang="cs-CZ" dirty="0"/>
              <a:t>odpověď je…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    </a:t>
            </a:r>
            <a:endParaRPr lang="cs-CZ" b="1" dirty="0"/>
          </a:p>
          <a:p>
            <a:pPr marL="0" indent="0">
              <a:buNone/>
            </a:pPr>
            <a:r>
              <a:rPr lang="cs-CZ" sz="4000" b="1" dirty="0" smtClean="0"/>
              <a:t>                          A</a:t>
            </a:r>
          </a:p>
          <a:p>
            <a:pPr marL="0" indent="0" algn="ctr">
              <a:buNone/>
            </a:pPr>
            <a:r>
              <a:rPr lang="cs-CZ" sz="2400" b="1" dirty="0" smtClean="0"/>
              <a:t>  </a:t>
            </a:r>
          </a:p>
          <a:p>
            <a:pPr marL="0" indent="0" algn="ctr">
              <a:buNone/>
            </a:pPr>
            <a:r>
              <a:rPr lang="cs-CZ" sz="2400" b="1" dirty="0" smtClean="0"/>
              <a:t> Příčinou je rozdílná velikost infekční dávky předané při nechráněném sexu</a:t>
            </a:r>
            <a:endParaRPr lang="cs-CZ" sz="2400" b="1" dirty="0"/>
          </a:p>
          <a:p>
            <a:pPr marL="0" indent="0">
              <a:buNone/>
            </a:pPr>
            <a:r>
              <a:rPr lang="cs-CZ" sz="2400" dirty="0" smtClean="0"/>
              <a:t>  (</a:t>
            </a:r>
            <a:r>
              <a:rPr lang="cs-CZ" sz="2400" dirty="0" smtClean="0"/>
              <a:t>objem spermatu versus objem vaginálního sekretu)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1506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HIV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43438" y="2492375"/>
            <a:ext cx="4013200" cy="2398713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Human Immunodeficiency Virus</a:t>
            </a:r>
          </a:p>
          <a:p>
            <a:pPr eaLnBrk="1" hangingPunct="1"/>
            <a:r>
              <a:rPr lang="cs-CZ" altLang="cs-CZ" b="1" smtClean="0"/>
              <a:t>virus lidského imunodeficitu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cs-CZ" altLang="cs-CZ" sz="2000" dirty="0" smtClean="0">
                <a:solidFill>
                  <a:schemeClr val="tx1"/>
                </a:solidFill>
              </a:rPr>
              <a:t>	</a:t>
            </a:r>
            <a:r>
              <a:rPr lang="cs-CZ" altLang="cs-CZ" sz="3200" dirty="0" smtClean="0"/>
              <a:t>Teorie vzniku lidského viru </a:t>
            </a:r>
            <a:br>
              <a:rPr lang="cs-CZ" altLang="cs-CZ" sz="3200" dirty="0" smtClean="0"/>
            </a:br>
            <a:r>
              <a:rPr lang="cs-CZ" altLang="cs-CZ" sz="3200" dirty="0"/>
              <a:t> </a:t>
            </a:r>
            <a:r>
              <a:rPr lang="cs-CZ" altLang="cs-CZ" sz="3200" dirty="0" smtClean="0"/>
              <a:t>       z původně opičího viru SIV</a:t>
            </a:r>
            <a:r>
              <a:rPr lang="cs-CZ" altLang="cs-CZ" sz="2000" dirty="0" smtClean="0">
                <a:solidFill>
                  <a:schemeClr val="tx1"/>
                </a:solidFill>
              </a:rPr>
              <a:t>	</a:t>
            </a:r>
            <a:endParaRPr lang="cs-CZ" altLang="cs-CZ" sz="2000" b="0" dirty="0" smtClean="0">
              <a:solidFill>
                <a:schemeClr val="tx1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cs-CZ" altLang="cs-CZ" dirty="0" smtClean="0"/>
          </a:p>
          <a:p>
            <a:pPr marL="0" indent="0">
              <a:buNone/>
            </a:pPr>
            <a:r>
              <a:rPr lang="cs-CZ" altLang="cs-CZ" dirty="0" smtClean="0"/>
              <a:t>Překonání   mezidruhové bariéry</a:t>
            </a:r>
            <a:r>
              <a:rPr lang="cs-CZ" altLang="cs-CZ" dirty="0"/>
              <a:t>:</a:t>
            </a:r>
            <a:br>
              <a:rPr lang="cs-CZ" altLang="cs-CZ" dirty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>   šimpanz </a:t>
            </a:r>
            <a:r>
              <a:rPr lang="cs-CZ" altLang="cs-CZ" dirty="0"/>
              <a:t>→ člověk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195" name="Picture 4" descr="šimpanz bonob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988840"/>
            <a:ext cx="3672407" cy="4391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4800"/>
            <a:ext cx="8431213" cy="1431925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00"/>
                </a:solidFill>
              </a:rPr>
              <a:t>Šimpanz</a:t>
            </a:r>
            <a:br>
              <a:rPr lang="cs-CZ" altLang="cs-CZ" sz="3200" smtClean="0">
                <a:solidFill>
                  <a:srgbClr val="000000"/>
                </a:solidFill>
              </a:rPr>
            </a:br>
            <a:r>
              <a:rPr lang="cs-CZ" altLang="cs-CZ" sz="3200" smtClean="0">
                <a:solidFill>
                  <a:srgbClr val="000000"/>
                </a:solidFill>
              </a:rPr>
              <a:t>bonobo</a:t>
            </a:r>
          </a:p>
        </p:txBody>
      </p:sp>
      <p:pic>
        <p:nvPicPr>
          <p:cNvPr id="9219" name="Picture 4" descr="bonob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0"/>
            <a:ext cx="6381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Vlastnosti HIV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 smtClean="0"/>
          </a:p>
          <a:p>
            <a:r>
              <a:rPr lang="cs-CZ" altLang="cs-CZ" b="1" smtClean="0"/>
              <a:t>HIV velmi citlivý </a:t>
            </a:r>
          </a:p>
          <a:p>
            <a:r>
              <a:rPr lang="cs-CZ" altLang="cs-CZ" b="1" smtClean="0"/>
              <a:t>v zaschlých tělesných tekutinách       </a:t>
            </a:r>
          </a:p>
          <a:p>
            <a:pPr>
              <a:buFont typeface="Wingdings" pitchFamily="2" charset="2"/>
              <a:buNone/>
            </a:pPr>
            <a:r>
              <a:rPr lang="cs-CZ" altLang="cs-CZ" b="1" smtClean="0"/>
              <a:t>                                               inaktivován</a:t>
            </a:r>
          </a:p>
          <a:p>
            <a:r>
              <a:rPr lang="cs-CZ" altLang="cs-CZ" b="1" smtClean="0"/>
              <a:t>neproniká neporušenou kůží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sk-SK" smtClean="0"/>
              <a:t>Globální epidemie HIV</a:t>
            </a:r>
            <a:endParaRPr lang="cs-CZ" altLang="cs-CZ" smtClean="0"/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276475"/>
            <a:ext cx="6408737" cy="388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4643438" y="6127750"/>
            <a:ext cx="24495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900"/>
              <a:t>Zdroj: https://www.who.int/hiv/data/en/</a:t>
            </a:r>
            <a:endParaRPr lang="ru-RU" altLang="cs-CZ" sz="9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Charakteristika nákazy: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Nevyléčitelné onemocnění</a:t>
            </a:r>
          </a:p>
          <a:p>
            <a:pPr eaLnBrk="1" hangingPunct="1"/>
            <a:r>
              <a:rPr lang="cs-CZ" altLang="cs-CZ" b="1" smtClean="0"/>
              <a:t>Chronický průběh </a:t>
            </a:r>
          </a:p>
          <a:p>
            <a:pPr eaLnBrk="1" hangingPunct="1"/>
            <a:r>
              <a:rPr lang="cs-CZ" altLang="cs-CZ" b="1" smtClean="0"/>
              <a:t>Výrazně zhoršená kvalita života</a:t>
            </a:r>
          </a:p>
          <a:p>
            <a:pPr eaLnBrk="1" hangingPunct="1"/>
            <a:r>
              <a:rPr lang="cs-CZ" altLang="cs-CZ" b="1" smtClean="0"/>
              <a:t>Náročná a nákladná léčba</a:t>
            </a:r>
          </a:p>
          <a:p>
            <a:pPr eaLnBrk="1" hangingPunct="1"/>
            <a:r>
              <a:rPr lang="cs-CZ" altLang="cs-CZ" b="1" smtClean="0"/>
              <a:t>Sociální izolace HIV pozitivních osob</a:t>
            </a:r>
          </a:p>
          <a:p>
            <a:pPr eaLnBrk="1" hangingPunct="1"/>
            <a:r>
              <a:rPr lang="cs-CZ" altLang="cs-CZ" b="1" smtClean="0"/>
              <a:t>Přenos sexuálním stykem a krví</a:t>
            </a:r>
          </a:p>
          <a:p>
            <a:pPr eaLnBrk="1" hangingPunct="1"/>
            <a:r>
              <a:rPr lang="cs-CZ" altLang="cs-CZ" b="1" smtClean="0"/>
              <a:t>Přenos z HIV pozitivní matky na dítě</a:t>
            </a:r>
          </a:p>
          <a:p>
            <a:pPr eaLnBrk="1" hangingPunct="1"/>
            <a:endParaRPr lang="cs-CZ" altLang="cs-CZ" b="1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Kapsle">
  <a:themeElements>
    <a:clrScheme name="1_Kapsle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1_Kaps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Kapsle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apsle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apsle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apsle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apsle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apsle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apsle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apsle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2467</TotalTime>
  <Words>836</Words>
  <Application>Microsoft Office PowerPoint</Application>
  <PresentationFormat>Předvádění na obrazovce (4:3)</PresentationFormat>
  <Paragraphs>224</Paragraphs>
  <Slides>39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39</vt:i4>
      </vt:variant>
    </vt:vector>
  </HeadingPairs>
  <TitlesOfParts>
    <vt:vector size="41" baseType="lpstr">
      <vt:lpstr>1_Kapsle</vt:lpstr>
      <vt:lpstr>Výchozí návrh</vt:lpstr>
      <vt:lpstr>HIV / AIDS</vt:lpstr>
      <vt:lpstr>Historie nákazy</vt:lpstr>
      <vt:lpstr>Historie nákazy   - 1982</vt:lpstr>
      <vt:lpstr>HIV</vt:lpstr>
      <vt:lpstr> Teorie vzniku lidského viru          z původně opičího viru SIV </vt:lpstr>
      <vt:lpstr>Šimpanz bonobo</vt:lpstr>
      <vt:lpstr>Vlastnosti HIV</vt:lpstr>
      <vt:lpstr>Globální epidemie HIV</vt:lpstr>
      <vt:lpstr>Charakteristika nákazy:</vt:lpstr>
      <vt:lpstr>Průběh nákazy HIV</vt:lpstr>
      <vt:lpstr>3 kategorie klinických příznaků</vt:lpstr>
      <vt:lpstr>3 laboratorní kategorie</vt:lpstr>
      <vt:lpstr>Výskyt HIV/AIDS v ČR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Zdroj nákazy HIV</vt:lpstr>
      <vt:lpstr>Zdroj nákazy HIV</vt:lpstr>
      <vt:lpstr>Přenos HIV</vt:lpstr>
      <vt:lpstr>    Srovnání rizika přenosu HIV od HIV+ muže na ženu a rizika přenosu od HIV+ ženy na muže </vt:lpstr>
      <vt:lpstr>HIV se nepřenáší</vt:lpstr>
      <vt:lpstr>Vyhledávání HIV pozitivních osob</vt:lpstr>
      <vt:lpstr>Laboratorní diagnostika HIV nákazy</vt:lpstr>
      <vt:lpstr>Protilátky nemají virus neutralizační             efekt</vt:lpstr>
      <vt:lpstr>Prevence přenosu HIV</vt:lpstr>
      <vt:lpstr>Prevence přenosu HIV – preexpoziční profylaxe – PrEP</vt:lpstr>
      <vt:lpstr>Prevence přenosu HIV – preexpoziční profylaxe – PrEP</vt:lpstr>
      <vt:lpstr>Srovnání kontagiozity virů  při expozici infikované krvi</vt:lpstr>
      <vt:lpstr>Rutinní testování protilátek</vt:lpstr>
      <vt:lpstr>Testování na vlastní žádost</vt:lpstr>
      <vt:lpstr>Rychlé testy </vt:lpstr>
      <vt:lpstr>Postup při zjištění HIV pozitivity</vt:lpstr>
      <vt:lpstr>Právní povinnosti nosiče HIV </vt:lpstr>
      <vt:lpstr>            Správná odpověď je…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Sledování nákaz HIV</dc:title>
  <dc:creator>richard.wotke</dc:creator>
  <cp:lastModifiedBy>Mirka</cp:lastModifiedBy>
  <cp:revision>133</cp:revision>
  <dcterms:created xsi:type="dcterms:W3CDTF">2006-04-06T12:13:48Z</dcterms:created>
  <dcterms:modified xsi:type="dcterms:W3CDTF">2021-02-07T16:59:54Z</dcterms:modified>
</cp:coreProperties>
</file>