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31"/>
  </p:notesMasterIdLst>
  <p:handoutMasterIdLst>
    <p:handoutMasterId r:id="rId32"/>
  </p:handout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768" autoAdjust="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9D30D69-8C6F-417C-AB5C-095DB248E6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4DD4BDB-823E-4F34-AAF8-BDCD8FC79B0A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5A22DF38-8DE0-4DFF-A525-2CC1A2E6F5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9B76F3A0-C9D2-4AF4-B619-546EF6B9E0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1CF7917A-486C-4003-9C42-10F7FC1C17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2F0949A-31F5-42E3-888D-8696FC309BF6}" type="slidenum">
              <a:rPr lang="cs-CZ" altLang="cs-CZ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629BA3C-69AE-4E65-BD0F-2184B499FE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3F35BAF0-6375-4B8F-969C-E3F71E69FD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406EE107-F957-48FF-8DF0-08AFD91033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6C11D55-4909-44FA-9781-8C2A455D0A5F}" type="slidenum">
              <a:rPr lang="cs-CZ" altLang="cs-CZ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330ABBE2-4F8B-421A-BFEE-552268F4C7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90BD932A-E1BE-432A-94BC-0C164EA545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6275E61B-78B8-4833-B73A-CC1142E552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36BD910-3144-45F8-96DF-8A6BAAD9C409}" type="slidenum">
              <a:rPr lang="cs-CZ" altLang="cs-CZ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718AECC2-A1C3-4EF5-A463-4E9DF5E905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C144B76B-281B-4993-998B-6D66B08157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9483F400-8259-460E-A467-6B5EE9CE52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1725B2E-C320-4BA0-87E1-CEB46A3BE3E2}" type="slidenum">
              <a:rPr lang="cs-CZ" altLang="cs-CZ"/>
              <a:pPr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63519DE-C2A4-4C77-9135-7E92FA5838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6017F9B3-D8F5-436C-8919-E510E9AF0F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5FEE9B01-3360-4FF8-9071-112232D7C2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F19114A-1EEB-486F-A4FF-A7E7F73B1475}" type="slidenum">
              <a:rPr lang="cs-CZ" altLang="cs-CZ"/>
              <a:pPr>
                <a:spcBef>
                  <a:spcPct val="0"/>
                </a:spcBef>
              </a:pPr>
              <a:t>16</a:t>
            </a:fld>
            <a:endParaRPr lang="cs-CZ" altLang="cs-CZ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3797D4C5-ACA0-4CD5-8394-8E5304A5D9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6B9B92C6-5B8B-4187-9E55-E51A6D2A5F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64477CE4-1770-4F17-A245-2AFDE2C96F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39D28E-14A9-40E5-A018-9FDDA833E6C4}" type="slidenum">
              <a:rPr lang="cs-CZ" altLang="cs-CZ"/>
              <a:pPr>
                <a:spcBef>
                  <a:spcPct val="0"/>
                </a:spcBef>
              </a:pPr>
              <a:t>17</a:t>
            </a:fld>
            <a:endParaRPr lang="cs-CZ" altLang="cs-CZ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434E0D0A-C68F-4A56-A779-066EA5B2B1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C76A161E-2610-415F-833C-9A838E41F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2DF92989-FD24-4E6E-811A-F48BA8483A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092475-DB42-4CC0-8BBA-8A036DEFEC4E}" type="slidenum">
              <a:rPr lang="cs-CZ" altLang="cs-CZ"/>
              <a:pPr>
                <a:spcBef>
                  <a:spcPct val="0"/>
                </a:spcBef>
              </a:pPr>
              <a:t>18</a:t>
            </a:fld>
            <a:endParaRPr lang="cs-CZ" altLang="cs-CZ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AF31936E-5E23-42B6-A0B3-3E20E516C4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DE6C4A4E-2041-4F4C-BCE4-93699A80EC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BA75B677-F84F-4811-9D20-03BFBCA164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2EA662-6F20-4BC7-928F-3F952E6E76BC}" type="slidenum">
              <a:rPr lang="cs-CZ" altLang="cs-CZ"/>
              <a:pPr>
                <a:spcBef>
                  <a:spcPct val="0"/>
                </a:spcBef>
              </a:pPr>
              <a:t>19</a:t>
            </a:fld>
            <a:endParaRPr lang="cs-CZ" altLang="cs-CZ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B76F0710-3043-4588-A533-56FDAE7F8A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7E217AF9-7D8A-42D3-B266-0479ED1C03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CC760844-1572-454D-83AC-9AAC231E67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49D59-8534-4531-B4D6-4EBE558E6F05}" type="slidenum">
              <a:rPr lang="cs-CZ" altLang="cs-CZ"/>
              <a:pPr>
                <a:spcBef>
                  <a:spcPct val="0"/>
                </a:spcBef>
              </a:pPr>
              <a:t>20</a:t>
            </a:fld>
            <a:endParaRPr lang="cs-CZ" altLang="cs-CZ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C3023F1F-8F4A-4913-A811-C2E5C42865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0A839BD8-BA0D-4DB9-AB33-27C6719FEF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05668A46-7514-4815-84E3-ABB005036F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9CBEBFC-D013-482B-B07B-A52B5E433154}" type="slidenum">
              <a:rPr lang="cs-CZ" altLang="cs-CZ"/>
              <a:pPr>
                <a:spcBef>
                  <a:spcPct val="0"/>
                </a:spcBef>
              </a:pPr>
              <a:t>21</a:t>
            </a:fld>
            <a:endParaRPr lang="cs-CZ" altLang="cs-CZ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C232B456-0759-499F-B42C-0060F8059B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ACFFC169-D489-4A86-B338-9A4F5B80DD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BD86B012-344C-4849-9FD2-22076A4230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2A0AC6-DDCF-4C00-B215-F4C31B392D2D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5BD241B5-6124-4346-BE58-FBC883E37A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57874931-B4D7-4227-B38B-2788B79255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3015F4E9-6559-47B1-A4F0-F8AE57DC07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A7B5D5-4D19-4D3F-891A-3173C652507E}" type="slidenum">
              <a:rPr lang="cs-CZ" altLang="cs-CZ"/>
              <a:pPr>
                <a:spcBef>
                  <a:spcPct val="0"/>
                </a:spcBef>
              </a:pPr>
              <a:t>22</a:t>
            </a:fld>
            <a:endParaRPr lang="cs-CZ" altLang="cs-CZ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7157A81D-85D1-4816-A092-8887D9E748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657D2FFE-DF7C-4A43-87E9-617242EE62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470E859E-9D53-4CB9-B864-C0BAB87AA4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DFA18B9-569C-4840-A097-D7117BBC7905}" type="slidenum">
              <a:rPr lang="cs-CZ" altLang="cs-CZ"/>
              <a:pPr>
                <a:spcBef>
                  <a:spcPct val="0"/>
                </a:spcBef>
              </a:pPr>
              <a:t>23</a:t>
            </a:fld>
            <a:endParaRPr lang="cs-CZ" altLang="cs-CZ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4C0B7CF8-7AD3-4915-8FD3-108FA6337F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0B7BD7A3-7663-41CE-B22F-8C0D58A483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B48BBFF9-B226-4F39-8F74-11254DDA37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ECC7B2-C1C3-4377-80F4-5619214E30E3}" type="slidenum">
              <a:rPr lang="cs-CZ" altLang="cs-CZ"/>
              <a:pPr>
                <a:spcBef>
                  <a:spcPct val="0"/>
                </a:spcBef>
              </a:pPr>
              <a:t>24</a:t>
            </a:fld>
            <a:endParaRPr lang="cs-CZ" altLang="cs-CZ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23837DF8-1637-4C72-A041-64ECB06DD6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FBEAE045-E223-4726-8BB9-57750077EF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84B689FB-332F-414C-9458-300A0CEBE1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487C853-4B8D-4AFA-9C44-6F948CE410C1}" type="slidenum">
              <a:rPr lang="cs-CZ" altLang="cs-CZ"/>
              <a:pPr>
                <a:spcBef>
                  <a:spcPct val="0"/>
                </a:spcBef>
              </a:pPr>
              <a:t>25</a:t>
            </a:fld>
            <a:endParaRPr lang="cs-CZ" altLang="cs-CZ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3A8B0C33-707B-4800-A19F-67ABD2BC65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26F70590-352C-49C5-AB56-8B3392D41F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9DD0F21C-830D-468E-B50B-188151F45B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41C3BD9-6A6B-474E-991C-C1B4612CEA7C}" type="slidenum">
              <a:rPr lang="cs-CZ" altLang="cs-CZ"/>
              <a:pPr>
                <a:spcBef>
                  <a:spcPct val="0"/>
                </a:spcBef>
              </a:pPr>
              <a:t>26</a:t>
            </a:fld>
            <a:endParaRPr lang="cs-CZ" altLang="cs-CZ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BBC8A514-92F4-40F2-B05A-89DDC55AB1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BC6E11CF-3295-4716-A933-5F8BA2711C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A3A3F290-5160-4FDB-8CF2-845374D933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9DCAEE-893A-46AC-89D5-4F069DBDB054}" type="slidenum">
              <a:rPr lang="cs-CZ" altLang="cs-CZ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E72EF174-760C-4F37-B72B-8A14F7AC6D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FDC2E6A6-E32F-4E26-AA0C-AA3FB84296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0B6ADDE4-10A3-42D5-BEC8-540A26D099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2F1EC0-E293-4D83-B1CF-DD48E204280F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DE4BBA8A-4F99-492D-9677-5C2B374484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1D911455-BF87-4115-B309-9A3333B9CB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8ADC4ADE-D3BE-4EAC-AF2B-8992307F41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1F48FCB-88E7-4BB5-A248-1BBD8F1D8655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356AB804-6962-47E9-9D6E-68DAD43E5F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FBDC9B37-069D-4D2D-8A80-3552916FFF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B450DBA0-D77B-452A-BD89-E853298CF0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497666-F6B2-43E7-92C0-3A853E2775C0}" type="slidenum">
              <a:rPr lang="cs-CZ" altLang="cs-CZ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D3BF6905-0D64-429E-88CC-5E41E75AB9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F1463ED-719F-4DF0-80E7-8E1B3949DD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6384FD1C-BACE-4451-991B-09D53E9E66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B3A5EC-6F14-4B7D-9988-A50DC273AFA9}" type="slidenum">
              <a:rPr lang="cs-CZ" altLang="cs-CZ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BD2A1E2C-EFB7-46CD-B245-C23EA1D6BA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551CD559-E17D-47F2-9D4A-21C1A28ADE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A5AECA9B-FF67-4D90-B9BB-228593E2A4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76E221-90EA-4DC2-AB77-605A64306AD0}" type="slidenum">
              <a:rPr lang="cs-CZ" altLang="cs-CZ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E8EC5216-F78C-4E0C-AE6B-15F836356C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0231E1DF-8189-4706-9729-C87E3A407D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FE0500CB-4BCF-414B-9F25-A10B6343E8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A00F961-EA0D-4AD2-84C5-D137747A5839}" type="slidenum">
              <a:rPr lang="cs-CZ" altLang="cs-CZ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9FEC86A5-75BA-4237-982F-856AB5F9B9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9F87237-F72C-4B76-829C-BEC69C7FC4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9F16CA-D45A-4F6F-BBD0-F4E6FD8AE1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3FFC17B-0AF0-43D2-A2C3-D88DE512EB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3D7572-1E67-4C7F-8AA7-6D06946333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750B89-10F1-45D8-AC52-44ED013C4AA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6587706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707FEB-B9C3-4001-B348-B8C994594A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4A3CC7-AFA6-4A62-883F-FD77AB641E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D61BD0-773D-474B-B15F-356D62B1EF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95F631-5D8F-49FB-85AC-D115A6C5A59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9078057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1EA992-1B28-4B06-AC30-602383721E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9FAF0E-220D-42A1-BBC6-F8A43EB01E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C3BA8B-1F9E-454A-8659-0AFF3BEF75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274F4D-44B4-4D5C-AE6C-02E32EA9245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548599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  <p:sldLayoutId id="2147483701" r:id="rId20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2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91610"/>
            <a:ext cx="7920000" cy="252000"/>
          </a:xfrm>
        </p:spPr>
        <p:txBody>
          <a:bodyPr/>
          <a:lstStyle/>
          <a:p>
            <a:r>
              <a:rPr lang="cs-CZ" altLang="cs-CZ" sz="1200" dirty="0">
                <a:solidFill>
                  <a:srgbClr val="0000DC"/>
                </a:solidFill>
              </a:rPr>
              <a:t>Biofyzikální ústav Lékařské fakulty</a:t>
            </a:r>
            <a:r>
              <a:rPr lang="en-GB" altLang="cs-CZ" sz="1200" dirty="0">
                <a:solidFill>
                  <a:srgbClr val="0000DC"/>
                </a:solidFill>
              </a:rPr>
              <a:t> Masaryk</a:t>
            </a:r>
            <a:r>
              <a:rPr lang="cs-CZ" altLang="cs-CZ" sz="1200" dirty="0">
                <a:solidFill>
                  <a:srgbClr val="0000DC"/>
                </a:solidFill>
              </a:rPr>
              <a:t>ovy univerzity, </a:t>
            </a:r>
            <a:r>
              <a:rPr lang="en-GB" altLang="cs-CZ" sz="1200" dirty="0">
                <a:solidFill>
                  <a:srgbClr val="0000DC"/>
                </a:solidFill>
              </a:rPr>
              <a:t>Brno</a:t>
            </a:r>
            <a:endParaRPr lang="en-GB" noProof="0" dirty="0">
              <a:solidFill>
                <a:srgbClr val="0000DC"/>
              </a:solidFill>
            </a:endParaRP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 dirty="0">
                <a:solidFill>
                  <a:srgbClr val="0000DC"/>
                </a:solidFill>
              </a:rPr>
              <a:t>Přednášky z lékařské biofyziky</a:t>
            </a:r>
            <a:endParaRPr lang="en-GB" dirty="0">
              <a:solidFill>
                <a:srgbClr val="0000DC"/>
              </a:solidFill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z="2400" b="1" dirty="0">
                <a:solidFill>
                  <a:srgbClr val="0000DC"/>
                </a:solidFill>
              </a:rPr>
              <a:t>Biofyzika kardiovaskulárního systému</a:t>
            </a:r>
          </a:p>
          <a:p>
            <a:endParaRPr lang="en-GB" dirty="0"/>
          </a:p>
        </p:txBody>
      </p:sp>
      <p:pic>
        <p:nvPicPr>
          <p:cNvPr id="6" name="Picture 19" descr="Vascular Anatomy - click for details!">
            <a:extLst>
              <a:ext uri="{FF2B5EF4-FFF2-40B4-BE49-F238E27FC236}">
                <a16:creationId xmlns:a16="http://schemas.microsoft.com/office/drawing/2014/main" id="{AFE3F8DD-1EAB-4E13-B07C-6482BDE3B9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0133" y="1300628"/>
            <a:ext cx="2231307" cy="4961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1" descr="PCSHeartbeating">
            <a:extLst>
              <a:ext uri="{FF2B5EF4-FFF2-40B4-BE49-F238E27FC236}">
                <a16:creationId xmlns:a16="http://schemas.microsoft.com/office/drawing/2014/main" id="{6E89DDE2-4B42-48DF-A866-C2AD2C65705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3925" y="199971"/>
            <a:ext cx="1600200" cy="232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číslo snímku 6">
            <a:extLst>
              <a:ext uri="{FF2B5EF4-FFF2-40B4-BE49-F238E27FC236}">
                <a16:creationId xmlns:a16="http://schemas.microsoft.com/office/drawing/2014/main" id="{66FC7115-5DBE-4ACD-BB8D-2FEA35826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FE9177F-0959-4505-AC6A-48B63911A5A5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cs-CZ" altLang="cs-CZ" sz="14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7F41AE41-3929-4BA3-9B69-E8F98A80AA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Periferní odpor cév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40241B66-30AE-47E9-84E8-914D014AB0D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35724" y="1505608"/>
            <a:ext cx="10972800" cy="5178971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Analogie elektrického odporu či spíše impedance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i="1" dirty="0"/>
              <a:t>R = U</a:t>
            </a:r>
            <a:r>
              <a:rPr lang="cs-CZ" altLang="cs-CZ" sz="2800" dirty="0"/>
              <a:t>/</a:t>
            </a:r>
            <a:r>
              <a:rPr lang="cs-CZ" altLang="cs-CZ" sz="2800" i="1" dirty="0"/>
              <a:t>I</a:t>
            </a:r>
            <a:endParaRPr lang="cs-CZ" altLang="cs-CZ" sz="28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napětí </a:t>
            </a:r>
            <a:r>
              <a:rPr lang="cs-CZ" altLang="cs-CZ" sz="2400" i="1" dirty="0"/>
              <a:t>U</a:t>
            </a:r>
            <a:r>
              <a:rPr lang="cs-CZ" altLang="cs-CZ" sz="2400" dirty="0"/>
              <a:t> odpovídá tlak </a:t>
            </a:r>
            <a:r>
              <a:rPr lang="cs-CZ" altLang="cs-CZ" sz="2400" i="1" dirty="0"/>
              <a:t>p, </a:t>
            </a:r>
            <a:r>
              <a:rPr lang="cs-CZ" altLang="cs-CZ" sz="2400" dirty="0"/>
              <a:t>proudu I odpovídá průtočný objem </a:t>
            </a:r>
            <a:r>
              <a:rPr lang="cs-CZ" altLang="cs-CZ" sz="2400" i="1" dirty="0"/>
              <a:t>Q</a:t>
            </a:r>
          </a:p>
          <a:p>
            <a:pPr eaLnBrk="1" hangingPunct="1">
              <a:lnSpc>
                <a:spcPct val="100000"/>
              </a:lnSpc>
            </a:pPr>
            <a:endParaRPr lang="cs-CZ" altLang="cs-CZ" sz="2800" i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i="1" dirty="0"/>
              <a:t>R</a:t>
            </a:r>
            <a:r>
              <a:rPr lang="cs-CZ" altLang="cs-CZ" sz="2800" dirty="0"/>
              <a:t> = </a:t>
            </a:r>
            <a:r>
              <a:rPr lang="cs-CZ" altLang="cs-CZ" sz="2800" dirty="0" err="1">
                <a:latin typeface="Symbol" panose="05050102010706020507" pitchFamily="18" charset="2"/>
              </a:rPr>
              <a:t>D</a:t>
            </a:r>
            <a:r>
              <a:rPr lang="cs-CZ" altLang="cs-CZ" sz="2800" i="1" dirty="0" err="1"/>
              <a:t>p</a:t>
            </a:r>
            <a:r>
              <a:rPr lang="cs-CZ" altLang="cs-CZ" sz="2800" dirty="0"/>
              <a:t>/</a:t>
            </a:r>
            <a:r>
              <a:rPr lang="cs-CZ" altLang="cs-CZ" sz="2800" i="1" dirty="0"/>
              <a:t>Q</a:t>
            </a:r>
            <a:r>
              <a:rPr lang="cs-CZ" altLang="cs-CZ" sz="2800" dirty="0"/>
              <a:t>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Vycházíme z </a:t>
            </a:r>
            <a:r>
              <a:rPr lang="cs-CZ" altLang="cs-CZ" sz="2400" b="1" dirty="0" err="1"/>
              <a:t>Hagen-Poiseuilleova</a:t>
            </a:r>
            <a:r>
              <a:rPr lang="cs-CZ" altLang="cs-CZ" sz="2400" b="1" dirty="0"/>
              <a:t> vzorce </a:t>
            </a:r>
            <a:r>
              <a:rPr lang="cs-CZ" altLang="cs-CZ" sz="2400" dirty="0"/>
              <a:t>pro průtočný objem:</a:t>
            </a:r>
          </a:p>
        </p:txBody>
      </p:sp>
      <p:graphicFrame>
        <p:nvGraphicFramePr>
          <p:cNvPr id="21509" name="Object 8">
            <a:extLst>
              <a:ext uri="{FF2B5EF4-FFF2-40B4-BE49-F238E27FC236}">
                <a16:creationId xmlns:a16="http://schemas.microsoft.com/office/drawing/2014/main" id="{ACDB02A0-2896-4804-B2EF-98E438C059D5}"/>
              </a:ext>
            </a:extLst>
          </p:cNvPr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65066131"/>
              </p:ext>
            </p:extLst>
          </p:nvPr>
        </p:nvGraphicFramePr>
        <p:xfrm>
          <a:off x="3581919" y="4857027"/>
          <a:ext cx="4824413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astrový obrázek" r:id="rId3" imgW="4663844" imgH="1203810" progId="Paint.Picture">
                  <p:embed/>
                </p:oleObj>
              </mc:Choice>
              <mc:Fallback>
                <p:oleObj name="Rastrový obrázek" r:id="rId3" imgW="4663844" imgH="1203810" progId="Paint.Picture">
                  <p:embed/>
                  <p:pic>
                    <p:nvPicPr>
                      <p:cNvPr id="21509" name="Object 8">
                        <a:extLst>
                          <a:ext uri="{FF2B5EF4-FFF2-40B4-BE49-F238E27FC236}">
                            <a16:creationId xmlns:a16="http://schemas.microsoft.com/office/drawing/2014/main" id="{ACDB02A0-2896-4804-B2EF-98E438C059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919" y="4857027"/>
                        <a:ext cx="4824413" cy="124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6953522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číslo snímku 5">
            <a:extLst>
              <a:ext uri="{FF2B5EF4-FFF2-40B4-BE49-F238E27FC236}">
                <a16:creationId xmlns:a16="http://schemas.microsoft.com/office/drawing/2014/main" id="{FE7FF06E-C673-4307-B2C3-7D8B48D2A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D1065E6-A5F4-48F6-B9A1-4FD77BBFB5B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cs-CZ" altLang="cs-CZ" sz="14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2146B72-5B9E-469F-8FA0-0C5803DE9F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7099" y="369268"/>
            <a:ext cx="5166393" cy="451576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Periferní odpor cév</a:t>
            </a:r>
            <a:endParaRPr lang="en-GB" altLang="cs-CZ" dirty="0">
              <a:solidFill>
                <a:srgbClr val="0000DC"/>
              </a:solidFill>
            </a:endParaRPr>
          </a:p>
        </p:txBody>
      </p:sp>
      <p:pic>
        <p:nvPicPr>
          <p:cNvPr id="23556" name="Picture 4" descr="obr">
            <a:extLst>
              <a:ext uri="{FF2B5EF4-FFF2-40B4-BE49-F238E27FC236}">
                <a16:creationId xmlns:a16="http://schemas.microsoft.com/office/drawing/2014/main" id="{F3901B59-C47E-4DCC-92B4-1580AE3292B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688"/>
          <a:stretch>
            <a:fillRect/>
          </a:stretch>
        </p:blipFill>
        <p:spPr>
          <a:xfrm>
            <a:off x="517826" y="992243"/>
            <a:ext cx="4172443" cy="3558737"/>
          </a:xfrm>
          <a:noFill/>
        </p:spPr>
      </p:pic>
      <p:sp>
        <p:nvSpPr>
          <p:cNvPr id="23557" name="Text Box 6">
            <a:extLst>
              <a:ext uri="{FF2B5EF4-FFF2-40B4-BE49-F238E27FC236}">
                <a16:creationId xmlns:a16="http://schemas.microsoft.com/office/drawing/2014/main" id="{491CBFE7-35B9-41A5-AB38-9456FDC8B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1554" y="2800221"/>
            <a:ext cx="315584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/>
              <a:t>Vysoká cévní impedance (např. v kosterních svalech) způsobuje, že rychlost toku na konci diastoly klesá k nule</a:t>
            </a:r>
            <a:endParaRPr lang="en-GB" altLang="cs-CZ" sz="1400" b="1" dirty="0"/>
          </a:p>
        </p:txBody>
      </p:sp>
      <p:sp>
        <p:nvSpPr>
          <p:cNvPr id="23558" name="Text Box 7">
            <a:extLst>
              <a:ext uri="{FF2B5EF4-FFF2-40B4-BE49-F238E27FC236}">
                <a16:creationId xmlns:a16="http://schemas.microsoft.com/office/drawing/2014/main" id="{E9009A1A-FB7D-4A2C-A2F3-DA085D6FF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8200" y="1387171"/>
            <a:ext cx="3263078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/>
              <a:t>Nízká cévní impedance je typická pro mozkové tepny a tepny parenchymatosních orgánů (jater,  sleziny, ledvin). Rychlost toku na konci diastoly nikdy neklesá k nule</a:t>
            </a:r>
            <a:r>
              <a:rPr lang="cs-CZ" altLang="cs-CZ" sz="1400" dirty="0"/>
              <a:t> </a:t>
            </a:r>
            <a:endParaRPr lang="en-GB" altLang="cs-CZ" sz="1400" dirty="0"/>
          </a:p>
        </p:txBody>
      </p:sp>
      <p:sp>
        <p:nvSpPr>
          <p:cNvPr id="23559" name="TextovéPole 1">
            <a:extLst>
              <a:ext uri="{FF2B5EF4-FFF2-40B4-BE49-F238E27FC236}">
                <a16:creationId xmlns:a16="http://schemas.microsoft.com/office/drawing/2014/main" id="{F5A24E58-9A9D-449C-9AE7-42935467F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8708" y="2418902"/>
            <a:ext cx="8016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 dirty="0"/>
              <a:t>čas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097991A-A0E9-4A41-8517-369D2B44BD17}"/>
              </a:ext>
            </a:extLst>
          </p:cNvPr>
          <p:cNvSpPr txBox="1"/>
          <p:nvPr/>
        </p:nvSpPr>
        <p:spPr>
          <a:xfrm>
            <a:off x="1429407" y="4419363"/>
            <a:ext cx="10183867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2000" dirty="0"/>
              <a:t>Podíl jednotlivých úseků krevního oběhu na celkovém periferním odporu:</a:t>
            </a:r>
          </a:p>
          <a:p>
            <a:pPr lvl="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artérie   .........    66 %</a:t>
            </a:r>
          </a:p>
          <a:p>
            <a:pPr lvl="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(z toho arterioly 40 %)</a:t>
            </a:r>
          </a:p>
          <a:p>
            <a:pPr lvl="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kapiláry ........     27 %</a:t>
            </a:r>
          </a:p>
          <a:p>
            <a:pPr lvl="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vény .............       7 %</a:t>
            </a:r>
          </a:p>
          <a:p>
            <a:pPr eaLnBrk="1" hangingPunct="1"/>
            <a:r>
              <a:rPr lang="cs-CZ" altLang="cs-CZ" sz="2000" dirty="0"/>
              <a:t>Při </a:t>
            </a:r>
            <a:r>
              <a:rPr lang="cs-CZ" altLang="cs-CZ" sz="2000" b="1" dirty="0"/>
              <a:t>vasodilataci</a:t>
            </a:r>
            <a:r>
              <a:rPr lang="cs-CZ" altLang="cs-CZ" sz="2000" dirty="0"/>
              <a:t> </a:t>
            </a:r>
            <a:r>
              <a:rPr lang="cs-CZ" altLang="cs-CZ" sz="2000" i="1" dirty="0"/>
              <a:t>R</a:t>
            </a:r>
            <a:r>
              <a:rPr lang="cs-CZ" altLang="cs-CZ" sz="2000" dirty="0"/>
              <a:t> klesá - zátěž srdce se snižuje</a:t>
            </a:r>
          </a:p>
          <a:p>
            <a:pPr eaLnBrk="1" hangingPunct="1"/>
            <a:r>
              <a:rPr lang="cs-CZ" altLang="cs-CZ" sz="2000" dirty="0"/>
              <a:t>Při </a:t>
            </a:r>
            <a:r>
              <a:rPr lang="cs-CZ" altLang="cs-CZ" sz="2000" b="1" dirty="0"/>
              <a:t>vasokonstrikci </a:t>
            </a:r>
            <a:r>
              <a:rPr lang="cs-CZ" altLang="cs-CZ" sz="2000" i="1" dirty="0"/>
              <a:t>R</a:t>
            </a:r>
            <a:r>
              <a:rPr lang="cs-CZ" altLang="cs-CZ" sz="2000" dirty="0"/>
              <a:t> roste - zátěž srdce se zvyšuje</a:t>
            </a:r>
          </a:p>
        </p:txBody>
      </p:sp>
    </p:spTree>
    <p:extLst>
      <p:ext uri="{BB962C8B-B14F-4D97-AF65-F5344CB8AC3E}">
        <p14:creationId xmlns:p14="http://schemas.microsoft.com/office/powerpoint/2010/main" val="174992659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číslo snímku 5">
            <a:extLst>
              <a:ext uri="{FF2B5EF4-FFF2-40B4-BE49-F238E27FC236}">
                <a16:creationId xmlns:a16="http://schemas.microsoft.com/office/drawing/2014/main" id="{A3F46A67-F24E-43B9-BBAE-7F50D3699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1719A6-CA9E-4C95-A97A-F3F7B35019F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cs-CZ" altLang="cs-CZ" sz="1400"/>
          </a:p>
        </p:txBody>
      </p:sp>
      <p:sp>
        <p:nvSpPr>
          <p:cNvPr id="27651" name="Rectangle 5">
            <a:extLst>
              <a:ext uri="{FF2B5EF4-FFF2-40B4-BE49-F238E27FC236}">
                <a16:creationId xmlns:a16="http://schemas.microsoft.com/office/drawing/2014/main" id="{2DF53E2C-C193-4C08-AC2F-D7B4B4C560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6164276" cy="451576"/>
          </a:xfrm>
        </p:spPr>
        <p:txBody>
          <a:bodyPr/>
          <a:lstStyle/>
          <a:p>
            <a:pPr eaLnBrk="1" hangingPunct="1"/>
            <a:r>
              <a:rPr lang="cs-CZ" altLang="cs-CZ" dirty="0"/>
              <a:t>Mechanická práce srdce</a:t>
            </a:r>
          </a:p>
        </p:txBody>
      </p:sp>
      <p:sp>
        <p:nvSpPr>
          <p:cNvPr id="27652" name="Rectangle 8">
            <a:extLst>
              <a:ext uri="{FF2B5EF4-FFF2-40B4-BE49-F238E27FC236}">
                <a16:creationId xmlns:a16="http://schemas.microsoft.com/office/drawing/2014/main" id="{CE7A5929-8795-4A62-BB32-718C0EFEA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4" y="2202210"/>
            <a:ext cx="7921625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indent="2524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0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800" dirty="0"/>
              <a:t>Pro srdeční sval platí: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800" b="1" dirty="0"/>
              <a:t>mechanická práce</a:t>
            </a:r>
            <a:r>
              <a:rPr lang="cs-CZ" altLang="cs-CZ" sz="2800" dirty="0"/>
              <a:t>: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800" i="1" dirty="0"/>
              <a:t>W</a:t>
            </a:r>
            <a:r>
              <a:rPr lang="cs-CZ" altLang="cs-CZ" sz="2800" dirty="0"/>
              <a:t> = </a:t>
            </a:r>
            <a:r>
              <a:rPr lang="cs-CZ" altLang="cs-CZ" sz="2800" dirty="0">
                <a:sym typeface="Symbol" panose="05050102010706020507" pitchFamily="18" charset="2"/>
              </a:rPr>
              <a:t></a:t>
            </a:r>
            <a:r>
              <a:rPr lang="cs-CZ" altLang="cs-CZ" sz="2800" i="1" dirty="0"/>
              <a:t>p</a:t>
            </a:r>
            <a:r>
              <a:rPr lang="cs-CZ" altLang="cs-CZ" sz="2800" dirty="0"/>
              <a:t>(</a:t>
            </a:r>
            <a:r>
              <a:rPr lang="cs-CZ" altLang="cs-CZ" sz="2800" i="1" dirty="0"/>
              <a:t>V</a:t>
            </a:r>
            <a:r>
              <a:rPr lang="cs-CZ" altLang="cs-CZ" sz="2800" dirty="0"/>
              <a:t>)</a:t>
            </a:r>
            <a:r>
              <a:rPr lang="cs-CZ" altLang="cs-CZ" sz="2800" dirty="0" err="1"/>
              <a:t>d</a:t>
            </a:r>
            <a:r>
              <a:rPr lang="cs-CZ" altLang="cs-CZ" sz="2800" i="1" dirty="0" err="1"/>
              <a:t>V</a:t>
            </a:r>
            <a:r>
              <a:rPr lang="cs-CZ" altLang="cs-CZ" sz="2800" dirty="0"/>
              <a:t>                                ?????</a:t>
            </a:r>
            <a:endParaRPr lang="cs-CZ" altLang="cs-CZ" sz="2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2800" dirty="0">
              <a:sym typeface="Symbol" panose="05050102010706020507" pitchFamily="18" charset="2"/>
            </a:endParaRPr>
          </a:p>
          <a:p>
            <a:pPr indent="0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800" dirty="0">
                <a:sym typeface="Symbol" panose="05050102010706020507" pitchFamily="18" charset="2"/>
              </a:rPr>
              <a:t>Práce se koná při vypuzení objemu krve </a:t>
            </a:r>
            <a:r>
              <a:rPr lang="cs-CZ" altLang="cs-CZ" sz="2800" dirty="0" err="1">
                <a:sym typeface="Symbol" panose="05050102010706020507" pitchFamily="18" charset="2"/>
              </a:rPr>
              <a:t>d</a:t>
            </a:r>
            <a:r>
              <a:rPr lang="cs-CZ" altLang="cs-CZ" sz="2800" i="1" dirty="0" err="1">
                <a:sym typeface="Symbol" panose="05050102010706020507" pitchFamily="18" charset="2"/>
              </a:rPr>
              <a:t>V</a:t>
            </a:r>
            <a:r>
              <a:rPr lang="cs-CZ" altLang="cs-CZ" sz="2800" dirty="0">
                <a:sym typeface="Symbol" panose="05050102010706020507" pitchFamily="18" charset="2"/>
              </a:rPr>
              <a:t> proti vnějšímu tlaku </a:t>
            </a:r>
            <a:r>
              <a:rPr lang="cs-CZ" altLang="cs-CZ" sz="2800" i="1" dirty="0">
                <a:sym typeface="Symbol" panose="05050102010706020507" pitchFamily="18" charset="2"/>
              </a:rPr>
              <a:t>p</a:t>
            </a:r>
            <a:r>
              <a:rPr lang="cs-CZ" altLang="cs-CZ" sz="2800" dirty="0">
                <a:sym typeface="Symbol" panose="05050102010706020507" pitchFamily="18" charset="2"/>
              </a:rPr>
              <a:t>. Z malé části se mění též v kinetickou energii krve.</a:t>
            </a:r>
          </a:p>
        </p:txBody>
      </p:sp>
    </p:spTree>
    <p:extLst>
      <p:ext uri="{BB962C8B-B14F-4D97-AF65-F5344CB8AC3E}">
        <p14:creationId xmlns:p14="http://schemas.microsoft.com/office/powerpoint/2010/main" val="416217493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číslo snímku 5">
            <a:extLst>
              <a:ext uri="{FF2B5EF4-FFF2-40B4-BE49-F238E27FC236}">
                <a16:creationId xmlns:a16="http://schemas.microsoft.com/office/drawing/2014/main" id="{F9D6871F-384A-4A11-BB8D-54BD7DFE9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1CB0692-030D-4E3A-9EF8-FD94A10D98FE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cs-CZ" altLang="cs-CZ" sz="14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544E4F66-B2E6-4D16-B2AD-D96F983998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Práce srdce při jedné systole (odhad)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E940ADE1-5ED8-40CF-A121-FC5670F3E5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i="1" dirty="0"/>
              <a:t>p = </a:t>
            </a:r>
            <a:r>
              <a:rPr lang="cs-CZ" altLang="cs-CZ" sz="2800" i="1" dirty="0" err="1"/>
              <a:t>konst</a:t>
            </a:r>
            <a:r>
              <a:rPr lang="cs-CZ" altLang="cs-CZ" sz="2800" i="1" dirty="0"/>
              <a:t>. </a:t>
            </a:r>
            <a:r>
              <a:rPr lang="cs-CZ" altLang="cs-CZ" sz="2800" i="1" dirty="0">
                <a:sym typeface="Symbol" panose="05050102010706020507" pitchFamily="18" charset="2"/>
              </a:rPr>
              <a:t></a:t>
            </a:r>
            <a:r>
              <a:rPr lang="cs-CZ" altLang="cs-CZ" sz="2800" i="1" dirty="0"/>
              <a:t> W = </a:t>
            </a:r>
            <a:r>
              <a:rPr lang="cs-CZ" altLang="cs-CZ" sz="2800" i="1" dirty="0" err="1"/>
              <a:t>p</a:t>
            </a:r>
            <a:r>
              <a:rPr lang="cs-CZ" altLang="cs-CZ" sz="2800" i="1" dirty="0" err="1">
                <a:latin typeface="Symbol" panose="05050102010706020507" pitchFamily="18" charset="2"/>
              </a:rPr>
              <a:t>D</a:t>
            </a:r>
            <a:r>
              <a:rPr lang="cs-CZ" altLang="cs-CZ" sz="2800" i="1" dirty="0" err="1"/>
              <a:t>V</a:t>
            </a:r>
            <a:endParaRPr lang="cs-CZ" altLang="cs-CZ" sz="2800" i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i="1" dirty="0"/>
              <a:t>Levá komora            Pravá komora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i="1" dirty="0"/>
              <a:t> </a:t>
            </a:r>
            <a:r>
              <a:rPr lang="cs-CZ" altLang="cs-CZ" sz="2800" i="1" dirty="0" err="1"/>
              <a:t>p</a:t>
            </a:r>
            <a:r>
              <a:rPr lang="cs-CZ" altLang="cs-CZ" sz="2800" i="1" baseline="-25000" dirty="0" err="1"/>
              <a:t>stř</a:t>
            </a:r>
            <a:r>
              <a:rPr lang="cs-CZ" altLang="cs-CZ" sz="2800" i="1" baseline="-25000" dirty="0"/>
              <a:t>.</a:t>
            </a:r>
            <a:r>
              <a:rPr lang="cs-CZ" altLang="cs-CZ" sz="2800" i="1" dirty="0"/>
              <a:t> = 13,3 </a:t>
            </a:r>
            <a:r>
              <a:rPr lang="cs-CZ" altLang="cs-CZ" sz="2800" i="1" dirty="0" err="1"/>
              <a:t>kPa</a:t>
            </a:r>
            <a:r>
              <a:rPr lang="cs-CZ" altLang="cs-CZ" sz="2800" i="1" dirty="0"/>
              <a:t>        </a:t>
            </a:r>
            <a:r>
              <a:rPr lang="cs-CZ" altLang="cs-CZ" sz="2800" i="1" dirty="0" err="1"/>
              <a:t>p</a:t>
            </a:r>
            <a:r>
              <a:rPr lang="cs-CZ" altLang="cs-CZ" sz="2800" i="1" baseline="-25000" dirty="0" err="1"/>
              <a:t>stř</a:t>
            </a:r>
            <a:r>
              <a:rPr lang="cs-CZ" altLang="cs-CZ" sz="2800" i="1" baseline="-25000" dirty="0"/>
              <a:t>.</a:t>
            </a:r>
            <a:r>
              <a:rPr lang="cs-CZ" altLang="cs-CZ" sz="2800" i="1" dirty="0"/>
              <a:t> = 2,7 </a:t>
            </a:r>
            <a:r>
              <a:rPr lang="cs-CZ" altLang="cs-CZ" sz="2800" i="1" dirty="0" err="1"/>
              <a:t>kPa</a:t>
            </a:r>
            <a:endParaRPr lang="cs-CZ" altLang="cs-CZ" sz="2800" i="1" dirty="0"/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i="1" dirty="0"/>
              <a:t> </a:t>
            </a:r>
            <a:r>
              <a:rPr lang="cs-CZ" altLang="cs-CZ" sz="2800" i="1" dirty="0">
                <a:latin typeface="Symbol" panose="05050102010706020507" pitchFamily="18" charset="2"/>
              </a:rPr>
              <a:t>D</a:t>
            </a:r>
            <a:r>
              <a:rPr lang="cs-CZ" altLang="cs-CZ" sz="2800" i="1" dirty="0"/>
              <a:t>V = 70 ml             </a:t>
            </a:r>
            <a:r>
              <a:rPr lang="cs-CZ" altLang="cs-CZ" sz="2800" i="1" dirty="0">
                <a:latin typeface="Symbol" panose="05050102010706020507" pitchFamily="18" charset="2"/>
              </a:rPr>
              <a:t>D</a:t>
            </a:r>
            <a:r>
              <a:rPr lang="cs-CZ" altLang="cs-CZ" sz="2800" i="1" dirty="0"/>
              <a:t>V  = 70 ml</a:t>
            </a:r>
            <a:endParaRPr lang="cs-CZ" altLang="cs-CZ" sz="2800" b="1" i="1" dirty="0"/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b="1" i="1" dirty="0"/>
              <a:t>  W = 0,93 J               W = 0,19 J</a:t>
            </a:r>
            <a:endParaRPr lang="cs-CZ" altLang="cs-CZ" sz="2800" i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i="1" dirty="0"/>
              <a:t>Z toho </a:t>
            </a:r>
            <a:r>
              <a:rPr lang="cs-CZ" altLang="cs-CZ" sz="2800" i="1" dirty="0" err="1"/>
              <a:t>W</a:t>
            </a:r>
            <a:r>
              <a:rPr lang="cs-CZ" altLang="cs-CZ" sz="2800" i="1" baseline="-25000" dirty="0" err="1"/>
              <a:t>k</a:t>
            </a:r>
            <a:r>
              <a:rPr lang="cs-CZ" altLang="cs-CZ" sz="2800" i="1" dirty="0"/>
              <a:t>  (kinetická energie):</a:t>
            </a:r>
            <a:endParaRPr lang="cs-CZ" altLang="cs-CZ" sz="2800" b="1" i="1" dirty="0"/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b="1" i="1" dirty="0"/>
              <a:t>= 0,009 J                  = 0,0018 J</a:t>
            </a:r>
            <a:endParaRPr lang="cs-CZ" altLang="cs-CZ" sz="28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i="1" dirty="0"/>
              <a:t>(dle vzorce 1/2</a:t>
            </a:r>
            <a:r>
              <a:rPr lang="cs-CZ" altLang="cs-CZ" sz="2800" i="1" dirty="0">
                <a:latin typeface="Symbol" panose="05050102010706020507" pitchFamily="18" charset="2"/>
              </a:rPr>
              <a:t>r</a:t>
            </a:r>
            <a:r>
              <a:rPr lang="cs-CZ" altLang="cs-CZ" sz="2800" i="1" dirty="0"/>
              <a:t>v</a:t>
            </a:r>
            <a:r>
              <a:rPr lang="cs-CZ" altLang="cs-CZ" sz="2800" i="1" baseline="30000" dirty="0"/>
              <a:t>2</a:t>
            </a:r>
            <a:r>
              <a:rPr lang="cs-CZ" altLang="cs-CZ" sz="2800" i="1" dirty="0">
                <a:latin typeface="Symbol" panose="05050102010706020507" pitchFamily="18" charset="2"/>
              </a:rPr>
              <a:t>D</a:t>
            </a:r>
            <a:r>
              <a:rPr lang="cs-CZ" altLang="cs-CZ" sz="2800" i="1" dirty="0"/>
              <a:t>V, r = 1,06·10</a:t>
            </a:r>
            <a:r>
              <a:rPr lang="cs-CZ" altLang="cs-CZ" sz="2800" i="1" baseline="30000" dirty="0"/>
              <a:t>3</a:t>
            </a:r>
            <a:r>
              <a:rPr lang="cs-CZ" altLang="cs-CZ" sz="2800" i="1" dirty="0"/>
              <a:t> kg·m</a:t>
            </a:r>
            <a:r>
              <a:rPr lang="cs-CZ" altLang="cs-CZ" sz="2800" i="1" baseline="30000" dirty="0"/>
              <a:t>-3</a:t>
            </a:r>
            <a:r>
              <a:rPr lang="cs-CZ" altLang="cs-CZ" sz="2800" i="1" dirty="0"/>
              <a:t>,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i="1" dirty="0" err="1"/>
              <a:t>v</a:t>
            </a:r>
            <a:r>
              <a:rPr lang="cs-CZ" altLang="cs-CZ" sz="2800" i="1" baseline="-25000" dirty="0" err="1"/>
              <a:t>stř</a:t>
            </a:r>
            <a:r>
              <a:rPr lang="cs-CZ" altLang="cs-CZ" sz="2800" i="1" baseline="-25000" dirty="0"/>
              <a:t>.</a:t>
            </a:r>
            <a:r>
              <a:rPr lang="cs-CZ" altLang="cs-CZ" sz="2800" i="1" dirty="0"/>
              <a:t> = 0,3 m·s</a:t>
            </a:r>
            <a:r>
              <a:rPr lang="cs-CZ" altLang="cs-CZ" sz="2800" i="1" baseline="30000" dirty="0"/>
              <a:t>-1</a:t>
            </a:r>
            <a:r>
              <a:rPr lang="cs-CZ" altLang="cs-CZ" sz="2800" i="1" dirty="0"/>
              <a:t>, resp. 0,22 m·s</a:t>
            </a:r>
            <a:r>
              <a:rPr lang="cs-CZ" altLang="cs-CZ" sz="2800" i="1" baseline="30000" dirty="0"/>
              <a:t>-1</a:t>
            </a:r>
            <a:r>
              <a:rPr lang="cs-CZ" altLang="cs-CZ" sz="2800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63706786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53787C63-8B7B-454D-931C-4259F76005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Výkon srdce</a:t>
            </a:r>
          </a:p>
        </p:txBody>
      </p:sp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97F234E9-C42F-499C-B398-DAB6BFE9C4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18800" y="1872000"/>
            <a:ext cx="10753200" cy="39600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s-CZ" altLang="cs-CZ" b="1" dirty="0"/>
              <a:t>Mechanický výkon srdce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/>
              <a:t>(pro tepovou frekvenci 70 min</a:t>
            </a:r>
            <a:r>
              <a:rPr lang="cs-CZ" altLang="cs-CZ" baseline="30000" dirty="0"/>
              <a:t>-1</a:t>
            </a:r>
            <a:r>
              <a:rPr lang="cs-CZ" altLang="cs-CZ" dirty="0"/>
              <a:t>) ........ 1,3 W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b="1" dirty="0"/>
              <a:t>Celkový výkon srdce – ekvivalent příkonu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/>
              <a:t>(za klidových podmínek) ......................13 W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b="1" dirty="0"/>
              <a:t>Celkový výkon lidského organismu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/>
              <a:t>(v klidu) ...............................................115 W</a:t>
            </a:r>
          </a:p>
          <a:p>
            <a:pPr eaLnBrk="1" hangingPunct="1">
              <a:spcBef>
                <a:spcPct val="0"/>
              </a:spcBef>
            </a:pPr>
            <a:endParaRPr lang="cs-CZ" altLang="cs-CZ" dirty="0">
              <a:solidFill>
                <a:schemeClr val="tx2"/>
              </a:solidFill>
            </a:endParaRPr>
          </a:p>
          <a:p>
            <a:endParaRPr lang="cs-CZ" altLang="cs-CZ" dirty="0"/>
          </a:p>
        </p:txBody>
      </p:sp>
      <p:sp>
        <p:nvSpPr>
          <p:cNvPr id="31748" name="Zástupný symbol pro číslo snímku 3">
            <a:extLst>
              <a:ext uri="{FF2B5EF4-FFF2-40B4-BE49-F238E27FC236}">
                <a16:creationId xmlns:a16="http://schemas.microsoft.com/office/drawing/2014/main" id="{B8F65DEC-68FB-4E3D-8FB6-9F0F9A6AC7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47DD7F-744F-4E67-B84D-3FBD3894CC93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cs-CZ" altLang="cs-CZ" sz="1400"/>
          </a:p>
        </p:txBody>
      </p:sp>
    </p:spTree>
    <p:extLst>
      <p:ext uri="{BB962C8B-B14F-4D97-AF65-F5344CB8AC3E}">
        <p14:creationId xmlns:p14="http://schemas.microsoft.com/office/powerpoint/2010/main" val="138435931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číslo snímku 5">
            <a:extLst>
              <a:ext uri="{FF2B5EF4-FFF2-40B4-BE49-F238E27FC236}">
                <a16:creationId xmlns:a16="http://schemas.microsoft.com/office/drawing/2014/main" id="{D855D72F-96F4-476F-9994-10F806828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3F1A822-41BE-43D5-91A3-8B6409FD230B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cs-CZ" altLang="cs-CZ" sz="14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AB0008B6-37E8-4D66-89C8-9124A78AF3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55784"/>
            <a:ext cx="8229600" cy="627085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Práce a účinnost srdečního svalu</a:t>
            </a:r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BED0AF5D-6A11-4AE1-9B79-CF3B8986D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altLang="cs-CZ" dirty="0"/>
              <a:t>Energie potřebná k udržování tonu srdečního svalu: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cs-CZ" altLang="cs-CZ" dirty="0" err="1">
                <a:latin typeface="Symbol" panose="05050102010706020507" pitchFamily="18" charset="2"/>
              </a:rPr>
              <a:t>a</a:t>
            </a:r>
            <a:r>
              <a:rPr lang="cs-CZ" altLang="cs-CZ" dirty="0" err="1">
                <a:sym typeface="Symbol" panose="05050102010706020507" pitchFamily="18" charset="2"/>
              </a:rPr>
              <a:t></a:t>
            </a:r>
            <a:r>
              <a:rPr lang="cs-CZ" altLang="cs-CZ" i="1" dirty="0" err="1"/>
              <a:t>Tdt</a:t>
            </a:r>
            <a:endParaRPr lang="cs-CZ" altLang="cs-CZ" i="1" dirty="0"/>
          </a:p>
          <a:p>
            <a:pPr eaLnBrk="1" hangingPunct="1">
              <a:lnSpc>
                <a:spcPct val="150000"/>
              </a:lnSpc>
            </a:pPr>
            <a:r>
              <a:rPr lang="cs-CZ" altLang="cs-CZ" i="1" dirty="0"/>
              <a:t>T</a:t>
            </a:r>
            <a:r>
              <a:rPr lang="cs-CZ" altLang="cs-CZ" dirty="0"/>
              <a:t> – mechanické napětí srdeční stěny (tonus) [N·m</a:t>
            </a:r>
            <a:r>
              <a:rPr lang="cs-CZ" altLang="cs-CZ" baseline="30000" dirty="0"/>
              <a:t>-1</a:t>
            </a:r>
            <a:r>
              <a:rPr lang="cs-CZ" altLang="cs-CZ" dirty="0"/>
              <a:t>], </a:t>
            </a:r>
            <a:r>
              <a:rPr lang="cs-CZ" altLang="cs-CZ" i="1" dirty="0"/>
              <a:t>t</a:t>
            </a:r>
            <a:r>
              <a:rPr lang="cs-CZ" altLang="cs-CZ" dirty="0"/>
              <a:t> - čas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dirty="0"/>
              <a:t>Celková potřebná energie: 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cs-CZ" altLang="cs-CZ" i="1" dirty="0" err="1"/>
              <a:t>E</a:t>
            </a:r>
            <a:r>
              <a:rPr lang="cs-CZ" altLang="cs-CZ" i="1" baseline="-25000" dirty="0" err="1"/>
              <a:t>c</a:t>
            </a:r>
            <a:r>
              <a:rPr lang="cs-CZ" altLang="cs-CZ" dirty="0"/>
              <a:t> = </a:t>
            </a:r>
            <a:r>
              <a:rPr lang="cs-CZ" altLang="cs-CZ" dirty="0">
                <a:sym typeface="Symbol" panose="05050102010706020507" pitchFamily="18" charset="2"/>
              </a:rPr>
              <a:t></a:t>
            </a:r>
            <a:r>
              <a:rPr lang="cs-CZ" altLang="cs-CZ" i="1" dirty="0" err="1"/>
              <a:t>pdV</a:t>
            </a:r>
            <a:r>
              <a:rPr lang="cs-CZ" altLang="cs-CZ" dirty="0"/>
              <a:t>  +  </a:t>
            </a:r>
            <a:r>
              <a:rPr lang="cs-CZ" altLang="cs-CZ" dirty="0" err="1">
                <a:latin typeface="Symbol" panose="05050102010706020507" pitchFamily="18" charset="2"/>
              </a:rPr>
              <a:t>a</a:t>
            </a:r>
            <a:r>
              <a:rPr lang="cs-CZ" altLang="cs-CZ" dirty="0" err="1">
                <a:sym typeface="Symbol" panose="05050102010706020507" pitchFamily="18" charset="2"/>
              </a:rPr>
              <a:t></a:t>
            </a:r>
            <a:r>
              <a:rPr lang="cs-CZ" altLang="cs-CZ" i="1" dirty="0" err="1"/>
              <a:t>Tdt</a:t>
            </a:r>
            <a:endParaRPr lang="cs-CZ" altLang="cs-CZ" i="1" dirty="0"/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solidFill>
                  <a:srgbClr val="FF0000"/>
                </a:solidFill>
              </a:rPr>
              <a:t>Mechanická účinnost: </a:t>
            </a:r>
            <a:r>
              <a:rPr lang="cs-CZ" altLang="cs-CZ" i="1" dirty="0">
                <a:solidFill>
                  <a:srgbClr val="FF0000"/>
                </a:solidFill>
              </a:rPr>
              <a:t>W</a:t>
            </a:r>
            <a:r>
              <a:rPr lang="cs-CZ" altLang="cs-CZ" dirty="0">
                <a:solidFill>
                  <a:srgbClr val="FF0000"/>
                </a:solidFill>
              </a:rPr>
              <a:t>/</a:t>
            </a:r>
            <a:r>
              <a:rPr lang="cs-CZ" altLang="cs-CZ" i="1" dirty="0" err="1">
                <a:solidFill>
                  <a:srgbClr val="FF0000"/>
                </a:solidFill>
              </a:rPr>
              <a:t>E</a:t>
            </a:r>
            <a:r>
              <a:rPr lang="cs-CZ" altLang="cs-CZ" i="1" baseline="-25000" dirty="0" err="1">
                <a:solidFill>
                  <a:srgbClr val="FF0000"/>
                </a:solidFill>
              </a:rPr>
              <a:t>c</a:t>
            </a:r>
            <a:r>
              <a:rPr lang="en-GB" altLang="cs-CZ" baseline="-25000" dirty="0">
                <a:solidFill>
                  <a:srgbClr val="FF0000"/>
                </a:solidFill>
              </a:rPr>
              <a:t> </a:t>
            </a:r>
            <a:r>
              <a:rPr lang="cs-CZ" altLang="cs-CZ" dirty="0">
                <a:solidFill>
                  <a:srgbClr val="FF0000"/>
                </a:solidFill>
              </a:rPr>
              <a:t>(max. 10 %)</a:t>
            </a:r>
          </a:p>
        </p:txBody>
      </p:sp>
    </p:spTree>
    <p:extLst>
      <p:ext uri="{BB962C8B-B14F-4D97-AF65-F5344CB8AC3E}">
        <p14:creationId xmlns:p14="http://schemas.microsoft.com/office/powerpoint/2010/main" val="43823788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číslo snímku 5">
            <a:extLst>
              <a:ext uri="{FF2B5EF4-FFF2-40B4-BE49-F238E27FC236}">
                <a16:creationId xmlns:a16="http://schemas.microsoft.com/office/drawing/2014/main" id="{FC4BC24C-B672-4030-BF03-2126365C9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21CA9F-ED6B-4A1D-A74A-9CC1854B5674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cs-CZ" altLang="cs-CZ" sz="14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7389739B-DF44-463B-9D24-44E61947CF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z="4000" dirty="0"/>
              <a:t>Kapilární ultrafiltrace</a:t>
            </a:r>
            <a:endParaRPr lang="en-GB" altLang="cs-CZ" sz="4000" dirty="0"/>
          </a:p>
        </p:txBody>
      </p:sp>
      <p:graphicFrame>
        <p:nvGraphicFramePr>
          <p:cNvPr id="237613" name="Group 45">
            <a:extLst>
              <a:ext uri="{FF2B5EF4-FFF2-40B4-BE49-F238E27FC236}">
                <a16:creationId xmlns:a16="http://schemas.microsoft.com/office/drawing/2014/main" id="{47BC71E0-9367-416D-A390-FBCFCD0D5F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059213"/>
              </p:ext>
            </p:extLst>
          </p:nvPr>
        </p:nvGraphicFramePr>
        <p:xfrm>
          <a:off x="1992313" y="1628776"/>
          <a:ext cx="8424862" cy="3991718"/>
        </p:xfrm>
        <a:graphic>
          <a:graphicData uri="http://schemas.openxmlformats.org/drawingml/2006/table">
            <a:tbl>
              <a:tblPr/>
              <a:tblGrid>
                <a:gridCol w="30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9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7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24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tlak [</a:t>
                      </a:r>
                      <a:r>
                        <a:rPr kumimoji="0" 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kPa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]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Arteriální  konec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524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Žilní konec</a:t>
                      </a: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9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hydrostat. tlak</a:t>
                      </a: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4,7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2,3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94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onkotický tlak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-3,5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-3,5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161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Filtrační tlak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Filtrát vstupuje do intersticia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-1,2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Filtrát opouští </a:t>
                      </a:r>
                      <a:r>
                        <a:rPr kumimoji="0" 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intersticium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8294714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číslo snímku 5">
            <a:extLst>
              <a:ext uri="{FF2B5EF4-FFF2-40B4-BE49-F238E27FC236}">
                <a16:creationId xmlns:a16="http://schemas.microsoft.com/office/drawing/2014/main" id="{EC30A7B8-9243-467E-8A34-8F500B9D4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6647EB9-6092-42A2-9E2A-82AD5706B5BA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cs-CZ" altLang="cs-CZ" sz="1400"/>
          </a:p>
        </p:txBody>
      </p:sp>
      <p:sp>
        <p:nvSpPr>
          <p:cNvPr id="36867" name="Rectangle 5">
            <a:extLst>
              <a:ext uri="{FF2B5EF4-FFF2-40B4-BE49-F238E27FC236}">
                <a16:creationId xmlns:a16="http://schemas.microsoft.com/office/drawing/2014/main" id="{45BC5941-A1BE-4228-99C1-B545B0DA41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Filtrační pochody v kapilární kličce</a:t>
            </a:r>
          </a:p>
        </p:txBody>
      </p:sp>
      <p:pic>
        <p:nvPicPr>
          <p:cNvPr id="36868" name="Picture 4" descr="6-7">
            <a:extLst>
              <a:ext uri="{FF2B5EF4-FFF2-40B4-BE49-F238E27FC236}">
                <a16:creationId xmlns:a16="http://schemas.microsoft.com/office/drawing/2014/main" id="{26A0A310-18E2-4A4D-96CC-BA24FB397AC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71950" y="1600201"/>
            <a:ext cx="3848100" cy="4525963"/>
          </a:xfrm>
          <a:noFill/>
        </p:spPr>
      </p:pic>
      <p:sp>
        <p:nvSpPr>
          <p:cNvPr id="36869" name="Text Box 7">
            <a:extLst>
              <a:ext uri="{FF2B5EF4-FFF2-40B4-BE49-F238E27FC236}">
                <a16:creationId xmlns:a16="http://schemas.microsoft.com/office/drawing/2014/main" id="{26247D32-053F-47E3-8116-23E061998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8" y="1844676"/>
            <a:ext cx="18732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Onkotický tlak = 3,5 </a:t>
            </a:r>
            <a:r>
              <a:rPr lang="cs-CZ" altLang="cs-CZ" sz="2000" dirty="0" err="1"/>
              <a:t>kPa</a:t>
            </a:r>
            <a:endParaRPr lang="cs-CZ" altLang="cs-CZ" sz="2000" dirty="0"/>
          </a:p>
        </p:txBody>
      </p:sp>
      <p:sp>
        <p:nvSpPr>
          <p:cNvPr id="36870" name="Text Box 8">
            <a:extLst>
              <a:ext uri="{FF2B5EF4-FFF2-40B4-BE49-F238E27FC236}">
                <a16:creationId xmlns:a16="http://schemas.microsoft.com/office/drawing/2014/main" id="{E747DD85-B9BD-4FE6-9701-67BCEC741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2489" y="1628776"/>
            <a:ext cx="1944687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Hydrostatický tlak: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= 4,7 </a:t>
            </a:r>
            <a:r>
              <a:rPr lang="cs-CZ" altLang="cs-CZ" sz="2000" dirty="0" err="1"/>
              <a:t>kPa</a:t>
            </a:r>
            <a:endParaRPr lang="cs-CZ" altLang="cs-CZ" sz="20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= 2,3 </a:t>
            </a:r>
            <a:r>
              <a:rPr lang="cs-CZ" altLang="cs-CZ" sz="2000" dirty="0" err="1"/>
              <a:t>kPa</a:t>
            </a:r>
            <a:endParaRPr lang="cs-CZ" altLang="cs-CZ" sz="2000" dirty="0"/>
          </a:p>
        </p:txBody>
      </p:sp>
      <p:sp>
        <p:nvSpPr>
          <p:cNvPr id="36871" name="Line 9">
            <a:extLst>
              <a:ext uri="{FF2B5EF4-FFF2-40B4-BE49-F238E27FC236}">
                <a16:creationId xmlns:a16="http://schemas.microsoft.com/office/drawing/2014/main" id="{B2204C57-B9A4-41FA-9212-571E47B5BD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56139" y="2565401"/>
            <a:ext cx="3887787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GB" sz="2000"/>
          </a:p>
        </p:txBody>
      </p:sp>
      <p:sp>
        <p:nvSpPr>
          <p:cNvPr id="36872" name="Line 10">
            <a:extLst>
              <a:ext uri="{FF2B5EF4-FFF2-40B4-BE49-F238E27FC236}">
                <a16:creationId xmlns:a16="http://schemas.microsoft.com/office/drawing/2014/main" id="{3CCAEF7F-4DBD-4BAC-9E3C-569491839C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751764" y="3068638"/>
            <a:ext cx="720725" cy="144462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2972010812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číslo snímku 5">
            <a:extLst>
              <a:ext uri="{FF2B5EF4-FFF2-40B4-BE49-F238E27FC236}">
                <a16:creationId xmlns:a16="http://schemas.microsoft.com/office/drawing/2014/main" id="{3B5FED69-79F4-4603-B941-8EC2CEEB4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FEB10B7-1EF9-4A41-9B64-D5CD675A6D27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cs-CZ" altLang="cs-CZ" sz="14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5548E365-886B-4E96-AD94-3689DACAB3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706437"/>
          </a:xfrm>
        </p:spPr>
        <p:txBody>
          <a:bodyPr/>
          <a:lstStyle/>
          <a:p>
            <a:pPr eaLnBrk="1" hangingPunct="1"/>
            <a:r>
              <a:rPr lang="cs-CZ" altLang="cs-CZ" sz="4000" dirty="0"/>
              <a:t>!!!!!!!!!!!!!</a:t>
            </a:r>
          </a:p>
        </p:txBody>
      </p:sp>
      <p:pic>
        <p:nvPicPr>
          <p:cNvPr id="38916" name="Picture 5" descr="Group of starving children.  Where&amp;apos;s your god now?">
            <a:extLst>
              <a:ext uri="{FF2B5EF4-FFF2-40B4-BE49-F238E27FC236}">
                <a16:creationId xmlns:a16="http://schemas.microsoft.com/office/drawing/2014/main" id="{1C754069-8907-4FB9-9874-068476D3F4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5997" y="981076"/>
            <a:ext cx="4351337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7" name="Text Box 6">
            <a:extLst>
              <a:ext uri="{FF2B5EF4-FFF2-40B4-BE49-F238E27FC236}">
                <a16:creationId xmlns:a16="http://schemas.microsoft.com/office/drawing/2014/main" id="{27A9D718-3B34-41F8-89D8-D41A7DF2B9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7" y="5949951"/>
            <a:ext cx="8501281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Otoky vznikají v důsledku nízké hladiny bílkovin v krevní plazmě</a:t>
            </a:r>
            <a:r>
              <a:rPr lang="en-GB" altLang="cs-CZ" sz="2000" dirty="0"/>
              <a:t>,</a:t>
            </a:r>
            <a:r>
              <a:rPr lang="cs-CZ" altLang="cs-CZ" sz="2000" dirty="0"/>
              <a:t> která způsobuje nízký onkotický tlak a tím zvyšuje filtrační tlak</a:t>
            </a:r>
            <a:r>
              <a:rPr lang="en-GB" altLang="cs-CZ" sz="2000" dirty="0"/>
              <a:t>.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313440257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číslo snímku 5">
            <a:extLst>
              <a:ext uri="{FF2B5EF4-FFF2-40B4-BE49-F238E27FC236}">
                <a16:creationId xmlns:a16="http://schemas.microsoft.com/office/drawing/2014/main" id="{0584724A-37F4-4343-998F-4B9419C69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20D3DFA-50AF-48E7-86EE-33FCA89A33B1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cs-CZ" altLang="cs-CZ" sz="14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DE880C74-65F6-4B30-87BD-41180CE997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Práce ledvin a glomerulární ultrafiltrace</a:t>
            </a:r>
          </a:p>
        </p:txBody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559FDDCF-10E9-442E-ADFE-7B344D6E98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39614" y="1600200"/>
            <a:ext cx="915451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Osmotická práce potřebná pro přenesení látky z prostředí o koncentraci C</a:t>
            </a:r>
            <a:r>
              <a:rPr lang="cs-CZ" altLang="cs-CZ" sz="2400" baseline="-25000" dirty="0"/>
              <a:t>2</a:t>
            </a:r>
            <a:r>
              <a:rPr lang="cs-CZ" altLang="cs-CZ" sz="2400" dirty="0"/>
              <a:t> do prostředí o koncentraci C</a:t>
            </a:r>
            <a:r>
              <a:rPr lang="cs-CZ" altLang="cs-CZ" sz="2400" baseline="-25000" dirty="0"/>
              <a:t>1</a:t>
            </a:r>
            <a:r>
              <a:rPr lang="cs-CZ" altLang="cs-CZ" sz="2400" dirty="0"/>
              <a:t>. Jedná se o přenos tělu potřebných látek z primární moči zpět do krve.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/>
              <a:t>W = 2,3 nRTlogC</a:t>
            </a:r>
            <a:r>
              <a:rPr lang="cs-CZ" altLang="cs-CZ" sz="2400" baseline="-25000" dirty="0"/>
              <a:t>1</a:t>
            </a:r>
            <a:r>
              <a:rPr lang="cs-CZ" altLang="cs-CZ" sz="2400" dirty="0"/>
              <a:t>/C</a:t>
            </a:r>
            <a:r>
              <a:rPr lang="cs-CZ" altLang="cs-CZ" sz="2400" baseline="-25000" dirty="0"/>
              <a:t>2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400" baseline="-25000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400" baseline="-25000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400" baseline="-25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/>
              <a:t>Glomerulární ultrafiltrace: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/>
              <a:t>Hydrostatický tlak v glomerulárních kapilárách je asi 6,6 </a:t>
            </a:r>
            <a:r>
              <a:rPr lang="cs-CZ" altLang="cs-CZ" sz="2400" dirty="0" err="1"/>
              <a:t>kPa</a:t>
            </a:r>
            <a:r>
              <a:rPr lang="cs-CZ" altLang="cs-CZ" sz="2400" dirty="0"/>
              <a:t> (50 mm </a:t>
            </a:r>
            <a:r>
              <a:rPr lang="cs-CZ" altLang="cs-CZ" sz="2400" dirty="0" err="1"/>
              <a:t>Hg</a:t>
            </a:r>
            <a:r>
              <a:rPr lang="cs-CZ" altLang="cs-CZ" sz="2400" dirty="0"/>
              <a:t>). Proti tomuto tlaku působí hydrostatický tlak v </a:t>
            </a:r>
            <a:r>
              <a:rPr lang="cs-CZ" altLang="cs-CZ" sz="2400" dirty="0" err="1"/>
              <a:t>Bowmanově</a:t>
            </a:r>
            <a:r>
              <a:rPr lang="cs-CZ" altLang="cs-CZ" sz="2400" dirty="0"/>
              <a:t> pouzdře - 1,3 </a:t>
            </a:r>
            <a:r>
              <a:rPr lang="cs-CZ" altLang="cs-CZ" sz="2400" dirty="0" err="1"/>
              <a:t>kPa</a:t>
            </a:r>
            <a:r>
              <a:rPr lang="cs-CZ" altLang="cs-CZ" sz="2400" dirty="0"/>
              <a:t> (10 mm </a:t>
            </a:r>
            <a:r>
              <a:rPr lang="cs-CZ" altLang="cs-CZ" sz="2400" dirty="0" err="1"/>
              <a:t>Hg</a:t>
            </a:r>
            <a:r>
              <a:rPr lang="cs-CZ" altLang="cs-CZ" sz="2400" dirty="0"/>
              <a:t>) a onkotický tlak plasmatických bílkovin - 3,3 </a:t>
            </a:r>
            <a:r>
              <a:rPr lang="cs-CZ" altLang="cs-CZ" sz="2400" dirty="0" err="1"/>
              <a:t>kPa</a:t>
            </a:r>
            <a:r>
              <a:rPr lang="cs-CZ" altLang="cs-CZ" sz="2400" dirty="0"/>
              <a:t> (25 mm </a:t>
            </a:r>
            <a:r>
              <a:rPr lang="cs-CZ" altLang="cs-CZ" sz="2400" dirty="0" err="1"/>
              <a:t>Hg</a:t>
            </a:r>
            <a:r>
              <a:rPr lang="cs-CZ" altLang="cs-CZ" sz="2400" dirty="0"/>
              <a:t>), takže výsledný filtrační tlak v glomerulu je za normálních okolností </a:t>
            </a:r>
            <a:r>
              <a:rPr lang="cs-CZ" altLang="cs-CZ" sz="2400" dirty="0">
                <a:solidFill>
                  <a:srgbClr val="F01928"/>
                </a:solidFill>
              </a:rPr>
              <a:t>2 </a:t>
            </a:r>
            <a:r>
              <a:rPr lang="cs-CZ" altLang="cs-CZ" sz="2400" dirty="0" err="1">
                <a:solidFill>
                  <a:srgbClr val="F01928"/>
                </a:solidFill>
              </a:rPr>
              <a:t>kPa</a:t>
            </a:r>
            <a:r>
              <a:rPr lang="cs-CZ" altLang="cs-CZ" sz="2400" dirty="0">
                <a:solidFill>
                  <a:srgbClr val="F01928"/>
                </a:solidFill>
              </a:rPr>
              <a:t> (15 mm </a:t>
            </a:r>
            <a:r>
              <a:rPr lang="cs-CZ" altLang="cs-CZ" sz="2400" dirty="0" err="1">
                <a:solidFill>
                  <a:srgbClr val="F01928"/>
                </a:solidFill>
              </a:rPr>
              <a:t>Hg</a:t>
            </a:r>
            <a:r>
              <a:rPr lang="cs-CZ" altLang="cs-CZ" sz="2400" dirty="0">
                <a:solidFill>
                  <a:srgbClr val="F01928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79905405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5">
            <a:extLst>
              <a:ext uri="{FF2B5EF4-FFF2-40B4-BE49-F238E27FC236}">
                <a16:creationId xmlns:a16="http://schemas.microsoft.com/office/drawing/2014/main" id="{A2F52BFF-9619-429B-8B60-EFE82C38E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65512B-0870-496D-BB62-8411269A817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cs-CZ" altLang="cs-CZ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2869469E-AF32-488B-BCB7-ACEE52011D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Obsah přednášky</a:t>
            </a:r>
            <a:endParaRPr lang="en-GB" altLang="cs-CZ" dirty="0">
              <a:solidFill>
                <a:srgbClr val="0000DC"/>
              </a:solidFill>
            </a:endParaRP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50847B25-AF35-4399-8353-ED62B277C8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/>
              <a:t>Mechanické vlastnosti cév</a:t>
            </a:r>
          </a:p>
          <a:p>
            <a:pPr eaLnBrk="1" hangingPunct="1"/>
            <a:r>
              <a:rPr lang="cs-CZ" altLang="cs-CZ" sz="2800" dirty="0" err="1"/>
              <a:t>Reynoldsovo</a:t>
            </a:r>
            <a:r>
              <a:rPr lang="cs-CZ" altLang="cs-CZ" sz="2800" dirty="0"/>
              <a:t> číslo</a:t>
            </a:r>
          </a:p>
          <a:p>
            <a:pPr eaLnBrk="1" hangingPunct="1"/>
            <a:r>
              <a:rPr lang="cs-CZ" altLang="cs-CZ" sz="2800" dirty="0"/>
              <a:t>Proudění krve v cévách</a:t>
            </a:r>
          </a:p>
          <a:p>
            <a:pPr eaLnBrk="1" hangingPunct="1"/>
            <a:r>
              <a:rPr lang="cs-CZ" altLang="cs-CZ" sz="2800" dirty="0"/>
              <a:t>Periferní odpor krevního řečiště</a:t>
            </a:r>
          </a:p>
          <a:p>
            <a:pPr eaLnBrk="1" hangingPunct="1"/>
            <a:r>
              <a:rPr lang="cs-CZ" altLang="cs-CZ" sz="2800" dirty="0"/>
              <a:t>Mechanická práce a výkon srdce</a:t>
            </a:r>
          </a:p>
          <a:p>
            <a:pPr eaLnBrk="1" hangingPunct="1"/>
            <a:r>
              <a:rPr lang="cs-CZ" altLang="cs-CZ" sz="2800" dirty="0"/>
              <a:t>Kapilární ultrafiltrace</a:t>
            </a:r>
          </a:p>
          <a:p>
            <a:pPr eaLnBrk="1" hangingPunct="1"/>
            <a:r>
              <a:rPr lang="cs-CZ" altLang="cs-CZ" sz="2800" dirty="0"/>
              <a:t>Ledviny: práce ledvin a glomerulární ultrafiltrace</a:t>
            </a:r>
          </a:p>
          <a:p>
            <a:pPr eaLnBrk="1" hangingPunct="1"/>
            <a:r>
              <a:rPr lang="cs-CZ" altLang="cs-CZ" sz="2800" dirty="0"/>
              <a:t>Měření tlaku krve</a:t>
            </a:r>
          </a:p>
        </p:txBody>
      </p:sp>
    </p:spTree>
    <p:extLst>
      <p:ext uri="{BB962C8B-B14F-4D97-AF65-F5344CB8AC3E}">
        <p14:creationId xmlns:p14="http://schemas.microsoft.com/office/powerpoint/2010/main" val="1288222015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číslo snímku 5">
            <a:extLst>
              <a:ext uri="{FF2B5EF4-FFF2-40B4-BE49-F238E27FC236}">
                <a16:creationId xmlns:a16="http://schemas.microsoft.com/office/drawing/2014/main" id="{9C3FE694-676E-4430-85A3-AFA51FF91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E605F7-68F1-4A7B-BC44-BFD54EF25129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cs-CZ" altLang="cs-CZ" sz="14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1974FAFB-BBDB-47F8-8BAA-E1220AA6FE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Glomerulus</a:t>
            </a:r>
            <a:br>
              <a:rPr lang="cs-CZ" altLang="cs-CZ" dirty="0">
                <a:solidFill>
                  <a:srgbClr val="FFFFCC"/>
                </a:solidFill>
              </a:rPr>
            </a:br>
            <a:r>
              <a:rPr lang="cs-CZ" altLang="cs-CZ" sz="1800" dirty="0">
                <a:solidFill>
                  <a:srgbClr val="FFFFCC"/>
                </a:solidFill>
              </a:rPr>
              <a:t>http://coe.fgcu.edu/faculty/greenep/kidney/Glomerulus.html</a:t>
            </a:r>
          </a:p>
        </p:txBody>
      </p:sp>
      <p:pic>
        <p:nvPicPr>
          <p:cNvPr id="43012" name="Picture 5" descr="glomer3">
            <a:extLst>
              <a:ext uri="{FF2B5EF4-FFF2-40B4-BE49-F238E27FC236}">
                <a16:creationId xmlns:a16="http://schemas.microsoft.com/office/drawing/2014/main" id="{9131F0D5-2BAA-4B5E-8C1E-DD380185AA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675" y="1484314"/>
            <a:ext cx="7129463" cy="480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3" name="Text Box 6">
            <a:extLst>
              <a:ext uri="{FF2B5EF4-FFF2-40B4-BE49-F238E27FC236}">
                <a16:creationId xmlns:a16="http://schemas.microsoft.com/office/drawing/2014/main" id="{3C432330-A896-4F2B-B8D6-98EAEEBDC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7800" y="3716339"/>
            <a:ext cx="12969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/>
              <a:t>- 3,3 kPa</a:t>
            </a:r>
          </a:p>
        </p:txBody>
      </p:sp>
      <p:sp>
        <p:nvSpPr>
          <p:cNvPr id="43014" name="Text Box 7">
            <a:extLst>
              <a:ext uri="{FF2B5EF4-FFF2-40B4-BE49-F238E27FC236}">
                <a16:creationId xmlns:a16="http://schemas.microsoft.com/office/drawing/2014/main" id="{0BEE7083-40BC-4EDF-82D2-78A04FBB4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420939"/>
            <a:ext cx="11509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/>
              <a:t>-1,3 kPa</a:t>
            </a:r>
          </a:p>
        </p:txBody>
      </p:sp>
      <p:sp>
        <p:nvSpPr>
          <p:cNvPr id="43015" name="Text Box 8">
            <a:extLst>
              <a:ext uri="{FF2B5EF4-FFF2-40B4-BE49-F238E27FC236}">
                <a16:creationId xmlns:a16="http://schemas.microsoft.com/office/drawing/2014/main" id="{18C601AD-5915-44E5-969C-AF61889B3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788" y="4508501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/>
              <a:t>+6,6 kPa</a:t>
            </a:r>
          </a:p>
        </p:txBody>
      </p:sp>
      <p:sp>
        <p:nvSpPr>
          <p:cNvPr id="43016" name="Line 9">
            <a:extLst>
              <a:ext uri="{FF2B5EF4-FFF2-40B4-BE49-F238E27FC236}">
                <a16:creationId xmlns:a16="http://schemas.microsoft.com/office/drawing/2014/main" id="{D6729279-AFBA-420A-A852-D3E0CBB0A9C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24789" y="3573464"/>
            <a:ext cx="142875" cy="9350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GB" sz="2000"/>
          </a:p>
        </p:txBody>
      </p:sp>
      <p:sp>
        <p:nvSpPr>
          <p:cNvPr id="43017" name="Line 10">
            <a:extLst>
              <a:ext uri="{FF2B5EF4-FFF2-40B4-BE49-F238E27FC236}">
                <a16:creationId xmlns:a16="http://schemas.microsoft.com/office/drawing/2014/main" id="{C10EBC73-E105-44B1-8ED6-1B9AB14D092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888164" y="4652963"/>
            <a:ext cx="936625" cy="1444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GB" sz="2000"/>
          </a:p>
        </p:txBody>
      </p:sp>
      <p:sp>
        <p:nvSpPr>
          <p:cNvPr id="43018" name="Text Box 11">
            <a:extLst>
              <a:ext uri="{FF2B5EF4-FFF2-40B4-BE49-F238E27FC236}">
                <a16:creationId xmlns:a16="http://schemas.microsoft.com/office/drawing/2014/main" id="{D31AAFC4-CFCE-443F-AF03-9DC7FAECF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576" y="3141663"/>
            <a:ext cx="1871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/>
              <a:t>+2,0 kPa</a:t>
            </a:r>
          </a:p>
        </p:txBody>
      </p:sp>
    </p:spTree>
    <p:extLst>
      <p:ext uri="{BB962C8B-B14F-4D97-AF65-F5344CB8AC3E}">
        <p14:creationId xmlns:p14="http://schemas.microsoft.com/office/powerpoint/2010/main" val="3845528095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číslo snímku 5">
            <a:extLst>
              <a:ext uri="{FF2B5EF4-FFF2-40B4-BE49-F238E27FC236}">
                <a16:creationId xmlns:a16="http://schemas.microsoft.com/office/drawing/2014/main" id="{160E025B-1B79-4A91-8B2E-868253F47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7E554BE-C65D-4FDA-8B4A-BADD9290B9A8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cs-CZ" altLang="cs-CZ" sz="14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8FC03069-50B6-415B-A13F-D22E56F601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z="4000" dirty="0"/>
              <a:t>Měření tlaku krve (TK)</a:t>
            </a:r>
            <a:endParaRPr lang="en-GB" altLang="cs-CZ" sz="4000" dirty="0"/>
          </a:p>
        </p:txBody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5A4D7C68-B168-4235-A17F-09A559E15D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8799" y="1872000"/>
            <a:ext cx="10996881" cy="39600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Tlak je definovaný jako síla působící na jednotkovou plochu v plynu nebo kapalině</a:t>
            </a:r>
            <a:r>
              <a:rPr lang="en-GB" altLang="cs-CZ" sz="2800" dirty="0"/>
              <a:t>.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cs-CZ" sz="2800" i="1" dirty="0"/>
              <a:t>p = F/</a:t>
            </a:r>
            <a:r>
              <a:rPr lang="cs-CZ" altLang="cs-CZ" sz="2800" i="1" dirty="0"/>
              <a:t>S</a:t>
            </a:r>
            <a:r>
              <a:rPr lang="en-GB" altLang="cs-CZ" sz="2800" i="1" dirty="0"/>
              <a:t> </a:t>
            </a:r>
            <a:endParaRPr lang="cs-CZ" altLang="cs-CZ" sz="2800" i="1" dirty="0"/>
          </a:p>
          <a:p>
            <a:pPr algn="ctr" eaLnBrk="1" hangingPunct="1">
              <a:lnSpc>
                <a:spcPct val="100000"/>
              </a:lnSpc>
              <a:buFontTx/>
              <a:buNone/>
            </a:pPr>
            <a:endParaRPr lang="en-GB" altLang="cs-CZ" sz="28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dirty="0"/>
              <a:t>kde</a:t>
            </a:r>
            <a:r>
              <a:rPr lang="en-GB" altLang="cs-CZ" sz="2800" dirty="0"/>
              <a:t> </a:t>
            </a:r>
            <a:r>
              <a:rPr lang="en-GB" altLang="cs-CZ" sz="2800" i="1" dirty="0"/>
              <a:t>F</a:t>
            </a:r>
            <a:r>
              <a:rPr lang="en-GB" altLang="cs-CZ" sz="2800" dirty="0"/>
              <a:t> </a:t>
            </a:r>
            <a:r>
              <a:rPr lang="cs-CZ" altLang="cs-CZ" sz="2800" dirty="0"/>
              <a:t>je síla působící na plochu </a:t>
            </a:r>
            <a:r>
              <a:rPr lang="cs-CZ" altLang="cs-CZ" sz="2800" i="1" dirty="0"/>
              <a:t>S</a:t>
            </a:r>
            <a:r>
              <a:rPr lang="en-GB" altLang="cs-CZ" sz="28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V soustavě </a:t>
            </a:r>
            <a:r>
              <a:rPr lang="en-GB" altLang="cs-CZ" sz="2800" dirty="0"/>
              <a:t>SI </a:t>
            </a:r>
            <a:r>
              <a:rPr lang="cs-CZ" altLang="cs-CZ" sz="2800" dirty="0"/>
              <a:t>je tlak měřen v </a:t>
            </a:r>
            <a:r>
              <a:rPr lang="en-GB" altLang="cs-CZ" sz="2800" dirty="0"/>
              <a:t>N·m</a:t>
            </a:r>
            <a:r>
              <a:rPr lang="en-GB" altLang="cs-CZ" sz="2800" baseline="30000" dirty="0"/>
              <a:t>-2</a:t>
            </a:r>
            <a:r>
              <a:rPr lang="en-GB" altLang="cs-CZ" sz="2800" dirty="0"/>
              <a:t>, </a:t>
            </a:r>
            <a:r>
              <a:rPr lang="cs-CZ" altLang="cs-CZ" sz="2800" dirty="0"/>
              <a:t>jednotka se nazývá </a:t>
            </a:r>
            <a:r>
              <a:rPr lang="en-GB" altLang="cs-CZ" sz="2800" dirty="0"/>
              <a:t>pas</a:t>
            </a:r>
            <a:r>
              <a:rPr lang="cs-CZ" altLang="cs-CZ" sz="2800" dirty="0"/>
              <a:t>c</a:t>
            </a:r>
            <a:r>
              <a:rPr lang="en-GB" altLang="cs-CZ" sz="2800" dirty="0"/>
              <a:t>al</a:t>
            </a:r>
            <a:r>
              <a:rPr lang="cs-CZ" altLang="cs-CZ" sz="2800" dirty="0"/>
              <a:t> [Pa]</a:t>
            </a:r>
            <a:r>
              <a:rPr lang="en-GB" altLang="cs-CZ" sz="28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V medicíně je TK nejčastěji udáván jako výška rtuťového sloupce v milimetrech</a:t>
            </a:r>
            <a:r>
              <a:rPr lang="en-GB" altLang="cs-CZ" sz="2800" dirty="0"/>
              <a:t> - mmHg. 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/>
              <a:t>1 mmHg = 1 torr</a:t>
            </a:r>
            <a:r>
              <a:rPr lang="cs-CZ" altLang="cs-CZ" sz="2800" dirty="0"/>
              <a:t> = 133,3 Pa</a:t>
            </a:r>
            <a:endParaRPr lang="en-GB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607004297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číslo snímku 5">
            <a:extLst>
              <a:ext uri="{FF2B5EF4-FFF2-40B4-BE49-F238E27FC236}">
                <a16:creationId xmlns:a16="http://schemas.microsoft.com/office/drawing/2014/main" id="{A776A527-930A-478F-B7AF-EC74D379A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D69A9C-7AAA-4808-9EDD-A1EAEF5539C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cs-CZ" altLang="cs-CZ" sz="14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B1E5B9D9-5B82-42D0-AD49-AC02E8E840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Měření TK</a:t>
            </a:r>
            <a:endParaRPr lang="en-GB" altLang="cs-CZ" sz="4000" dirty="0"/>
          </a:p>
        </p:txBody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CD7CCDC4-F0B2-4F5F-997C-A274517F96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8800" y="1641805"/>
            <a:ext cx="10753200" cy="469593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V tepnách TK kolísá mezi hodnotou maximální (systolickou) a hodnotou minimální (diastolickou)</a:t>
            </a:r>
            <a:r>
              <a:rPr lang="en-GB" altLang="cs-CZ" sz="28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Křivka časového průběhu TK v tepně má periodický, avšak nesinusový průběh</a:t>
            </a:r>
            <a:r>
              <a:rPr lang="en-GB" altLang="cs-CZ" sz="28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Rozdíl mezi systolickým a diastolickým tlakem je maximální na začátku aorty</a:t>
            </a:r>
            <a:r>
              <a:rPr lang="en-GB" altLang="cs-CZ" sz="2800" dirty="0"/>
              <a:t>; </a:t>
            </a:r>
            <a:r>
              <a:rPr lang="cs-CZ" altLang="cs-CZ" sz="2800" dirty="0"/>
              <a:t>tlak kolísá v rozpětí hodnot od</a:t>
            </a:r>
            <a:r>
              <a:rPr lang="en-GB" altLang="cs-CZ" sz="2800" dirty="0"/>
              <a:t> 10</a:t>
            </a:r>
            <a:r>
              <a:rPr lang="cs-CZ" altLang="cs-CZ" sz="2800" dirty="0"/>
              <a:t>,</a:t>
            </a:r>
            <a:r>
              <a:rPr lang="en-GB" altLang="cs-CZ" sz="2800" dirty="0"/>
              <a:t>5 </a:t>
            </a:r>
            <a:r>
              <a:rPr lang="cs-CZ" altLang="cs-CZ" sz="2800" dirty="0"/>
              <a:t>do</a:t>
            </a:r>
            <a:r>
              <a:rPr lang="en-GB" altLang="cs-CZ" sz="2800" dirty="0"/>
              <a:t> 16 kPa, </a:t>
            </a:r>
            <a:r>
              <a:rPr lang="cs-CZ" altLang="cs-CZ" sz="2800" dirty="0"/>
              <a:t>tj.</a:t>
            </a:r>
            <a:r>
              <a:rPr lang="en-GB" altLang="cs-CZ" sz="2800" dirty="0"/>
              <a:t> </a:t>
            </a:r>
            <a:r>
              <a:rPr lang="cs-CZ" altLang="cs-CZ" sz="2800" dirty="0"/>
              <a:t>od </a:t>
            </a:r>
            <a:r>
              <a:rPr lang="en-GB" altLang="cs-CZ" sz="2800" dirty="0"/>
              <a:t>80 </a:t>
            </a:r>
            <a:r>
              <a:rPr lang="cs-CZ" altLang="cs-CZ" sz="2800" dirty="0"/>
              <a:t>do</a:t>
            </a:r>
            <a:r>
              <a:rPr lang="en-GB" altLang="cs-CZ" sz="2800" dirty="0"/>
              <a:t> 120 mmHg.</a:t>
            </a:r>
            <a:endParaRPr lang="cs-CZ" altLang="cs-CZ" sz="2800" dirty="0"/>
          </a:p>
          <a:p>
            <a:pPr eaLnBrk="1" hangingPunct="1">
              <a:lnSpc>
                <a:spcPct val="100000"/>
              </a:lnSpc>
            </a:pPr>
            <a:endParaRPr lang="en-GB" altLang="cs-CZ" sz="28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Střední hodnota TK v plicní tepně představuje jen pětinu hodnoty středního tlaku v aortě</a:t>
            </a:r>
            <a:r>
              <a:rPr lang="en-GB" altLang="cs-CZ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870975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číslo snímku 6">
            <a:extLst>
              <a:ext uri="{FF2B5EF4-FFF2-40B4-BE49-F238E27FC236}">
                <a16:creationId xmlns:a16="http://schemas.microsoft.com/office/drawing/2014/main" id="{3FD1E29E-1262-47DA-8479-5F24BEAC4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26F033-EA2B-4C01-A71A-0BE0CDD41C05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cs-CZ" altLang="cs-CZ" sz="1400"/>
          </a:p>
        </p:txBody>
      </p:sp>
      <p:sp>
        <p:nvSpPr>
          <p:cNvPr id="49155" name="Text Box 4">
            <a:extLst>
              <a:ext uri="{FF2B5EF4-FFF2-40B4-BE49-F238E27FC236}">
                <a16:creationId xmlns:a16="http://schemas.microsoft.com/office/drawing/2014/main" id="{B7BC63A0-E89B-467D-83B1-44DCC05F4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028" y="1279526"/>
            <a:ext cx="70104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S manometrem spojená nafukovací manžeta je nasazena na paži nad loketní jamkou (úroveň srdce), nafouknuta na tlak, který je vyšší než systolický tlak v </a:t>
            </a:r>
            <a:r>
              <a:rPr lang="cs-CZ" altLang="cs-CZ" sz="2400" i="1" dirty="0"/>
              <a:t>a. </a:t>
            </a:r>
            <a:r>
              <a:rPr lang="cs-CZ" altLang="cs-CZ" sz="2400" i="1" dirty="0" err="1"/>
              <a:t>brachialis</a:t>
            </a:r>
            <a:r>
              <a:rPr lang="cs-CZ" altLang="cs-CZ" sz="2400" dirty="0"/>
              <a:t>. Tím je zastaven tok krve. Tlak v manžetě je postupně snižován. Při </a:t>
            </a:r>
            <a:r>
              <a:rPr lang="cs-CZ" altLang="cs-CZ" sz="2400" b="1" dirty="0"/>
              <a:t>systolickém tlaku</a:t>
            </a:r>
            <a:r>
              <a:rPr lang="cs-CZ" altLang="cs-CZ" sz="2400" dirty="0"/>
              <a:t> začíná zúženým místem proudit krev. Turbulentní proudění krve způsobuje akustický šum – </a:t>
            </a:r>
            <a:r>
              <a:rPr lang="cs-CZ" altLang="cs-CZ" sz="2400" b="1" dirty="0" err="1"/>
              <a:t>Korotkovovy</a:t>
            </a:r>
            <a:r>
              <a:rPr lang="cs-CZ" altLang="cs-CZ" sz="2400" b="1" dirty="0"/>
              <a:t> zvuky</a:t>
            </a:r>
            <a:r>
              <a:rPr lang="cs-CZ" altLang="cs-CZ" sz="2400" dirty="0"/>
              <a:t>, slyšitelné ve fonendoskopu přiloženém k loketní jamce. Při snižování tlaku v manžetě se zvuky stávají hlasitějšími, kulminují a postupně slábnou. Při dosažení </a:t>
            </a:r>
            <a:r>
              <a:rPr lang="cs-CZ" altLang="cs-CZ" sz="2400" b="1" dirty="0"/>
              <a:t>diastolického tlaku</a:t>
            </a:r>
            <a:r>
              <a:rPr lang="cs-CZ" altLang="cs-CZ" sz="2400" dirty="0"/>
              <a:t> mizí (obnovení laminárního proudění). Max. hlasitost mají při hodnotě středního arteriálního tlaku.</a:t>
            </a:r>
          </a:p>
        </p:txBody>
      </p:sp>
      <p:sp>
        <p:nvSpPr>
          <p:cNvPr id="49156" name="Rectangle 2">
            <a:extLst>
              <a:ext uri="{FF2B5EF4-FFF2-40B4-BE49-F238E27FC236}">
                <a16:creationId xmlns:a16="http://schemas.microsoft.com/office/drawing/2014/main" id="{C6DDC72B-3267-4EB6-B28B-D00D015971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06083" y="571650"/>
            <a:ext cx="5670290" cy="451576"/>
          </a:xfrm>
        </p:spPr>
        <p:txBody>
          <a:bodyPr/>
          <a:lstStyle/>
          <a:p>
            <a:pPr eaLnBrk="1" hangingPunct="1"/>
            <a:r>
              <a:rPr lang="cs-CZ" altLang="cs-CZ" sz="4000" dirty="0" err="1"/>
              <a:t>Riva-Rocciho</a:t>
            </a:r>
            <a:r>
              <a:rPr lang="cs-CZ" altLang="cs-CZ" sz="4000" dirty="0"/>
              <a:t> metoda</a:t>
            </a:r>
          </a:p>
        </p:txBody>
      </p:sp>
      <p:graphicFrame>
        <p:nvGraphicFramePr>
          <p:cNvPr id="49157" name="Object 7">
            <a:extLst>
              <a:ext uri="{FF2B5EF4-FFF2-40B4-BE49-F238E27FC236}">
                <a16:creationId xmlns:a16="http://schemas.microsoft.com/office/drawing/2014/main" id="{EF1BC14A-73FA-4DC2-B800-95E285289E6F}"/>
              </a:ext>
            </a:extLst>
          </p:cNvPr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70603686"/>
              </p:ext>
            </p:extLst>
          </p:nvPr>
        </p:nvGraphicFramePr>
        <p:xfrm>
          <a:off x="7922995" y="1832468"/>
          <a:ext cx="3995737" cy="380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tografie" r:id="rId3" imgW="3390476" imgH="3228571" progId="MSPhotoEd.3">
                  <p:embed/>
                </p:oleObj>
              </mc:Choice>
              <mc:Fallback>
                <p:oleObj name="Fotografie" r:id="rId3" imgW="3390476" imgH="3228571" progId="MSPhotoEd.3">
                  <p:embed/>
                  <p:pic>
                    <p:nvPicPr>
                      <p:cNvPr id="49157" name="Object 7">
                        <a:extLst>
                          <a:ext uri="{FF2B5EF4-FFF2-40B4-BE49-F238E27FC236}">
                            <a16:creationId xmlns:a16="http://schemas.microsoft.com/office/drawing/2014/main" id="{EF1BC14A-73FA-4DC2-B800-95E285289E6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2995" y="1832468"/>
                        <a:ext cx="3995737" cy="3803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0105407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číslo snímku 5">
            <a:extLst>
              <a:ext uri="{FF2B5EF4-FFF2-40B4-BE49-F238E27FC236}">
                <a16:creationId xmlns:a16="http://schemas.microsoft.com/office/drawing/2014/main" id="{EB100F3B-7D55-4819-91EA-AB339AA5C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2D87BB-CEDA-4876-AF74-6638C1CDA672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cs-CZ" altLang="cs-CZ" sz="14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444C53A8-7B83-4D00-AAA0-B6ECD64CB1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5943559" cy="451576"/>
          </a:xfrm>
        </p:spPr>
        <p:txBody>
          <a:bodyPr/>
          <a:lstStyle/>
          <a:p>
            <a:pPr eaLnBrk="1" hangingPunct="1"/>
            <a:r>
              <a:rPr lang="en-GB" altLang="cs-CZ" sz="4000" dirty="0"/>
              <a:t>Riva-</a:t>
            </a:r>
            <a:r>
              <a:rPr lang="en-GB" altLang="cs-CZ" sz="4000" dirty="0" err="1"/>
              <a:t>Rocci</a:t>
            </a:r>
            <a:r>
              <a:rPr lang="cs-CZ" altLang="cs-CZ" sz="4000" dirty="0"/>
              <a:t>ho metoda</a:t>
            </a:r>
            <a:endParaRPr lang="en-GB" altLang="cs-CZ" sz="4000" dirty="0"/>
          </a:p>
        </p:txBody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AE0BD983-E2CF-47F9-AF55-FA28291AF7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92469" y="1600200"/>
            <a:ext cx="9112469" cy="4499769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400" dirty="0"/>
              <a:t>The Riva-</a:t>
            </a:r>
            <a:r>
              <a:rPr lang="en-GB" altLang="cs-CZ" sz="2400" dirty="0" err="1"/>
              <a:t>Rocci</a:t>
            </a:r>
            <a:r>
              <a:rPr lang="cs-CZ" altLang="cs-CZ" sz="2400" dirty="0"/>
              <a:t>ho metoda může být objektivizována a automatizována pro monitorování pacientů</a:t>
            </a:r>
            <a:r>
              <a:rPr lang="en-GB" altLang="cs-CZ" sz="2400" dirty="0"/>
              <a:t>. </a:t>
            </a:r>
            <a:r>
              <a:rPr lang="cs-CZ" altLang="cs-CZ" sz="2400" dirty="0"/>
              <a:t>Elektronické přístroje pro měření TK pak nesnímají zpravidla </a:t>
            </a:r>
            <a:r>
              <a:rPr lang="cs-CZ" altLang="cs-CZ" sz="2400" dirty="0" err="1"/>
              <a:t>Korotkovovy</a:t>
            </a:r>
            <a:r>
              <a:rPr lang="cs-CZ" altLang="cs-CZ" sz="2400" dirty="0"/>
              <a:t> zvuky. Měří tlakové oscilace v manžetě, z niž lze vypočítat systolický i diastolický tlak. Naměřené hodnoty systolického a diastolického tlaku jsou zobrazeny na displeji (u jednoduchých přístrojů) nebo uloženy do paměti přístroje a vyhodnoceny později</a:t>
            </a:r>
            <a:r>
              <a:rPr lang="en-GB" altLang="cs-CZ" sz="2400" dirty="0"/>
              <a:t>. </a:t>
            </a:r>
            <a:r>
              <a:rPr lang="cs-CZ" altLang="cs-CZ" sz="2400" dirty="0"/>
              <a:t>V druhém případě se měření periodicky opakuje a metoda se nazývá </a:t>
            </a:r>
            <a:r>
              <a:rPr lang="cs-CZ" altLang="cs-CZ" sz="2400" b="1" dirty="0" err="1"/>
              <a:t>Holterovo</a:t>
            </a:r>
            <a:r>
              <a:rPr lang="cs-CZ" altLang="cs-CZ" sz="2400" b="1" dirty="0"/>
              <a:t> monitorování TK</a:t>
            </a:r>
            <a:r>
              <a:rPr lang="en-GB" altLang="cs-CZ" sz="2400" dirty="0"/>
              <a:t>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U malých dětí může výše popsaná metoda i klasické měření dle </a:t>
            </a:r>
            <a:r>
              <a:rPr lang="cs-CZ" altLang="cs-CZ" sz="2400" dirty="0" err="1"/>
              <a:t>Riva-Rocciho</a:t>
            </a:r>
            <a:r>
              <a:rPr lang="cs-CZ" altLang="cs-CZ" sz="2400" dirty="0"/>
              <a:t> selhat. V takovém případě lze použít dopplerovské detektory toku krve v místech, kde došlo k zúžení cévy manžetou.</a:t>
            </a:r>
            <a:endParaRPr lang="en-GB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042793727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číslo snímku 5">
            <a:extLst>
              <a:ext uri="{FF2B5EF4-FFF2-40B4-BE49-F238E27FC236}">
                <a16:creationId xmlns:a16="http://schemas.microsoft.com/office/drawing/2014/main" id="{8CAFF622-FB97-40AC-A816-32A074962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78813B-AA6A-4D44-AE39-214030A36355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cs-CZ" altLang="cs-CZ" sz="14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4D2714C7-F8E1-4173-B884-B3881F233F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5502124" cy="451576"/>
          </a:xfrm>
        </p:spPr>
        <p:txBody>
          <a:bodyPr/>
          <a:lstStyle/>
          <a:p>
            <a:pPr eaLnBrk="1" hangingPunct="1"/>
            <a:r>
              <a:rPr lang="cs-CZ" altLang="cs-CZ" sz="4000" dirty="0"/>
              <a:t>Přímé měření TK</a:t>
            </a:r>
            <a:endParaRPr lang="en-GB" altLang="cs-CZ" sz="4000" dirty="0"/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9F43F08F-B0A2-4867-8DBF-64F2880224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19055"/>
            <a:ext cx="8229600" cy="47085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Přímá metoda </a:t>
            </a:r>
            <a:r>
              <a:rPr lang="cs-CZ" altLang="cs-CZ" dirty="0"/>
              <a:t>měření TK je invazívní</a:t>
            </a:r>
            <a:r>
              <a:rPr lang="en-GB" altLang="cs-CZ" dirty="0"/>
              <a:t>. </a:t>
            </a:r>
            <a:r>
              <a:rPr lang="cs-CZ" altLang="cs-CZ" dirty="0"/>
              <a:t>Do cévy se zavádí ohebný katétr. Jeho volný konec je připojen k měniči</a:t>
            </a:r>
            <a:r>
              <a:rPr lang="en-GB" altLang="cs-CZ" dirty="0"/>
              <a:t> (</a:t>
            </a:r>
            <a:r>
              <a:rPr lang="cs-CZ" altLang="cs-CZ" dirty="0"/>
              <a:t>kapacitnímu nebo piezoelektrickému</a:t>
            </a:r>
            <a:r>
              <a:rPr lang="en-GB" altLang="cs-CZ" dirty="0"/>
              <a:t>) </a:t>
            </a:r>
            <a:r>
              <a:rPr lang="cs-CZ" altLang="cs-CZ" dirty="0"/>
              <a:t>avšak je možné zavést miniaturizovaný měnič přímo do cévy</a:t>
            </a:r>
            <a:r>
              <a:rPr lang="en-GB" altLang="cs-CZ" dirty="0"/>
              <a:t>. </a:t>
            </a: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Metoda je poměrně riskantní, takže je relativně málo používána</a:t>
            </a:r>
            <a:r>
              <a:rPr lang="en-GB" altLang="cs-CZ" dirty="0"/>
              <a:t>. </a:t>
            </a:r>
            <a:r>
              <a:rPr lang="cs-CZ" altLang="cs-CZ" dirty="0"/>
              <a:t>Je to však jediná metoda, která umožňuje měřit tlak v žilách a v srdci</a:t>
            </a:r>
            <a:r>
              <a:rPr lang="en-GB" alt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7521609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číslo snímku 5">
            <a:extLst>
              <a:ext uri="{FF2B5EF4-FFF2-40B4-BE49-F238E27FC236}">
                <a16:creationId xmlns:a16="http://schemas.microsoft.com/office/drawing/2014/main" id="{4F42F743-42AD-48DF-BF5A-90415A8F2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7D478FB-83AF-481D-86E7-F07D61F51B1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cs-CZ" altLang="cs-CZ" sz="14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740B295C-93FC-40B4-A268-3BFE08E18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836614"/>
            <a:ext cx="8135938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>
                <a:solidFill>
                  <a:schemeClr val="tx2"/>
                </a:solidFill>
              </a:rPr>
              <a:t>Autor: </a:t>
            </a:r>
            <a:br>
              <a:rPr lang="cs-CZ" altLang="cs-CZ" sz="2800" dirty="0">
                <a:solidFill>
                  <a:srgbClr val="FFFFCC"/>
                </a:solidFill>
              </a:rPr>
            </a:br>
            <a:r>
              <a:rPr lang="cs-CZ" altLang="cs-CZ" sz="2800" b="1" dirty="0"/>
              <a:t>Vojtěch Mornstein</a:t>
            </a:r>
            <a:br>
              <a:rPr lang="cs-CZ" altLang="cs-CZ" sz="2800" dirty="0">
                <a:solidFill>
                  <a:srgbClr val="FFFFCC"/>
                </a:solidFill>
              </a:rPr>
            </a:br>
            <a:br>
              <a:rPr lang="cs-CZ" altLang="cs-CZ" sz="2800" dirty="0">
                <a:solidFill>
                  <a:srgbClr val="FFFFCC"/>
                </a:solidFill>
              </a:rPr>
            </a:br>
            <a:r>
              <a:rPr lang="cs-CZ" altLang="cs-CZ" sz="2800" dirty="0">
                <a:solidFill>
                  <a:schemeClr val="tx2"/>
                </a:solidFill>
              </a:rPr>
              <a:t>Obsahová spolupráce: </a:t>
            </a:r>
            <a:br>
              <a:rPr lang="cs-CZ" altLang="cs-CZ" sz="2800" dirty="0">
                <a:solidFill>
                  <a:srgbClr val="FFFFCC"/>
                </a:solidFill>
              </a:rPr>
            </a:br>
            <a:r>
              <a:rPr lang="cs-CZ" altLang="cs-CZ" sz="2800" b="1" dirty="0"/>
              <a:t>C.J. Caruana, I. Hrazdira</a:t>
            </a:r>
            <a:br>
              <a:rPr lang="cs-CZ" altLang="cs-CZ" sz="2800" dirty="0">
                <a:solidFill>
                  <a:srgbClr val="FFFFCC"/>
                </a:solidFill>
              </a:rPr>
            </a:br>
            <a:br>
              <a:rPr lang="cs-CZ" altLang="cs-CZ" sz="2800" dirty="0">
                <a:solidFill>
                  <a:srgbClr val="FFFFCC"/>
                </a:solidFill>
              </a:rPr>
            </a:br>
            <a:br>
              <a:rPr lang="cs-CZ" altLang="cs-CZ" sz="2800" dirty="0">
                <a:solidFill>
                  <a:srgbClr val="FFFFCC"/>
                </a:solidFill>
              </a:rPr>
            </a:br>
            <a:r>
              <a:rPr lang="cs-CZ" altLang="cs-CZ" sz="2800" dirty="0">
                <a:solidFill>
                  <a:schemeClr val="tx2"/>
                </a:solidFill>
              </a:rPr>
              <a:t>Poslední revize a ozvučení: </a:t>
            </a:r>
            <a:r>
              <a:rPr lang="cs-CZ" altLang="cs-CZ" sz="2800" dirty="0"/>
              <a:t>březen 2021</a:t>
            </a:r>
          </a:p>
        </p:txBody>
      </p:sp>
    </p:spTree>
    <p:extLst>
      <p:ext uri="{BB962C8B-B14F-4D97-AF65-F5344CB8AC3E}">
        <p14:creationId xmlns:p14="http://schemas.microsoft.com/office/powerpoint/2010/main" val="3485043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číslo snímku 5">
            <a:extLst>
              <a:ext uri="{FF2B5EF4-FFF2-40B4-BE49-F238E27FC236}">
                <a16:creationId xmlns:a16="http://schemas.microsoft.com/office/drawing/2014/main" id="{B40D6C50-C292-4FA6-9D58-605A842F7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D054B8-B3E4-40EF-B452-6EF2564ACE2D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cs-CZ" altLang="cs-CZ" sz="14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E50BE36-ACEA-4356-9AB8-8E4161368D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99779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Mechanické vlastnosti kardiovaskulárního systému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50A5B30D-37ED-415D-88A2-61FDB18148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63552" y="1844825"/>
            <a:ext cx="8229600" cy="4525963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b="1" dirty="0"/>
              <a:t>Uzavřený oběhový a transportní systém</a:t>
            </a:r>
            <a:endParaRPr lang="cs-CZ" altLang="cs-CZ" sz="2400" b="1" u="sng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u="sng" dirty="0"/>
              <a:t>Hlavní části:</a:t>
            </a:r>
            <a:endParaRPr lang="cs-CZ" altLang="cs-CZ" sz="2400" dirty="0"/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Srdeční sval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Uzavřený systém cév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Krev</a:t>
            </a:r>
            <a:endParaRPr lang="cs-CZ" altLang="cs-CZ" sz="2400" u="sng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u="sng" dirty="0"/>
              <a:t>Hlavní funkce:</a:t>
            </a:r>
            <a:endParaRPr lang="cs-CZ" altLang="cs-CZ" sz="2400" dirty="0"/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Dodávání výživy a kyslíku buňkám,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Transport hormonů a jiných chemických signálů,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Odstraňování odpadních a vedlejších produktů z buněk (tkání) 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Přenos tepla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15BDA39-8D08-4E12-A478-6EF51E8CDFA5}"/>
              </a:ext>
            </a:extLst>
          </p:cNvPr>
          <p:cNvSpPr/>
          <p:nvPr/>
        </p:nvSpPr>
        <p:spPr bwMode="auto">
          <a:xfrm>
            <a:off x="8400256" y="2276872"/>
            <a:ext cx="1080120" cy="10081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rgbClr val="FFFFCC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35078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číslo snímku 5">
            <a:extLst>
              <a:ext uri="{FF2B5EF4-FFF2-40B4-BE49-F238E27FC236}">
                <a16:creationId xmlns:a16="http://schemas.microsoft.com/office/drawing/2014/main" id="{AB571F39-F320-4E99-A6AC-D0B3201F8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FA89D8-6BE4-4E8F-873D-0DB75944C23D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cs-CZ" altLang="cs-CZ" sz="14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E673889A-02A8-4530-ACD5-F27354EF79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Mechanické vlastnosti cév</a:t>
            </a:r>
          </a:p>
        </p:txBody>
      </p:sp>
      <p:sp>
        <p:nvSpPr>
          <p:cNvPr id="9220" name="Text Box 6">
            <a:extLst>
              <a:ext uri="{FF2B5EF4-FFF2-40B4-BE49-F238E27FC236}">
                <a16:creationId xmlns:a16="http://schemas.microsoft.com/office/drawing/2014/main" id="{81B26CEC-DE02-4ECC-B6F6-313C6FB0F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000" y="4726154"/>
            <a:ext cx="386660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cs-CZ" altLang="cs-CZ" sz="2000" b="1" dirty="0" err="1"/>
              <a:t>Laplaceův</a:t>
            </a:r>
            <a:r>
              <a:rPr lang="cs-CZ" altLang="cs-CZ" sz="2000" b="1" dirty="0"/>
              <a:t> zákon </a:t>
            </a:r>
            <a:r>
              <a:rPr lang="cs-CZ" altLang="cs-CZ" sz="2000" dirty="0"/>
              <a:t>– mechanické namáhání stěn cév </a:t>
            </a:r>
            <a:r>
              <a:rPr lang="cs-CZ" altLang="cs-CZ" sz="2000" i="1" dirty="0"/>
              <a:t>T</a:t>
            </a:r>
            <a:r>
              <a:rPr lang="cs-CZ" altLang="cs-CZ" sz="2000" dirty="0"/>
              <a:t> je přímo úměrné tlaku </a:t>
            </a:r>
            <a:r>
              <a:rPr lang="cs-CZ" altLang="cs-CZ" sz="2000" i="1" dirty="0"/>
              <a:t>p</a:t>
            </a:r>
            <a:r>
              <a:rPr lang="cs-CZ" altLang="cs-CZ" sz="2000" dirty="0"/>
              <a:t> a </a:t>
            </a:r>
            <a:r>
              <a:rPr lang="cs-CZ" altLang="cs-CZ" sz="2000" b="1" dirty="0"/>
              <a:t>poloměru cévy </a:t>
            </a:r>
            <a:r>
              <a:rPr lang="cs-CZ" altLang="cs-CZ" sz="2000" i="1" dirty="0"/>
              <a:t>r</a:t>
            </a:r>
          </a:p>
        </p:txBody>
      </p:sp>
      <p:sp>
        <p:nvSpPr>
          <p:cNvPr id="9222" name="Rectangle 7">
            <a:extLst>
              <a:ext uri="{FF2B5EF4-FFF2-40B4-BE49-F238E27FC236}">
                <a16:creationId xmlns:a16="http://schemas.microsoft.com/office/drawing/2014/main" id="{CB261B64-9EB7-48F7-A833-98182478A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5637" y="2592457"/>
            <a:ext cx="465671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indent="2524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0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000" b="1" dirty="0">
                <a:latin typeface="+mj-lt"/>
                <a:cs typeface="Times New Roman" panose="02020603050405020304" pitchFamily="18" charset="0"/>
              </a:rPr>
              <a:t>Porovnejme hodnoty mechanického napětí ve stěnách některých cév:</a:t>
            </a:r>
            <a:endParaRPr lang="cs-CZ" altLang="cs-CZ" sz="2000" dirty="0">
              <a:latin typeface="+mj-lt"/>
            </a:endParaRPr>
          </a:p>
        </p:txBody>
      </p:sp>
      <p:graphicFrame>
        <p:nvGraphicFramePr>
          <p:cNvPr id="153681" name="Group 81">
            <a:extLst>
              <a:ext uri="{FF2B5EF4-FFF2-40B4-BE49-F238E27FC236}">
                <a16:creationId xmlns:a16="http://schemas.microsoft.com/office/drawing/2014/main" id="{C22509DA-0BF5-4C69-A791-CCFE7C162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576288"/>
              </p:ext>
            </p:extLst>
          </p:nvPr>
        </p:nvGraphicFramePr>
        <p:xfrm>
          <a:off x="5735638" y="3583564"/>
          <a:ext cx="4852402" cy="2625441"/>
        </p:xfrm>
        <a:graphic>
          <a:graphicData uri="http://schemas.openxmlformats.org/drawingml/2006/table">
            <a:tbl>
              <a:tblPr/>
              <a:tblGrid>
                <a:gridCol w="1013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54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6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76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céva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(m)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cs-CZ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kPa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(N·m</a:t>
                      </a:r>
                      <a:r>
                        <a:rPr kumimoji="0" lang="cs-CZ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aorta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156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artérie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0,005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cs-CZ" dirty="0"/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kapilára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x 10</a:t>
                      </a:r>
                      <a:r>
                        <a:rPr kumimoji="0" lang="cs-CZ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0,024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véna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5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vena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cava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249" name="Rectangle 74">
            <a:extLst>
              <a:ext uri="{FF2B5EF4-FFF2-40B4-BE49-F238E27FC236}">
                <a16:creationId xmlns:a16="http://schemas.microsoft.com/office/drawing/2014/main" id="{1EADA1C3-E137-46DC-9443-E823B9BAEA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41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cs-CZ" sz="1800"/>
          </a:p>
        </p:txBody>
      </p:sp>
      <p:pic>
        <p:nvPicPr>
          <p:cNvPr id="9250" name="Zástupný symbol pro obsah 4">
            <a:extLst>
              <a:ext uri="{FF2B5EF4-FFF2-40B4-BE49-F238E27FC236}">
                <a16:creationId xmlns:a16="http://schemas.microsoft.com/office/drawing/2014/main" id="{0EECE9D9-23B8-4546-BB03-905DEA2845D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1624014"/>
            <a:ext cx="3024188" cy="2930525"/>
          </a:xfrm>
        </p:spPr>
      </p:pic>
    </p:spTree>
    <p:extLst>
      <p:ext uri="{BB962C8B-B14F-4D97-AF65-F5344CB8AC3E}">
        <p14:creationId xmlns:p14="http://schemas.microsoft.com/office/powerpoint/2010/main" val="91589083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číslo snímku 5">
            <a:extLst>
              <a:ext uri="{FF2B5EF4-FFF2-40B4-BE49-F238E27FC236}">
                <a16:creationId xmlns:a16="http://schemas.microsoft.com/office/drawing/2014/main" id="{4B71C671-64EC-4D38-BCEF-DB56FFB4B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30C394-8ADB-45AF-A212-1421B1694D85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cs-CZ" altLang="cs-CZ" sz="1400"/>
          </a:p>
        </p:txBody>
      </p:sp>
      <p:sp>
        <p:nvSpPr>
          <p:cNvPr id="11267" name="Rectangle 5">
            <a:extLst>
              <a:ext uri="{FF2B5EF4-FFF2-40B4-BE49-F238E27FC236}">
                <a16:creationId xmlns:a16="http://schemas.microsoft.com/office/drawing/2014/main" id="{932ADB61-BCF7-4EE4-8508-A788F2C960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>
                <a:solidFill>
                  <a:srgbClr val="0000DC"/>
                </a:solidFill>
              </a:rPr>
              <a:t>Pružníkové</a:t>
            </a:r>
            <a:r>
              <a:rPr lang="cs-CZ" altLang="cs-CZ" dirty="0">
                <a:solidFill>
                  <a:srgbClr val="0000DC"/>
                </a:solidFill>
              </a:rPr>
              <a:t> a muskulární cévy</a:t>
            </a:r>
          </a:p>
        </p:txBody>
      </p:sp>
      <p:pic>
        <p:nvPicPr>
          <p:cNvPr id="11268" name="Picture 4" descr="6-6">
            <a:extLst>
              <a:ext uri="{FF2B5EF4-FFF2-40B4-BE49-F238E27FC236}">
                <a16:creationId xmlns:a16="http://schemas.microsoft.com/office/drawing/2014/main" id="{F33A3C3F-AC56-471B-B10E-71B96C968D1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40638" y="1702038"/>
            <a:ext cx="5673725" cy="4525962"/>
          </a:xfrm>
          <a:noFill/>
        </p:spPr>
      </p:pic>
      <p:sp>
        <p:nvSpPr>
          <p:cNvPr id="11269" name="Text Box 7">
            <a:extLst>
              <a:ext uri="{FF2B5EF4-FFF2-40B4-BE49-F238E27FC236}">
                <a16:creationId xmlns:a16="http://schemas.microsoft.com/office/drawing/2014/main" id="{907B4AD3-A121-4790-9544-DDD94190B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2487" y="1773238"/>
            <a:ext cx="2216533" cy="4385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dirty="0"/>
              <a:t>Aorta se chová jako typická </a:t>
            </a:r>
            <a:r>
              <a:rPr lang="cs-CZ" altLang="cs-CZ" sz="1800" b="1" dirty="0" err="1"/>
              <a:t>pružníková</a:t>
            </a:r>
            <a:r>
              <a:rPr lang="cs-CZ" altLang="cs-CZ" sz="1800" b="1" dirty="0"/>
              <a:t> céva </a:t>
            </a:r>
            <a:r>
              <a:rPr lang="cs-CZ" altLang="cs-CZ" sz="1800" dirty="0"/>
              <a:t>(svými mechanickými vlastnostmi připomíná gumovou hadičku).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 dirty="0"/>
              <a:t>Muskulární cévy </a:t>
            </a:r>
            <a:r>
              <a:rPr lang="cs-CZ" altLang="cs-CZ" sz="1800" dirty="0"/>
              <a:t>jsou arterioly, schopné vasokonstrikce a vasodilatace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232C4A3-569F-42FE-9116-BEC6BA557197}"/>
              </a:ext>
            </a:extLst>
          </p:cNvPr>
          <p:cNvSpPr txBox="1"/>
          <p:nvPr/>
        </p:nvSpPr>
        <p:spPr>
          <a:xfrm>
            <a:off x="1668486" y="3510455"/>
            <a:ext cx="6218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800" dirty="0">
                <a:latin typeface="+mn-lt"/>
              </a:rPr>
              <a:t>Část energie krve vypuzené ze srdce se ukládá do přechodné elastické deformace stěn </a:t>
            </a:r>
            <a:r>
              <a:rPr lang="cs-CZ" sz="1800" dirty="0" err="1">
                <a:latin typeface="+mn-lt"/>
              </a:rPr>
              <a:t>pružníkových</a:t>
            </a:r>
            <a:r>
              <a:rPr lang="cs-CZ" sz="1800" dirty="0">
                <a:latin typeface="+mn-lt"/>
              </a:rPr>
              <a:t> cév.</a:t>
            </a:r>
            <a:endParaRPr lang="en-GB" sz="1800" dirty="0" err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890485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číslo snímku 5">
            <a:extLst>
              <a:ext uri="{FF2B5EF4-FFF2-40B4-BE49-F238E27FC236}">
                <a16:creationId xmlns:a16="http://schemas.microsoft.com/office/drawing/2014/main" id="{184C9B0A-B6B8-47C4-AF7C-4E2CE60AE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178260-36B8-402F-9BF7-752552A2A6BC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cs-CZ" altLang="cs-CZ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70B9E40A-C788-4F69-B757-B854B4CA2A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5376000" cy="451576"/>
          </a:xfrm>
        </p:spPr>
        <p:txBody>
          <a:bodyPr/>
          <a:lstStyle/>
          <a:p>
            <a:pPr eaLnBrk="1" hangingPunct="1"/>
            <a:r>
              <a:rPr lang="cs-CZ" altLang="cs-CZ" dirty="0" err="1">
                <a:solidFill>
                  <a:srgbClr val="0000DC"/>
                </a:solidFill>
              </a:rPr>
              <a:t>Reynoldsovo</a:t>
            </a:r>
            <a:r>
              <a:rPr lang="cs-CZ" altLang="cs-CZ" dirty="0">
                <a:solidFill>
                  <a:srgbClr val="0000DC"/>
                </a:solidFill>
              </a:rPr>
              <a:t> číslo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32A3592A-7975-4BC4-AF14-87B245E9BA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000" y="1891575"/>
            <a:ext cx="10753200" cy="3960000"/>
          </a:xfrm>
        </p:spPr>
        <p:txBody>
          <a:bodyPr/>
          <a:lstStyle/>
          <a:p>
            <a:pPr eaLnBrk="1" hangingPunct="1"/>
            <a:r>
              <a:rPr lang="cs-CZ" altLang="cs-CZ" dirty="0"/>
              <a:t>Proudění krve: laminární</a:t>
            </a:r>
          </a:p>
          <a:p>
            <a:pPr eaLnBrk="1" hangingPunct="1"/>
            <a:r>
              <a:rPr lang="cs-CZ" altLang="cs-CZ" dirty="0"/>
              <a:t>                        turbulentní</a:t>
            </a:r>
          </a:p>
          <a:p>
            <a:pPr eaLnBrk="1" hangingPunct="1"/>
            <a:r>
              <a:rPr lang="cs-CZ" altLang="cs-CZ" dirty="0" err="1"/>
              <a:t>Reynolds</a:t>
            </a:r>
            <a:r>
              <a:rPr lang="cs-CZ" altLang="cs-CZ" dirty="0"/>
              <a:t> (1883)</a:t>
            </a:r>
          </a:p>
          <a:p>
            <a:pPr eaLnBrk="1" hangingPunct="1"/>
            <a:r>
              <a:rPr lang="cs-CZ" altLang="cs-CZ" dirty="0" err="1">
                <a:solidFill>
                  <a:srgbClr val="FF0000"/>
                </a:solidFill>
              </a:rPr>
              <a:t>Reynoldsovo</a:t>
            </a:r>
            <a:r>
              <a:rPr lang="cs-CZ" altLang="cs-CZ" dirty="0">
                <a:solidFill>
                  <a:srgbClr val="FF0000"/>
                </a:solidFill>
              </a:rPr>
              <a:t> číslo: </a:t>
            </a:r>
          </a:p>
          <a:p>
            <a:pPr eaLnBrk="1" hangingPunct="1"/>
            <a:r>
              <a:rPr lang="cs-CZ" altLang="cs-CZ" dirty="0"/>
              <a:t>   </a:t>
            </a:r>
            <a:endParaRPr lang="cs-CZ" altLang="cs-CZ" b="1" dirty="0">
              <a:latin typeface="Symbol" panose="05050102010706020507" pitchFamily="18" charset="2"/>
            </a:endParaRPr>
          </a:p>
          <a:p>
            <a:pPr eaLnBrk="1" hangingPunct="1">
              <a:buFontTx/>
              <a:buNone/>
            </a:pPr>
            <a:r>
              <a:rPr lang="cs-CZ" altLang="cs-CZ" sz="2400" dirty="0">
                <a:latin typeface="Symbol" panose="05050102010706020507" pitchFamily="18" charset="2"/>
              </a:rPr>
              <a:t>(r </a:t>
            </a:r>
            <a:r>
              <a:rPr lang="cs-CZ" altLang="cs-CZ" sz="2400" dirty="0"/>
              <a:t>– hustota kapaliny, </a:t>
            </a:r>
            <a:r>
              <a:rPr lang="cs-CZ" altLang="cs-CZ" sz="2400" i="1" dirty="0"/>
              <a:t>v</a:t>
            </a:r>
            <a:r>
              <a:rPr lang="cs-CZ" altLang="cs-CZ" sz="2400" i="1" baseline="-25000" dirty="0"/>
              <a:t>s</a:t>
            </a:r>
            <a:r>
              <a:rPr lang="cs-CZ" altLang="cs-CZ" sz="2400" dirty="0"/>
              <a:t> – střední rychlost toku, </a:t>
            </a:r>
            <a:r>
              <a:rPr lang="cs-CZ" altLang="cs-CZ" sz="2400" i="1" dirty="0"/>
              <a:t>r</a:t>
            </a:r>
            <a:r>
              <a:rPr lang="cs-CZ" altLang="cs-CZ" sz="2400" dirty="0"/>
              <a:t> – poloměr cévy, </a:t>
            </a:r>
            <a:r>
              <a:rPr lang="cs-CZ" altLang="cs-CZ" sz="2400" dirty="0">
                <a:latin typeface="Symbol" panose="05050102010706020507" pitchFamily="18" charset="2"/>
              </a:rPr>
              <a:t>h</a:t>
            </a:r>
            <a:r>
              <a:rPr lang="cs-CZ" altLang="cs-CZ" sz="2400" dirty="0"/>
              <a:t> – koeficient dynamické viskozity)</a:t>
            </a:r>
            <a:endParaRPr lang="cs-CZ" altLang="cs-CZ" sz="2400" dirty="0">
              <a:latin typeface="Symbol" panose="05050102010706020507" pitchFamily="18" charset="2"/>
            </a:endParaRPr>
          </a:p>
          <a:p>
            <a:pPr eaLnBrk="1" hangingPunct="1"/>
            <a:r>
              <a:rPr lang="cs-CZ" altLang="cs-CZ" dirty="0">
                <a:solidFill>
                  <a:srgbClr val="FF0000"/>
                </a:solidFill>
              </a:rPr>
              <a:t>Kritická rychlost:</a:t>
            </a:r>
            <a:endParaRPr lang="cs-CZ" altLang="cs-CZ" b="1" dirty="0">
              <a:solidFill>
                <a:srgbClr val="FF0000"/>
              </a:solidFill>
              <a:latin typeface="Symbol" panose="05050102010706020507" pitchFamily="18" charset="2"/>
            </a:endParaRP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54F2C7DA-69BB-4FC8-A05F-58FC2BBFD5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000">
              <a:solidFill>
                <a:srgbClr val="FFFFCC"/>
              </a:solidFill>
            </a:endParaRPr>
          </a:p>
        </p:txBody>
      </p:sp>
      <p:sp>
        <p:nvSpPr>
          <p:cNvPr id="13318" name="Rectangle 7">
            <a:extLst>
              <a:ext uri="{FF2B5EF4-FFF2-40B4-BE49-F238E27FC236}">
                <a16:creationId xmlns:a16="http://schemas.microsoft.com/office/drawing/2014/main" id="{0C279F5A-B465-4171-8F52-481172E15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124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000">
              <a:solidFill>
                <a:srgbClr val="FFFFCC"/>
              </a:solidFill>
            </a:endParaRPr>
          </a:p>
        </p:txBody>
      </p:sp>
      <p:sp>
        <p:nvSpPr>
          <p:cNvPr id="13319" name="Rectangle 9">
            <a:extLst>
              <a:ext uri="{FF2B5EF4-FFF2-40B4-BE49-F238E27FC236}">
                <a16:creationId xmlns:a16="http://schemas.microsoft.com/office/drawing/2014/main" id="{79D8899F-80AE-411C-B1BC-15C3F8E51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000">
              <a:solidFill>
                <a:srgbClr val="FFFFCC"/>
              </a:solidFill>
            </a:endParaRPr>
          </a:p>
        </p:txBody>
      </p:sp>
      <p:pic>
        <p:nvPicPr>
          <p:cNvPr id="13320" name="Obrázek 2">
            <a:extLst>
              <a:ext uri="{FF2B5EF4-FFF2-40B4-BE49-F238E27FC236}">
                <a16:creationId xmlns:a16="http://schemas.microsoft.com/office/drawing/2014/main" id="{ACE6061A-C1B4-4260-B412-84BA1B9B88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2863" y="2672438"/>
            <a:ext cx="2217737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1" name="Obrázek 4">
            <a:extLst>
              <a:ext uri="{FF2B5EF4-FFF2-40B4-BE49-F238E27FC236}">
                <a16:creationId xmlns:a16="http://schemas.microsoft.com/office/drawing/2014/main" id="{E554D317-AB45-49CE-AFC1-3D97AD1EB0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2863" y="4788625"/>
            <a:ext cx="2520950" cy="134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648189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číslo snímku 5">
            <a:extLst>
              <a:ext uri="{FF2B5EF4-FFF2-40B4-BE49-F238E27FC236}">
                <a16:creationId xmlns:a16="http://schemas.microsoft.com/office/drawing/2014/main" id="{2B2CD0EF-A374-4634-9161-16F04E657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64FCAC6-DCEB-4503-8CE6-0F0828D0193E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cs-CZ" altLang="cs-CZ" sz="14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00D65425-76B6-4F4E-8BC3-584766D027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Teoretický a skutečný rychlostní profil toku krve v cévě</a:t>
            </a:r>
          </a:p>
        </p:txBody>
      </p:sp>
      <p:pic>
        <p:nvPicPr>
          <p:cNvPr id="15364" name="Picture 4">
            <a:extLst>
              <a:ext uri="{FF2B5EF4-FFF2-40B4-BE49-F238E27FC236}">
                <a16:creationId xmlns:a16="http://schemas.microsoft.com/office/drawing/2014/main" id="{9FAEAD43-3ACB-473C-997A-B5307ADBCBD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24113" y="2119314"/>
            <a:ext cx="4081462" cy="2605087"/>
          </a:xfrm>
          <a:noFill/>
        </p:spPr>
      </p:pic>
      <p:sp>
        <p:nvSpPr>
          <p:cNvPr id="15365" name="Text Box 6">
            <a:extLst>
              <a:ext uri="{FF2B5EF4-FFF2-40B4-BE49-F238E27FC236}">
                <a16:creationId xmlns:a16="http://schemas.microsoft.com/office/drawing/2014/main" id="{D512DBED-A29C-4278-9584-40ED2DCF3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2608" y="2005014"/>
            <a:ext cx="2808288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cs-CZ" altLang="cs-CZ" sz="2000" dirty="0"/>
              <a:t>Odchylky od teoretického rychlostního profilu jsou dány průřezem cévy, charakterem její stěny a především tím, že krev je </a:t>
            </a:r>
            <a:r>
              <a:rPr lang="cs-CZ" altLang="cs-CZ" sz="2000" dirty="0" err="1"/>
              <a:t>nenewtonská</a:t>
            </a:r>
            <a:r>
              <a:rPr lang="cs-CZ" altLang="cs-CZ" sz="2000" dirty="0"/>
              <a:t> kapalina</a:t>
            </a:r>
          </a:p>
        </p:txBody>
      </p:sp>
      <p:sp>
        <p:nvSpPr>
          <p:cNvPr id="15366" name="Text Box 7">
            <a:extLst>
              <a:ext uri="{FF2B5EF4-FFF2-40B4-BE49-F238E27FC236}">
                <a16:creationId xmlns:a16="http://schemas.microsoft.com/office/drawing/2014/main" id="{CEEF2B3A-95F4-4626-8B2A-F5D3FE0672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6582" y="4864551"/>
            <a:ext cx="9637986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V malých tepnách má rychlostní profil parabolický tvar, ve velkých pak pístový tvar.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Rychlostní profil se mění v průběhu tepové vlny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Z jeho tvaru a absolutních hodnot naměřené rychlosti lze získat významné diagnostické informace</a:t>
            </a:r>
          </a:p>
        </p:txBody>
      </p:sp>
    </p:spTree>
    <p:extLst>
      <p:ext uri="{BB962C8B-B14F-4D97-AF65-F5344CB8AC3E}">
        <p14:creationId xmlns:p14="http://schemas.microsoft.com/office/powerpoint/2010/main" val="139974177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číslo snímku 5">
            <a:extLst>
              <a:ext uri="{FF2B5EF4-FFF2-40B4-BE49-F238E27FC236}">
                <a16:creationId xmlns:a16="http://schemas.microsoft.com/office/drawing/2014/main" id="{799ACD35-5755-4A08-A9EA-46FA60C81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565880-E948-4A7C-9C79-02BFCE0F1BEB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cs-CZ" altLang="cs-CZ" sz="14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D3A507C8-3709-4A23-9C0D-54A81E18FA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Průtok krve v cévě s překážkou </a:t>
            </a:r>
          </a:p>
        </p:txBody>
      </p:sp>
      <p:pic>
        <p:nvPicPr>
          <p:cNvPr id="17412" name="Picture 4">
            <a:extLst>
              <a:ext uri="{FF2B5EF4-FFF2-40B4-BE49-F238E27FC236}">
                <a16:creationId xmlns:a16="http://schemas.microsoft.com/office/drawing/2014/main" id="{8741C288-05C0-47FD-8F2B-B3CD62262DB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66989" y="1557338"/>
            <a:ext cx="4918075" cy="3186112"/>
          </a:xfrm>
          <a:noFill/>
          <a:ln>
            <a:solidFill>
              <a:srgbClr val="FF0066"/>
            </a:solidFill>
            <a:miter lim="800000"/>
            <a:headEnd/>
            <a:tailEnd/>
          </a:ln>
        </p:spPr>
      </p:pic>
      <p:sp>
        <p:nvSpPr>
          <p:cNvPr id="17413" name="Text Box 6">
            <a:extLst>
              <a:ext uri="{FF2B5EF4-FFF2-40B4-BE49-F238E27FC236}">
                <a16:creationId xmlns:a16="http://schemas.microsoft.com/office/drawing/2014/main" id="{1DA70833-4FF9-46C7-BBCA-666AB8D9C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6225" y="1574800"/>
            <a:ext cx="25209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Obr. Dle Camerona a kol., 1999</a:t>
            </a:r>
          </a:p>
        </p:txBody>
      </p:sp>
      <p:sp>
        <p:nvSpPr>
          <p:cNvPr id="17414" name="Text Box 7">
            <a:extLst>
              <a:ext uri="{FF2B5EF4-FFF2-40B4-BE49-F238E27FC236}">
                <a16:creationId xmlns:a16="http://schemas.microsoft.com/office/drawing/2014/main" id="{39A93F9A-DEE3-4BE3-B520-DDF8EB7A3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5157789"/>
            <a:ext cx="7993062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dirty="0">
                <a:solidFill>
                  <a:srgbClr val="FF0066"/>
                </a:solidFill>
              </a:rPr>
              <a:t>Horní křivka</a:t>
            </a:r>
            <a:r>
              <a:rPr lang="cs-CZ" altLang="cs-CZ" sz="2000" dirty="0"/>
              <a:t> popisuje průtok krve v cévě bez obstrukce, </a:t>
            </a:r>
            <a:r>
              <a:rPr lang="cs-CZ" altLang="cs-CZ" sz="2000" dirty="0">
                <a:solidFill>
                  <a:srgbClr val="0000DC"/>
                </a:solidFill>
              </a:rPr>
              <a:t>dolní křivka </a:t>
            </a:r>
            <a:r>
              <a:rPr lang="cs-CZ" altLang="cs-CZ" sz="2000" dirty="0"/>
              <a:t>v cévě s aterosklerotickým zúžením (stenózou).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Ke stejnému zvýšení průtoku </a:t>
            </a:r>
            <a:r>
              <a:rPr lang="cs-CZ" altLang="cs-CZ" sz="2000" dirty="0">
                <a:latin typeface="Symbol" panose="05050102010706020507" pitchFamily="18" charset="2"/>
              </a:rPr>
              <a:t>D</a:t>
            </a:r>
            <a:r>
              <a:rPr lang="cs-CZ" altLang="cs-CZ" sz="2000" i="1" dirty="0"/>
              <a:t>Q</a:t>
            </a:r>
            <a:r>
              <a:rPr lang="cs-CZ" altLang="cs-CZ" sz="2000" dirty="0"/>
              <a:t> je třeba většího zvýšení tlaku </a:t>
            </a:r>
            <a:r>
              <a:rPr lang="cs-CZ" altLang="cs-CZ" sz="2000" dirty="0" err="1">
                <a:latin typeface="Symbol" panose="05050102010706020507" pitchFamily="18" charset="2"/>
              </a:rPr>
              <a:t>D</a:t>
            </a:r>
            <a:r>
              <a:rPr lang="cs-CZ" altLang="cs-CZ" sz="2000" i="1" dirty="0" err="1"/>
              <a:t>p</a:t>
            </a:r>
            <a:r>
              <a:rPr lang="cs-CZ" altLang="cs-CZ" sz="2000" dirty="0"/>
              <a:t>.</a:t>
            </a:r>
          </a:p>
        </p:txBody>
      </p:sp>
      <p:sp>
        <p:nvSpPr>
          <p:cNvPr id="17415" name="AutoShape 8">
            <a:extLst>
              <a:ext uri="{FF2B5EF4-FFF2-40B4-BE49-F238E27FC236}">
                <a16:creationId xmlns:a16="http://schemas.microsoft.com/office/drawing/2014/main" id="{1836BE1C-CE92-4A29-A98B-F5C910555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1175" y="2276475"/>
            <a:ext cx="342900" cy="615950"/>
          </a:xfrm>
          <a:prstGeom prst="downArrow">
            <a:avLst>
              <a:gd name="adj1" fmla="val 50000"/>
              <a:gd name="adj2" fmla="val 44907"/>
            </a:avLst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000">
              <a:solidFill>
                <a:srgbClr val="FFFFCC"/>
              </a:solidFill>
            </a:endParaRPr>
          </a:p>
        </p:txBody>
      </p:sp>
      <p:sp>
        <p:nvSpPr>
          <p:cNvPr id="17416" name="AutoShape 9">
            <a:extLst>
              <a:ext uri="{FF2B5EF4-FFF2-40B4-BE49-F238E27FC236}">
                <a16:creationId xmlns:a16="http://schemas.microsoft.com/office/drawing/2014/main" id="{F4BA2C71-96F7-4391-B784-B1C52B078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7213" y="1844675"/>
            <a:ext cx="360362" cy="647700"/>
          </a:xfrm>
          <a:prstGeom prst="downArrow">
            <a:avLst>
              <a:gd name="adj1" fmla="val 73852"/>
              <a:gd name="adj2" fmla="val 133271"/>
            </a:avLst>
          </a:prstGeom>
          <a:noFill/>
          <a:ln w="9525" algn="ctr">
            <a:solidFill>
              <a:srgbClr val="FF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00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08532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číslo snímku 5">
            <a:extLst>
              <a:ext uri="{FF2B5EF4-FFF2-40B4-BE49-F238E27FC236}">
                <a16:creationId xmlns:a16="http://schemas.microsoft.com/office/drawing/2014/main" id="{1C5CC330-34C7-425D-86E1-232F1FAB3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35EDFDC-5401-41F8-BD5C-2E13C70FB3D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cs-CZ" altLang="cs-CZ" sz="1400"/>
          </a:p>
        </p:txBody>
      </p:sp>
      <p:sp>
        <p:nvSpPr>
          <p:cNvPr id="19459" name="Rectangle 5">
            <a:extLst>
              <a:ext uri="{FF2B5EF4-FFF2-40B4-BE49-F238E27FC236}">
                <a16:creationId xmlns:a16="http://schemas.microsoft.com/office/drawing/2014/main" id="{21A5802D-D5D7-4586-9093-54C69CA568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10410455" cy="451576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Tlak v jednotlivých částech krevního oběhu</a:t>
            </a:r>
          </a:p>
        </p:txBody>
      </p:sp>
      <p:pic>
        <p:nvPicPr>
          <p:cNvPr id="19460" name="Picture 4" descr="6-5">
            <a:extLst>
              <a:ext uri="{FF2B5EF4-FFF2-40B4-BE49-F238E27FC236}">
                <a16:creationId xmlns:a16="http://schemas.microsoft.com/office/drawing/2014/main" id="{4232D5E9-61E0-4F23-BCAB-42382348E56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59530" y="1639125"/>
            <a:ext cx="5473700" cy="4714875"/>
          </a:xfrm>
          <a:noFill/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D91D1B77-F858-484B-92B6-FB474D58EE3F}"/>
              </a:ext>
            </a:extLst>
          </p:cNvPr>
          <p:cNvSpPr txBox="1"/>
          <p:nvPr/>
        </p:nvSpPr>
        <p:spPr>
          <a:xfrm rot="3377159">
            <a:off x="7609489" y="3689131"/>
            <a:ext cx="4633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800" dirty="0">
                <a:solidFill>
                  <a:srgbClr val="FF0000"/>
                </a:solidFill>
                <a:latin typeface="+mn-lt"/>
              </a:rPr>
              <a:t>Malá záhada: Co je na ose x tohoto grafu?</a:t>
            </a:r>
            <a:endParaRPr lang="en-GB" sz="1800" dirty="0" err="1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917072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en-v10.potx" id="{4809AA62-8658-4889-927F-CCFBD8AEEE2D}" vid="{4A362696-E9B4-4D14-B349-4BDD75ADC31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0" ma:contentTypeDescription="Create a new document." ma:contentTypeScope="" ma:versionID="95a052b0847fd16805d557ab7f313c0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967b7be50301903c78f9c39c6fd9a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BBC64D6-CE6A-4B8F-9E06-9D36E473AAB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485512-1CA8-4DFA-AD53-D4AD3EF7AD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39E6250-3CF2-4C03-8BDB-FC890C3EB9E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muni-med-prezentace-16-9-en-v10</Template>
  <TotalTime>117</TotalTime>
  <Words>1482</Words>
  <Application>Microsoft Office PowerPoint</Application>
  <PresentationFormat>Širokoúhlá obrazovka</PresentationFormat>
  <Paragraphs>235</Paragraphs>
  <Slides>26</Slides>
  <Notes>24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26</vt:i4>
      </vt:variant>
    </vt:vector>
  </HeadingPairs>
  <TitlesOfParts>
    <vt:vector size="34" baseType="lpstr">
      <vt:lpstr>Arial</vt:lpstr>
      <vt:lpstr>Symbol</vt:lpstr>
      <vt:lpstr>Tahoma</vt:lpstr>
      <vt:lpstr>Times New Roman</vt:lpstr>
      <vt:lpstr>Wingdings</vt:lpstr>
      <vt:lpstr>Presentation_MU_EN</vt:lpstr>
      <vt:lpstr>Rastrový obrázek</vt:lpstr>
      <vt:lpstr>Fotografie</vt:lpstr>
      <vt:lpstr>Přednášky z lékařské biofyziky</vt:lpstr>
      <vt:lpstr>Obsah přednášky</vt:lpstr>
      <vt:lpstr>Mechanické vlastnosti kardiovaskulárního systému</vt:lpstr>
      <vt:lpstr>Mechanické vlastnosti cév</vt:lpstr>
      <vt:lpstr>Pružníkové a muskulární cévy</vt:lpstr>
      <vt:lpstr>Reynoldsovo číslo</vt:lpstr>
      <vt:lpstr>Teoretický a skutečný rychlostní profil toku krve v cévě</vt:lpstr>
      <vt:lpstr>Průtok krve v cévě s překážkou </vt:lpstr>
      <vt:lpstr>Tlak v jednotlivých částech krevního oběhu</vt:lpstr>
      <vt:lpstr>Periferní odpor cév</vt:lpstr>
      <vt:lpstr>Periferní odpor cév</vt:lpstr>
      <vt:lpstr>Mechanická práce srdce</vt:lpstr>
      <vt:lpstr>Práce srdce při jedné systole (odhad)</vt:lpstr>
      <vt:lpstr>Výkon srdce</vt:lpstr>
      <vt:lpstr>Práce a účinnost srdečního svalu</vt:lpstr>
      <vt:lpstr>Kapilární ultrafiltrace</vt:lpstr>
      <vt:lpstr>Filtrační pochody v kapilární kličce</vt:lpstr>
      <vt:lpstr>!!!!!!!!!!!!!</vt:lpstr>
      <vt:lpstr>Práce ledvin a glomerulární ultrafiltrace</vt:lpstr>
      <vt:lpstr>Glomerulus http://coe.fgcu.edu/faculty/greenep/kidney/Glomerulus.html</vt:lpstr>
      <vt:lpstr>Měření tlaku krve (TK)</vt:lpstr>
      <vt:lpstr>Měření TK</vt:lpstr>
      <vt:lpstr>Riva-Rocciho metoda</vt:lpstr>
      <vt:lpstr>Riva-Rocciho metoda</vt:lpstr>
      <vt:lpstr>Přímé měření TK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Vojtěch Mornstein</dc:creator>
  <cp:lastModifiedBy>Vojtěch Mornstein</cp:lastModifiedBy>
  <cp:revision>10</cp:revision>
  <cp:lastPrinted>1601-01-01T00:00:00Z</cp:lastPrinted>
  <dcterms:created xsi:type="dcterms:W3CDTF">2021-03-12T14:36:03Z</dcterms:created>
  <dcterms:modified xsi:type="dcterms:W3CDTF">2021-03-12T16:33:28Z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