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Raleway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  <p:embeddedFont>
      <p:font typeface="Montserrat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99B88A6-72A3-428B-9AFA-4D5E35D0C6CD}">
  <a:tblStyle styleId="{699B88A6-72A3-428B-9AFA-4D5E35D0C6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boldItalic.fntdata"/><Relationship Id="rId22" Type="http://schemas.openxmlformats.org/officeDocument/2006/relationships/font" Target="fonts/Lato-bold.fntdata"/><Relationship Id="rId21" Type="http://schemas.openxmlformats.org/officeDocument/2006/relationships/font" Target="fonts/Lato-regular.fntdata"/><Relationship Id="rId24" Type="http://schemas.openxmlformats.org/officeDocument/2006/relationships/font" Target="fonts/Lato-boldItalic.fntdata"/><Relationship Id="rId23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Montserrat-bold.fntdata"/><Relationship Id="rId25" Type="http://schemas.openxmlformats.org/officeDocument/2006/relationships/font" Target="fonts/Montserrat-regular.fntdata"/><Relationship Id="rId28" Type="http://schemas.openxmlformats.org/officeDocument/2006/relationships/font" Target="fonts/Montserrat-boldItalic.fntdata"/><Relationship Id="rId27" Type="http://schemas.openxmlformats.org/officeDocument/2006/relationships/font" Target="fonts/Montserra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Raleway-regular.fntdata"/><Relationship Id="rId16" Type="http://schemas.openxmlformats.org/officeDocument/2006/relationships/slide" Target="slides/slide10.xml"/><Relationship Id="rId19" Type="http://schemas.openxmlformats.org/officeDocument/2006/relationships/font" Target="fonts/Raleway-italic.fntdata"/><Relationship Id="rId1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fc7194bb1d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fc7194bb1d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c7194bb1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c7194bb1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c7194bb1d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c7194bb1d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fc7194bb1d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fc7194bb1d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c7194bb1d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fc7194bb1d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c7194bb1d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c7194bb1d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c7194bb1d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c7194bb1d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c7194bb1d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c7194bb1d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c7194bb1d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c7194bb1d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lékařské terminologie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latin typeface="Montserrat"/>
                <a:ea typeface="Montserrat"/>
                <a:cs typeface="Montserrat"/>
                <a:sym typeface="Montserrat"/>
              </a:rPr>
              <a:t>Lekce 8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Vyjádření podezření v diagnóze</a:t>
            </a:r>
            <a:endParaRPr/>
          </a:p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SUSPICIO </a:t>
            </a:r>
            <a:r>
              <a:rPr lang="cs"/>
              <a:t>+ genitiv = podezření na…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suspicio commotionis cerebri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suspicio carcinomatis pulmonis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suspicio infarctus recentis</a:t>
            </a:r>
            <a:endParaRPr/>
          </a:p>
        </p:txBody>
      </p:sp>
      <p:sp>
        <p:nvSpPr>
          <p:cNvPr id="127" name="Google Shape;127;p22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substantivum + </a:t>
            </a:r>
            <a:r>
              <a:rPr b="1" lang="cs"/>
              <a:t>SUSPECTUS, A, UM </a:t>
            </a:r>
            <a:r>
              <a:rPr lang="cs"/>
              <a:t>= podezření na…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commotio cerebri suspecta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carcinoma pulmonis suspectum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infarctus recens suspectus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Ablativ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Koncovky ablativu singuláru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Vždy končí na kmenovou samohlásku: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-Ā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(vena, diabetes), -Ē (raphe)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-Ō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(nervus, nephros, septum, colon)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(pulmo, auris, corpus; komparativ)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-Ī 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(basis, rete; adjektiva III. deklinace v pozitivu)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-Ū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(ductus, genu)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-Ē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(facies)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Koncovky ablativu plurálu</a:t>
            </a:r>
            <a:endParaRPr/>
          </a:p>
        </p:txBody>
      </p:sp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-ĪS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(vena, diabetes, raphe)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-ĪS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(nervus, nephros, septum, colon)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-IBUS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(pulmo, auris, corpus, rete, basis; adjektiva)</a:t>
            </a:r>
            <a:endParaRPr sz="1300"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-IBUS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(ductus, genu)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deklinace: </a:t>
            </a:r>
            <a:r>
              <a:rPr b="1" lang="cs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-ĒBUS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(facies)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Předložky s ablativem</a:t>
            </a:r>
            <a:endParaRPr/>
          </a:p>
        </p:txBody>
      </p:sp>
      <p:graphicFrame>
        <p:nvGraphicFramePr>
          <p:cNvPr id="96" name="Google Shape;96;p17"/>
          <p:cNvGraphicFramePr/>
          <p:nvPr/>
        </p:nvGraphicFramePr>
        <p:xfrm>
          <a:off x="2535650" y="14641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{699B88A6-72A3-428B-9AFA-4D5E35D0C6CD}</a:tableStyleId>
              </a:tblPr>
              <a:tblGrid>
                <a:gridCol w="1366000"/>
                <a:gridCol w="1727100"/>
                <a:gridCol w="1249925"/>
                <a:gridCol w="1843175"/>
              </a:tblGrid>
              <a:tr h="405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ā, ab</a:t>
                      </a:r>
                      <a:endParaRPr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od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</a:t>
                      </a:r>
                      <a:endParaRPr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v, na; při, během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5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cum</a:t>
                      </a:r>
                      <a:endParaRPr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prō</a:t>
                      </a:r>
                      <a:endParaRPr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5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dē</a:t>
                      </a:r>
                      <a:endParaRPr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s, se; z, ze; o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sine</a:t>
                      </a:r>
                      <a:endParaRPr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bez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5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ē, ex</a:t>
                      </a:r>
                      <a:endParaRPr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z; kvůli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sub</a:t>
                      </a:r>
                      <a:endParaRPr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pod (kde?)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9E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2410100" y="3197100"/>
            <a:ext cx="6321600" cy="14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Předložky s akuzativem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 ablativem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SMĚR (=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akuzativ): </a:t>
            </a:r>
            <a:r>
              <a:rPr b="1" lang="cs" sz="1466">
                <a:solidFill>
                  <a:srgbClr val="0099E8"/>
                </a:solidFill>
                <a:latin typeface="Montserrat"/>
                <a:ea typeface="Montserrat"/>
                <a:cs typeface="Montserrat"/>
                <a:sym typeface="Montserrat"/>
              </a:rPr>
              <a:t>in venam</a:t>
            </a:r>
            <a:r>
              <a:rPr lang="cs" sz="1466">
                <a:latin typeface="Montserrat"/>
                <a:ea typeface="Montserrat"/>
                <a:cs typeface="Montserrat"/>
                <a:sym typeface="Montserrat"/>
              </a:rPr>
              <a:t> (do žíly), </a:t>
            </a:r>
            <a:r>
              <a:rPr b="1" lang="cs" sz="1466">
                <a:solidFill>
                  <a:srgbClr val="0099E8"/>
                </a:solidFill>
                <a:latin typeface="Montserrat"/>
                <a:ea typeface="Montserrat"/>
                <a:cs typeface="Montserrat"/>
                <a:sym typeface="Montserrat"/>
              </a:rPr>
              <a:t>sub scapulam</a:t>
            </a:r>
            <a:r>
              <a:rPr lang="cs" sz="1466">
                <a:latin typeface="Montserrat"/>
                <a:ea typeface="Montserrat"/>
                <a:cs typeface="Montserrat"/>
                <a:sym typeface="Montserrat"/>
              </a:rPr>
              <a:t> (pod lopatku)</a:t>
            </a:r>
            <a:endParaRPr sz="1466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MÍSTO (= ablativ): </a:t>
            </a:r>
            <a:r>
              <a:rPr b="1" lang="cs" sz="1466">
                <a:solidFill>
                  <a:srgbClr val="E06666"/>
                </a:solidFill>
                <a:latin typeface="Montserrat"/>
                <a:ea typeface="Montserrat"/>
                <a:cs typeface="Montserrat"/>
                <a:sym typeface="Montserrat"/>
              </a:rPr>
              <a:t>in vena </a:t>
            </a:r>
            <a:r>
              <a:rPr lang="cs" sz="1466">
                <a:latin typeface="Montserrat"/>
                <a:ea typeface="Montserrat"/>
                <a:cs typeface="Montserrat"/>
                <a:sym typeface="Montserrat"/>
              </a:rPr>
              <a:t>(v žíle), </a:t>
            </a:r>
            <a:r>
              <a:rPr b="1" lang="cs" sz="1466">
                <a:solidFill>
                  <a:srgbClr val="E06666"/>
                </a:solidFill>
                <a:latin typeface="Montserrat"/>
                <a:ea typeface="Montserrat"/>
                <a:cs typeface="Montserrat"/>
                <a:sym typeface="Montserrat"/>
              </a:rPr>
              <a:t>sub scapula</a:t>
            </a:r>
            <a:r>
              <a:rPr lang="cs" sz="1466">
                <a:latin typeface="Montserrat"/>
                <a:ea typeface="Montserrat"/>
                <a:cs typeface="Montserrat"/>
                <a:sym typeface="Montserrat"/>
              </a:rPr>
              <a:t> (pod lopatkou)</a:t>
            </a:r>
            <a:endParaRPr sz="1466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Slovotvorba: derivace</a:t>
            </a:r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1487550" y="2967700"/>
            <a:ext cx="6423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7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DERIVACE = odvozování, PREFIX = předpona, SUFIX = přípona</a:t>
            </a:r>
            <a:endParaRPr b="1" sz="170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Latinské prefixy: původ a forma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Většina latinských prefixů je odvozená od předložek.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výjimky: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dis-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ob-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prae-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re-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U některých prefixů dochází k hláskovým změnám v závislosti na slově, ke kterému se připojují.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com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motio (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agulatio,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col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lateralis,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tusio)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in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cisio (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im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mobilis,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legalis,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ir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ritatio)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ob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structio (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oc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ciput,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op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ponens)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Latinské prefixy: význam</a:t>
            </a:r>
            <a:endParaRPr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Prefixy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nesou jeden (nebo více) významů: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místní: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ab-, ad-, </a:t>
            </a:r>
            <a:r>
              <a:rPr lang="cs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</a:rPr>
              <a:t>ante-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circum-, </a:t>
            </a:r>
            <a:r>
              <a:rPr lang="cs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contra-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(naproti), com-, de-, </a:t>
            </a:r>
            <a:r>
              <a:rPr lang="cs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dis-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(roz-), ex-, extra-,</a:t>
            </a:r>
            <a:r>
              <a:rPr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 in-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infra-, inter-, </a:t>
            </a:r>
            <a:r>
              <a:rPr lang="cs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intra-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(uvnitř), ob-,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per-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(skrz), </a:t>
            </a:r>
            <a:r>
              <a:rPr lang="cs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post-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(za), </a:t>
            </a:r>
            <a:r>
              <a:rPr lang="cs">
                <a:solidFill>
                  <a:srgbClr val="FF00FF"/>
                </a:solidFill>
                <a:latin typeface="Montserrat"/>
                <a:ea typeface="Montserrat"/>
                <a:cs typeface="Montserrat"/>
                <a:sym typeface="Montserrat"/>
              </a:rPr>
              <a:t>prae-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pro-, </a:t>
            </a:r>
            <a:r>
              <a:rPr lang="cs">
                <a:solidFill>
                  <a:srgbClr val="00FF00"/>
                </a:solidFill>
                <a:latin typeface="Montserrat"/>
                <a:ea typeface="Montserrat"/>
                <a:cs typeface="Montserrat"/>
                <a:sym typeface="Montserrat"/>
              </a:rPr>
              <a:t>sub-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supra-, trans-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časový: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</a:rPr>
              <a:t>ante-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cs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intra-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(během), </a:t>
            </a:r>
            <a:r>
              <a:rPr lang="cs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post-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(po), </a:t>
            </a:r>
            <a:r>
              <a:rPr lang="cs">
                <a:solidFill>
                  <a:srgbClr val="FF00FF"/>
                </a:solidFill>
                <a:latin typeface="Montserrat"/>
                <a:ea typeface="Montserrat"/>
                <a:cs typeface="Montserrat"/>
                <a:sym typeface="Montserrat"/>
              </a:rPr>
              <a:t>prae-</a:t>
            </a:r>
            <a:endParaRPr>
              <a:solidFill>
                <a:srgbClr val="FF0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záporu: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contra-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(proti), </a:t>
            </a:r>
            <a:r>
              <a:rPr lang="cs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dis-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in-</a:t>
            </a:r>
            <a:endParaRPr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upřesňující: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per-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(vysoký stupeň), re-, </a:t>
            </a:r>
            <a:r>
              <a:rPr lang="cs">
                <a:solidFill>
                  <a:srgbClr val="00FF00"/>
                </a:solidFill>
                <a:latin typeface="Montserrat"/>
                <a:ea typeface="Montserrat"/>
                <a:cs typeface="Montserrat"/>
                <a:sym typeface="Montserrat"/>
              </a:rPr>
              <a:t>sub-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(nízký stupeň)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Dodatek: vyjádření podezření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