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79"/>
  </p:notesMasterIdLst>
  <p:handoutMasterIdLst>
    <p:handoutMasterId r:id="rId8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00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02" r:id="rId7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287D"/>
    <a:srgbClr val="F01928"/>
    <a:srgbClr val="9100DC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77" autoAdjust="0"/>
    <p:restoredTop sz="96754" autoAdjust="0"/>
  </p:normalViewPr>
  <p:slideViewPr>
    <p:cSldViewPr snapToGrid="0">
      <p:cViewPr varScale="1">
        <p:scale>
          <a:sx n="62" d="100"/>
          <a:sy n="62" d="100"/>
        </p:scale>
        <p:origin x="72" y="66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07534D-54C1-45F1-848D-D131E25FFB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2" y="423331"/>
            <a:ext cx="3636264" cy="10692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97C0165F-2D7A-4224-A2CE-15A0E11D30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C62DBBD6-EEE7-4E17-A9E1-BAAE2E1BAF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E460895-9029-4EAC-AE49-B3E1E904B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EFA240-1600-4C90-ABDA-5BB3C7B63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30BC3D-8311-4B42-9A72-001E3518E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48047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1273EA-F61C-4A0A-ABCC-7E5F2CB62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78" y="2014200"/>
            <a:ext cx="9623244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F9DEB8-F8A6-420E-B60D-4515B985E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912C5C-7CCE-4F96-8D4B-E736FC1507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AC0208-8D3C-4F7E-9FA8-7D93594085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CD2A1-EC28-42B3-9C80-A2CF9AEC95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8745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42337EB-3F6A-40F1-A459-82F88D2267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3CABA6-B5C3-4C4A-88B7-98740FF1D9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30B7306-1EC0-472D-99A7-8AA16CE2C4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45C31-7B1D-4BBB-855C-18B0EED77BB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2229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841B0-AAFA-4CC8-9C78-A57E320AC1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594C3-FF60-4411-8836-1659507DA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23394-F500-4A6E-A63D-0ED812AB4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178B6-9517-4309-A358-9D2C952A76E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4573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EF0DE5D-1D11-40AF-8BC3-66C889BF3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3" y="421664"/>
            <a:ext cx="3624021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5BF20EB-641E-4534-901F-806964C0D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0DBDC94-BB85-4907-A8F5-C3DE8CF75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64966F0-BF21-46C2-AE3F-D341C26FC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D2882E9-4E25-42CE-9CDC-AB2AC9B8A2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A3C484C-9B44-4494-874D-664939972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BBFAC4E-6185-43C9-B0DE-6943663CB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59FD55-BC96-4BB0-A974-ED3755CC0C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D6E48-A098-416D-9446-53B52CE2E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489201"/>
            <a:ext cx="11361600" cy="939800"/>
          </a:xfrm>
        </p:spPr>
        <p:txBody>
          <a:bodyPr/>
          <a:lstStyle/>
          <a:p>
            <a:r>
              <a:rPr lang="cs-CZ" altLang="cs-CZ" sz="5000" dirty="0">
                <a:latin typeface="Arial" panose="020B0604020202020204" pitchFamily="34" charset="0"/>
              </a:rPr>
              <a:t>Onemocnění srdce 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CC89B0A-7F52-4C9F-8B8B-3AB1A9218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3643319"/>
            <a:ext cx="11361600" cy="21140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500" b="1" dirty="0">
                <a:solidFill>
                  <a:srgbClr val="0000DC"/>
                </a:solidFill>
              </a:rPr>
              <a:t>Anatomie a fyziologie srdce</a:t>
            </a:r>
          </a:p>
          <a:p>
            <a:pPr>
              <a:lnSpc>
                <a:spcPct val="90000"/>
              </a:lnSpc>
            </a:pPr>
            <a:r>
              <a:rPr lang="cs-CZ" altLang="cs-CZ" sz="2500" b="1" dirty="0">
                <a:solidFill>
                  <a:srgbClr val="0000DC"/>
                </a:solidFill>
              </a:rPr>
              <a:t>Vyšetřovací metody v kardiologii</a:t>
            </a:r>
          </a:p>
          <a:p>
            <a:pPr>
              <a:lnSpc>
                <a:spcPct val="90000"/>
              </a:lnSpc>
            </a:pPr>
            <a:r>
              <a:rPr lang="cs-CZ" altLang="cs-CZ" sz="2500" b="1" dirty="0">
                <a:solidFill>
                  <a:srgbClr val="0000DC"/>
                </a:solidFill>
              </a:rPr>
              <a:t>Srdeční selhání </a:t>
            </a:r>
          </a:p>
          <a:p>
            <a:pPr>
              <a:lnSpc>
                <a:spcPct val="90000"/>
              </a:lnSpc>
            </a:pPr>
            <a:r>
              <a:rPr lang="cs-CZ" altLang="cs-CZ" sz="2500" b="1" dirty="0">
                <a:solidFill>
                  <a:srgbClr val="0000DC"/>
                </a:solidFill>
              </a:rPr>
              <a:t>Arytmie</a:t>
            </a:r>
          </a:p>
          <a:p>
            <a:pPr>
              <a:lnSpc>
                <a:spcPct val="90000"/>
              </a:lnSpc>
            </a:pPr>
            <a:r>
              <a:rPr lang="cs-CZ" altLang="cs-CZ" sz="2500" b="1" dirty="0">
                <a:solidFill>
                  <a:srgbClr val="0000DC"/>
                </a:solidFill>
              </a:rPr>
              <a:t>Ischemická choroba srdeční </a:t>
            </a:r>
          </a:p>
          <a:p>
            <a:pPr>
              <a:lnSpc>
                <a:spcPct val="90000"/>
              </a:lnSpc>
            </a:pPr>
            <a:r>
              <a:rPr lang="cs-CZ" altLang="cs-CZ" sz="2500" b="1">
                <a:solidFill>
                  <a:srgbClr val="0000DC"/>
                </a:solidFill>
              </a:rPr>
              <a:t>Arteriální hypertenze</a:t>
            </a:r>
          </a:p>
          <a:p>
            <a:pPr>
              <a:lnSpc>
                <a:spcPct val="90000"/>
              </a:lnSpc>
            </a:pPr>
            <a:endParaRPr lang="cs-CZ" sz="2500" dirty="0">
              <a:solidFill>
                <a:srgbClr val="0000DC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039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2C4249-A47E-4E25-8912-3778ED397F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11A44BB-A120-45D2-81A6-FA2894E522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0218ECAF-B4D2-4D68-92B1-EB28949E8E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00DC"/>
                </a:solidFill>
              </a:rPr>
              <a:t>Srdeční selhání III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D886330-F90C-43C4-B3E1-15E22409A2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200" dirty="0">
                <a:solidFill>
                  <a:srgbClr val="0000DC"/>
                </a:solidFill>
              </a:rPr>
              <a:t>druhy selhání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podle selhávající komory – pravostranné, levostranné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podle rychlosti průběhu – akutní, chronické, akutně dekompenzované chronické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podle typu vyvolávající dysfunkce – systolické, diastolické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Podle ejekční frakce LK – ze zachovalou (&gt;50%), sníženou (&lt;40%) nebo EF ve středním rozmezí (EF 40-50%)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cs-CZ" altLang="cs-CZ" sz="2000" dirty="0">
              <a:solidFill>
                <a:srgbClr val="80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200" dirty="0">
                <a:solidFill>
                  <a:srgbClr val="0000DC"/>
                </a:solidFill>
              </a:rPr>
              <a:t>funkční klasifikace NYHA </a:t>
            </a:r>
            <a:r>
              <a:rPr lang="cs-CZ" altLang="cs-CZ" sz="2000" dirty="0"/>
              <a:t>(</a:t>
            </a:r>
            <a:r>
              <a:rPr lang="cs-CZ" altLang="cs-CZ" sz="2000" i="1" dirty="0"/>
              <a:t>New York </a:t>
            </a:r>
            <a:r>
              <a:rPr lang="cs-CZ" altLang="cs-CZ" sz="2000" i="1" dirty="0" err="1"/>
              <a:t>Heart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Association</a:t>
            </a:r>
            <a:r>
              <a:rPr lang="cs-CZ" altLang="cs-CZ" sz="2000" i="1" dirty="0"/>
              <a:t>)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NYHA I – bez omezení činnosti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NYHA II – běžné činnosti vyvolávají dušnost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NYHA III – nevelká námaha vyvolává dušnost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NYHA IV – klidová dušnost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1467876-3A0C-47B5-BE65-DF0AA73B8E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92AF3B-43B4-4AA9-AE17-D53C8D96A4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74473829-3DFF-42D4-BC4F-0DAB1161AF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levostranné selhání I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C4BC2CE3-7E6B-4EBD-A529-18CD3D8501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definice</a:t>
            </a:r>
            <a:r>
              <a:rPr lang="cs-CZ" altLang="cs-CZ" sz="2000" dirty="0"/>
              <a:t> – náhlá ztráta schopnosti levé komory přečerpat krev do systémového oběhu (systolické) a nebo odčerpat z plicního řečiště (diastolické)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etiologie</a:t>
            </a:r>
            <a:r>
              <a:rPr lang="cs-CZ" altLang="cs-CZ" sz="2000" dirty="0"/>
              <a:t> – akutní zhoršení chronického selhání, AIM, hypertenze, myokarditidy, kardiomyopatie, ruptura papilárního svalu a jiná poškození chlopní, hyperkinetická cirkulace, arytmie</a:t>
            </a:r>
          </a:p>
          <a:p>
            <a:pPr eaLnBrk="1" hangingPunct="1"/>
            <a:r>
              <a:rPr lang="cs-CZ" altLang="cs-CZ" sz="2000" dirty="0">
                <a:solidFill>
                  <a:schemeClr val="tx2"/>
                </a:solidFill>
              </a:rPr>
              <a:t>zhoršující faktory </a:t>
            </a:r>
            <a:r>
              <a:rPr lang="cs-CZ" altLang="cs-CZ" sz="2000" dirty="0"/>
              <a:t>– fyzická námaha, zvýšení přívodu tekutin a solí, </a:t>
            </a:r>
            <a:r>
              <a:rPr lang="cs-CZ" altLang="cs-CZ" sz="2000" dirty="0" err="1"/>
              <a:t>infekt</a:t>
            </a:r>
            <a:r>
              <a:rPr lang="cs-CZ" altLang="cs-CZ" sz="2000" dirty="0"/>
              <a:t>, vynechání léků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23A1AAD-6004-4AD6-BE20-7B67F18C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83B3D30-9CB1-4417-8343-7EEA2C3C8A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13314" name="Rectangle 6">
            <a:extLst>
              <a:ext uri="{FF2B5EF4-FFF2-40B4-BE49-F238E27FC236}">
                <a16:creationId xmlns:a16="http://schemas.microsoft.com/office/drawing/2014/main" id="{8C0C0A13-5915-44FA-AD74-2FF0A91883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Plicní edém před a po terapii</a:t>
            </a:r>
          </a:p>
        </p:txBody>
      </p:sp>
      <p:pic>
        <p:nvPicPr>
          <p:cNvPr id="13316" name="Picture 5">
            <a:extLst>
              <a:ext uri="{FF2B5EF4-FFF2-40B4-BE49-F238E27FC236}">
                <a16:creationId xmlns:a16="http://schemas.microsoft.com/office/drawing/2014/main" id="{0FCD269A-EA65-4BE6-840A-999EE6BB82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403" y="1871292"/>
            <a:ext cx="4815893" cy="3786187"/>
          </a:xfrm>
          <a:noFill/>
        </p:spPr>
      </p:pic>
      <p:pic>
        <p:nvPicPr>
          <p:cNvPr id="13315" name="Picture 4">
            <a:extLst>
              <a:ext uri="{FF2B5EF4-FFF2-40B4-BE49-F238E27FC236}">
                <a16:creationId xmlns:a16="http://schemas.microsoft.com/office/drawing/2014/main" id="{25E1582E-6300-47AD-8257-0E07CBAA4658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000" y="1871293"/>
            <a:ext cx="4321175" cy="3786187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1264B67-4FB0-479A-9833-CE1F36D7B4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E8AE45-7F16-4551-AAEC-86637E65B2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EB31CE47-3457-40CF-BA51-1C96383BBD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levostranné selhání II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99B06AE-03C3-4FED-9233-6D53CAD69E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příznaky</a:t>
            </a:r>
            <a:r>
              <a:rPr lang="cs-CZ" altLang="cs-CZ" sz="2000" dirty="0">
                <a:solidFill>
                  <a:srgbClr val="800000"/>
                </a:solidFill>
              </a:rPr>
              <a:t> </a:t>
            </a:r>
            <a:r>
              <a:rPr lang="cs-CZ" altLang="cs-CZ" sz="2000" dirty="0"/>
              <a:t>– dušnost, ortopnoe (dušnost horší vleže, obvykle v noci), tachypnoe, pocení, centrální cyanóza, distanční vlhké chropy, expektorace narůžovělého zpěněného sputa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diagnostika</a:t>
            </a:r>
            <a:r>
              <a:rPr lang="cs-CZ" altLang="cs-CZ" sz="2000" dirty="0"/>
              <a:t>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poslechově vlhké nepřízvučné chropy, zpočátku bazálně, později výše, astma </a:t>
            </a:r>
            <a:r>
              <a:rPr lang="cs-CZ" altLang="cs-CZ" sz="2000" dirty="0" err="1"/>
              <a:t>cardiale</a:t>
            </a: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 RTG – hyperémie plicního oběhu, obraz plicního edému, zvětšení srdečního stínu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 EKG – arytmie, hypertrofie LK, známky staršího nebo akutního IM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 ECHO – dilatace LK, snížení EF, chlopenní vady, poruchy kinetiky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00DBCA9-C42F-4CB1-8A1D-D1D03D80EA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615B5B-F0CA-4F4D-914D-2C8FE69024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3414091C-3758-41CD-85D2-962619B1A2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levostranné selhání III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381D34B-A07D-447F-9253-807C701A6E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komplikace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2000" dirty="0"/>
              <a:t>– arytmie, kardiogenní šok, žilní trombózy, respirační selhání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léčba: 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Akutní: poloha vsedě, O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, nitráty, diuretika, </a:t>
            </a:r>
            <a:r>
              <a:rPr lang="cs-CZ" altLang="cs-CZ" sz="2000" dirty="0" err="1"/>
              <a:t>morphin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antiarytmika</a:t>
            </a:r>
            <a:r>
              <a:rPr lang="cs-CZ" altLang="cs-CZ" sz="2000" dirty="0"/>
              <a:t>, při neúspěchu řízená ventilace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Středně a dlouhodobá: </a:t>
            </a:r>
            <a:r>
              <a:rPr lang="cs-CZ" altLang="cs-CZ" sz="2000" dirty="0" err="1"/>
              <a:t>ACEi</a:t>
            </a:r>
            <a:r>
              <a:rPr lang="cs-CZ" altLang="cs-CZ" sz="2000" dirty="0"/>
              <a:t>, BB, diuretika, MRA, ARNI</a:t>
            </a:r>
          </a:p>
          <a:p>
            <a:pPr eaLnBrk="1" hangingPunct="1"/>
            <a:r>
              <a:rPr lang="cs-CZ" altLang="cs-CZ" sz="2000" dirty="0"/>
              <a:t>nutná léčba vyvolávající choroby – snížení TK, léčba IM, arytmií…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E941E6-601D-4A96-AEDF-B824D253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CD2EEC-19DC-4347-8912-29E13E5786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C32A6E8-7051-4AA8-87D5-A9AD7E17A1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pravostranné selhání I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067E212-DA49-4061-9108-0AADE4C68C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definice </a:t>
            </a:r>
            <a:r>
              <a:rPr lang="cs-CZ" altLang="cs-CZ" sz="2000" dirty="0"/>
              <a:t>– náhlá ztráta schopnosti pravé komory přečerpat krev přitékající z velkého oběhu nebo odtékající do malého (plicního) oběhu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etiologie </a:t>
            </a:r>
            <a:r>
              <a:rPr lang="cs-CZ" altLang="cs-CZ" sz="2000" dirty="0"/>
              <a:t>– ICHS, arytmie, přenesení levostranné selhání, náhle vzniklá překážka v oběhu -  PE, PNO, perikarditida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příznaky</a:t>
            </a:r>
            <a:r>
              <a:rPr lang="cs-CZ" altLang="cs-CZ" sz="2000" dirty="0"/>
              <a:t> – dušnost (pleurální výpotky), tachypnoe, tachykardie, zvýšená náplň krčních žil, hepatomegalie, ascites, otoky DKK až anasarka, pocení, úzkost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2A7ECD-89D2-4CB0-80B3-F9A6063D50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3ED14C-979E-40A0-BF76-AD13A96280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A27785EA-1B34-42F1-8BB9-01DE2E5FD7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pravostranné selhání II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2674A99-E033-42DC-A853-4BAE349D24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diagnostika</a:t>
            </a:r>
            <a:r>
              <a:rPr lang="cs-CZ" altLang="cs-CZ" sz="2000" dirty="0"/>
              <a:t> – přeplnění hrdelnic, cyanóza, bolestivost jater, EKG – pravostranné přetížení, RTG - výpotky, ECHO – dilatace pravostranných oddílů, plicní hypertenze, scintigrafie, angiografie, Doppler žil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komplikace</a:t>
            </a:r>
            <a:r>
              <a:rPr lang="cs-CZ" altLang="cs-CZ" sz="2000" dirty="0"/>
              <a:t> – arytmie, respirační/ jaterní/ renální selhání, predispozice k </a:t>
            </a:r>
            <a:r>
              <a:rPr lang="cs-CZ" altLang="cs-CZ" sz="2000" dirty="0" err="1"/>
              <a:t>infektům</a:t>
            </a:r>
            <a:r>
              <a:rPr lang="cs-CZ" altLang="cs-CZ" sz="2000" dirty="0"/>
              <a:t> a DVT</a:t>
            </a:r>
          </a:p>
          <a:p>
            <a:pPr eaLnBrk="1" hangingPunct="1"/>
            <a:r>
              <a:rPr lang="cs-CZ" altLang="cs-CZ" sz="2200" dirty="0" err="1">
                <a:solidFill>
                  <a:schemeClr val="tx2"/>
                </a:solidFill>
              </a:rPr>
              <a:t>diff</a:t>
            </a:r>
            <a:r>
              <a:rPr lang="cs-CZ" altLang="cs-CZ" sz="2200" dirty="0">
                <a:solidFill>
                  <a:schemeClr val="tx2"/>
                </a:solidFill>
              </a:rPr>
              <a:t>. dg. </a:t>
            </a:r>
            <a:r>
              <a:rPr lang="cs-CZ" altLang="cs-CZ" sz="2000" dirty="0"/>
              <a:t>– plicní edém, astmatický/CHOPN záchvat, psychogenní dušnost, IM, pleuritida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990635C-7F93-47BA-8B6B-86F436C982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F1E9D8-71E6-472E-B74F-C26D79D1A1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93B5AAB2-0064-49FF-9B59-019E79E85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Akutní pravostranné selhání III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28E830F4-F776-44ED-8BD7-8608FDA218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léčba</a:t>
            </a:r>
            <a:r>
              <a:rPr lang="cs-CZ" altLang="cs-CZ" sz="2000" dirty="0"/>
              <a:t> – kyslík, poloha v </a:t>
            </a:r>
            <a:r>
              <a:rPr lang="cs-CZ" altLang="cs-CZ" sz="2000" dirty="0" err="1"/>
              <a:t>polosedu</a:t>
            </a:r>
            <a:r>
              <a:rPr lang="cs-CZ" altLang="cs-CZ" sz="2000" dirty="0"/>
              <a:t>, podle příčiny </a:t>
            </a:r>
            <a:r>
              <a:rPr lang="cs-CZ" altLang="cs-CZ" sz="2000" dirty="0" err="1"/>
              <a:t>antikoagulace</a:t>
            </a:r>
            <a:r>
              <a:rPr lang="cs-CZ" altLang="cs-CZ" sz="2000" dirty="0"/>
              <a:t>, trombolýza u PE, diuretika, </a:t>
            </a:r>
            <a:r>
              <a:rPr lang="cs-CZ" altLang="cs-CZ" sz="2000" dirty="0" err="1"/>
              <a:t>bronchodilatancia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sedace</a:t>
            </a:r>
            <a:r>
              <a:rPr lang="cs-CZ" altLang="cs-CZ" sz="2000" dirty="0"/>
              <a:t>, obvykle obdobná jako u levostranného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při pneumoniích ATB, </a:t>
            </a:r>
            <a:r>
              <a:rPr lang="cs-CZ" altLang="cs-CZ" sz="2000" dirty="0" err="1"/>
              <a:t>mukolytika</a:t>
            </a: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při PNO drenáž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preventivní opatření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antikoagulační léčba u rizikových k prevenci PE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 err="1"/>
              <a:t>antiarytmika</a:t>
            </a:r>
            <a:r>
              <a:rPr lang="cs-CZ" altLang="cs-CZ" sz="2000" dirty="0"/>
              <a:t>, diuretika a léčba chronického srdečního selhání k prevenci akutní dekompenzace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B84178-7295-46CB-8622-E66D381050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9E48F0-A4A5-49ED-9829-9910C81525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4A2F0B9D-1763-4217-BCFC-EAEE14B7FF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Chronické levostranné selhání I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A391F0D-FA1B-4C47-9E73-3E40FF3514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definice </a:t>
            </a:r>
            <a:r>
              <a:rPr lang="cs-CZ" altLang="cs-CZ" sz="2000" dirty="0"/>
              <a:t>– postupná systolická či diastolická dysfunkce LK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etiologie</a:t>
            </a:r>
            <a:r>
              <a:rPr lang="cs-CZ" altLang="cs-CZ" sz="2000" dirty="0"/>
              <a:t> – opakované akutní srdeční selhání, dlouhodobé působením KVS chorob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příznaky</a:t>
            </a:r>
            <a:r>
              <a:rPr lang="cs-CZ" altLang="cs-CZ" sz="2000" dirty="0"/>
              <a:t> – snížená výkonnost, únavnost, námahová dušnost postupně přicházející v klidovou, postupně neschopnost ležet na rovné podložce, zvyšování počtu polštářů, u starších zhoršení mentálních funkcí, bolesti hlavy, spavost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621846-6851-4425-B96E-F9B3DF9944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BD7536-080A-45FB-8451-8DE38FD3E1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8BECB695-5EA5-4E71-9DE7-DA2EF8181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Chronické levostranné selhání II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585BAA9-551E-4DBA-9C38-E0510370CA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/>
                </a:solidFill>
              </a:rPr>
              <a:t>diagnostika</a:t>
            </a:r>
            <a:r>
              <a:rPr lang="cs-CZ" altLang="cs-CZ" sz="2000" dirty="0"/>
              <a:t> – fyzikálně – </a:t>
            </a:r>
            <a:r>
              <a:rPr lang="cs-CZ" altLang="cs-CZ" sz="2000" dirty="0" err="1"/>
              <a:t>zvedavý</a:t>
            </a:r>
            <a:r>
              <a:rPr lang="cs-CZ" altLang="cs-CZ" sz="2000" dirty="0"/>
              <a:t> úder hrotu, cval, tachykardie, nepřízvučné </a:t>
            </a:r>
            <a:r>
              <a:rPr lang="cs-CZ" altLang="cs-CZ" sz="2000" dirty="0" err="1"/>
              <a:t>chrůpky</a:t>
            </a:r>
            <a:r>
              <a:rPr lang="cs-CZ" altLang="cs-CZ" sz="2000" dirty="0"/>
              <a:t> při </a:t>
            </a:r>
            <a:r>
              <a:rPr lang="cs-CZ" altLang="cs-CZ" sz="2000" dirty="0" err="1"/>
              <a:t>bazích</a:t>
            </a:r>
            <a:r>
              <a:rPr lang="cs-CZ" altLang="cs-CZ" sz="2000" dirty="0"/>
              <a:t>, RTG – zvětšení LK, zmnožení plicní kresby, venostáza v malém oběhu, EKG – přetížení, </a:t>
            </a:r>
            <a:r>
              <a:rPr lang="cs-CZ" altLang="cs-CZ" sz="2000" dirty="0" err="1"/>
              <a:t>hy</a:t>
            </a:r>
            <a:r>
              <a:rPr lang="cs-CZ" altLang="cs-CZ" sz="2000" dirty="0"/>
              <a:t> LK, difúzní známky ischemie, poruchy rytmu – extrasystoly</a:t>
            </a:r>
          </a:p>
          <a:p>
            <a:pPr eaLnBrk="1" hangingPunct="1"/>
            <a:r>
              <a:rPr lang="cs-CZ" altLang="cs-CZ" sz="2200" dirty="0" err="1">
                <a:solidFill>
                  <a:schemeClr val="tx2"/>
                </a:solidFill>
              </a:rPr>
              <a:t>diff</a:t>
            </a:r>
            <a:r>
              <a:rPr lang="cs-CZ" altLang="cs-CZ" sz="2200" dirty="0">
                <a:solidFill>
                  <a:schemeClr val="tx2"/>
                </a:solidFill>
              </a:rPr>
              <a:t>. dg. </a:t>
            </a:r>
            <a:r>
              <a:rPr lang="cs-CZ" altLang="cs-CZ" sz="2000" dirty="0"/>
              <a:t>– dušnost a únava jiného původu, u starších mentální poruchy jiného původu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E03A8E-58F1-4CC0-9E2A-947D48BAB3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176C1D-11BA-4CE9-AC24-FB61E0EAE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6A6AD64E-7DE6-4820-A7E7-469E27519B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00DC"/>
                </a:solidFill>
              </a:rPr>
              <a:t>Anatomie a fyziologie srdce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5578EB8-F88B-45A6-9352-4BE3BBC11D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rgbClr val="0000DC"/>
                </a:solidFill>
              </a:rPr>
              <a:t>anatomie</a:t>
            </a:r>
            <a:r>
              <a:rPr lang="cs-CZ" altLang="cs-CZ" sz="2000" dirty="0">
                <a:solidFill>
                  <a:srgbClr val="800000"/>
                </a:solidFill>
              </a:rPr>
              <a:t> </a:t>
            </a:r>
            <a:r>
              <a:rPr lang="cs-CZ" altLang="cs-CZ" sz="2000" dirty="0"/>
              <a:t>– síně, komory, septum, chlopně, aorta, plicnice, perikard, epikard, endokard, věnčité tepny</a:t>
            </a:r>
          </a:p>
          <a:p>
            <a:pPr eaLnBrk="1" hangingPunct="1"/>
            <a:r>
              <a:rPr lang="cs-CZ" altLang="cs-CZ" sz="2200" dirty="0">
                <a:solidFill>
                  <a:srgbClr val="0000DC"/>
                </a:solidFill>
              </a:rPr>
              <a:t>mikroskopická anatomie </a:t>
            </a:r>
            <a:r>
              <a:rPr lang="cs-CZ" altLang="cs-CZ" sz="2000" dirty="0"/>
              <a:t>- převodní systém srdeční, pracovní myokard</a:t>
            </a:r>
          </a:p>
          <a:p>
            <a:pPr eaLnBrk="1" hangingPunct="1"/>
            <a:r>
              <a:rPr lang="cs-CZ" altLang="cs-CZ" sz="2200" dirty="0">
                <a:solidFill>
                  <a:srgbClr val="0000DC"/>
                </a:solidFill>
              </a:rPr>
              <a:t>fyziologie srdeční činnosti </a:t>
            </a:r>
            <a:r>
              <a:rPr lang="cs-CZ" altLang="cs-CZ" sz="2000" dirty="0"/>
              <a:t>– srdce jako pumpa, srdeční baroreceptory, faktory ovlivňující sílu srdečního stahu (kontrakce, </a:t>
            </a:r>
            <a:r>
              <a:rPr lang="cs-CZ" altLang="cs-CZ" sz="2000" dirty="0" err="1"/>
              <a:t>preload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afterload</a:t>
            </a:r>
            <a:r>
              <a:rPr lang="cs-CZ" altLang="cs-CZ" sz="2000" dirty="0"/>
              <a:t>, synergie stahu), endokrinní funkce (ANP, BNP)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826FBD0-8FCC-44EF-86C3-EAEF8FD27D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89BB95-CD93-48C2-9F96-98D9B9B5F1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2C8A51EC-4CF9-491D-B74B-92AF7DA472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Chronické levostranné selhání III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BEF4426-20B8-4F71-9FC4-B03B740ABB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komplikace</a:t>
            </a:r>
            <a:r>
              <a:rPr lang="cs-CZ" altLang="cs-CZ" sz="2000" dirty="0"/>
              <a:t> – arytmie, akutní zhoršení s plicním edémem, kardiogenní šok, tromboembolické komplikace ze zpomalení žilního toku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léčba 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léčba příčiny – kompenzace hypertenze, léčba ICHS, chlopenních vad, redukce hmotnosti, profylaxe trombózy, omezení příjmu soli, vynechání negativně </a:t>
            </a:r>
            <a:r>
              <a:rPr lang="cs-CZ" altLang="cs-CZ" sz="2000" dirty="0" err="1"/>
              <a:t>inotropních</a:t>
            </a:r>
            <a:r>
              <a:rPr lang="cs-CZ" altLang="cs-CZ" sz="2000" dirty="0"/>
              <a:t> léků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ACEI, ARB, MRA, ARNI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diuretika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betablokátor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 err="1"/>
              <a:t>antiarytmika</a:t>
            </a:r>
            <a:endParaRPr lang="cs-CZ" altLang="cs-CZ" sz="2000" dirty="0"/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u mladších nemocných zvažovat transplantaci srdce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F5C87B7-0C59-4619-BC86-414774140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235910-65B9-482B-B787-A81B09B26C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024F2E34-752E-447E-8BEF-F7DCDB9D01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Chronické pravostranné selhání I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4651154-1C9A-4581-B3BC-8CEDA2B6E5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definice</a:t>
            </a:r>
            <a:r>
              <a:rPr lang="cs-CZ" altLang="cs-CZ" sz="2000" dirty="0"/>
              <a:t> -  postupná ztráta schopnosti pravé srdeční komory přečerpávat krev přitékající z velkého oběhu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etiologie a patogeneze</a:t>
            </a:r>
            <a:r>
              <a:rPr lang="cs-CZ" altLang="cs-CZ" sz="2000" dirty="0"/>
              <a:t> – ICHS, arytmie, plicní choroby (CHOPN, astma, fibróza), CTEPH, porucha chlopenního aparátu, pokročilé levostranné selhání</a:t>
            </a:r>
          </a:p>
          <a:p>
            <a:pPr eaLnBrk="1" hangingPunct="1"/>
            <a:r>
              <a:rPr lang="cs-CZ" altLang="cs-CZ" sz="2000" dirty="0">
                <a:solidFill>
                  <a:schemeClr val="tx2"/>
                </a:solidFill>
              </a:rPr>
              <a:t>příznaky</a:t>
            </a:r>
            <a:r>
              <a:rPr lang="cs-CZ" altLang="cs-CZ" sz="2000" dirty="0"/>
              <a:t> – slabost, únavnost, dušnost, otoky DKK gravitační, ztráta chuti k jídlu z městnání v oblasti břicha, nykturie – vleže uvolněné edémy, závratě, nespavost, neklid, zmatenost ze snížené </a:t>
            </a:r>
            <a:r>
              <a:rPr lang="cs-CZ" altLang="cs-CZ" sz="2000" dirty="0" err="1"/>
              <a:t>perfúze</a:t>
            </a:r>
            <a:r>
              <a:rPr lang="cs-CZ" altLang="cs-CZ" sz="2000" dirty="0"/>
              <a:t> mozku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802F00-B688-4DCB-BF5A-26CA49CEB5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26463E-3478-4914-A9C8-67ED20AF79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9DBC076D-41E8-4B4A-89ED-8969A349D6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Chronické pravostranné selhání II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EFBE89E-04D1-42BE-8A0E-77B1B37E5A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diagnostika</a:t>
            </a:r>
            <a:r>
              <a:rPr lang="cs-CZ" altLang="cs-CZ" sz="2000" dirty="0"/>
              <a:t> – poslechově známky plicního postižení, cval, zvýšená náplň jugulárních žil, cyanóza, hyperémie jater, HJ reflux,</a:t>
            </a:r>
          </a:p>
          <a:p>
            <a:pPr eaLnBrk="1" hangingPunct="1"/>
            <a:r>
              <a:rPr lang="cs-CZ" altLang="cs-CZ" sz="2000" dirty="0"/>
              <a:t>RTG – zvětšení srdečního stínu, výpotek  v pleurálních dutinách – častěji vpravo</a:t>
            </a:r>
          </a:p>
          <a:p>
            <a:pPr eaLnBrk="1" hangingPunct="1"/>
            <a:r>
              <a:rPr lang="cs-CZ" altLang="cs-CZ" sz="2000" dirty="0"/>
              <a:t>EKG – pravostranné přetížení, BPTR, často FS /</a:t>
            </a:r>
            <a:r>
              <a:rPr lang="cs-CZ" altLang="cs-CZ" sz="2000" dirty="0" err="1"/>
              <a:t>flutter</a:t>
            </a:r>
            <a:r>
              <a:rPr lang="cs-CZ" altLang="cs-CZ" sz="2000" dirty="0"/>
              <a:t> síní</a:t>
            </a:r>
          </a:p>
          <a:p>
            <a:pPr eaLnBrk="1" hangingPunct="1"/>
            <a:r>
              <a:rPr lang="cs-CZ" altLang="cs-CZ" sz="2000" dirty="0"/>
              <a:t>ECHO – zvětšení, dilatace </a:t>
            </a:r>
            <a:r>
              <a:rPr lang="cs-CZ" altLang="cs-CZ" sz="2000" dirty="0" err="1"/>
              <a:t>dx</a:t>
            </a:r>
            <a:r>
              <a:rPr lang="cs-CZ" altLang="cs-CZ" sz="2000" dirty="0"/>
              <a:t> oddílů, plicní hypertenze, v KO polyglobulie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186AB87-E129-4F63-9154-FB27858BDF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3D44E3-C55C-4AA1-8EB5-53E6A1E2D5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9F14CA3C-65CE-4926-992E-08DA58D9E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Chronické pravostranné selhání III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5EF0D79-0D75-4CD5-9833-0D39A5AB9D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komplikace</a:t>
            </a:r>
            <a:r>
              <a:rPr lang="cs-CZ" altLang="cs-CZ" sz="2000" dirty="0"/>
              <a:t> – arytmie, žilní trombózy, plicní embolizace, kožní změny při edémech DKK</a:t>
            </a:r>
          </a:p>
          <a:p>
            <a:pPr eaLnBrk="1" hangingPunct="1"/>
            <a:r>
              <a:rPr lang="cs-CZ" altLang="cs-CZ" sz="2200" dirty="0" err="1">
                <a:solidFill>
                  <a:schemeClr val="tx2"/>
                </a:solidFill>
              </a:rPr>
              <a:t>diff</a:t>
            </a:r>
            <a:r>
              <a:rPr lang="cs-CZ" altLang="cs-CZ" sz="2200" dirty="0">
                <a:solidFill>
                  <a:schemeClr val="tx2"/>
                </a:solidFill>
              </a:rPr>
              <a:t>. dg. </a:t>
            </a:r>
            <a:r>
              <a:rPr lang="cs-CZ" altLang="cs-CZ" sz="2000" dirty="0"/>
              <a:t>– </a:t>
            </a:r>
            <a:r>
              <a:rPr lang="cs-CZ" altLang="cs-CZ" sz="2000" dirty="0" err="1"/>
              <a:t>hypoproteinemické</a:t>
            </a:r>
            <a:r>
              <a:rPr lang="cs-CZ" altLang="cs-CZ" sz="2000" dirty="0"/>
              <a:t> edémy, dušnost jiného původu, cyanóza jiného původu, </a:t>
            </a:r>
            <a:r>
              <a:rPr lang="cs-CZ" altLang="cs-CZ" sz="2000" dirty="0" err="1"/>
              <a:t>sy</a:t>
            </a:r>
            <a:r>
              <a:rPr lang="cs-CZ" altLang="cs-CZ" sz="2000" dirty="0"/>
              <a:t> horní duté žíly, </a:t>
            </a:r>
            <a:r>
              <a:rPr lang="cs-CZ" altLang="cs-CZ" sz="2000" dirty="0" err="1"/>
              <a:t>konstriktivní</a:t>
            </a:r>
            <a:r>
              <a:rPr lang="cs-CZ" altLang="cs-CZ" sz="2000" dirty="0"/>
              <a:t> perikarditida, </a:t>
            </a:r>
            <a:r>
              <a:rPr lang="cs-CZ" altLang="cs-CZ" sz="2000" dirty="0" err="1"/>
              <a:t>uroinfekce</a:t>
            </a:r>
            <a:r>
              <a:rPr lang="cs-CZ" altLang="cs-CZ" sz="2000" dirty="0"/>
              <a:t>, ascites a pleurální výpotek jiného původu, otoky renálního původu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léčba</a:t>
            </a:r>
            <a:r>
              <a:rPr lang="cs-CZ" altLang="cs-CZ" sz="2000" dirty="0"/>
              <a:t> – spíše klidový režim, restrikce soli, redukce hmotnosti, ACEI, ARB, BB, MRA, ARNI, diuretika, </a:t>
            </a:r>
            <a:r>
              <a:rPr lang="cs-CZ" altLang="cs-CZ" sz="2000" dirty="0" err="1"/>
              <a:t>antiarytmika</a:t>
            </a:r>
            <a:endParaRPr lang="cs-CZ" altLang="cs-CZ" sz="2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D9DD0A-7AF7-4541-A7D6-E3C5C263E7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1FBA608-6417-4A5F-9E58-0D751C2025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BB17B94F-A601-462E-B934-4294CE5033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Arytmie I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433024F-E113-4CA2-A7E6-A7866CAA3B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definice</a:t>
            </a:r>
            <a:r>
              <a:rPr lang="cs-CZ" altLang="cs-CZ" sz="2000" dirty="0"/>
              <a:t> – poruchy tvorby a nebo vedení srdečního vzruchu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etiologie: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poškození struktur převodního systému ischemií, zánětem, toxicitou </a:t>
            </a:r>
            <a:r>
              <a:rPr lang="cs-CZ" altLang="cs-CZ" sz="2000" dirty="0" err="1"/>
              <a:t>xenobiotik</a:t>
            </a: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hypertenze, iontové </a:t>
            </a:r>
            <a:r>
              <a:rPr lang="cs-CZ" altLang="cs-CZ" sz="2000" dirty="0" err="1"/>
              <a:t>dysbalance</a:t>
            </a:r>
            <a:r>
              <a:rPr lang="cs-CZ" altLang="cs-CZ" sz="2000" dirty="0"/>
              <a:t>, hormonální </a:t>
            </a:r>
            <a:r>
              <a:rPr lang="cs-CZ" altLang="cs-CZ" sz="2000" dirty="0" err="1"/>
              <a:t>dysbalance</a:t>
            </a:r>
            <a:r>
              <a:rPr lang="cs-CZ" altLang="cs-CZ" sz="2000" dirty="0"/>
              <a:t>, podání léků, neurovegetativní dystonie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427F69C-1454-48D4-B796-B63737C78D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7CF78D-30F4-482C-94B0-45F8292365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9C916431-04E5-40EB-AC09-8D6B43983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Arytmie II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3F34A5F2-55AD-43BA-89AB-DDEFE007E3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příznaky</a:t>
            </a:r>
            <a:r>
              <a:rPr lang="cs-CZ" altLang="cs-CZ" sz="2000" dirty="0"/>
              <a:t> – pocit nepravidelnosti chodu srdce, bušení, bušení se vznikem stenokardií, vynechávání, závratě, synkopy, pády, slabost, nevýkonnost, až NSS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diagnostika</a:t>
            </a:r>
            <a:r>
              <a:rPr lang="cs-CZ" altLang="cs-CZ" sz="2000" dirty="0"/>
              <a:t> – EKG, fyzikální vyšetření k vyloučení hypertyreózy, hypertenze, chlopenních vad, </a:t>
            </a:r>
            <a:r>
              <a:rPr lang="cs-CZ" altLang="cs-CZ" sz="2000" dirty="0" err="1"/>
              <a:t>Holter</a:t>
            </a:r>
            <a:r>
              <a:rPr lang="cs-CZ" altLang="cs-CZ" sz="2000" dirty="0"/>
              <a:t>, zátěžové EKG, ECHO, </a:t>
            </a:r>
            <a:r>
              <a:rPr lang="cs-CZ" altLang="cs-CZ" sz="2000" dirty="0" err="1"/>
              <a:t>event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recorder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loop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recorder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iontogram</a:t>
            </a:r>
            <a:r>
              <a:rPr lang="cs-CZ" altLang="cs-CZ" sz="2000" dirty="0"/>
              <a:t>, TSH, fT4, vyšetření vegetativního systému HUT test (</a:t>
            </a:r>
            <a:r>
              <a:rPr lang="cs-CZ" altLang="cs-CZ" sz="2000" dirty="0" err="1"/>
              <a:t>head</a:t>
            </a:r>
            <a:r>
              <a:rPr lang="cs-CZ" altLang="cs-CZ" sz="2000" dirty="0"/>
              <a:t>-up </a:t>
            </a:r>
            <a:r>
              <a:rPr lang="cs-CZ" altLang="cs-CZ" sz="2000" dirty="0" err="1"/>
              <a:t>tilt</a:t>
            </a:r>
            <a:r>
              <a:rPr lang="cs-CZ" altLang="cs-CZ" sz="2000" dirty="0"/>
              <a:t> test)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komplikace</a:t>
            </a:r>
            <a:r>
              <a:rPr lang="cs-CZ" altLang="cs-CZ" sz="2000" dirty="0"/>
              <a:t> – srdeční selhání, hypotenze až šok, KMP, manifestace poruch prokrvení mozku – synkopa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347616-A070-4473-87DF-7B51F73645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FC05F6-2B68-4134-B1DD-57AC6238D3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5D8D6885-2E45-42B2-BC69-E19B6CBEF1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Arytmie III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DB977778-822D-4F21-A647-4FD5A9A9DF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/>
                </a:solidFill>
              </a:rPr>
              <a:t>Dělení dle mechanizmu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z poruch tvorby vzruchu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z poruch vedení vzruchu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z poruch tvorby i vedení vzruchu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cs-CZ" altLang="cs-CZ" sz="2000" dirty="0"/>
          </a:p>
          <a:p>
            <a:pPr eaLnBrk="1" hangingPunct="1"/>
            <a:r>
              <a:rPr lang="cs-CZ" altLang="cs-CZ" sz="2000" dirty="0">
                <a:solidFill>
                  <a:schemeClr val="tx2"/>
                </a:solidFill>
              </a:rPr>
              <a:t>Dělení dle projevů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 Tachykardie, bradykardie, </a:t>
            </a:r>
            <a:r>
              <a:rPr lang="cs-CZ" altLang="cs-CZ" sz="2000" dirty="0" err="1"/>
              <a:t>eufrekvenční</a:t>
            </a:r>
            <a:endParaRPr lang="cs-CZ" altLang="cs-CZ" sz="20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cs-CZ" alt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9EBDD06-0390-4AD2-BACE-9CB6D47BC3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BBF6EA5-6FFC-41AE-BBE2-A36B7BE829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7EEB5624-EF9E-401B-B5A5-611199A2B2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Arytmie z poruch tvorby vzruchu I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2B50C23-6400-45D8-B151-56F7BA355C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respirační arytmie </a:t>
            </a:r>
            <a:r>
              <a:rPr lang="cs-CZ" altLang="cs-CZ" sz="2000" dirty="0"/>
              <a:t>– změny TF s dýcháním</a:t>
            </a:r>
          </a:p>
          <a:p>
            <a:pPr eaLnBrk="1" hangingPunct="1"/>
            <a:r>
              <a:rPr lang="cs-CZ" altLang="cs-CZ" sz="2200" dirty="0" err="1">
                <a:solidFill>
                  <a:schemeClr val="tx2"/>
                </a:solidFill>
              </a:rPr>
              <a:t>bradyarytmie</a:t>
            </a:r>
            <a:r>
              <a:rPr lang="cs-CZ" altLang="cs-CZ" sz="2000" dirty="0"/>
              <a:t> 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syndrom nemocného sinu (SSS) – akutně atropin, dlouhodobě kardiostimulátor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syndrom karotického sinu – podráždění sinu vede k aktivaci vagu, reflexní pokles TK a TF, synkopa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 err="1"/>
              <a:t>hypotyreoza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hyperkalemie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hypoxemie</a:t>
            </a:r>
            <a:r>
              <a:rPr lang="cs-CZ" altLang="cs-CZ" sz="2000" dirty="0"/>
              <a:t>, centrální …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1DEA6B-0D25-4659-9201-822472B38E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C8A2A1-5D08-48E3-A4D2-9688A36006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7F14D5F4-ED68-4672-B8F6-882F0B8E7A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Arytmie z poruch tvorby vzruchu II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0D6E3EE-9C83-45D5-8D95-716B8C6845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200" dirty="0" err="1">
                <a:solidFill>
                  <a:schemeClr val="tx2"/>
                </a:solidFill>
              </a:rPr>
              <a:t>tachyarytmie</a:t>
            </a:r>
            <a:endParaRPr lang="cs-CZ" altLang="cs-CZ" sz="2200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000" u="sng" dirty="0"/>
              <a:t>sinusová tachykardie</a:t>
            </a:r>
            <a:r>
              <a:rPr lang="cs-CZ" altLang="cs-CZ" sz="2000" dirty="0"/>
              <a:t> – převaha sympatiku, hypertyreóza, kardiální selhávání, plicní embolizace, reflexně při poklesu TK, léčba – základní onemocnění, beta-blokátory, </a:t>
            </a:r>
            <a:r>
              <a:rPr lang="cs-CZ" altLang="cs-CZ" sz="2000" dirty="0" err="1"/>
              <a:t>verapamil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000" u="sng" dirty="0"/>
              <a:t>fibrilace síní</a:t>
            </a:r>
            <a:r>
              <a:rPr lang="cs-CZ" altLang="cs-CZ" sz="2000" dirty="0"/>
              <a:t> – nejčastější arytmie, </a:t>
            </a:r>
            <a:r>
              <a:rPr lang="cs-CZ" altLang="cs-CZ" sz="2000" dirty="0" err="1"/>
              <a:t>mikroreentry</a:t>
            </a:r>
            <a:r>
              <a:rPr lang="cs-CZ" altLang="cs-CZ" sz="2000" dirty="0"/>
              <a:t> arytmie, kroužení vzruchu chaoticky v síních - nevyvolá adekvátní stah síní, </a:t>
            </a:r>
            <a:r>
              <a:rPr lang="cs-CZ" altLang="cs-CZ" sz="2000" u="sng" dirty="0"/>
              <a:t>nepravidelný</a:t>
            </a:r>
            <a:r>
              <a:rPr lang="cs-CZ" altLang="cs-CZ" sz="2000" dirty="0"/>
              <a:t> převod na komory, léčba – kontrola rytmu/kontrola frekvence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dirty="0"/>
              <a:t>Kontrola rytmu - </a:t>
            </a:r>
            <a:r>
              <a:rPr lang="cs-CZ" altLang="cs-CZ" dirty="0" err="1"/>
              <a:t>kardioverze</a:t>
            </a:r>
            <a:r>
              <a:rPr lang="cs-CZ" altLang="cs-CZ" dirty="0"/>
              <a:t> </a:t>
            </a:r>
          </a:p>
          <a:p>
            <a:pPr lvl="2" eaLnBrk="1" hangingPunct="1"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cs-CZ" altLang="cs-CZ" sz="2000" dirty="0"/>
              <a:t>Farmakologická – </a:t>
            </a:r>
            <a:r>
              <a:rPr lang="cs-CZ" altLang="cs-CZ" sz="2000" dirty="0" err="1"/>
              <a:t>propafenon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amiodaron</a:t>
            </a:r>
            <a:endParaRPr lang="cs-CZ" altLang="cs-CZ" sz="2000" dirty="0"/>
          </a:p>
          <a:p>
            <a:pPr lvl="2" eaLnBrk="1" hangingPunct="1"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cs-CZ" altLang="cs-CZ" sz="2000" dirty="0"/>
              <a:t>Elektrická - el. výboj v celkové anestezii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dirty="0"/>
              <a:t>Kontrola frekvence – BB, </a:t>
            </a:r>
            <a:r>
              <a:rPr lang="cs-CZ" altLang="cs-CZ" dirty="0" err="1"/>
              <a:t>verapamil</a:t>
            </a:r>
            <a:r>
              <a:rPr lang="cs-CZ" altLang="cs-CZ" dirty="0"/>
              <a:t>, digoxin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dirty="0"/>
              <a:t>Nutná </a:t>
            </a:r>
            <a:r>
              <a:rPr lang="cs-CZ" altLang="cs-CZ" dirty="0" err="1"/>
              <a:t>antikoagulace</a:t>
            </a:r>
            <a:r>
              <a:rPr lang="cs-CZ" altLang="cs-CZ" dirty="0"/>
              <a:t> (obvykle trvale): LMWH, VKA, DOAC 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dirty="0"/>
              <a:t>Úspěch léčby závisí na věku, </a:t>
            </a:r>
            <a:r>
              <a:rPr lang="cs-CZ" altLang="cs-CZ" dirty="0" err="1"/>
              <a:t>komorbitidách</a:t>
            </a:r>
            <a:r>
              <a:rPr lang="cs-CZ" altLang="cs-CZ" dirty="0"/>
              <a:t> a velikosti LS.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7E56011-1764-4109-9CCF-81CC75BB42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1331BD8-0996-4A16-BC0B-3404A9226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30722" name="Rectangle 5">
            <a:extLst>
              <a:ext uri="{FF2B5EF4-FFF2-40B4-BE49-F238E27FC236}">
                <a16:creationId xmlns:a16="http://schemas.microsoft.com/office/drawing/2014/main" id="{805A07D9-397B-4D7E-AA1A-2A34C6EBB5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Sinusová tachykardie</a:t>
            </a:r>
          </a:p>
        </p:txBody>
      </p:sp>
      <p:pic>
        <p:nvPicPr>
          <p:cNvPr id="30723" name="Picture 4">
            <a:extLst>
              <a:ext uri="{FF2B5EF4-FFF2-40B4-BE49-F238E27FC236}">
                <a16:creationId xmlns:a16="http://schemas.microsoft.com/office/drawing/2014/main" id="{92FC8B7E-3D4E-45E3-800A-4D05E4628F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9" y="1473790"/>
            <a:ext cx="3353461" cy="4570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1CACAA-EDA5-431E-A7EE-324355FB7D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A48ED6-0F8A-42EF-A3AA-54B7C97316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5B514D45-EAC9-47E6-B490-38CA118CA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Vyšetřovací metody v kardiologii I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0D0EC8C-5764-404A-93C6-5D2A81712E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anamnéza, fyzikální vyšetření – poslech srdeční ozev, plic, TK, TF, SpO2, hepatomegalie, </a:t>
            </a:r>
            <a:r>
              <a:rPr lang="cs-CZ" altLang="cs-CZ" sz="2000" dirty="0" err="1"/>
              <a:t>hepatojugulární</a:t>
            </a:r>
            <a:r>
              <a:rPr lang="cs-CZ" altLang="cs-CZ" sz="2000" dirty="0"/>
              <a:t> reflux, náplň krčních žil, DKK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laboratorní vyšetření – KO, </a:t>
            </a:r>
            <a:r>
              <a:rPr lang="cs-CZ" altLang="cs-CZ" sz="2000" dirty="0" err="1"/>
              <a:t>iontogram</a:t>
            </a:r>
            <a:r>
              <a:rPr lang="cs-CZ" altLang="cs-CZ" sz="2000" dirty="0"/>
              <a:t>, Troponin, </a:t>
            </a:r>
            <a:r>
              <a:rPr lang="cs-CZ" altLang="cs-CZ" sz="2000" dirty="0" err="1"/>
              <a:t>NTproBNP</a:t>
            </a:r>
            <a:r>
              <a:rPr lang="cs-CZ" altLang="cs-CZ" sz="2000" dirty="0"/>
              <a:t>, DD, funkce ledvin, TSH, fT4, </a:t>
            </a:r>
            <a:r>
              <a:rPr lang="cs-CZ" altLang="cs-CZ" sz="2000" dirty="0" err="1"/>
              <a:t>astrup</a:t>
            </a: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EKG, zátěžové testy, </a:t>
            </a:r>
            <a:r>
              <a:rPr lang="cs-CZ" altLang="cs-CZ" sz="2000" dirty="0" err="1"/>
              <a:t>Holterovo</a:t>
            </a:r>
            <a:r>
              <a:rPr lang="cs-CZ" altLang="cs-CZ" sz="2000" dirty="0"/>
              <a:t> monitorování, HUT test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Echokardiografie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RTG S+P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8BDB21D-C6A1-47D7-A878-6F739639C5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CF7ECB-97E9-414E-9DAA-E920AD41A0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31746" name="Rectangle 5">
            <a:extLst>
              <a:ext uri="{FF2B5EF4-FFF2-40B4-BE49-F238E27FC236}">
                <a16:creationId xmlns:a16="http://schemas.microsoft.com/office/drawing/2014/main" id="{27ED2E79-049A-4D69-8822-4B8B24F97B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Fibrilace síní</a:t>
            </a:r>
          </a:p>
        </p:txBody>
      </p:sp>
      <p:pic>
        <p:nvPicPr>
          <p:cNvPr id="31747" name="Picture 4">
            <a:extLst>
              <a:ext uri="{FF2B5EF4-FFF2-40B4-BE49-F238E27FC236}">
                <a16:creationId xmlns:a16="http://schemas.microsoft.com/office/drawing/2014/main" id="{0571E356-14A3-405F-8BE0-D301150CF3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1" y="2003244"/>
            <a:ext cx="7392939" cy="37124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ACD13D-F3E8-4014-B997-AD4DC476F8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A9FBF7-3B4E-4C7A-9740-8E34CBBE6C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E25D67A-1E30-497A-AE78-4BC5CA8611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Arytmie z poruch tvorby vzruchu III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407F1DE-4CC4-4FA5-A830-C2C6A7C352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 err="1">
                <a:solidFill>
                  <a:schemeClr val="tx2"/>
                </a:solidFill>
              </a:rPr>
              <a:t>flutter</a:t>
            </a:r>
            <a:r>
              <a:rPr lang="cs-CZ" altLang="cs-CZ" sz="2200" dirty="0">
                <a:solidFill>
                  <a:schemeClr val="tx2"/>
                </a:solidFill>
              </a:rPr>
              <a:t> síní </a:t>
            </a:r>
            <a:r>
              <a:rPr lang="cs-CZ" altLang="cs-CZ" sz="2000" dirty="0"/>
              <a:t>– </a:t>
            </a:r>
            <a:r>
              <a:rPr lang="cs-CZ" altLang="cs-CZ" sz="2000" dirty="0" err="1"/>
              <a:t>makroreentry</a:t>
            </a:r>
            <a:r>
              <a:rPr lang="cs-CZ" altLang="cs-CZ" sz="2000" dirty="0"/>
              <a:t> arytmie - krouživý vzruch po síních vyvolává rychlé drobné </a:t>
            </a:r>
            <a:r>
              <a:rPr lang="cs-CZ" altLang="cs-CZ" sz="2000" u="sng" dirty="0"/>
              <a:t>pravidelné</a:t>
            </a:r>
            <a:r>
              <a:rPr lang="cs-CZ" altLang="cs-CZ" sz="2000" dirty="0"/>
              <a:t> depolarizace síní – </a:t>
            </a:r>
            <a:r>
              <a:rPr lang="cs-CZ" altLang="cs-CZ" sz="2000" u="sng" dirty="0"/>
              <a:t>pravidelný</a:t>
            </a:r>
            <a:r>
              <a:rPr lang="cs-CZ" altLang="cs-CZ" sz="2000" dirty="0"/>
              <a:t> převod na komory. Léčba – jako </a:t>
            </a:r>
            <a:r>
              <a:rPr lang="cs-CZ" altLang="cs-CZ" sz="2000" dirty="0" err="1"/>
              <a:t>fi</a:t>
            </a:r>
            <a:r>
              <a:rPr lang="cs-CZ" altLang="cs-CZ" sz="2000" dirty="0"/>
              <a:t> síní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komorová tachykardie</a:t>
            </a:r>
            <a:r>
              <a:rPr lang="cs-CZ" altLang="cs-CZ" sz="2000" dirty="0"/>
              <a:t> – 3 a více za sebou následující široké komorové komplexy, vede k hypotenzi, synkopě, srdeční zástavě. Léčba – dle závažnosti </a:t>
            </a:r>
            <a:r>
              <a:rPr lang="cs-CZ" altLang="cs-CZ" sz="2000" dirty="0" err="1"/>
              <a:t>antiarytmika</a:t>
            </a:r>
            <a:r>
              <a:rPr lang="cs-CZ" altLang="cs-CZ" sz="2000" dirty="0"/>
              <a:t>, akutně defibrilace, při recidivách ICD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18B96E4-2BA2-467D-A986-DA22D328C1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A52A3D8-E0A5-4149-971A-BD08F407BC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33794" name="Rectangle 5">
            <a:extLst>
              <a:ext uri="{FF2B5EF4-FFF2-40B4-BE49-F238E27FC236}">
                <a16:creationId xmlns:a16="http://schemas.microsoft.com/office/drawing/2014/main" id="{43B99D6B-6DF6-4487-BDE6-E36B7FEF48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>
                <a:solidFill>
                  <a:srgbClr val="0000DC"/>
                </a:solidFill>
              </a:rPr>
              <a:t>Flutter</a:t>
            </a:r>
            <a:r>
              <a:rPr lang="cs-CZ" altLang="cs-CZ" dirty="0">
                <a:solidFill>
                  <a:srgbClr val="0000DC"/>
                </a:solidFill>
              </a:rPr>
              <a:t> síní</a:t>
            </a:r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89193992-E087-44C1-9DB5-EB93F7D8E9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300282"/>
            <a:ext cx="5897892" cy="32964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866D277-BC6A-4C0B-9DAF-B78B843C8B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6E1FCF0-05D6-4F6A-9E78-211397CC81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34818" name="Rectangle 5">
            <a:extLst>
              <a:ext uri="{FF2B5EF4-FFF2-40B4-BE49-F238E27FC236}">
                <a16:creationId xmlns:a16="http://schemas.microsoft.com/office/drawing/2014/main" id="{DA46A8FB-6D95-4A06-B91E-60274C8AE8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Komorová tachykardie</a:t>
            </a:r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9C8F5F69-88BA-4847-8E84-530EE64C70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973854"/>
            <a:ext cx="7255778" cy="34518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AB8C9C9-0A5E-4980-86A7-BA9BE8C50B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FC8772-4EDB-4D96-9C52-DCE31D93AF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350A56A8-01B0-4265-9EA4-FFBBAD8E0D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Arytmie z poruch tvorby vzruchu IV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9E7008C0-1B43-4514-88E3-0F6B073577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komorový </a:t>
            </a:r>
            <a:r>
              <a:rPr lang="cs-CZ" altLang="cs-CZ" sz="2200" dirty="0" err="1">
                <a:solidFill>
                  <a:schemeClr val="tx2"/>
                </a:solidFill>
              </a:rPr>
              <a:t>flutter</a:t>
            </a:r>
            <a:r>
              <a:rPr lang="cs-CZ" altLang="cs-CZ" sz="2200" dirty="0">
                <a:solidFill>
                  <a:schemeClr val="tx2"/>
                </a:solidFill>
              </a:rPr>
              <a:t>, komorová fibrilace </a:t>
            </a:r>
            <a:r>
              <a:rPr lang="cs-CZ" altLang="cs-CZ" sz="2000" dirty="0"/>
              <a:t>– maligní arytmie, kontrakce komor </a:t>
            </a:r>
            <a:r>
              <a:rPr lang="cs-CZ" altLang="cs-CZ" sz="2000" dirty="0" err="1"/>
              <a:t>hemodynamicky</a:t>
            </a:r>
            <a:r>
              <a:rPr lang="cs-CZ" altLang="cs-CZ" sz="2000" dirty="0"/>
              <a:t> neúčinné, zástava oběhu, bezvědomí. Léčba – defibrilace 150J u </a:t>
            </a:r>
            <a:r>
              <a:rPr lang="cs-CZ" altLang="cs-CZ" sz="2000" dirty="0" err="1"/>
              <a:t>bifazických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defib</a:t>
            </a:r>
            <a:r>
              <a:rPr lang="cs-CZ" altLang="cs-CZ" sz="2000" dirty="0"/>
              <a:t>., profylaxe recidiv – </a:t>
            </a:r>
            <a:r>
              <a:rPr lang="cs-CZ" altLang="cs-CZ" sz="2000" dirty="0" err="1"/>
              <a:t>antiarytmika</a:t>
            </a:r>
            <a:r>
              <a:rPr lang="cs-CZ" altLang="cs-CZ" sz="2000" dirty="0"/>
              <a:t>, event. ICD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9A42827-023D-48F9-A59A-43F37BD2B4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30B0CB-2A1C-42E6-94C8-BA093EF606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36866" name="Rectangle 5">
            <a:extLst>
              <a:ext uri="{FF2B5EF4-FFF2-40B4-BE49-F238E27FC236}">
                <a16:creationId xmlns:a16="http://schemas.microsoft.com/office/drawing/2014/main" id="{A677FDB3-F7E5-4C35-8502-698F5D4569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Komorový </a:t>
            </a:r>
            <a:r>
              <a:rPr lang="cs-CZ" altLang="cs-CZ" dirty="0" err="1">
                <a:solidFill>
                  <a:srgbClr val="0000DC"/>
                </a:solidFill>
              </a:rPr>
              <a:t>flutter</a:t>
            </a:r>
            <a:endParaRPr lang="cs-CZ" altLang="cs-CZ" dirty="0">
              <a:solidFill>
                <a:srgbClr val="0000DC"/>
              </a:solidFill>
            </a:endParaRPr>
          </a:p>
        </p:txBody>
      </p:sp>
      <p:pic>
        <p:nvPicPr>
          <p:cNvPr id="36867" name="Picture 4">
            <a:extLst>
              <a:ext uri="{FF2B5EF4-FFF2-40B4-BE49-F238E27FC236}">
                <a16:creationId xmlns:a16="http://schemas.microsoft.com/office/drawing/2014/main" id="{01BC813C-3611-48DC-BAAB-5F851E7294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4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731538"/>
            <a:ext cx="7447803" cy="3936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6E9BCA-5E48-4DA2-8232-A2EC75B56E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99D1B6-F8F0-4A49-B8FF-387DE4D875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37890" name="Rectangle 5">
            <a:extLst>
              <a:ext uri="{FF2B5EF4-FFF2-40B4-BE49-F238E27FC236}">
                <a16:creationId xmlns:a16="http://schemas.microsoft.com/office/drawing/2014/main" id="{FCF75AA8-1AF4-4BA4-90B7-7404701C6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Komorová fibrilace</a:t>
            </a:r>
          </a:p>
        </p:txBody>
      </p:sp>
      <p:pic>
        <p:nvPicPr>
          <p:cNvPr id="37891" name="Picture 4">
            <a:extLst>
              <a:ext uri="{FF2B5EF4-FFF2-40B4-BE49-F238E27FC236}">
                <a16:creationId xmlns:a16="http://schemas.microsoft.com/office/drawing/2014/main" id="{7A1358AE-95DA-46AF-9E61-9EED401713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075542"/>
            <a:ext cx="7243765" cy="35241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F5190A-68C3-4AB8-A05B-2F6B8DB693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53E77D-986C-4FA0-AC13-71CFD6518D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F83DE401-898B-4CEC-89A8-346406D142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Arytmie z poruch vedení vzruchu I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05D0D484-77F1-462E-BBD1-E9AA1FB6E67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cs-CZ" sz="2200" dirty="0">
                <a:solidFill>
                  <a:schemeClr val="tx2"/>
                </a:solidFill>
              </a:rPr>
              <a:t>poruchy A-V vedení = AV blokády: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cs-CZ" sz="2000" dirty="0"/>
              <a:t>I. stupeň - prodloužení PQ intervalu &gt;0,2s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cs-CZ" sz="2000" dirty="0"/>
              <a:t>II. stupeň: 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cs-CZ" sz="2000" dirty="0"/>
              <a:t>Typ – </a:t>
            </a:r>
            <a:r>
              <a:rPr lang="cs-CZ" sz="2000" dirty="0" err="1"/>
              <a:t>Wenckebach</a:t>
            </a:r>
            <a:r>
              <a:rPr lang="cs-CZ" sz="2000" dirty="0"/>
              <a:t> – postupné prodlužování PQ až vypadne jeden QRS     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cs-CZ" sz="2000" dirty="0"/>
              <a:t>Typ – </a:t>
            </a:r>
            <a:r>
              <a:rPr lang="cs-CZ" sz="2000" dirty="0" err="1"/>
              <a:t>Mobitz</a:t>
            </a:r>
            <a:r>
              <a:rPr lang="cs-CZ" sz="2000" dirty="0"/>
              <a:t> – výpadek QRS bez prodlužování PQ – vážnější, porucha distálněji v převodním systému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cs-CZ" sz="2000" dirty="0"/>
              <a:t>III. stupeň – kompletní a-v blokáda, síně 70/min, komory 30-40/min, náhradní </a:t>
            </a:r>
            <a:r>
              <a:rPr lang="cs-CZ" sz="2000" dirty="0" err="1"/>
              <a:t>junkční</a:t>
            </a:r>
            <a:r>
              <a:rPr lang="cs-CZ" sz="2000" dirty="0"/>
              <a:t> nebo </a:t>
            </a:r>
            <a:r>
              <a:rPr lang="cs-CZ" sz="2000" dirty="0" err="1"/>
              <a:t>idioventrikulární</a:t>
            </a:r>
            <a:r>
              <a:rPr lang="cs-CZ" sz="2000" dirty="0"/>
              <a:t> rytmus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cs-CZ" sz="2200" dirty="0">
                <a:solidFill>
                  <a:schemeClr val="tx2"/>
                </a:solidFill>
              </a:rPr>
              <a:t>léčba</a:t>
            </a:r>
            <a:r>
              <a:rPr lang="cs-CZ" sz="2000" dirty="0"/>
              <a:t> – akutně atropin, kardiostimulátor, typické pro předávkování digoxinem, BB, </a:t>
            </a:r>
            <a:r>
              <a:rPr lang="cs-CZ" sz="2000" dirty="0" err="1"/>
              <a:t>verapamilem</a:t>
            </a:r>
            <a:endParaRPr lang="cs-CZ" sz="2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>
            <a:extLst>
              <a:ext uri="{FF2B5EF4-FFF2-40B4-BE49-F238E27FC236}">
                <a16:creationId xmlns:a16="http://schemas.microsoft.com/office/drawing/2014/main" id="{0ADD9C86-BB10-491D-946B-12F93379EB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A-v blokáda I. stupně</a:t>
            </a:r>
          </a:p>
        </p:txBody>
      </p:sp>
      <p:pic>
        <p:nvPicPr>
          <p:cNvPr id="39939" name="Picture 4">
            <a:extLst>
              <a:ext uri="{FF2B5EF4-FFF2-40B4-BE49-F238E27FC236}">
                <a16:creationId xmlns:a16="http://schemas.microsoft.com/office/drawing/2014/main" id="{8C4BF758-78A3-46C1-A42B-5C32401F39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000" y="1313588"/>
            <a:ext cx="7056438" cy="4824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8CC0E4D-D0CA-4AC2-BF5F-198118DB23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B00FAF-6364-4756-9AD6-3B8C8BD726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F152C59-5B2C-4FAD-868F-6B46FE9AC6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AD0DC3-4279-4582-AD17-F47E9C9DDA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0962" name="Rectangle 5">
            <a:extLst>
              <a:ext uri="{FF2B5EF4-FFF2-40B4-BE49-F238E27FC236}">
                <a16:creationId xmlns:a16="http://schemas.microsoft.com/office/drawing/2014/main" id="{990BF663-B9EB-4FC0-8671-9B2FF72FEC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A-v blokáda II. stupně</a:t>
            </a:r>
          </a:p>
        </p:txBody>
      </p:sp>
      <p:pic>
        <p:nvPicPr>
          <p:cNvPr id="40963" name="Picture 4">
            <a:extLst>
              <a:ext uri="{FF2B5EF4-FFF2-40B4-BE49-F238E27FC236}">
                <a16:creationId xmlns:a16="http://schemas.microsoft.com/office/drawing/2014/main" id="{BAE9B7E5-4311-4FDE-A578-AB2C96229B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802808"/>
            <a:ext cx="7100330" cy="4069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9756AA-704C-4358-9094-69D8807686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786E44-A7DA-407F-B3AA-E07D75BAA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5122" name="Rectangle 5">
            <a:extLst>
              <a:ext uri="{FF2B5EF4-FFF2-40B4-BE49-F238E27FC236}">
                <a16:creationId xmlns:a16="http://schemas.microsoft.com/office/drawing/2014/main" id="{6DAC0EAF-6387-4A72-8D3B-77544803D8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Normální EKG</a:t>
            </a:r>
          </a:p>
        </p:txBody>
      </p:sp>
      <p:pic>
        <p:nvPicPr>
          <p:cNvPr id="5123" name="Picture 4">
            <a:extLst>
              <a:ext uri="{FF2B5EF4-FFF2-40B4-BE49-F238E27FC236}">
                <a16:creationId xmlns:a16="http://schemas.microsoft.com/office/drawing/2014/main" id="{DB06A33B-0408-4E8B-8BB3-333D534316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8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787778"/>
            <a:ext cx="7039674" cy="414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5CC26EC-9D42-4ACF-9C9F-3369AD478A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03A8429-6CCC-4454-A2FA-03DA58BFA2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1986" name="Rectangle 5">
            <a:extLst>
              <a:ext uri="{FF2B5EF4-FFF2-40B4-BE49-F238E27FC236}">
                <a16:creationId xmlns:a16="http://schemas.microsoft.com/office/drawing/2014/main" id="{3E658FD0-0B08-4753-A288-97D1346952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A-v blokáda III. stupně</a:t>
            </a:r>
          </a:p>
        </p:txBody>
      </p:sp>
      <p:pic>
        <p:nvPicPr>
          <p:cNvPr id="41987" name="Picture 4">
            <a:extLst>
              <a:ext uri="{FF2B5EF4-FFF2-40B4-BE49-F238E27FC236}">
                <a16:creationId xmlns:a16="http://schemas.microsoft.com/office/drawing/2014/main" id="{CF3DC24C-EBAD-45D8-A8D0-2BB8253B6F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886484"/>
            <a:ext cx="6569646" cy="414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CD9EF9A-1BCF-41A7-95CF-1E92DC8604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CA9A28-5014-4E68-8C5E-E369B292B6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1AEBF21A-BA9D-45D1-B21B-5304A5DFF1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Arytmie z poruch vedení vzruchu II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25864BE-9FAA-4CB7-95CE-C836229413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blokáda pravého </a:t>
            </a:r>
            <a:r>
              <a:rPr lang="cs-CZ" altLang="cs-CZ" sz="2200" dirty="0" err="1">
                <a:solidFill>
                  <a:schemeClr val="tx2"/>
                </a:solidFill>
              </a:rPr>
              <a:t>Tawarova</a:t>
            </a:r>
            <a:r>
              <a:rPr lang="cs-CZ" altLang="cs-CZ" sz="2200" dirty="0">
                <a:solidFill>
                  <a:schemeClr val="tx2"/>
                </a:solidFill>
              </a:rPr>
              <a:t> raménka </a:t>
            </a:r>
            <a:r>
              <a:rPr lang="cs-CZ" altLang="cs-CZ" sz="2000" dirty="0"/>
              <a:t>(RBBB) – impuls se dostává nejprve na septum, pak do LK, potom do PK, proto rozšířený a rozštěpený komplex QRS (</a:t>
            </a:r>
            <a:r>
              <a:rPr lang="cs-CZ" altLang="cs-CZ" sz="2000" dirty="0" err="1"/>
              <a:t>rSR</a:t>
            </a:r>
            <a:r>
              <a:rPr lang="cs-CZ" altLang="cs-CZ" sz="2000" dirty="0"/>
              <a:t> ve V1,2)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blokáda levého </a:t>
            </a:r>
            <a:r>
              <a:rPr lang="cs-CZ" altLang="cs-CZ" sz="2200" dirty="0" err="1">
                <a:solidFill>
                  <a:schemeClr val="tx2"/>
                </a:solidFill>
              </a:rPr>
              <a:t>Tawarova</a:t>
            </a:r>
            <a:r>
              <a:rPr lang="cs-CZ" altLang="cs-CZ" sz="2200" dirty="0">
                <a:solidFill>
                  <a:schemeClr val="tx2"/>
                </a:solidFill>
              </a:rPr>
              <a:t> raménka </a:t>
            </a:r>
            <a:r>
              <a:rPr lang="cs-CZ" altLang="cs-CZ" sz="2000" dirty="0"/>
              <a:t>(LBBB) – impuls prochází nejprve do PK, potom do LK (</a:t>
            </a:r>
            <a:r>
              <a:rPr lang="cs-CZ" altLang="cs-CZ" sz="2000" dirty="0" err="1"/>
              <a:t>pozit</a:t>
            </a:r>
            <a:r>
              <a:rPr lang="cs-CZ" altLang="cs-CZ" sz="2000" dirty="0"/>
              <a:t>. QRS ve V5,6)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QRS 0.1-0,12s – inkompletní, nad 0,12s kompletní</a:t>
            </a:r>
          </a:p>
          <a:p>
            <a:pPr eaLnBrk="1" hangingPunct="1"/>
            <a:r>
              <a:rPr lang="cs-CZ" altLang="cs-CZ" sz="2200" dirty="0" err="1">
                <a:solidFill>
                  <a:schemeClr val="tx2"/>
                </a:solidFill>
              </a:rPr>
              <a:t>preexcitace</a:t>
            </a:r>
            <a:r>
              <a:rPr lang="cs-CZ" altLang="cs-CZ" sz="2000" dirty="0"/>
              <a:t> – WPW syndrom – zkrácení převodu přídatnými vlákny mezi síněmi a komorami -  tendence k tachykardiím, zkrácení PQ pod 0,12s, rozšíření QRS o delta vlnu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442DDF-9184-4601-96C0-BFA03A2887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20F585-161F-4E2D-ADAF-D8AEE4855C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4034" name="Rectangle 5">
            <a:extLst>
              <a:ext uri="{FF2B5EF4-FFF2-40B4-BE49-F238E27FC236}">
                <a16:creationId xmlns:a16="http://schemas.microsoft.com/office/drawing/2014/main" id="{B460C591-C2EB-46C3-B6A3-BB7EF1FF62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Blokáda pravého </a:t>
            </a:r>
            <a:r>
              <a:rPr lang="cs-CZ" altLang="cs-CZ" dirty="0" err="1">
                <a:solidFill>
                  <a:srgbClr val="0000DC"/>
                </a:solidFill>
              </a:rPr>
              <a:t>Tawarova</a:t>
            </a:r>
            <a:r>
              <a:rPr lang="cs-CZ" altLang="cs-CZ" dirty="0">
                <a:solidFill>
                  <a:srgbClr val="0000DC"/>
                </a:solidFill>
              </a:rPr>
              <a:t> raménka</a:t>
            </a:r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C92308B3-5924-40BF-85BC-DCB5A45FC5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8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888034"/>
            <a:ext cx="7086614" cy="37810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624EB4-AA21-4918-B572-98EFE2CAB6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082A2E-9952-4513-AFA3-43B7B527F5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E178B6-9517-4309-A358-9D2C952A76E6}" type="slidenum">
              <a:rPr lang="cs-CZ" altLang="cs-CZ" smtClean="0"/>
              <a:pPr/>
              <a:t>43</a:t>
            </a:fld>
            <a:endParaRPr lang="cs-CZ" altLang="cs-CZ"/>
          </a:p>
        </p:txBody>
      </p:sp>
      <p:sp>
        <p:nvSpPr>
          <p:cNvPr id="45058" name="Rectangle 8">
            <a:extLst>
              <a:ext uri="{FF2B5EF4-FFF2-40B4-BE49-F238E27FC236}">
                <a16:creationId xmlns:a16="http://schemas.microsoft.com/office/drawing/2014/main" id="{349F5F89-203B-4B77-AA2D-799129EC08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Blokáda levého </a:t>
            </a:r>
            <a:r>
              <a:rPr lang="cs-CZ" altLang="cs-CZ" dirty="0" err="1">
                <a:solidFill>
                  <a:srgbClr val="0000DC"/>
                </a:solidFill>
              </a:rPr>
              <a:t>Tawarova</a:t>
            </a:r>
            <a:r>
              <a:rPr lang="cs-CZ" altLang="cs-CZ" dirty="0">
                <a:solidFill>
                  <a:srgbClr val="0000DC"/>
                </a:solidFill>
              </a:rPr>
              <a:t> raménka</a:t>
            </a:r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772C95C9-8E70-4312-AAD1-B9116CEC7B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8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864404"/>
            <a:ext cx="4041656" cy="34884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7">
            <a:extLst>
              <a:ext uri="{FF2B5EF4-FFF2-40B4-BE49-F238E27FC236}">
                <a16:creationId xmlns:a16="http://schemas.microsoft.com/office/drawing/2014/main" id="{ACC159E6-4F69-46BA-92A6-0E94BE676235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bright="-6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2595" y="1864404"/>
            <a:ext cx="3887787" cy="3627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3C6048-2812-4B04-9A60-9C763BEB9B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C298B08-B7CF-411C-A927-7DA422231F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F4051315-04BB-4F6D-B06E-98A277A65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Léčba arytmií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390C8E98-E589-4005-89AC-405CCBC99B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rgbClr val="0000DC"/>
                </a:solidFill>
              </a:rPr>
              <a:t>léky</a:t>
            </a:r>
            <a:r>
              <a:rPr lang="cs-CZ" altLang="cs-CZ" sz="2000" dirty="0"/>
              <a:t> – betablokátory, </a:t>
            </a:r>
            <a:r>
              <a:rPr lang="cs-CZ" altLang="cs-CZ" sz="2000" dirty="0" err="1"/>
              <a:t>amiodaron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dronedaron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propafenon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verapamil</a:t>
            </a:r>
            <a:r>
              <a:rPr lang="cs-CZ" altLang="cs-CZ" sz="2000" dirty="0"/>
              <a:t>, digoxin – rozděleny do 5 tříd</a:t>
            </a:r>
          </a:p>
          <a:p>
            <a:pPr eaLnBrk="1" hangingPunct="1"/>
            <a:r>
              <a:rPr lang="cs-CZ" altLang="cs-CZ" sz="2200" dirty="0">
                <a:solidFill>
                  <a:srgbClr val="0000DC"/>
                </a:solidFill>
              </a:rPr>
              <a:t>kardiostimulátory</a:t>
            </a:r>
            <a:r>
              <a:rPr lang="cs-CZ" altLang="cs-CZ" sz="2000" dirty="0"/>
              <a:t> – při </a:t>
            </a:r>
            <a:r>
              <a:rPr lang="cs-CZ" altLang="cs-CZ" sz="2000" dirty="0" err="1"/>
              <a:t>bradyarytmiích</a:t>
            </a:r>
            <a:r>
              <a:rPr lang="cs-CZ" altLang="cs-CZ" sz="2000" dirty="0"/>
              <a:t>, označení písmeny kóduje vlastnosti stimulátoru</a:t>
            </a:r>
          </a:p>
          <a:p>
            <a:pPr eaLnBrk="1" hangingPunct="1"/>
            <a:r>
              <a:rPr lang="cs-CZ" altLang="cs-CZ" sz="2200" dirty="0" err="1">
                <a:solidFill>
                  <a:srgbClr val="0000DC"/>
                </a:solidFill>
              </a:rPr>
              <a:t>kardiovertery</a:t>
            </a:r>
            <a:r>
              <a:rPr lang="cs-CZ" altLang="cs-CZ" sz="2200" dirty="0">
                <a:solidFill>
                  <a:srgbClr val="0000DC"/>
                </a:solidFill>
              </a:rPr>
              <a:t> defibrilátory (ICD) </a:t>
            </a:r>
            <a:r>
              <a:rPr lang="cs-CZ" altLang="cs-CZ" sz="2000" dirty="0"/>
              <a:t>– u recidivujících maligních arytmií</a:t>
            </a:r>
          </a:p>
          <a:p>
            <a:pPr eaLnBrk="1" hangingPunct="1"/>
            <a:r>
              <a:rPr lang="cs-CZ" altLang="cs-CZ" sz="2200" dirty="0">
                <a:solidFill>
                  <a:srgbClr val="0000DC"/>
                </a:solidFill>
              </a:rPr>
              <a:t>ablace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2000" dirty="0"/>
              <a:t>– </a:t>
            </a:r>
            <a:r>
              <a:rPr lang="cs-CZ" altLang="cs-CZ" sz="2000" dirty="0" err="1"/>
              <a:t>katetrově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radiofrekvenčně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kryoablace</a:t>
            </a:r>
            <a:r>
              <a:rPr lang="cs-CZ" altLang="cs-CZ" sz="2000" dirty="0"/>
              <a:t>) </a:t>
            </a:r>
            <a:r>
              <a:rPr lang="cs-CZ" altLang="cs-CZ" sz="2000" dirty="0" err="1"/>
              <a:t>destrkukce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arymtogenního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substrádu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přidatných</a:t>
            </a:r>
            <a:r>
              <a:rPr lang="cs-CZ" altLang="cs-CZ" sz="2000" dirty="0"/>
              <a:t> drah a ektopických ložisek)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AE666F0-D16D-4201-AB19-32F505D9C3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F1395B-5DF0-4F88-98BF-4B04801851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BBBF3D22-B9B2-4946-A06E-F220F95C6F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Ischemická choroba srdeční I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A1F6D532-EC6E-45B1-8EBD-A357B6DA00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2628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= soubor chorob s postižením věnčitých tepen, vedou k reverzibilní nebo ireverzibilní ischemii části myokardu</a:t>
            </a:r>
          </a:p>
          <a:p>
            <a:pPr marL="452628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forma akutní (AIM, NAP, náhlá smrt), chronická (st.p.IM, SAP, němá ischemie, </a:t>
            </a:r>
            <a:r>
              <a:rPr lang="cs-CZ" altLang="cs-CZ" sz="2000" dirty="0" err="1"/>
              <a:t>vazospastická</a:t>
            </a:r>
            <a:r>
              <a:rPr lang="cs-CZ" altLang="cs-CZ" sz="2000" dirty="0"/>
              <a:t> AP, </a:t>
            </a:r>
            <a:r>
              <a:rPr lang="cs-CZ" altLang="cs-CZ" sz="2000" dirty="0" err="1"/>
              <a:t>mikrovaskulární</a:t>
            </a:r>
            <a:r>
              <a:rPr lang="cs-CZ" altLang="cs-CZ" sz="2000" dirty="0"/>
              <a:t> AP, CHSS)</a:t>
            </a:r>
          </a:p>
          <a:p>
            <a:pPr marL="452628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dirty="0">
                <a:solidFill>
                  <a:schemeClr val="tx2"/>
                </a:solidFill>
              </a:rPr>
              <a:t>etiologie</a:t>
            </a:r>
            <a:r>
              <a:rPr lang="cs-CZ" altLang="cs-CZ" sz="2000" dirty="0"/>
              <a:t> – většinou AS, méně embolizace vegetací u IE, arteritidy, spasmy věnčitých tepen…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49C8A3-EEFB-4926-970E-A3D2C987F8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0591D5-B1A2-4F5B-8FCF-FFF3AE40A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55FE8019-6EE5-4B3B-B2C2-DAC867350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Ischemická choroba srdeční II</a:t>
            </a: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A367A6A5-800B-4B2C-B69A-C6B8134765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000" dirty="0"/>
              <a:t>rizikové faktory AS: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neovlivnitelné – familiární dispozice, věk, mužské pohlaví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ovlivnitelné I. řádu – HLP, HT, DM, metabolický syndrom, kouření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ovlivnitelné II. řádu – zvýšení FG, </a:t>
            </a:r>
            <a:r>
              <a:rPr lang="cs-CZ" altLang="cs-CZ" sz="2000" dirty="0" err="1"/>
              <a:t>homocysteinu</a:t>
            </a:r>
            <a:r>
              <a:rPr lang="cs-CZ" altLang="cs-CZ" sz="2000" dirty="0"/>
              <a:t>, PL proti fosfolipidům, nedostatek pohybu, osobnostní typ D - depresivní, A - ambiciózní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94AED14-B1B9-4E32-8A4E-563A26689B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D57BFD4-8E67-46D4-9325-4F260333FF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E03ABC06-CDD8-4F00-86B9-ED1B969C8E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Nestabilní angina pectoris I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702A63A-1160-45A8-8F12-0C08316DD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=</a:t>
            </a:r>
            <a:r>
              <a:rPr lang="cs-CZ" altLang="cs-CZ" dirty="0"/>
              <a:t> </a:t>
            </a:r>
            <a:r>
              <a:rPr lang="cs-CZ" altLang="cs-CZ" sz="2000" dirty="0"/>
              <a:t>recidivující bolest na hrudi vzniklá v důsledku ICHS, vznik v důsledku ruptury nestabilního AS plátu s nasedající trombózou (oproti  AIM nedochází k nekróze myokardu)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altLang="cs-CZ" sz="20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200" dirty="0">
                <a:solidFill>
                  <a:schemeClr val="tx2"/>
                </a:solidFill>
              </a:rPr>
              <a:t>Projevy: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 1) nově vzniklá klidová nebo námahová AP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 2) zhoršení stávající stabilní AP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 3) klidová stenokardie se </a:t>
            </a:r>
            <a:r>
              <a:rPr lang="cs-CZ" altLang="cs-CZ" sz="2000" dirty="0" err="1"/>
              <a:t>spont.ústupem</a:t>
            </a:r>
            <a:r>
              <a:rPr lang="cs-CZ" altLang="cs-CZ" sz="2000" dirty="0"/>
              <a:t> nebo   po aplikaci nitrátu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dirty="0">
                <a:solidFill>
                  <a:schemeClr val="bg1"/>
                </a:solidFill>
              </a:rPr>
              <a:t> 22222222222)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673AA0-D98A-4C90-AB82-779CB89654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BE131D-51FA-4651-AB6B-DE8866964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29098777-D8F6-47DA-BBBE-8D9A96DEF1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Nestabilní angina pectoris II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37D5968F-898C-4AA8-87BB-D507E476D6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cs-CZ" altLang="cs-CZ" sz="2200" dirty="0">
                <a:solidFill>
                  <a:schemeClr val="tx2"/>
                </a:solidFill>
              </a:rPr>
              <a:t>Příznaky:</a:t>
            </a:r>
            <a:r>
              <a:rPr lang="cs-CZ" altLang="cs-CZ" sz="2000" dirty="0"/>
              <a:t> projevy jako AIM, ale trvají kratší dobu - do 20 minut, typicky po snížení poptávky myokardu po O2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cs-CZ" altLang="cs-CZ" sz="2000" dirty="0"/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cs-CZ" altLang="cs-CZ" sz="2200" dirty="0">
                <a:solidFill>
                  <a:schemeClr val="tx2"/>
                </a:solidFill>
              </a:rPr>
              <a:t>Diagnostika: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cs-CZ" altLang="cs-CZ" sz="2000" dirty="0"/>
              <a:t>1) fyzikální nález může být v normě, HT, </a:t>
            </a:r>
            <a:r>
              <a:rPr lang="cs-CZ" altLang="cs-CZ" sz="2000" dirty="0" err="1"/>
              <a:t>anxieta</a:t>
            </a:r>
            <a:r>
              <a:rPr lang="cs-CZ" altLang="cs-CZ" sz="2000" dirty="0"/>
              <a:t>, tachykardie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cs-CZ" altLang="cs-CZ" sz="2000" dirty="0"/>
              <a:t>2) EKG  - deprese ST, inverze T, vzácněji elevace (</a:t>
            </a:r>
            <a:r>
              <a:rPr lang="cs-CZ" altLang="cs-CZ" sz="2000" dirty="0" err="1"/>
              <a:t>repol</a:t>
            </a:r>
            <a:r>
              <a:rPr lang="cs-CZ" altLang="cs-CZ" sz="2000" dirty="0"/>
              <a:t>. změny), někdy v normě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cs-CZ" altLang="cs-CZ" sz="2000" dirty="0"/>
              <a:t>3) NG test – ústup do 2 minut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cs-CZ" altLang="cs-CZ" sz="2000" dirty="0"/>
              <a:t>4) ECHO – těsně po záchvatu může být porucha kinetiky srdečních stěn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cs-CZ" altLang="cs-CZ" sz="2000" dirty="0"/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cs-CZ" altLang="cs-CZ" sz="2200" dirty="0">
                <a:solidFill>
                  <a:schemeClr val="tx2"/>
                </a:solidFill>
              </a:rPr>
              <a:t>Komplikace</a:t>
            </a:r>
            <a:r>
              <a:rPr lang="cs-CZ" altLang="cs-CZ" sz="2000" dirty="0"/>
              <a:t> – přechod v IM, v záchvatu nebezpečí maligních arytmií, náhlá smrt 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cs-CZ" altLang="cs-CZ" sz="2000" dirty="0"/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cs-CZ" altLang="cs-CZ" sz="2200" dirty="0" err="1">
                <a:solidFill>
                  <a:schemeClr val="tx2"/>
                </a:solidFill>
              </a:rPr>
              <a:t>Diff</a:t>
            </a:r>
            <a:r>
              <a:rPr lang="cs-CZ" altLang="cs-CZ" sz="2200" dirty="0">
                <a:solidFill>
                  <a:schemeClr val="tx2"/>
                </a:solidFill>
              </a:rPr>
              <a:t>. dg.</a:t>
            </a:r>
            <a:r>
              <a:rPr lang="cs-CZ" altLang="cs-CZ" sz="2000" dirty="0"/>
              <a:t> – AIM, PE, </a:t>
            </a:r>
            <a:r>
              <a:rPr lang="cs-CZ" altLang="cs-CZ" sz="2000" dirty="0" err="1"/>
              <a:t>vertebrogenní</a:t>
            </a:r>
            <a:r>
              <a:rPr lang="cs-CZ" altLang="cs-CZ" sz="2000" dirty="0"/>
              <a:t> obtíže, pyróza, bolest pleurálního charakteru, </a:t>
            </a:r>
            <a:r>
              <a:rPr lang="cs-CZ" altLang="cs-CZ" sz="2000" dirty="0" err="1"/>
              <a:t>Tietzův</a:t>
            </a:r>
            <a:r>
              <a:rPr lang="cs-CZ" altLang="cs-CZ" sz="2000" dirty="0"/>
              <a:t> syndrom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61FC394-44BA-4123-BEBB-655DD16E92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173A23-043E-454A-A1CA-B17DAAA368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18E2A072-2F92-4A2D-B151-F7FDF2FB8E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Nestabilní angina pectoris III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78147134-A9D8-4668-BF15-F9FDA21CB4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72000" indent="0" eaLnBrk="1" hangingPunct="1">
              <a:buNone/>
            </a:pPr>
            <a:r>
              <a:rPr lang="cs-CZ" altLang="cs-CZ" sz="2200" dirty="0">
                <a:solidFill>
                  <a:schemeClr val="tx2"/>
                </a:solidFill>
              </a:rPr>
              <a:t>Léčba: 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klidový režim, hospitalizace na KJ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ASA, LMWH, BB, </a:t>
            </a:r>
            <a:r>
              <a:rPr lang="cs-CZ" altLang="cs-CZ" sz="2000" dirty="0" err="1"/>
              <a:t>Statin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ACEi</a:t>
            </a:r>
            <a:r>
              <a:rPr lang="cs-CZ" altLang="cs-CZ" sz="2000" dirty="0"/>
              <a:t>, Nitráty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SKG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po stabilizaci stavu rehabilitace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441192-5F73-4E76-A3E1-121783567E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81F193-F588-4162-94F5-F5D2AD712E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6146" name="Rectangle 5">
            <a:extLst>
              <a:ext uri="{FF2B5EF4-FFF2-40B4-BE49-F238E27FC236}">
                <a16:creationId xmlns:a16="http://schemas.microsoft.com/office/drawing/2014/main" id="{3AC61C51-196F-4FBE-A04B-D71787EECE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Normální RTG hrudníku</a:t>
            </a:r>
          </a:p>
        </p:txBody>
      </p:sp>
      <p:pic>
        <p:nvPicPr>
          <p:cNvPr id="6147" name="Picture 4" descr="normalRTG">
            <a:extLst>
              <a:ext uri="{FF2B5EF4-FFF2-40B4-BE49-F238E27FC236}">
                <a16:creationId xmlns:a16="http://schemas.microsoft.com/office/drawing/2014/main" id="{FC8D0410-DA5A-4FCE-8404-D122FBC502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73195"/>
            <a:ext cx="5294474" cy="43206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1BC1B79-30AE-4C58-9A65-90988FCBF8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F48B81-03FF-463E-9F51-D6F77FC1AE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C6A8A957-11D3-4718-9A04-159D0A671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Akutní infarkt myokardu I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EEDCB2B3-7209-4FBC-B99F-FC25A1F901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= ložisková nekróza myokardu vzniklá na podkladě poruchy prokrvení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200" dirty="0">
                <a:solidFill>
                  <a:schemeClr val="tx2"/>
                </a:solidFill>
              </a:rPr>
              <a:t>Etiologie: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1) nejčastější AS plát – narůstají </a:t>
            </a:r>
            <a:r>
              <a:rPr lang="cs-CZ" altLang="cs-CZ" sz="2000" dirty="0" err="1"/>
              <a:t>skokovitě</a:t>
            </a:r>
            <a:r>
              <a:rPr lang="cs-CZ" altLang="cs-CZ" sz="2000" dirty="0"/>
              <a:t> v důsledku drobných </a:t>
            </a:r>
            <a:r>
              <a:rPr lang="cs-CZ" altLang="cs-CZ" sz="2000" dirty="0" err="1"/>
              <a:t>hemorhagií</a:t>
            </a:r>
            <a:r>
              <a:rPr lang="cs-CZ" altLang="cs-CZ" sz="2000" dirty="0"/>
              <a:t> – tím můžou </a:t>
            </a:r>
            <a:r>
              <a:rPr lang="cs-CZ" altLang="cs-CZ" sz="2000" dirty="0" err="1"/>
              <a:t>skokovitě</a:t>
            </a:r>
            <a:r>
              <a:rPr lang="cs-CZ" altLang="cs-CZ" sz="2000" dirty="0"/>
              <a:t> narůstat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2) vzácnější - embolizace vegetací u IE, arteritidy, spasmy věnčitých tepen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426DBBB-9D04-40CD-BEBF-A9F476A9D5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5E4797C-9332-4E59-AC4D-A9663B5E93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663117A-0D2F-48F9-BF31-AF0E006B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Akutní infarkt myokardu II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A2F207-41D8-424C-AE4C-35C187782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2200" dirty="0">
                <a:solidFill>
                  <a:schemeClr val="tx2"/>
                </a:solidFill>
              </a:rPr>
              <a:t>Manifestace: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2000" dirty="0"/>
              <a:t>1) Bolest na hrudi - svíravá, tlaková, pálivá s propagací do krku a LHK, někdy epigastrium!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2000" dirty="0"/>
              <a:t>2) Dušnost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2000" dirty="0"/>
              <a:t>3) Vegetativní doprovod (nauzea, opocení, zvracení, </a:t>
            </a:r>
            <a:r>
              <a:rPr lang="cs-CZ" sz="2000" dirty="0" err="1"/>
              <a:t>anxieta</a:t>
            </a:r>
            <a:r>
              <a:rPr lang="cs-CZ" sz="2000" dirty="0"/>
              <a:t>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2000" dirty="0"/>
              <a:t>4) 20% asymptomatické ! (neuropatie u DM)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F0671E4-63C2-4D0C-9552-0C266F57C2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CD5990-90FB-4EC9-B9BD-4FEF38CE22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F16ABC28-F7AC-4B51-AA7F-371D36922B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Akutní infarkt myokardu III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6E9BAA38-FFE6-4C41-B066-8AC642454F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200" dirty="0">
                <a:solidFill>
                  <a:schemeClr val="tx2"/>
                </a:solidFill>
              </a:rPr>
              <a:t>Diagnostika:</a:t>
            </a:r>
          </a:p>
          <a:p>
            <a:pPr marL="0" indent="0" fontAlgn="auto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cs-CZ" altLang="cs-CZ" sz="2000" dirty="0"/>
              <a:t>1) Anamnéza a fyzikální vyšetření – němý až po vlhké </a:t>
            </a:r>
            <a:r>
              <a:rPr lang="cs-CZ" altLang="cs-CZ" sz="2000" dirty="0" err="1"/>
              <a:t>fenomeny</a:t>
            </a:r>
            <a:r>
              <a:rPr lang="cs-CZ" altLang="cs-CZ" sz="2000" dirty="0"/>
              <a:t> při selhání LK, abnormality TK, nově vzniklý systolický šelest, </a:t>
            </a:r>
            <a:r>
              <a:rPr lang="cs-CZ" altLang="cs-CZ" sz="2000" dirty="0" err="1"/>
              <a:t>perikardiální</a:t>
            </a:r>
            <a:r>
              <a:rPr lang="cs-CZ" altLang="cs-CZ" sz="2000" dirty="0"/>
              <a:t> třecí šelest</a:t>
            </a:r>
          </a:p>
          <a:p>
            <a:pPr marL="0" indent="0" fontAlgn="auto">
              <a:lnSpc>
                <a:spcPct val="130000"/>
              </a:lnSpc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cs-CZ" altLang="cs-CZ" sz="2000" dirty="0"/>
              <a:t>2) EKG:</a:t>
            </a:r>
          </a:p>
          <a:p>
            <a:pPr marL="0" indent="0" fontAlgn="auto">
              <a:lnSpc>
                <a:spcPct val="130000"/>
              </a:lnSpc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cs-CZ" altLang="cs-CZ" sz="2000" dirty="0"/>
              <a:t>a) STEMI (ST elevace v alespoň 2 sousedních svodech a elevace alespoň 1mm) (STE </a:t>
            </a:r>
            <a:r>
              <a:rPr lang="cs-CZ" altLang="cs-CZ" sz="2000" dirty="0" err="1"/>
              <a:t>aVR</a:t>
            </a:r>
            <a:r>
              <a:rPr lang="cs-CZ" altLang="cs-CZ" sz="2000" dirty="0"/>
              <a:t>-postižení kmene levé tepny - </a:t>
            </a:r>
            <a:r>
              <a:rPr lang="cs-CZ" altLang="cs-CZ" sz="2000" dirty="0" err="1"/>
              <a:t>superemergentní</a:t>
            </a:r>
            <a:r>
              <a:rPr lang="cs-CZ" altLang="cs-CZ" sz="2000" dirty="0"/>
              <a:t> situace)</a:t>
            </a:r>
          </a:p>
          <a:p>
            <a:pPr marL="0" indent="0" fontAlgn="auto">
              <a:lnSpc>
                <a:spcPct val="130000"/>
              </a:lnSpc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cs-CZ" altLang="cs-CZ" sz="2000" dirty="0"/>
              <a:t>b) NSTEMI (ST elevace, deprese, normální EKG)</a:t>
            </a:r>
          </a:p>
          <a:p>
            <a:pPr marL="0" indent="0" fontAlgn="auto">
              <a:lnSpc>
                <a:spcPct val="130000"/>
              </a:lnSpc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cs-CZ" altLang="cs-CZ" sz="2000" dirty="0"/>
              <a:t>3) laboratorní známky – CK, </a:t>
            </a:r>
            <a:r>
              <a:rPr lang="cs-CZ" altLang="cs-CZ" sz="2000" dirty="0">
                <a:solidFill>
                  <a:srgbClr val="FF0000"/>
                </a:solidFill>
              </a:rPr>
              <a:t>troponin T </a:t>
            </a:r>
            <a:r>
              <a:rPr lang="cs-CZ" altLang="cs-CZ" sz="2000" dirty="0"/>
              <a:t>– dynamika</a:t>
            </a:r>
          </a:p>
          <a:p>
            <a:pPr marL="0" indent="0" fontAlgn="auto">
              <a:lnSpc>
                <a:spcPct val="130000"/>
              </a:lnSpc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cs-CZ" altLang="cs-CZ" sz="2000" dirty="0"/>
              <a:t>4) ECHO – poruchy kinetiky stěn, </a:t>
            </a:r>
            <a:r>
              <a:rPr lang="cs-CZ" altLang="cs-CZ" sz="2000" dirty="0" err="1"/>
              <a:t>perikardiální</a:t>
            </a:r>
            <a:r>
              <a:rPr lang="cs-CZ" altLang="cs-CZ" sz="2000" dirty="0"/>
              <a:t> výpotek, funkce chlopní, ruptury papilárního svalu, EF LK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36DB0F-89D0-4556-958A-5A3CD4FD72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63A88B1-62DB-40EC-B9C4-2E4D487EC6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pic>
        <p:nvPicPr>
          <p:cNvPr id="19458" name="Zástupný symbol pro obsah 3">
            <a:extLst>
              <a:ext uri="{FF2B5EF4-FFF2-40B4-BE49-F238E27FC236}">
                <a16:creationId xmlns:a16="http://schemas.microsoft.com/office/drawing/2014/main" id="{DF9C0BCC-B84D-4C0D-80E0-74FB10880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1629688"/>
            <a:ext cx="8686475" cy="414020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FC6477D-2706-4AA4-A57A-D022115129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A84112-7EAA-4BEF-B49C-3A5F6DBE37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E7830CBB-438E-4BA6-A8F0-AC9E63859C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IM dolní a laterální stěny - akutní</a:t>
            </a:r>
          </a:p>
        </p:txBody>
      </p:sp>
      <p:pic>
        <p:nvPicPr>
          <p:cNvPr id="20482" name="Picture 5">
            <a:extLst>
              <a:ext uri="{FF2B5EF4-FFF2-40B4-BE49-F238E27FC236}">
                <a16:creationId xmlns:a16="http://schemas.microsoft.com/office/drawing/2014/main" id="{8F18D224-F117-42C7-9560-AB45E24B67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8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299109"/>
            <a:ext cx="7192506" cy="300926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FFE9D26-3E37-4846-8842-B6AA484002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2D64981-BD20-4D3E-A0DB-E6E064C970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5AFD7150-9DB5-472E-99FC-4D97BB1D10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IM dolní a laterální stěny – po 5 dnech</a:t>
            </a:r>
          </a:p>
        </p:txBody>
      </p:sp>
      <p:pic>
        <p:nvPicPr>
          <p:cNvPr id="21506" name="Picture 5">
            <a:extLst>
              <a:ext uri="{FF2B5EF4-FFF2-40B4-BE49-F238E27FC236}">
                <a16:creationId xmlns:a16="http://schemas.microsoft.com/office/drawing/2014/main" id="{3FDA82FB-2340-4BD4-B2A2-FF188AC7E3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248413"/>
            <a:ext cx="7406687" cy="289002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2F74FAF-820E-4B67-9C81-37CA892F1C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BB1F931-CEE0-42B7-B459-CC6892AEC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D65EBF3F-D779-4CFE-B26D-C2CACF1969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IM přední stěny</a:t>
            </a:r>
          </a:p>
        </p:txBody>
      </p:sp>
      <p:pic>
        <p:nvPicPr>
          <p:cNvPr id="22530" name="Picture 5">
            <a:extLst>
              <a:ext uri="{FF2B5EF4-FFF2-40B4-BE49-F238E27FC236}">
                <a16:creationId xmlns:a16="http://schemas.microsoft.com/office/drawing/2014/main" id="{92834618-EA17-4041-9140-772BB2BEC0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8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737380"/>
            <a:ext cx="6409323" cy="232014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18F03D-DC8E-4EC8-A543-6E562FB9B9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9DF377-3251-4A23-95AD-B4498E39DC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0136A09F-9469-448D-B5FF-34FCFB762A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Akutní infarkt myokardu 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7DCAE03-A262-458A-9074-3F7B56DD6C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200" dirty="0">
                <a:solidFill>
                  <a:schemeClr val="tx2"/>
                </a:solidFill>
              </a:rPr>
              <a:t>Komplikace:</a:t>
            </a:r>
          </a:p>
          <a:p>
            <a:pPr marL="514350" indent="-514350" fontAlgn="auto">
              <a:spcAft>
                <a:spcPts val="0"/>
              </a:spcAft>
              <a:buClrTx/>
              <a:buFont typeface="Wingdings"/>
              <a:buAutoNum type="arabicParenR"/>
              <a:defRPr/>
            </a:pPr>
            <a:r>
              <a:rPr lang="cs-CZ" altLang="cs-CZ" sz="2000" dirty="0"/>
              <a:t>Srdeční selhání až po kardiogenní šok</a:t>
            </a:r>
          </a:p>
          <a:p>
            <a:pPr marL="514350" indent="-514350" fontAlgn="auto">
              <a:spcAft>
                <a:spcPts val="0"/>
              </a:spcAft>
              <a:buClrTx/>
              <a:buFont typeface="Wingdings"/>
              <a:buAutoNum type="arabicParenR"/>
              <a:defRPr/>
            </a:pPr>
            <a:r>
              <a:rPr lang="cs-CZ" altLang="cs-CZ" sz="2000" dirty="0"/>
              <a:t>Jizva myokardu – aneuryzma, ruptura septa, volné stěny, papilárního svalu</a:t>
            </a:r>
          </a:p>
          <a:p>
            <a:pPr marL="514350" indent="-514350" fontAlgn="auto">
              <a:spcAft>
                <a:spcPts val="0"/>
              </a:spcAft>
              <a:buClrTx/>
              <a:buFont typeface="Wingdings"/>
              <a:buAutoNum type="arabicParenR"/>
              <a:defRPr/>
            </a:pPr>
            <a:r>
              <a:rPr lang="cs-CZ" altLang="cs-CZ" sz="2000" dirty="0"/>
              <a:t>Perikard. výpotek a perikarditida</a:t>
            </a:r>
          </a:p>
          <a:p>
            <a:pPr marL="514350" indent="-514350" fontAlgn="auto">
              <a:spcAft>
                <a:spcPts val="0"/>
              </a:spcAft>
              <a:buClrTx/>
              <a:buFont typeface="Wingdings"/>
              <a:buAutoNum type="arabicParenR"/>
              <a:defRPr/>
            </a:pPr>
            <a:r>
              <a:rPr lang="cs-CZ" altLang="cs-CZ" sz="2000" dirty="0"/>
              <a:t>Arytmie – </a:t>
            </a:r>
            <a:r>
              <a:rPr lang="cs-CZ" altLang="cs-CZ" sz="2000" dirty="0" err="1"/>
              <a:t>FiSi</a:t>
            </a:r>
            <a:r>
              <a:rPr lang="cs-CZ" altLang="cs-CZ" sz="2000" dirty="0"/>
              <a:t>, FIKO, KT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C7AAE13-4689-46F0-9101-CE6FA02F53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293447C-E981-4D2B-8C10-8FB3F8637F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D506F483-9DC1-442C-A2E5-F1A4EBAC42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Akutní infarkt myokardu 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9C4129E2-D6A8-46DF-823E-68930FE240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72000" indent="0" eaLnBrk="1" hangingPunct="1">
              <a:buNone/>
            </a:pPr>
            <a:r>
              <a:rPr lang="cs-CZ" altLang="cs-CZ" sz="2200" dirty="0" err="1">
                <a:solidFill>
                  <a:schemeClr val="tx2"/>
                </a:solidFill>
              </a:rPr>
              <a:t>Diff</a:t>
            </a:r>
            <a:r>
              <a:rPr lang="cs-CZ" altLang="cs-CZ" sz="2200" dirty="0">
                <a:solidFill>
                  <a:schemeClr val="tx2"/>
                </a:solidFill>
              </a:rPr>
              <a:t>. dg.</a:t>
            </a:r>
            <a:r>
              <a:rPr lang="cs-CZ" altLang="cs-CZ" sz="2000" dirty="0"/>
              <a:t> – nestabilní AP, bolesti v epigastriu (imitace pankreatitidy, cholecystitidy, perforaci žaludečního vředu, PE, </a:t>
            </a:r>
            <a:r>
              <a:rPr lang="cs-CZ" altLang="cs-CZ" sz="2000" dirty="0" err="1"/>
              <a:t>dissekující</a:t>
            </a:r>
            <a:r>
              <a:rPr lang="cs-CZ" altLang="cs-CZ" sz="2000" dirty="0"/>
              <a:t> aneurysma aorty, pleuritida, </a:t>
            </a:r>
            <a:r>
              <a:rPr lang="cs-CZ" altLang="cs-CZ" sz="2000" dirty="0" err="1"/>
              <a:t>vertebrogenní</a:t>
            </a:r>
            <a:r>
              <a:rPr lang="cs-CZ" altLang="cs-CZ" sz="2000" dirty="0"/>
              <a:t> postižení, pyróza</a:t>
            </a:r>
          </a:p>
          <a:p>
            <a:pPr marL="72000" indent="0" eaLnBrk="1" hangingPunct="1">
              <a:buNone/>
            </a:pPr>
            <a:r>
              <a:rPr lang="cs-CZ" altLang="cs-CZ" sz="2200" dirty="0">
                <a:solidFill>
                  <a:schemeClr val="tx2"/>
                </a:solidFill>
              </a:rPr>
              <a:t>Léčba domácí:</a:t>
            </a:r>
            <a:r>
              <a:rPr lang="cs-CZ" altLang="cs-CZ" sz="2000" dirty="0"/>
              <a:t> volat RZP, ASA 400mg</a:t>
            </a:r>
          </a:p>
          <a:p>
            <a:pPr marL="72000" indent="0" eaLnBrk="1" hangingPunct="1">
              <a:buNone/>
            </a:pPr>
            <a:r>
              <a:rPr lang="cs-CZ" altLang="cs-CZ" sz="2200" dirty="0">
                <a:solidFill>
                  <a:schemeClr val="tx2"/>
                </a:solidFill>
              </a:rPr>
              <a:t>Léčba předhospitalizační:</a:t>
            </a:r>
            <a:r>
              <a:rPr lang="cs-CZ" altLang="cs-CZ" sz="2000" dirty="0"/>
              <a:t> ASA, </a:t>
            </a:r>
            <a:r>
              <a:rPr lang="cs-CZ" altLang="cs-CZ" sz="2000" dirty="0" err="1"/>
              <a:t>Trombex</a:t>
            </a:r>
            <a:r>
              <a:rPr lang="cs-CZ" altLang="cs-CZ" sz="2000" dirty="0"/>
              <a:t>, Heparin, O2 při výrazné </a:t>
            </a:r>
            <a:r>
              <a:rPr lang="cs-CZ" altLang="cs-CZ" sz="2000" dirty="0" err="1"/>
              <a:t>hyposaturaci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Nítráty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Sedace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analgézie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fentanyl</a:t>
            </a:r>
            <a:r>
              <a:rPr lang="cs-CZ" altLang="cs-CZ" sz="2000" dirty="0"/>
              <a:t>, BB, při bradykardii atropin, městnání – diuretika, morfin?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0E804EB-C790-4B09-AFEC-564F6AA92B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5BED60-D2D3-42C0-8083-41E7DDDC51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60D21FE2-425A-4B38-B150-4BA13C089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Akutní infarkt myokardu 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C6A3568B-19AC-4BE0-AC86-521473B8B0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cs-CZ" altLang="cs-CZ" sz="2200" dirty="0">
                <a:solidFill>
                  <a:schemeClr val="tx2"/>
                </a:solidFill>
              </a:rPr>
              <a:t>SKG 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zobrazení koronárního řečiště a objevení případné stenózy – dilatace a implantace stentu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STEMI akutně, NSTEMI většinou </a:t>
            </a:r>
            <a:r>
              <a:rPr lang="cs-CZ" altLang="cs-CZ" sz="2000" dirty="0" err="1"/>
              <a:t>odloženě</a:t>
            </a:r>
            <a:endParaRPr lang="cs-CZ" altLang="cs-CZ" sz="2000" dirty="0"/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endParaRPr lang="cs-CZ" altLang="cs-CZ" sz="2000" dirty="0"/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cs-CZ" altLang="cs-CZ" sz="2000" dirty="0"/>
              <a:t>CABG (aortokoronární bypass) – nemoc 3tepen</a:t>
            </a:r>
          </a:p>
          <a:p>
            <a:pPr marL="274320" indent="-274320"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Tx/>
              <a:buChar char="-"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6A6C4EA-E736-4EC2-8566-562F35D90B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BF434C-07DA-4E2B-BCE3-46AA5715C0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DF549E15-A5E3-46F2-ADFD-B30A85E95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Vyšetřovací metody v kardiologii I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EB4B72F-A3A2-45A0-8285-6F1554ABCD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katetrizace – </a:t>
            </a:r>
            <a:r>
              <a:rPr lang="cs-CZ" altLang="cs-CZ" sz="2000" dirty="0" err="1"/>
              <a:t>intrakardiální</a:t>
            </a:r>
            <a:r>
              <a:rPr lang="cs-CZ" altLang="cs-CZ" sz="2000" dirty="0"/>
              <a:t> tlaky, měření výdeje, </a:t>
            </a:r>
            <a:r>
              <a:rPr lang="cs-CZ" altLang="cs-CZ" sz="2000" dirty="0" err="1"/>
              <a:t>ventrikulografie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koronarografie</a:t>
            </a: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CT </a:t>
            </a:r>
            <a:r>
              <a:rPr lang="cs-CZ" altLang="cs-CZ" sz="2000" dirty="0" err="1"/>
              <a:t>koronarografie</a:t>
            </a: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CT angiografie plicnice, scintigrafie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radionuklidová vyšetření – </a:t>
            </a:r>
            <a:r>
              <a:rPr lang="cs-CZ" altLang="cs-CZ" sz="2000" dirty="0" err="1"/>
              <a:t>perfúzní</a:t>
            </a:r>
            <a:r>
              <a:rPr lang="cs-CZ" altLang="cs-CZ" sz="2000" dirty="0"/>
              <a:t> scintigrafie myokardu, SPECT – </a:t>
            </a:r>
            <a:r>
              <a:rPr lang="cs-CZ" altLang="cs-CZ" sz="2000" dirty="0" err="1"/>
              <a:t>jednofotonové</a:t>
            </a:r>
            <a:r>
              <a:rPr lang="cs-CZ" altLang="cs-CZ" sz="2000" dirty="0"/>
              <a:t> emisní CT, radionuklidová </a:t>
            </a:r>
            <a:r>
              <a:rPr lang="cs-CZ" altLang="cs-CZ" sz="2000" dirty="0" err="1"/>
              <a:t>ventrikulografie</a:t>
            </a:r>
            <a:r>
              <a:rPr lang="cs-CZ" altLang="cs-CZ" sz="2000" dirty="0"/>
              <a:t>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MR – k posouzení přesné lokalizace nekrózy – rozdíl mezi myokarditidou (střední část stěny, </a:t>
            </a:r>
            <a:r>
              <a:rPr lang="cs-CZ" altLang="cs-CZ" sz="2000" dirty="0" err="1"/>
              <a:t>subepikardiální</a:t>
            </a:r>
            <a:r>
              <a:rPr lang="cs-CZ" altLang="cs-CZ" sz="2000" dirty="0"/>
              <a:t>), ICHS (</a:t>
            </a:r>
            <a:r>
              <a:rPr lang="cs-CZ" altLang="cs-CZ" sz="2000" dirty="0" err="1"/>
              <a:t>transmurální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subendokard</a:t>
            </a:r>
            <a:r>
              <a:rPr lang="cs-CZ" altLang="cs-CZ" sz="2000" dirty="0"/>
              <a:t>.), KMP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cs-CZ" altLang="cs-CZ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0E42D1-20F8-4928-9FB2-D0C1F244E8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61FA71-2220-495E-AE3A-973A2E0CBF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50995A77-48F7-4068-B289-E9303200C6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Akutní infarkt myokardu 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BD1E9C8-E9FE-4597-AC94-9C9689FD90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200" dirty="0">
                <a:solidFill>
                  <a:schemeClr val="tx2"/>
                </a:solidFill>
              </a:rPr>
              <a:t>Terapie po proběhlém IM:</a:t>
            </a:r>
          </a:p>
          <a:p>
            <a:pPr marL="457200" indent="-4572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Betablokátory, </a:t>
            </a:r>
            <a:r>
              <a:rPr lang="cs-CZ" altLang="cs-CZ" sz="2000" dirty="0" err="1"/>
              <a:t>ACEi</a:t>
            </a:r>
            <a:r>
              <a:rPr lang="cs-CZ" altLang="cs-CZ" sz="2000" dirty="0"/>
              <a:t>, Duální </a:t>
            </a:r>
            <a:r>
              <a:rPr lang="cs-CZ" altLang="cs-CZ" sz="2000" dirty="0" err="1"/>
              <a:t>antiagregace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hypolipidemika</a:t>
            </a:r>
            <a:r>
              <a:rPr lang="cs-CZ" altLang="cs-CZ" sz="2000" dirty="0"/>
              <a:t>, nitráty – pokud trvá AP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cs-CZ" altLang="cs-CZ" sz="20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200" dirty="0">
                <a:solidFill>
                  <a:schemeClr val="tx2"/>
                </a:solidFill>
              </a:rPr>
              <a:t>Režim: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pohybová aktivita do </a:t>
            </a:r>
            <a:r>
              <a:rPr lang="cs-CZ" altLang="cs-CZ" sz="2000" dirty="0" err="1"/>
              <a:t>submax</a:t>
            </a:r>
            <a:r>
              <a:rPr lang="cs-CZ" altLang="cs-CZ" sz="2000" dirty="0"/>
              <a:t> TF 4x týdně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eliminace rizikových faktorů – obezita, kouření, HLP, HT, dna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7768132-1CBD-42F3-A7CF-B0FDD1D04F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9E14CA0-FD2E-4349-814F-925C75DAE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6DE1F6CE-0190-4BD2-85E1-A3E28F1FE4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Akutní infarkt myokardu 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8D5BC38C-B27D-410B-AACC-143ADF485F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72000" indent="0" eaLnBrk="1" hangingPunct="1">
              <a:lnSpc>
                <a:spcPct val="90000"/>
              </a:lnSpc>
              <a:buNone/>
            </a:pPr>
            <a:r>
              <a:rPr lang="cs-CZ" altLang="cs-CZ" sz="2200" dirty="0">
                <a:solidFill>
                  <a:schemeClr val="tx2"/>
                </a:solidFill>
              </a:rPr>
              <a:t>Rehabilitace</a:t>
            </a:r>
            <a:r>
              <a:rPr lang="cs-CZ" altLang="cs-CZ" sz="2000" dirty="0"/>
              <a:t> – při nekomplikovaném průběhu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1. den – pasivní cvičení na lůžku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2. den – aktivní cvičení na lůžku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3. den – sezení na lůžku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5. den – stání vedle lůžka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10. den – výstup do 1. patra po schodech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v"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pro provedené PTCA se zkracuje na 5 - 7 dní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propuštění domů se stanovením tréninkových dávek, obvykle do TF 90/min 2x denně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první ergometrické vyšetření stanoví další postup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1BD2054-17E0-4414-A386-FB44B10516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F2B3DB-7A3E-4AD8-A9BA-B28F035765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62</a:t>
            </a:fld>
            <a:endParaRPr lang="cs-CZ" altLang="cs-CZ" dirty="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0B371FDC-5720-46E2-B9CF-B0637ECCA9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Náhlá smrt při ICHS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498814F9-DC65-40A0-8D0C-1E6D4D7D4E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  <a:defRPr/>
            </a:pPr>
            <a:r>
              <a:rPr lang="cs-CZ" altLang="cs-CZ" sz="2000" dirty="0"/>
              <a:t>= smrt do 1 hodiny od prvních příznaků zhoršení stavu</a:t>
            </a:r>
          </a:p>
          <a:p>
            <a:pPr marL="72000" indent="0" eaLnBrk="1" hangingPunct="1">
              <a:buNone/>
              <a:defRPr/>
            </a:pPr>
            <a:r>
              <a:rPr lang="cs-CZ" altLang="cs-CZ" sz="2200" dirty="0">
                <a:solidFill>
                  <a:schemeClr val="tx2"/>
                </a:solidFill>
              </a:rPr>
              <a:t>Etiologie:</a:t>
            </a:r>
            <a:r>
              <a:rPr lang="cs-CZ" altLang="cs-CZ" sz="2000" dirty="0"/>
              <a:t> komorová tachykardie, fibrilace komor, zástava srdeční činnosti, ruptura stěny s tamponádou</a:t>
            </a:r>
          </a:p>
          <a:p>
            <a:pPr marL="72000" indent="0" eaLnBrk="1" hangingPunct="1">
              <a:buNone/>
              <a:defRPr/>
            </a:pPr>
            <a:r>
              <a:rPr lang="cs-CZ" altLang="cs-CZ" sz="2200" dirty="0">
                <a:solidFill>
                  <a:schemeClr val="tx2"/>
                </a:solidFill>
              </a:rPr>
              <a:t>Rizika zvyšující pravděpodobnost:</a:t>
            </a:r>
            <a:r>
              <a:rPr lang="cs-CZ" altLang="cs-CZ" sz="2000" dirty="0"/>
              <a:t> HT, </a:t>
            </a:r>
            <a:r>
              <a:rPr lang="cs-CZ" altLang="cs-CZ" sz="2000" dirty="0" err="1"/>
              <a:t>hyLK</a:t>
            </a:r>
            <a:r>
              <a:rPr lang="cs-CZ" altLang="cs-CZ" sz="2000" dirty="0"/>
              <a:t>,  muži, rozsah AS koronární tepen, poruchy funkce LK, stres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5700190-1CD2-40FB-B4B2-27BAC600E3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DC4E4A-BCC1-42D1-915A-977773A7A7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63</a:t>
            </a:fld>
            <a:endParaRPr lang="cs-CZ" altLang="cs-CZ" dirty="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4035E583-6FD1-4ACB-9EA3-B59553F70F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Stabilní angina pectoris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2BF6C6E2-BA90-4A35-A1D7-CF201A6AA8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sz="2000" dirty="0"/>
              <a:t>= opakované krátkodobé reverzibilní ischemie myokardu při zvýšených metabolických nárocích, vznik na podkladě AS stenóz o 60-70%</a:t>
            </a:r>
          </a:p>
          <a:p>
            <a:pPr marL="0" indent="0">
              <a:buNone/>
            </a:pPr>
            <a:r>
              <a:rPr lang="cs-CZ" altLang="cs-CZ" sz="2200" dirty="0">
                <a:solidFill>
                  <a:schemeClr val="tx2"/>
                </a:solidFill>
              </a:rPr>
              <a:t>Manifestace:</a:t>
            </a:r>
          </a:p>
          <a:p>
            <a:pPr marL="0" indent="0">
              <a:buNone/>
            </a:pPr>
            <a:r>
              <a:rPr lang="cs-CZ" altLang="cs-CZ" sz="2000" dirty="0"/>
              <a:t>Stenokardie po velké námaze – během námahy se pacient musí zastavit až bolest odezní</a:t>
            </a:r>
          </a:p>
          <a:p>
            <a:pPr marL="0" indent="0">
              <a:buNone/>
            </a:pPr>
            <a:r>
              <a:rPr lang="cs-CZ" altLang="cs-CZ" sz="2000" dirty="0"/>
              <a:t>Bolest pokud pacient nezastaví se zhoršuje. Po zastavení nebo aplikaci nitrátu odezní do 5 minut.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121B888-2476-49F5-ACEF-7682499D00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471CAA7-7595-435F-BDAF-17552137CF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64</a:t>
            </a:fld>
            <a:endParaRPr lang="cs-CZ" altLang="cs-CZ" dirty="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550825DA-5B7C-40FD-B428-6744956D3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Stabilní angina pectoris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636A6EB3-9447-4424-9646-AD09605ED8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200" dirty="0">
                <a:solidFill>
                  <a:schemeClr val="tx2"/>
                </a:solidFill>
              </a:rPr>
              <a:t>Diagnostika: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a) Anamnéza !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Fyzikální nález je němý </a:t>
            </a: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cs-CZ" altLang="cs-CZ" sz="2000" dirty="0"/>
              <a:t>b) klidové EKG může být bez nálezu</a:t>
            </a: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cs-CZ" altLang="cs-CZ" sz="2000" dirty="0"/>
              <a:t>c) zátěžové EKG</a:t>
            </a: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cs-CZ" altLang="cs-CZ" sz="2000" dirty="0"/>
              <a:t>d) ECHO</a:t>
            </a: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cs-CZ" altLang="cs-CZ" sz="2000" dirty="0"/>
              <a:t>e) </a:t>
            </a:r>
            <a:r>
              <a:rPr lang="cs-CZ" altLang="cs-CZ" sz="2000" dirty="0" err="1"/>
              <a:t>koronarografie</a:t>
            </a:r>
            <a:endParaRPr lang="cs-CZ" altLang="cs-CZ" sz="2000" dirty="0"/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cs-CZ" altLang="cs-CZ" sz="2000" dirty="0"/>
              <a:t>f) laboratorní vyšetření – negativní, ale rizikové faktory – HLP, DM, </a:t>
            </a:r>
            <a:r>
              <a:rPr lang="cs-CZ" altLang="cs-CZ" sz="2000" dirty="0">
                <a:solidFill>
                  <a:schemeClr val="bg1"/>
                </a:solidFill>
              </a:rPr>
              <a:t>arytmií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126F80-E2DC-466A-B6E0-D9E5CC408E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BE844B-3D21-4DBE-A151-8DFBC27ADF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28C6064C-CB74-4A40-8E03-892FDE751E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Difuzní ischemické změny</a:t>
            </a:r>
          </a:p>
        </p:txBody>
      </p:sp>
      <p:pic>
        <p:nvPicPr>
          <p:cNvPr id="31746" name="Picture 4">
            <a:extLst>
              <a:ext uri="{FF2B5EF4-FFF2-40B4-BE49-F238E27FC236}">
                <a16:creationId xmlns:a16="http://schemas.microsoft.com/office/drawing/2014/main" id="{51A64E38-009E-4B22-AD93-FEF36DB1A2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9" y="2052809"/>
            <a:ext cx="7010963" cy="3376947"/>
          </a:xfr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228AD02-61DB-4604-8FE4-76039D9DCE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E18DE84-A4AE-4780-A53B-4BD719C41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66</a:t>
            </a:fld>
            <a:endParaRPr lang="cs-CZ" altLang="cs-CZ" dirty="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91E718DB-C983-4341-B64C-715D42B0F0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Stabilní angina pectoris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B05EB758-2E3E-4C41-86E1-8E5A441805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sz="2200" dirty="0">
                <a:solidFill>
                  <a:schemeClr val="tx2"/>
                </a:solidFill>
              </a:rPr>
              <a:t>Atypické formy AP: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000" dirty="0"/>
              <a:t>1) </a:t>
            </a:r>
            <a:r>
              <a:rPr lang="cs-CZ" altLang="cs-CZ" sz="2000" dirty="0" err="1"/>
              <a:t>Prinzmetalova</a:t>
            </a:r>
            <a:r>
              <a:rPr lang="cs-CZ" altLang="cs-CZ" sz="2000" dirty="0"/>
              <a:t> AP – bolesti při fyzické nebo emoční zátěži, způsobeno spazmy tepen (</a:t>
            </a:r>
            <a:r>
              <a:rPr lang="cs-CZ" altLang="cs-CZ" sz="2000" dirty="0" err="1"/>
              <a:t>negat</a:t>
            </a:r>
            <a:r>
              <a:rPr lang="cs-CZ" altLang="cs-CZ" sz="2000" dirty="0"/>
              <a:t>. SKG, KI BB!)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000" dirty="0"/>
              <a:t>2) syndrom X – </a:t>
            </a:r>
            <a:r>
              <a:rPr lang="cs-CZ" altLang="cs-CZ" sz="2000" dirty="0" err="1"/>
              <a:t>small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vessel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disease</a:t>
            </a:r>
            <a:r>
              <a:rPr lang="cs-CZ" altLang="cs-CZ" sz="2000" dirty="0"/>
              <a:t> – změny v periferii koronárního řečiště, negativní SKG, pozitivní zátěžový test 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200" dirty="0">
                <a:solidFill>
                  <a:schemeClr val="tx2"/>
                </a:solidFill>
              </a:rPr>
              <a:t>Komplikace:</a:t>
            </a:r>
            <a:r>
              <a:rPr lang="cs-CZ" altLang="cs-CZ" sz="2000" dirty="0"/>
              <a:t> přechod do nestabilní anginy, vznik IM, vývoj selhání LK, vznik arytmií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200" dirty="0" err="1">
                <a:solidFill>
                  <a:schemeClr val="tx2"/>
                </a:solidFill>
              </a:rPr>
              <a:t>Diff</a:t>
            </a:r>
            <a:r>
              <a:rPr lang="cs-CZ" altLang="cs-CZ" sz="2200" dirty="0">
                <a:solidFill>
                  <a:schemeClr val="tx2"/>
                </a:solidFill>
              </a:rPr>
              <a:t>. dg.:</a:t>
            </a:r>
            <a:r>
              <a:rPr lang="cs-CZ" altLang="cs-CZ" sz="2000" dirty="0"/>
              <a:t> </a:t>
            </a:r>
            <a:r>
              <a:rPr lang="cs-CZ" altLang="cs-CZ" sz="2000" dirty="0" err="1"/>
              <a:t>vertebrogenní</a:t>
            </a:r>
            <a:r>
              <a:rPr lang="cs-CZ" altLang="cs-CZ" sz="2000" dirty="0"/>
              <a:t> obtíže, disekce aorty, </a:t>
            </a:r>
            <a:r>
              <a:rPr lang="cs-CZ" altLang="cs-CZ" sz="2000" dirty="0" err="1"/>
              <a:t>Tietzův</a:t>
            </a:r>
            <a:r>
              <a:rPr lang="cs-CZ" altLang="cs-CZ" sz="2000" dirty="0"/>
              <a:t> syndrom – bolestivost chrupavek úponů žeber, bolest </a:t>
            </a:r>
            <a:r>
              <a:rPr lang="cs-CZ" altLang="cs-CZ" sz="2000" dirty="0" err="1"/>
              <a:t>sternokostálního</a:t>
            </a:r>
            <a:r>
              <a:rPr lang="cs-CZ" altLang="cs-CZ" sz="2000" dirty="0"/>
              <a:t> skloubení, interkostální neuralgie, pleuritida, </a:t>
            </a:r>
            <a:r>
              <a:rPr lang="cs-CZ" altLang="cs-CZ" sz="2000" dirty="0" err="1"/>
              <a:t>preeruptivní</a:t>
            </a:r>
            <a:r>
              <a:rPr lang="cs-CZ" altLang="cs-CZ" sz="2000" dirty="0"/>
              <a:t> bolesti herpetické, NCA, GIT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457CB5-895B-4BC6-A9DE-ED6F060FB0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87A34F-DF82-4872-9F15-54F1FABDEF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67</a:t>
            </a:fld>
            <a:endParaRPr lang="cs-CZ" altLang="cs-CZ" dirty="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8C3560DC-C236-410D-8BCD-03B7A4F031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Stabilní angina pectoris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0F2F9A92-E2A6-4EC5-8A44-9B7A2DCA3A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sz="2200" dirty="0">
                <a:solidFill>
                  <a:schemeClr val="tx2"/>
                </a:solidFill>
              </a:rPr>
              <a:t>Léčba:</a:t>
            </a:r>
          </a:p>
          <a:p>
            <a:pPr marL="0" indent="0">
              <a:buNone/>
            </a:pPr>
            <a:r>
              <a:rPr lang="cs-CZ" altLang="cs-CZ" sz="2000" dirty="0"/>
              <a:t>1) ASA (riziko krvácení do GIT), BB (snížení spotřeby O2 myokardem, snížení rizika maligních arytmií), </a:t>
            </a:r>
            <a:r>
              <a:rPr lang="cs-CZ" altLang="cs-CZ" sz="2000" dirty="0" err="1"/>
              <a:t>Statin</a:t>
            </a:r>
            <a:r>
              <a:rPr lang="cs-CZ" altLang="cs-CZ" sz="2000" dirty="0"/>
              <a:t> (prevence progrese velikosti AS plátu), </a:t>
            </a:r>
            <a:r>
              <a:rPr lang="cs-CZ" altLang="cs-CZ" sz="2000" dirty="0" err="1"/>
              <a:t>ACEi</a:t>
            </a:r>
            <a:r>
              <a:rPr lang="cs-CZ" altLang="cs-CZ" sz="2000" dirty="0"/>
              <a:t>, Nitráty, Ca blokátory – u </a:t>
            </a:r>
            <a:r>
              <a:rPr lang="cs-CZ" altLang="cs-CZ" sz="2000" dirty="0" err="1"/>
              <a:t>Prinzmetalovy</a:t>
            </a:r>
            <a:r>
              <a:rPr lang="cs-CZ" altLang="cs-CZ" sz="2000" dirty="0"/>
              <a:t> anginy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000" dirty="0"/>
              <a:t>2) </a:t>
            </a:r>
            <a:r>
              <a:rPr lang="cs-CZ" altLang="cs-CZ" sz="2000" dirty="0" err="1"/>
              <a:t>revaskularizace</a:t>
            </a:r>
            <a:r>
              <a:rPr lang="cs-CZ" altLang="cs-CZ" sz="2000" dirty="0"/>
              <a:t> –  SKG, CABG – při nedostupnosti stenózy pro PTCA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000" dirty="0"/>
              <a:t>3) odstranění rizikových faktorů, pohybový režim – izotonická zátěž 3 - 4x týdně po dobu ½-1 hodiny do </a:t>
            </a:r>
            <a:r>
              <a:rPr lang="cs-CZ" altLang="cs-CZ" sz="2000" dirty="0" err="1"/>
              <a:t>submax</a:t>
            </a:r>
            <a:r>
              <a:rPr lang="cs-CZ" altLang="cs-CZ" sz="2000" dirty="0"/>
              <a:t> TF</a:t>
            </a:r>
          </a:p>
          <a:p>
            <a:pPr marL="0" indent="0">
              <a:buClr>
                <a:srgbClr val="FFFF00"/>
              </a:buClr>
              <a:buNone/>
            </a:pPr>
            <a:endParaRPr lang="cs-CZ" altLang="cs-CZ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65" name="Rectangle 41">
            <a:extLst>
              <a:ext uri="{FF2B5EF4-FFF2-40B4-BE49-F238E27FC236}">
                <a16:creationId xmlns:a16="http://schemas.microsoft.com/office/drawing/2014/main" id="{8D9AF1D9-7C06-4392-A247-851E8EFBBE0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719931" y="1973738"/>
          <a:ext cx="10752137" cy="3848101"/>
        </p:xfrm>
        <a:graphic>
          <a:graphicData uri="http://schemas.openxmlformats.org/drawingml/2006/table">
            <a:tbl>
              <a:tblPr/>
              <a:tblGrid>
                <a:gridCol w="3584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2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4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3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zařazení TK</a:t>
                      </a:r>
                    </a:p>
                  </a:txBody>
                  <a:tcPr marL="139142" marR="139142"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TKs (mmHg)</a:t>
                      </a:r>
                    </a:p>
                  </a:txBody>
                  <a:tcPr marL="139142" marR="139142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TKd (mmHg)</a:t>
                      </a:r>
                    </a:p>
                  </a:txBody>
                  <a:tcPr marL="139142" marR="139142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3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optimální</a:t>
                      </a:r>
                    </a:p>
                  </a:txBody>
                  <a:tcPr marL="139142" marR="139142"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pod 120</a:t>
                      </a:r>
                    </a:p>
                  </a:txBody>
                  <a:tcPr marL="139142" marR="139142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pod 80</a:t>
                      </a:r>
                    </a:p>
                  </a:txBody>
                  <a:tcPr marL="139142" marR="139142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3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normální</a:t>
                      </a:r>
                    </a:p>
                  </a:txBody>
                  <a:tcPr marL="139142" marR="139142"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pod 130</a:t>
                      </a:r>
                    </a:p>
                  </a:txBody>
                  <a:tcPr marL="139142" marR="139142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pod 85</a:t>
                      </a:r>
                    </a:p>
                  </a:txBody>
                  <a:tcPr marL="139142" marR="139142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3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hraniční</a:t>
                      </a:r>
                    </a:p>
                  </a:txBody>
                  <a:tcPr marL="139142" marR="139142"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130-139</a:t>
                      </a:r>
                    </a:p>
                  </a:txBody>
                  <a:tcPr marL="139142" marR="139142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85-99</a:t>
                      </a:r>
                    </a:p>
                  </a:txBody>
                  <a:tcPr marL="139142" marR="139142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25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hypertenze I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hypertenze II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hypertenze III</a:t>
                      </a:r>
                    </a:p>
                  </a:txBody>
                  <a:tcPr marL="139142" marR="139142"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140-159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160-179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180 a více</a:t>
                      </a:r>
                    </a:p>
                  </a:txBody>
                  <a:tcPr marL="139142" marR="139142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90-99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100-109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110 a více</a:t>
                      </a:r>
                    </a:p>
                  </a:txBody>
                  <a:tcPr marL="139142" marR="139142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E1644B5-BFF1-463F-BEC8-57AF16A3C4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F7A5837-3006-4502-9B7F-451519BD21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C73235-D7BB-4CEB-ACE8-774FFDD1E5E9}" type="slidenum">
              <a:rPr lang="cs-CZ" altLang="cs-CZ" smtClean="0"/>
              <a:pPr/>
              <a:t>68</a:t>
            </a:fld>
            <a:endParaRPr lang="cs-CZ" alt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0259DB6-146F-4A44-AEE1-E9C13CA184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altLang="cs-CZ" dirty="0">
                <a:cs typeface="Arial" panose="020B0604020202020204" pitchFamily="34" charset="0"/>
              </a:rPr>
              <a:t>= opakované zvýšení TK nad 140/90mm </a:t>
            </a:r>
            <a:r>
              <a:rPr lang="cs-CZ" altLang="cs-CZ" dirty="0" err="1">
                <a:cs typeface="Arial" panose="020B0604020202020204" pitchFamily="34" charset="0"/>
              </a:rPr>
              <a:t>Hg</a:t>
            </a:r>
            <a:endParaRPr lang="cs-CZ" altLang="cs-CZ" dirty="0"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B98D6ABF-B229-43A2-9A79-8A541D56EE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Hypertenze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77AD352-1B24-4665-91F7-234E7A4986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5749156-02AE-49AC-87A8-3E95CEF5AD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69</a:t>
            </a:fld>
            <a:endParaRPr lang="cs-CZ" altLang="cs-CZ" dirty="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919B79F8-658E-4778-9706-119F792B8C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Hypertenze 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161387F5-E839-4635-9B14-984FEF1C04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sz="2200" dirty="0">
                <a:solidFill>
                  <a:schemeClr val="tx2"/>
                </a:solidFill>
              </a:rPr>
              <a:t>Etiologie: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000" dirty="0"/>
              <a:t>- v 90% není příčina zřejmá (= primární, esenciální HT)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000" dirty="0"/>
              <a:t>- sekundární hypertenze – TK zvýšen v důsledku jiného patologického stavu – renální, </a:t>
            </a:r>
            <a:r>
              <a:rPr lang="cs-CZ" altLang="cs-CZ" sz="2000" dirty="0" err="1"/>
              <a:t>renovaskulární</a:t>
            </a:r>
            <a:r>
              <a:rPr lang="cs-CZ" altLang="cs-CZ" sz="2000" dirty="0"/>
              <a:t>, endokrinní, koarktace </a:t>
            </a:r>
            <a:r>
              <a:rPr lang="cs-CZ" altLang="cs-CZ" sz="2000" dirty="0" err="1"/>
              <a:t>Ao</a:t>
            </a:r>
            <a:r>
              <a:rPr lang="cs-CZ" altLang="cs-CZ" sz="2000" dirty="0"/>
              <a:t>, léčba steroidy, těhotenská hypertenze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200" dirty="0">
                <a:solidFill>
                  <a:schemeClr val="tx2"/>
                </a:solidFill>
              </a:rPr>
              <a:t>Rizikové faktory: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000" dirty="0"/>
              <a:t>-  RA, androidní obezita, kouření, HLP, DM, dna, zvýšený příjem Na, nízký příjem K, Ca, Mg, stres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000" dirty="0"/>
              <a:t>- přímá dědičnost není, tendence ve vyšším věku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000" dirty="0"/>
              <a:t>- vrozená odchylka průběhu mozečkové tepny – útlak centra kontroly TK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443DBCF-8B03-44A8-8602-99D0E7B4D8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253321-69D3-4745-B621-32CEBF9E4E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E178B6-9517-4309-A358-9D2C952A76E6}" type="slidenum">
              <a:rPr lang="cs-CZ" altLang="cs-CZ" smtClean="0"/>
              <a:pPr/>
              <a:t>7</a:t>
            </a:fld>
            <a:endParaRPr lang="cs-CZ" altLang="cs-CZ"/>
          </a:p>
        </p:txBody>
      </p:sp>
      <p:sp>
        <p:nvSpPr>
          <p:cNvPr id="8194" name="Rectangle 8">
            <a:extLst>
              <a:ext uri="{FF2B5EF4-FFF2-40B4-BE49-F238E27FC236}">
                <a16:creationId xmlns:a16="http://schemas.microsoft.com/office/drawing/2014/main" id="{C955ECC2-6C0E-4823-B5B7-968F155D49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>
                <a:solidFill>
                  <a:srgbClr val="0000DC"/>
                </a:solidFill>
              </a:rPr>
              <a:t>Ventrikulografie</a:t>
            </a:r>
            <a:endParaRPr lang="cs-CZ" altLang="cs-CZ" dirty="0">
              <a:solidFill>
                <a:srgbClr val="0000DC"/>
              </a:solidFill>
            </a:endParaRPr>
          </a:p>
        </p:txBody>
      </p:sp>
      <p:pic>
        <p:nvPicPr>
          <p:cNvPr id="8195" name="Picture 4" descr="RLVG">
            <a:extLst>
              <a:ext uri="{FF2B5EF4-FFF2-40B4-BE49-F238E27FC236}">
                <a16:creationId xmlns:a16="http://schemas.microsoft.com/office/drawing/2014/main" id="{02CB732E-83ED-46AB-8FAF-D2C360D7FD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54175"/>
            <a:ext cx="3690017" cy="414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7" descr="RLVG diast">
            <a:extLst>
              <a:ext uri="{FF2B5EF4-FFF2-40B4-BE49-F238E27FC236}">
                <a16:creationId xmlns:a16="http://schemas.microsoft.com/office/drawing/2014/main" id="{158354B2-3FF6-4729-AC5D-316156B01E9B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3230" y="1654175"/>
            <a:ext cx="4038600" cy="4418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678AF45-5545-4C9B-933C-5DB1F1CF6F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B600DC-62B7-4EA0-AF78-044E452228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70</a:t>
            </a:fld>
            <a:endParaRPr lang="cs-CZ" altLang="cs-CZ" dirty="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EED48C95-E2F4-4C27-A427-B66182F6A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Hypertenze 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C5F4B9F5-EE46-4A63-B0E1-00985C1196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200" dirty="0">
                <a:solidFill>
                  <a:schemeClr val="tx2"/>
                </a:solidFill>
              </a:rPr>
              <a:t>Manifestace: </a:t>
            </a:r>
            <a:r>
              <a:rPr lang="cs-CZ" altLang="cs-CZ" sz="2000" dirty="0"/>
              <a:t>část pacientů asymptomatických, část zvýšené pocení, bolest hlavy, únava, dušnost, nevolnost, zvracení, </a:t>
            </a:r>
            <a:r>
              <a:rPr lang="cs-CZ" altLang="cs-CZ" sz="2000" dirty="0" err="1"/>
              <a:t>vertigo</a:t>
            </a:r>
            <a:r>
              <a:rPr lang="cs-CZ" altLang="cs-CZ" sz="2000" dirty="0"/>
              <a:t>, poruchy spánku, bolesti na hrudi, bušení srdce, nervozita, epistaxe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200" dirty="0">
                <a:solidFill>
                  <a:schemeClr val="tx2"/>
                </a:solidFill>
              </a:rPr>
              <a:t>Formy zvýšení TK: 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labilní – zvýšení při námaze, pomalu klesá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fixovaná – stálé zvýšení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urgentní hypertenzní krize – nad 230/130 bez orgánového poškození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dirty="0" err="1"/>
              <a:t>emergentní</a:t>
            </a:r>
            <a:r>
              <a:rPr lang="cs-CZ" altLang="cs-CZ" sz="2000" dirty="0"/>
              <a:t> hypertenzní krize - nad 230/130 s orgánovým poškozením 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153716D-62D9-41C4-B78C-9744D0654F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A37FC91-F3FA-43AC-8882-E20D4187A0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71</a:t>
            </a:fld>
            <a:endParaRPr lang="cs-CZ" altLang="cs-CZ" dirty="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8DE03CBE-223F-477A-9D7D-2A1E3298FA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Hypertenze 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E7BC8285-0311-4DD9-9104-9F95FB3258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200" dirty="0">
                <a:solidFill>
                  <a:schemeClr val="tx2"/>
                </a:solidFill>
              </a:rPr>
              <a:t>Stadia hypertenze dle WHO:</a:t>
            </a:r>
          </a:p>
          <a:p>
            <a:pPr marL="182880" indent="-182880" fontAlgn="auto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v"/>
              <a:defRPr/>
            </a:pPr>
            <a:r>
              <a:rPr lang="cs-CZ" altLang="cs-CZ" sz="2000" dirty="0"/>
              <a:t>I. pouze zvýšení bez orgánových změn, </a:t>
            </a:r>
            <a:r>
              <a:rPr lang="cs-CZ" altLang="cs-CZ" sz="2000" dirty="0" err="1"/>
              <a:t>angiopatie</a:t>
            </a:r>
            <a:endParaRPr lang="cs-CZ" altLang="cs-CZ" sz="2000" dirty="0"/>
          </a:p>
          <a:p>
            <a:pPr marL="182880" indent="-182880" fontAlgn="auto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v"/>
              <a:defRPr/>
            </a:pPr>
            <a:r>
              <a:rPr lang="cs-CZ" altLang="cs-CZ" sz="2000" dirty="0"/>
              <a:t>II. hypertrofie LK, </a:t>
            </a:r>
            <a:r>
              <a:rPr lang="cs-CZ" altLang="cs-CZ" sz="2000" dirty="0" err="1"/>
              <a:t>angiosclerosis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retinae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hypertonica</a:t>
            </a:r>
            <a:endParaRPr lang="cs-CZ" altLang="cs-CZ" sz="2000" dirty="0"/>
          </a:p>
          <a:p>
            <a:pPr marL="182880" indent="-182880" fontAlgn="auto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v"/>
              <a:defRPr/>
            </a:pPr>
            <a:r>
              <a:rPr lang="cs-CZ" altLang="cs-CZ" sz="2000" dirty="0"/>
              <a:t>III. orgánové dekompenzace – CMP, IM, retinopatie</a:t>
            </a:r>
          </a:p>
          <a:p>
            <a:pPr marL="182880" indent="-182880" fontAlgn="auto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v"/>
              <a:defRPr/>
            </a:pPr>
            <a:r>
              <a:rPr lang="cs-CZ" altLang="cs-CZ" sz="2000" dirty="0"/>
              <a:t>IV. dekompenzovaná nekontrolovaná HT, HT krize, </a:t>
            </a:r>
            <a:r>
              <a:rPr lang="cs-CZ" altLang="cs-CZ" sz="2000" dirty="0" err="1"/>
              <a:t>neuroretinopatie</a:t>
            </a:r>
            <a:r>
              <a:rPr lang="cs-CZ" altLang="cs-CZ" sz="2000" dirty="0"/>
              <a:t>, edém papily, encefalopatie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F16321-0C1C-415A-814E-63C967DA26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72C219-F32E-4D20-8D82-5DEFBD7AB0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72</a:t>
            </a:fld>
            <a:endParaRPr lang="cs-CZ" altLang="cs-CZ" dirty="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44853A4F-C44F-4B25-B92D-D0F4BE265F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Hypertenze</a:t>
            </a:r>
            <a:r>
              <a:rPr lang="cs-CZ" altLang="cs-CZ" dirty="0">
                <a:solidFill>
                  <a:srgbClr val="FF9933"/>
                </a:solidFill>
              </a:rPr>
              <a:t> 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E35B6E0C-2142-4F94-86F0-F4C475D82E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200" dirty="0">
                <a:solidFill>
                  <a:schemeClr val="tx2"/>
                </a:solidFill>
              </a:rPr>
              <a:t>Diagnostika:  </a:t>
            </a: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cs-CZ" altLang="cs-CZ" sz="2000" dirty="0"/>
              <a:t>- měření TK na obou rukou po 5 min zklidnění, opakovaně (u lékaře, doma)</a:t>
            </a: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cs-CZ" altLang="cs-CZ" sz="2000" dirty="0"/>
              <a:t>- </a:t>
            </a:r>
            <a:r>
              <a:rPr lang="cs-CZ" altLang="cs-CZ" sz="2000" dirty="0" err="1"/>
              <a:t>Holterovo</a:t>
            </a:r>
            <a:r>
              <a:rPr lang="cs-CZ" altLang="cs-CZ" sz="2000" dirty="0"/>
              <a:t> monitorování TK</a:t>
            </a: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cs-CZ" altLang="cs-CZ" sz="2000" dirty="0"/>
              <a:t>- stanovení stadia – EKG, RTG, oční pozadí, renální funkce, ev. sběr moči / 24h, vyloučení sekundární hypertenze (UZ ledvin, </a:t>
            </a:r>
            <a:r>
              <a:rPr lang="cs-CZ" altLang="cs-CZ" sz="2000" dirty="0" err="1"/>
              <a:t>a.renalis</a:t>
            </a:r>
            <a:r>
              <a:rPr lang="cs-CZ" altLang="cs-CZ" sz="2000" dirty="0"/>
              <a:t>, aldosteron, kortizol, </a:t>
            </a:r>
            <a:r>
              <a:rPr lang="cs-CZ" altLang="cs-CZ" sz="2000" dirty="0" err="1"/>
              <a:t>metanefriny</a:t>
            </a:r>
            <a:r>
              <a:rPr lang="cs-CZ" altLang="cs-CZ" sz="2000" dirty="0"/>
              <a:t>, renin, ŠŽ…), ECHO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A29507-328A-4AE2-A7E1-1D5C7C9993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C14F27-1275-4240-B91A-84F518FCC4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73</a:t>
            </a:fld>
            <a:endParaRPr lang="cs-CZ" altLang="cs-CZ" dirty="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46DF1164-0D12-489B-B908-A2D2AA7FA1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Hypertenze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59601E47-41D0-4850-B24F-7B9BA91DD0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sz="2200" dirty="0">
                <a:solidFill>
                  <a:schemeClr val="tx2"/>
                </a:solidFill>
              </a:rPr>
              <a:t>Komplikace: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000" dirty="0"/>
              <a:t>- hypertenzní krize s encefalopatií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000" dirty="0"/>
              <a:t>- levostranné srdeční selhání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000" dirty="0"/>
              <a:t>- urychlení AS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000" dirty="0"/>
              <a:t>- disekce aorty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000" dirty="0"/>
              <a:t>- hemoragická CMP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200" dirty="0" err="1">
                <a:solidFill>
                  <a:schemeClr val="tx2"/>
                </a:solidFill>
              </a:rPr>
              <a:t>Diff</a:t>
            </a:r>
            <a:r>
              <a:rPr lang="cs-CZ" altLang="cs-CZ" sz="2200" dirty="0">
                <a:solidFill>
                  <a:schemeClr val="tx2"/>
                </a:solidFill>
              </a:rPr>
              <a:t>. dg. :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000" dirty="0"/>
              <a:t>- vyloučení chyby měření 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000" dirty="0"/>
              <a:t>- vyloučení sekundární HT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A474E8-F2F5-48A0-AB4B-7DAA32FAEA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CC10D1-1EA7-4698-A8C4-D5658CB590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74</a:t>
            </a:fld>
            <a:endParaRPr lang="cs-CZ" altLang="cs-CZ" dirty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5C67217F-4686-41AF-B0AB-05C095FF44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Hypertenze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FAF8B37D-BFDE-4051-9777-FC79422E08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cs-CZ" altLang="cs-CZ" sz="2200" dirty="0">
                <a:solidFill>
                  <a:schemeClr val="tx2"/>
                </a:solidFill>
              </a:rPr>
              <a:t>Léčba: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z="2000" dirty="0"/>
              <a:t>1) kauzální u sekundární hypertenze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z="2000" dirty="0"/>
              <a:t>2) nefarmakologická opatření:</a:t>
            </a:r>
          </a:p>
          <a:p>
            <a:pPr marL="0" indent="0">
              <a:lnSpc>
                <a:spcPct val="110000"/>
              </a:lnSpc>
              <a:buClr>
                <a:srgbClr val="FF9933"/>
              </a:buClr>
              <a:buNone/>
            </a:pPr>
            <a:r>
              <a:rPr lang="cs-CZ" altLang="cs-CZ" sz="2000" dirty="0"/>
              <a:t>- redukce hmotnosti</a:t>
            </a:r>
          </a:p>
          <a:p>
            <a:pPr marL="0" indent="0">
              <a:lnSpc>
                <a:spcPct val="110000"/>
              </a:lnSpc>
              <a:buClr>
                <a:srgbClr val="FF9933"/>
              </a:buClr>
              <a:buNone/>
            </a:pPr>
            <a:r>
              <a:rPr lang="cs-CZ" altLang="cs-CZ" sz="2000" dirty="0"/>
              <a:t>- nekouřit </a:t>
            </a:r>
          </a:p>
          <a:p>
            <a:pPr marL="0" indent="0">
              <a:lnSpc>
                <a:spcPct val="110000"/>
              </a:lnSpc>
              <a:buClr>
                <a:srgbClr val="FF9933"/>
              </a:buClr>
              <a:buNone/>
            </a:pPr>
            <a:r>
              <a:rPr lang="cs-CZ" altLang="cs-CZ" sz="2000" dirty="0"/>
              <a:t>- </a:t>
            </a:r>
            <a:r>
              <a:rPr lang="cs-CZ" altLang="cs-CZ" sz="2000" dirty="0" err="1"/>
              <a:t>nízkocholesterolová</a:t>
            </a:r>
            <a:r>
              <a:rPr lang="cs-CZ" altLang="cs-CZ" sz="2000" dirty="0"/>
              <a:t> dieta</a:t>
            </a:r>
          </a:p>
          <a:p>
            <a:pPr marL="0" indent="0">
              <a:lnSpc>
                <a:spcPct val="110000"/>
              </a:lnSpc>
              <a:buClr>
                <a:srgbClr val="FF9933"/>
              </a:buClr>
              <a:buNone/>
            </a:pPr>
            <a:r>
              <a:rPr lang="cs-CZ" altLang="cs-CZ" sz="2000" dirty="0"/>
              <a:t>- redukce přijmu soli, kávy, alkoholu</a:t>
            </a:r>
          </a:p>
          <a:p>
            <a:pPr marL="0" indent="0">
              <a:lnSpc>
                <a:spcPct val="110000"/>
              </a:lnSpc>
              <a:buClr>
                <a:srgbClr val="FF9933"/>
              </a:buClr>
              <a:buNone/>
            </a:pPr>
            <a:r>
              <a:rPr lang="cs-CZ" altLang="cs-CZ" sz="2000" dirty="0"/>
              <a:t>- zvýšení příjmu K, Ca, Mg</a:t>
            </a:r>
          </a:p>
          <a:p>
            <a:pPr marL="0" indent="0">
              <a:lnSpc>
                <a:spcPct val="110000"/>
              </a:lnSpc>
              <a:buClr>
                <a:srgbClr val="FF9933"/>
              </a:buClr>
              <a:buNone/>
            </a:pPr>
            <a:r>
              <a:rPr lang="cs-CZ" altLang="cs-CZ" sz="2000" dirty="0"/>
              <a:t>- </a:t>
            </a:r>
            <a:r>
              <a:rPr lang="cs-CZ" altLang="cs-CZ" sz="2000" dirty="0" err="1"/>
              <a:t>nízkopurinová</a:t>
            </a:r>
            <a:r>
              <a:rPr lang="cs-CZ" altLang="cs-CZ" sz="2000" dirty="0"/>
              <a:t> dieta</a:t>
            </a:r>
          </a:p>
          <a:p>
            <a:pPr marL="0" indent="0">
              <a:lnSpc>
                <a:spcPct val="110000"/>
              </a:lnSpc>
              <a:buClr>
                <a:srgbClr val="FF9933"/>
              </a:buClr>
              <a:buNone/>
            </a:pPr>
            <a:r>
              <a:rPr lang="cs-CZ" altLang="cs-CZ" sz="2000" dirty="0"/>
              <a:t>- zvýšení pohybové aktivity </a:t>
            </a:r>
          </a:p>
          <a:p>
            <a:pPr marL="0" indent="0">
              <a:lnSpc>
                <a:spcPct val="110000"/>
              </a:lnSpc>
              <a:buClr>
                <a:srgbClr val="FF9933"/>
              </a:buClr>
              <a:buNone/>
            </a:pPr>
            <a:r>
              <a:rPr lang="cs-CZ" altLang="cs-CZ" sz="2000" dirty="0"/>
              <a:t>- autogenní tréning ke snížení vlivu stresu</a:t>
            </a:r>
          </a:p>
          <a:p>
            <a:pPr marL="0" indent="0">
              <a:lnSpc>
                <a:spcPct val="110000"/>
              </a:lnSpc>
              <a:buClr>
                <a:srgbClr val="FF9933"/>
              </a:buClr>
              <a:buNone/>
            </a:pPr>
            <a:r>
              <a:rPr lang="cs-CZ" altLang="cs-CZ" sz="2000" dirty="0"/>
              <a:t>- </a:t>
            </a:r>
            <a:r>
              <a:rPr lang="cs-CZ" altLang="cs-CZ" sz="2000" dirty="0" err="1"/>
              <a:t>self</a:t>
            </a:r>
            <a:r>
              <a:rPr lang="cs-CZ" altLang="cs-CZ" sz="2000" dirty="0"/>
              <a:t>-monitoring 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BCC0E5C-5A7F-4480-BB21-94B3518F80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D2FDF70-E495-4601-9760-C536C24BD4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75</a:t>
            </a:fld>
            <a:endParaRPr lang="cs-CZ" altLang="cs-CZ" dirty="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42425229-6DA3-42E5-A1BD-4D28DD4D10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Hypertenze 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9D8B6F89-3906-4EC4-BB0C-8798D14EF9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400" dirty="0">
                <a:solidFill>
                  <a:schemeClr val="tx2"/>
                </a:solidFill>
              </a:rPr>
              <a:t>Farmakologická léčba: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- zahájení - </a:t>
            </a:r>
            <a:r>
              <a:rPr lang="cs-CZ" altLang="cs-CZ" sz="2000" dirty="0" err="1"/>
              <a:t>monoterapie</a:t>
            </a:r>
            <a:r>
              <a:rPr lang="cs-CZ" altLang="cs-CZ" sz="2000" dirty="0"/>
              <a:t> nebo kombinace 2 léků v nižších dávkách (účinnější) (většinou </a:t>
            </a:r>
            <a:r>
              <a:rPr lang="cs-CZ" altLang="cs-CZ" sz="2000" dirty="0" err="1"/>
              <a:t>ACEi+Ca</a:t>
            </a:r>
            <a:r>
              <a:rPr lang="cs-CZ" altLang="cs-CZ" sz="2000" dirty="0"/>
              <a:t> blokátor nebo diuretikum)</a:t>
            </a: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cs-CZ" altLang="cs-CZ" sz="2000" dirty="0"/>
              <a:t>- další skupiny – BB, blokátory AT1receptorů, alfa blokátory, centrální léky, nitráty</a:t>
            </a: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cs-CZ" altLang="cs-CZ" sz="2000" dirty="0"/>
              <a:t>- při rezistenci - troj- a více kombinace (často sekundární HT)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400" dirty="0">
                <a:solidFill>
                  <a:schemeClr val="tx2"/>
                </a:solidFill>
              </a:rPr>
              <a:t>Příčiny neúspěchu: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- nedodržování dietních a režimových opatření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- vynechání léčby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- interakce (HAK)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dirty="0"/>
              <a:t>- sekundární HT 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38ED31-871F-48B1-A6F2-5139CEE549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5A947C-910E-453C-88B8-7705703973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76</a:t>
            </a:fld>
            <a:endParaRPr lang="cs-CZ" altLang="cs-CZ" dirty="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30CE35C5-F93B-4311-9F34-DE536F32D9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Hypertenze 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6F11F443-9230-48F9-B652-C19DB843B5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rgbClr val="FFFF00"/>
              </a:buClr>
              <a:buNone/>
            </a:pPr>
            <a:r>
              <a:rPr lang="cs-CZ" altLang="cs-CZ" sz="2200" dirty="0">
                <a:solidFill>
                  <a:schemeClr val="tx2"/>
                </a:solidFill>
              </a:rPr>
              <a:t>Léčba hypertenzní krize: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000" dirty="0"/>
              <a:t>- iniciálně v první hodině snížení o 20% původních hodnot 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000" dirty="0"/>
              <a:t>- p. o. rychle a krátkodobě působící ACEI – </a:t>
            </a:r>
            <a:r>
              <a:rPr lang="cs-CZ" altLang="cs-CZ" sz="2000" dirty="0" err="1"/>
              <a:t>captopril</a:t>
            </a:r>
            <a:endParaRPr lang="cs-CZ" altLang="cs-CZ" sz="2000" dirty="0"/>
          </a:p>
          <a:p>
            <a:pPr marL="0" indent="0">
              <a:buClr>
                <a:srgbClr val="FFFF00"/>
              </a:buClr>
              <a:buNone/>
            </a:pPr>
            <a:r>
              <a:rPr lang="cs-CZ" altLang="cs-CZ" sz="2000" dirty="0"/>
              <a:t>- i. v. - </a:t>
            </a:r>
            <a:r>
              <a:rPr lang="cs-CZ" altLang="cs-CZ" sz="2000" dirty="0" err="1"/>
              <a:t>urapidil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Ebrantil</a:t>
            </a:r>
            <a:r>
              <a:rPr lang="cs-CZ" altLang="cs-CZ" sz="2000" dirty="0"/>
              <a:t>, nitráty – </a:t>
            </a:r>
            <a:r>
              <a:rPr lang="cs-CZ" altLang="cs-CZ" sz="2000" dirty="0" err="1"/>
              <a:t>Isoket</a:t>
            </a:r>
            <a:r>
              <a:rPr lang="cs-CZ" altLang="cs-CZ" sz="2000" dirty="0"/>
              <a:t>, vasodilatátory – </a:t>
            </a:r>
            <a:r>
              <a:rPr lang="cs-CZ" altLang="cs-CZ" sz="2000" dirty="0" err="1"/>
              <a:t>dihydralazin</a:t>
            </a:r>
            <a:r>
              <a:rPr lang="cs-CZ" altLang="cs-CZ" sz="2000" dirty="0"/>
              <a:t>, alfa-</a:t>
            </a:r>
            <a:r>
              <a:rPr lang="cs-CZ" altLang="cs-CZ" sz="2000" dirty="0" err="1"/>
              <a:t>lytika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nitroprusid</a:t>
            </a:r>
            <a:endParaRPr lang="cs-CZ" altLang="cs-CZ" sz="20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C0CED8-D6B8-4BE1-8F06-5261423452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F4D533C8-0DDA-4128-9E0E-99E45FBF3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ctr">
              <a:buNone/>
            </a:pPr>
            <a:endParaRPr lang="cs-CZ" sz="5000" dirty="0">
              <a:solidFill>
                <a:schemeClr val="tx2"/>
              </a:solidFill>
            </a:endParaRPr>
          </a:p>
          <a:p>
            <a:pPr marL="72000" indent="0" algn="ctr">
              <a:buNone/>
            </a:pPr>
            <a:r>
              <a:rPr lang="cs-CZ" sz="5000" b="1" dirty="0">
                <a:solidFill>
                  <a:schemeClr val="tx2"/>
                </a:solidFill>
              </a:rPr>
              <a:t>Děkuji za pozornost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0732DA-C453-4D9D-B151-B2F17E28A0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3469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F9A3DA8-5685-495F-B7AF-7E7B76B1BC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D8E857-A054-4334-BE15-7644A0F62A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B3D9E943-9AB8-40A4-ADF5-B988BFA0BD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00DC"/>
                </a:solidFill>
              </a:rPr>
              <a:t>Srdeční selhání I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D79283C-5899-4EB3-992C-E125DFBBBE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rgbClr val="0000DC"/>
                </a:solidFill>
              </a:rPr>
              <a:t>definice</a:t>
            </a:r>
            <a:r>
              <a:rPr lang="cs-CZ" altLang="cs-CZ" sz="2000" dirty="0">
                <a:solidFill>
                  <a:srgbClr val="800000"/>
                </a:solidFill>
              </a:rPr>
              <a:t> </a:t>
            </a:r>
            <a:r>
              <a:rPr lang="cs-CZ" altLang="cs-CZ" sz="2000" dirty="0"/>
              <a:t>– klinický syndrom vznikající jako důsledek působení KVS chorob na myokard. Ty vedou k systolické a nebo diastolické dysfunkci srdce.</a:t>
            </a:r>
          </a:p>
          <a:p>
            <a:pPr eaLnBrk="1" hangingPunct="1"/>
            <a:r>
              <a:rPr lang="cs-CZ" altLang="cs-CZ" sz="2200" dirty="0">
                <a:solidFill>
                  <a:srgbClr val="0000DC"/>
                </a:solidFill>
              </a:rPr>
              <a:t>etiologie: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ICHS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Hypertenze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Kardiomyopatie, myokarditidy, endokarditidy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Chlopenní vady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Arytmie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8C6A0FD-AF92-4047-848A-9A520EE6EF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2A5D9C-0D33-44E0-90A6-F7C037308A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E0FBD5E3-9EAE-4D05-A3CC-B1CE99F381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00DC"/>
                </a:solidFill>
              </a:rPr>
              <a:t>Srdeční selhání II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7C531079-26A4-494B-AC86-0D61D922B9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rgbClr val="0000DC"/>
                </a:solidFill>
              </a:rPr>
              <a:t>kompenzační mechanizmy</a:t>
            </a:r>
            <a:r>
              <a:rPr lang="cs-CZ" altLang="cs-CZ" sz="2000" dirty="0">
                <a:solidFill>
                  <a:srgbClr val="0000DC"/>
                </a:solidFill>
              </a:rPr>
              <a:t>: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srdeční hypertrofie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srdeční dilatace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zvýšení aktivity sympatiku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zvýšená aktivita renin – </a:t>
            </a:r>
            <a:r>
              <a:rPr lang="cs-CZ" altLang="cs-CZ" sz="2000" dirty="0" err="1"/>
              <a:t>angiotenzin</a:t>
            </a:r>
            <a:r>
              <a:rPr lang="cs-CZ" altLang="cs-CZ" sz="2000" dirty="0"/>
              <a:t> – aldosteronového systému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D93CEC68-B0E2-4F50-9397-CF56FB426367}" vid="{25042F54-EE2F-4CAA-B106-EE257721CFC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prezentace-med-cz-fnbrno-v02</Template>
  <TotalTime>1299</TotalTime>
  <Words>4863</Words>
  <Application>Microsoft Office PowerPoint</Application>
  <PresentationFormat>Širokoúhlá obrazovka</PresentationFormat>
  <Paragraphs>543</Paragraphs>
  <Slides>77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77</vt:i4>
      </vt:variant>
    </vt:vector>
  </HeadingPairs>
  <TitlesOfParts>
    <vt:vector size="82" baseType="lpstr">
      <vt:lpstr>Arial</vt:lpstr>
      <vt:lpstr>Tahoma</vt:lpstr>
      <vt:lpstr>Wingdings</vt:lpstr>
      <vt:lpstr>Wingdings 3</vt:lpstr>
      <vt:lpstr>Prezentace_MU_CZ</vt:lpstr>
      <vt:lpstr>Onemocnění srdce I</vt:lpstr>
      <vt:lpstr>Anatomie a fyziologie srdce</vt:lpstr>
      <vt:lpstr>Vyšetřovací metody v kardiologii I</vt:lpstr>
      <vt:lpstr>Normální EKG</vt:lpstr>
      <vt:lpstr>Normální RTG hrudníku</vt:lpstr>
      <vt:lpstr>Vyšetřovací metody v kardiologii I</vt:lpstr>
      <vt:lpstr>Ventrikulografie</vt:lpstr>
      <vt:lpstr>Srdeční selhání I</vt:lpstr>
      <vt:lpstr>Srdeční selhání II</vt:lpstr>
      <vt:lpstr>Srdeční selhání III</vt:lpstr>
      <vt:lpstr>Akutní levostranné selhání I</vt:lpstr>
      <vt:lpstr>Plicní edém před a po terapii</vt:lpstr>
      <vt:lpstr>Akutní levostranné selhání II</vt:lpstr>
      <vt:lpstr>Akutní levostranné selhání III</vt:lpstr>
      <vt:lpstr>Akutní pravostranné selhání I</vt:lpstr>
      <vt:lpstr>Akutní pravostranné selhání II</vt:lpstr>
      <vt:lpstr>Akutní pravostranné selhání III</vt:lpstr>
      <vt:lpstr>Chronické levostranné selhání I</vt:lpstr>
      <vt:lpstr>Chronické levostranné selhání II</vt:lpstr>
      <vt:lpstr>Chronické levostranné selhání III</vt:lpstr>
      <vt:lpstr>Chronické pravostranné selhání I</vt:lpstr>
      <vt:lpstr>Chronické pravostranné selhání II</vt:lpstr>
      <vt:lpstr>Chronické pravostranné selhání III</vt:lpstr>
      <vt:lpstr>Arytmie I</vt:lpstr>
      <vt:lpstr>Arytmie II</vt:lpstr>
      <vt:lpstr>Arytmie III</vt:lpstr>
      <vt:lpstr>Arytmie z poruch tvorby vzruchu I</vt:lpstr>
      <vt:lpstr>Arytmie z poruch tvorby vzruchu II</vt:lpstr>
      <vt:lpstr>Sinusová tachykardie</vt:lpstr>
      <vt:lpstr>Fibrilace síní</vt:lpstr>
      <vt:lpstr>Arytmie z poruch tvorby vzruchu III</vt:lpstr>
      <vt:lpstr>Flutter síní</vt:lpstr>
      <vt:lpstr>Komorová tachykardie</vt:lpstr>
      <vt:lpstr>Arytmie z poruch tvorby vzruchu IV</vt:lpstr>
      <vt:lpstr>Komorový flutter</vt:lpstr>
      <vt:lpstr>Komorová fibrilace</vt:lpstr>
      <vt:lpstr>Arytmie z poruch vedení vzruchu I</vt:lpstr>
      <vt:lpstr>A-v blokáda I. stupně</vt:lpstr>
      <vt:lpstr>A-v blokáda II. stupně</vt:lpstr>
      <vt:lpstr>A-v blokáda III. stupně</vt:lpstr>
      <vt:lpstr>Arytmie z poruch vedení vzruchu II</vt:lpstr>
      <vt:lpstr>Blokáda pravého Tawarova raménka</vt:lpstr>
      <vt:lpstr>Blokáda levého Tawarova raménka</vt:lpstr>
      <vt:lpstr>Léčba arytmií</vt:lpstr>
      <vt:lpstr>Ischemická choroba srdeční I</vt:lpstr>
      <vt:lpstr>Ischemická choroba srdeční II</vt:lpstr>
      <vt:lpstr>Nestabilní angina pectoris I</vt:lpstr>
      <vt:lpstr>Nestabilní angina pectoris II</vt:lpstr>
      <vt:lpstr>Nestabilní angina pectoris III</vt:lpstr>
      <vt:lpstr>Akutní infarkt myokardu I</vt:lpstr>
      <vt:lpstr>Akutní infarkt myokardu II</vt:lpstr>
      <vt:lpstr>Akutní infarkt myokardu III</vt:lpstr>
      <vt:lpstr>Prezentace aplikace PowerPoint</vt:lpstr>
      <vt:lpstr>IM dolní a laterální stěny - akutní</vt:lpstr>
      <vt:lpstr>IM dolní a laterální stěny – po 5 dnech</vt:lpstr>
      <vt:lpstr>IM přední stěny</vt:lpstr>
      <vt:lpstr>Akutní infarkt myokardu </vt:lpstr>
      <vt:lpstr>Akutní infarkt myokardu </vt:lpstr>
      <vt:lpstr>Akutní infarkt myokardu </vt:lpstr>
      <vt:lpstr>Akutní infarkt myokardu </vt:lpstr>
      <vt:lpstr>Akutní infarkt myokardu </vt:lpstr>
      <vt:lpstr>Náhlá smrt při ICHS</vt:lpstr>
      <vt:lpstr>Stabilní angina pectoris</vt:lpstr>
      <vt:lpstr>Stabilní angina pectoris</vt:lpstr>
      <vt:lpstr>Difuzní ischemické změny</vt:lpstr>
      <vt:lpstr>Stabilní angina pectoris</vt:lpstr>
      <vt:lpstr>Stabilní angina pectoris</vt:lpstr>
      <vt:lpstr>Hypertenze </vt:lpstr>
      <vt:lpstr>Hypertenze </vt:lpstr>
      <vt:lpstr>Hypertenze </vt:lpstr>
      <vt:lpstr>Hypertenze </vt:lpstr>
      <vt:lpstr>Hypertenze </vt:lpstr>
      <vt:lpstr>Hypertenze</vt:lpstr>
      <vt:lpstr>Hypertenze</vt:lpstr>
      <vt:lpstr>Hypertenze </vt:lpstr>
      <vt:lpstr>Hypertenze </vt:lpstr>
      <vt:lpstr>Prezentace aplikace PowerPoint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Jitka Skládaná</dc:creator>
  <cp:lastModifiedBy>Jitka Skládaná</cp:lastModifiedBy>
  <cp:revision>72</cp:revision>
  <cp:lastPrinted>1601-01-01T00:00:00Z</cp:lastPrinted>
  <dcterms:created xsi:type="dcterms:W3CDTF">2021-04-27T07:29:37Z</dcterms:created>
  <dcterms:modified xsi:type="dcterms:W3CDTF">2021-05-18T06:40:29Z</dcterms:modified>
</cp:coreProperties>
</file>