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9" r:id="rId24"/>
    <p:sldId id="281" r:id="rId25"/>
    <p:sldId id="282" r:id="rId26"/>
    <p:sldId id="336" r:id="rId27"/>
    <p:sldId id="302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7" autoAdjust="0"/>
    <p:restoredTop sz="96754" autoAdjust="0"/>
  </p:normalViewPr>
  <p:slideViewPr>
    <p:cSldViewPr snapToGrid="0">
      <p:cViewPr varScale="1">
        <p:scale>
          <a:sx n="62" d="100"/>
          <a:sy n="62" d="100"/>
        </p:scale>
        <p:origin x="72" y="6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2337EB-3F6A-40F1-A459-82F88D226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3CABA6-B5C3-4C4A-88B7-98740FF1D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0B7306-1EC0-472D-99A7-8AA16CE2C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45C31-7B1D-4BBB-855C-18B0EED77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22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489200"/>
            <a:ext cx="11361600" cy="339371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5000" dirty="0">
                <a:latin typeface="Arial" panose="020B0604020202020204" pitchFamily="34" charset="0"/>
              </a:rPr>
              <a:t>Hypotenze</a:t>
            </a:r>
            <a:br>
              <a:rPr lang="cs-CZ" altLang="cs-CZ" sz="5000" dirty="0">
                <a:latin typeface="Arial" panose="020B0604020202020204" pitchFamily="34" charset="0"/>
              </a:rPr>
            </a:br>
            <a:r>
              <a:rPr lang="cs-CZ" altLang="cs-CZ" sz="5000" dirty="0">
                <a:latin typeface="Arial" panose="020B0604020202020204" pitchFamily="34" charset="0"/>
              </a:rPr>
              <a:t>Šok</a:t>
            </a:r>
            <a:br>
              <a:rPr lang="cs-CZ" altLang="cs-CZ" sz="5000" dirty="0">
                <a:latin typeface="Arial" panose="020B0604020202020204" pitchFamily="34" charset="0"/>
              </a:rPr>
            </a:br>
            <a:r>
              <a:rPr lang="cs-CZ" altLang="cs-CZ" sz="5000" dirty="0"/>
              <a:t>Plicní embolizace</a:t>
            </a:r>
            <a:br>
              <a:rPr lang="cs-CZ" altLang="cs-CZ" sz="5000" dirty="0"/>
            </a:br>
            <a:r>
              <a:rPr lang="cs-CZ" altLang="cs-CZ" sz="5000" dirty="0"/>
              <a:t>Plicní hypertenze</a:t>
            </a:r>
            <a:br>
              <a:rPr lang="cs-CZ" altLang="cs-CZ" sz="5400" dirty="0"/>
            </a:br>
            <a:br>
              <a:rPr lang="cs-CZ" altLang="cs-CZ" sz="5000" dirty="0">
                <a:latin typeface="Arial" panose="020B0604020202020204" pitchFamily="34" charset="0"/>
              </a:rPr>
            </a:b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3BDB022-04DA-4CB4-B6CD-2D0CEC09E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8362713-8473-4D41-BF64-9131D33FF7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hemoragický šok – ztráta krve při úrazech a krvácení – nad 1000ml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nehemoragický</a:t>
            </a:r>
            <a:r>
              <a:rPr lang="cs-CZ" altLang="cs-CZ" sz="2000" dirty="0"/>
              <a:t> šok – zvracení, průjmy, polyurická fáze RI, dehydratace, ztráty plazmy při popáleninách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AE0CF9-9D3C-439E-A317-9B7B68EB21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633EB6-AF5E-4514-A9CF-F5DE3B57F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720C4C6-2547-4ED8-83B8-478536B81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1829827-43F5-4C44-955A-F27F5AE66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Stádia </a:t>
            </a:r>
            <a:r>
              <a:rPr lang="cs-CZ" altLang="cs-CZ" sz="2200" dirty="0" err="1">
                <a:solidFill>
                  <a:schemeClr val="tx2"/>
                </a:solidFill>
              </a:rPr>
              <a:t>hypovolemického</a:t>
            </a:r>
            <a:r>
              <a:rPr lang="cs-CZ" altLang="cs-CZ" sz="2200" dirty="0">
                <a:solidFill>
                  <a:schemeClr val="tx2"/>
                </a:solidFill>
              </a:rPr>
              <a:t> šoku: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10-25% - periferní vasokonstrikce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25-30% - TF nad 100/min,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pod 100mmHg, bledost, pocení, oligurie, žízeň, neklid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ztráta 35-50% - 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pod 60mmHg, bledost, anurie – </a:t>
            </a:r>
            <a:r>
              <a:rPr lang="cs-CZ" altLang="cs-CZ" sz="2000" dirty="0" err="1"/>
              <a:t>prerenální</a:t>
            </a:r>
            <a:r>
              <a:rPr lang="cs-CZ" altLang="cs-CZ" sz="2000" dirty="0"/>
              <a:t> selhání, mydriáza z acidózy, porucha vědomí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A7E593-0DCE-4BF2-93B9-D9B65144C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275E26-2905-4DF1-8BBA-F8F3B24076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7EA844-CB12-48BE-8833-45C60E73D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Hypovolemický</a:t>
            </a:r>
            <a:r>
              <a:rPr lang="cs-CZ" altLang="cs-CZ" dirty="0"/>
              <a:t> šok III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6821850-B667-47FC-AD4F-E49C312C5A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klinické příznaky, CVT, laboratorně – pokles TK, pokles </a:t>
            </a:r>
            <a:r>
              <a:rPr lang="cs-CZ" altLang="cs-CZ" sz="2000" dirty="0" err="1"/>
              <a:t>Hb</a:t>
            </a:r>
            <a:r>
              <a:rPr lang="cs-CZ" altLang="cs-CZ" sz="2000" dirty="0"/>
              <a:t> s odstupem několika hodin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  <a:r>
              <a:rPr lang="cs-CZ" altLang="cs-CZ" sz="2000" dirty="0"/>
              <a:t> zastavit krvácení, ztrátu tekutin, úhrada krve, tekutin, 2 </a:t>
            </a:r>
            <a:r>
              <a:rPr lang="cs-CZ" altLang="cs-CZ" sz="2000" dirty="0" err="1"/>
              <a:t>i.v</a:t>
            </a:r>
            <a:r>
              <a:rPr lang="cs-CZ" altLang="cs-CZ" sz="2000" dirty="0"/>
              <a:t>. katetry, prozatímně – </a:t>
            </a:r>
            <a:r>
              <a:rPr lang="cs-CZ" altLang="cs-CZ" sz="2000" dirty="0" err="1"/>
              <a:t>plazmaexpandéry</a:t>
            </a:r>
            <a:r>
              <a:rPr lang="cs-CZ" altLang="cs-CZ" sz="2000" dirty="0"/>
              <a:t> 500-1000ml, krystaloidy</a:t>
            </a:r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Cíl: </a:t>
            </a:r>
            <a:r>
              <a:rPr lang="cs-CZ" altLang="cs-CZ" sz="2000" dirty="0"/>
              <a:t>obnovit diurézu aspoň 30-50ml/hod</a:t>
            </a:r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000" dirty="0" err="1"/>
              <a:t>Vasopresory</a:t>
            </a:r>
            <a:r>
              <a:rPr lang="cs-CZ" altLang="cs-CZ" sz="2000" dirty="0"/>
              <a:t> jsou KI, pokud CVT nedosáhne fyziologických hodnot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C5709B-4712-4231-B469-667C42DB90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8BE97-97C5-428A-875A-911B305AB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E5C72C7-10F7-40B9-B2CE-B365D2C90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Kardiogenní šok 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C25643-F9D2-4A76-BA1C-A22971FA87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náhlý pokles minutového výdeje (poškození 40% myokardu, arytmie), častěji u recidiv IM, u </a:t>
            </a:r>
            <a:r>
              <a:rPr lang="cs-CZ" altLang="cs-CZ" sz="2000" dirty="0" err="1"/>
              <a:t>transmurálních</a:t>
            </a:r>
            <a:r>
              <a:rPr lang="cs-CZ" altLang="cs-CZ" sz="2000" dirty="0"/>
              <a:t> IM, u DM, nad 60 let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hypotenze, tachykardie, dušnost, otoky, příznaky selhání LK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klinické příznaky, RTG známky plicního edému, ECHO známky poškození kinetiky stěny LK, zvýšení plnícího tlaku LS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ED8FCA-0675-46A2-966B-BAB12FA16B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5921AD-7AC5-4DCB-98F6-7E1455048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886DD83-872C-47A9-8C38-8752B9983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Kardiogenní šok 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222A8B5-8FDC-43B2-99FE-578F671B8B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ovlivnění rozsahu IM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snížení spotřeby kyslíku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zlepšení koronárního průtoku – PCI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antiarytmika</a:t>
            </a:r>
            <a:r>
              <a:rPr lang="cs-CZ" altLang="cs-CZ" sz="2000" dirty="0"/>
              <a:t>, léčba srdečního selhání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Další léčba: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odstranění bolesti, </a:t>
            </a:r>
            <a:r>
              <a:rPr lang="cs-CZ" altLang="cs-CZ" sz="2000" dirty="0" err="1"/>
              <a:t>hypoxémie</a:t>
            </a:r>
            <a:r>
              <a:rPr lang="cs-CZ" altLang="cs-CZ" sz="2000" dirty="0"/>
              <a:t>, acidózy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úprava intravaskulárního objemu – dle WP, farmakologická léčba – dopamin, </a:t>
            </a:r>
            <a:r>
              <a:rPr lang="cs-CZ" altLang="cs-CZ" sz="2000" dirty="0" err="1"/>
              <a:t>dobutamin</a:t>
            </a:r>
            <a:r>
              <a:rPr lang="cs-CZ" altLang="cs-CZ" sz="2000" dirty="0"/>
              <a:t>, event. noradrenalin, diuretika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mechanická podpora cirkulace – </a:t>
            </a:r>
            <a:r>
              <a:rPr lang="cs-CZ" altLang="cs-CZ" sz="2000" dirty="0" err="1"/>
              <a:t>kontrapulzace</a:t>
            </a:r>
            <a:r>
              <a:rPr lang="cs-CZ" altLang="cs-CZ" sz="2000" dirty="0"/>
              <a:t>, ECMO, PEEP  </a:t>
            </a:r>
          </a:p>
          <a:p>
            <a:pPr eaLnBrk="1" hangingPunct="1">
              <a:lnSpc>
                <a:spcPct val="80000"/>
              </a:lnSpc>
              <a:buClr>
                <a:srgbClr val="FFFF66"/>
              </a:buClr>
              <a:buFont typeface="Wingdings" panose="05000000000000000000" pitchFamily="2" charset="2"/>
              <a:buChar char="q"/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796993-DEA8-4C59-B31A-6737C01E2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9892B8-9617-4790-AAB5-E01963B864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2095BDA-D1A9-48E3-93B4-F07CC935B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Septický šok 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B79EA7F-5AFA-4514-8FDF-04C7DAA34E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 err="1"/>
              <a:t>bakterémie</a:t>
            </a:r>
            <a:r>
              <a:rPr lang="cs-CZ" altLang="cs-CZ" sz="2000" dirty="0"/>
              <a:t> s uvolněním </a:t>
            </a:r>
            <a:r>
              <a:rPr lang="cs-CZ" altLang="cs-CZ" sz="2000" dirty="0" err="1"/>
              <a:t>bakter</a:t>
            </a:r>
            <a:r>
              <a:rPr lang="cs-CZ" altLang="cs-CZ" sz="2000" dirty="0"/>
              <a:t>. toxinů a </a:t>
            </a:r>
            <a:r>
              <a:rPr lang="cs-CZ" altLang="cs-CZ" sz="2000" dirty="0" err="1"/>
              <a:t>cytokinů</a:t>
            </a:r>
            <a:r>
              <a:rPr lang="cs-CZ" altLang="cs-CZ" sz="2000" dirty="0"/>
              <a:t> vedoucích k vazodilataci a hypotenzi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Průběh: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systémová zánětlivá reakce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sepse se známkami orgánové dysfunkce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septický šok – </a:t>
            </a:r>
            <a:r>
              <a:rPr lang="cs-CZ" altLang="cs-CZ" sz="2000" dirty="0" err="1"/>
              <a:t>hyperdynamická</a:t>
            </a:r>
            <a:r>
              <a:rPr lang="cs-CZ" altLang="cs-CZ" sz="2000" dirty="0"/>
              <a:t> forma s teplou suchou kůží, počátek uniká pozornosti, hyperkinetická cirkulace, hypotenze, tachykardie, relativní hypovolémie, klesá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tkání, postupně multiorgánové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4165CF3-389A-478C-8C78-6522A3598F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6ED698-A4AF-45C1-863B-1931EE39A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6AD8E0-7DFF-4EE0-A1EF-D38B72BAB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Septický šok II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23376D6-9DC3-4D55-9694-13F8EE084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000" dirty="0"/>
              <a:t>obzvlášť nebezpečný - šok při meningokokové infekci – DIC, krvácení do nadledvin.</a:t>
            </a:r>
          </a:p>
          <a:p>
            <a:pPr marL="72000" indent="0" eaLnBrk="1" hangingPunct="1">
              <a:buNone/>
            </a:pP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  <a:r>
              <a:rPr lang="cs-CZ" altLang="cs-CZ" sz="2000" dirty="0"/>
              <a:t> ATB terapie, krystaloidy dle CVT, kyslík, zajištění diurézy, malé dávky </a:t>
            </a:r>
            <a:r>
              <a:rPr lang="cs-CZ" altLang="cs-CZ" sz="2000" dirty="0" err="1"/>
              <a:t>vasopresorů</a:t>
            </a:r>
            <a:r>
              <a:rPr lang="cs-CZ" altLang="cs-CZ" sz="2000" dirty="0"/>
              <a:t>,  podpora funkce nadledvin – 200mg HCT denně, zamezení ztrát tepla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CD2120-3BDA-4347-B655-A27B9CA24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A22F00-CDEA-459D-83F9-F38D68D292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34AEB5F-6C9A-4BBE-842D-05BE81715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Anafylaktický šok I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899AAE7-F362-42BA-872B-07CDB6CBAF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</a:t>
            </a:r>
            <a:r>
              <a:rPr lang="cs-CZ" altLang="cs-CZ" sz="2000" dirty="0"/>
              <a:t> generalizovaná reakce na alergen, uvolnění mediátorů – histamin, serotonin, komplementová kaskáda → edém sliznic, svědění, </a:t>
            </a:r>
            <a:r>
              <a:rPr lang="cs-CZ" altLang="cs-CZ" sz="2000" dirty="0" err="1"/>
              <a:t>exantém</a:t>
            </a:r>
            <a:r>
              <a:rPr lang="cs-CZ" altLang="cs-CZ" sz="2000" dirty="0"/>
              <a:t>, vazodilatace, pokles TK, tachykardie 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Stupně závažnosti: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0 – místní reakce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 – celkové příznaky – závratě, bolesti hlavy, kožní příznaky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II – pokles TK, tachykardie, dušnost, nauzea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III – bronchospasmus, edém laryngu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IV – zástava dechu a oběhu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D5E93F-687B-4F22-9B5A-83D06C9F8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8CDF1-7BD8-4AD3-A1BD-FD9738E65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616115-6861-4A9B-A1ED-C5FBA18D3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Anafylaktický šok II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710AE27-7AFD-402B-BFE6-54DF1E5BD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1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zastavit další přísun antigenu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iv</a:t>
            </a:r>
            <a:r>
              <a:rPr lang="cs-CZ" altLang="cs-CZ" sz="2000" dirty="0"/>
              <a:t> přístup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protišoková poloha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kortikoidy, antihistaminika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aminophyllin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beta-</a:t>
            </a:r>
            <a:r>
              <a:rPr lang="cs-CZ" altLang="cs-CZ" sz="2000" dirty="0" err="1"/>
              <a:t>mimetika</a:t>
            </a:r>
            <a:r>
              <a:rPr lang="cs-CZ" altLang="cs-CZ" sz="2000" dirty="0"/>
              <a:t> ve spreji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krystaloidy </a:t>
            </a:r>
            <a:r>
              <a:rPr lang="cs-CZ" altLang="cs-CZ" sz="2000" dirty="0" err="1"/>
              <a:t>iv</a:t>
            </a:r>
            <a:endParaRPr lang="cs-CZ" altLang="cs-CZ" sz="20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adrenalin při těžkém či fulminantním průběhu bez reakce na dosavadní léčbu (s. c. v terénu, </a:t>
            </a:r>
            <a:r>
              <a:rPr lang="cs-CZ" altLang="cs-CZ" sz="2000" dirty="0" err="1"/>
              <a:t>iv</a:t>
            </a:r>
            <a:r>
              <a:rPr lang="cs-CZ" altLang="cs-CZ" sz="2000" dirty="0"/>
              <a:t> zředěný)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intubace při respiračním selhání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při zástavě KPR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73DA97-089A-4411-820C-89419D4279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4729D-7681-4F62-9126-58615C2246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659A391-C766-49D4-82D3-1F2F17F11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4BD844F-3FA3-44BF-BF25-4619B3B390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akutní obstrukce části plicního řečiště embolem 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nejčastěji </a:t>
            </a:r>
            <a:r>
              <a:rPr lang="cs-CZ" altLang="cs-CZ" sz="2000" dirty="0" err="1"/>
              <a:t>trombembolus</a:t>
            </a:r>
            <a:r>
              <a:rPr lang="cs-CZ" altLang="cs-CZ" sz="2000" dirty="0"/>
              <a:t> při DVT, méně často tukem, vzduchem, cizím tělesem (</a:t>
            </a:r>
            <a:r>
              <a:rPr lang="cs-CZ" altLang="cs-CZ" sz="2000" dirty="0" err="1"/>
              <a:t>katery</a:t>
            </a:r>
            <a:r>
              <a:rPr lang="cs-CZ" altLang="cs-CZ" sz="2000" dirty="0"/>
              <a:t>), nádor. embolus</a:t>
            </a:r>
          </a:p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Predisponující faktory: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err="1"/>
              <a:t>Virchowova</a:t>
            </a:r>
            <a:r>
              <a:rPr lang="cs-CZ" altLang="cs-CZ" sz="2000" dirty="0"/>
              <a:t> trias: zpomalení krevního proudu, porušený endotel, </a:t>
            </a:r>
            <a:r>
              <a:rPr lang="cs-CZ" altLang="cs-CZ" sz="2000" dirty="0" err="1"/>
              <a:t>prokoagulační</a:t>
            </a:r>
            <a:r>
              <a:rPr lang="cs-CZ" altLang="cs-CZ" sz="2000" dirty="0"/>
              <a:t> stav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stavy po operacích, traumatech (zahuštění, poranění žil)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dlouhodobá imobilizace (sádra, cestování letadlem…)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maligní nádory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obezita, varixy, HAK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vrozené </a:t>
            </a:r>
            <a:r>
              <a:rPr lang="cs-CZ" altLang="cs-CZ" sz="2000" dirty="0" err="1"/>
              <a:t>trombofilní</a:t>
            </a:r>
            <a:r>
              <a:rPr lang="cs-CZ" altLang="cs-CZ" sz="2000" dirty="0"/>
              <a:t> stavy (Leiden, protrombin G20210A…)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FFE257-C1C5-42D1-A53E-6132A04BF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399046-99F0-47DD-91BB-DC959AB01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6816785-D256-4077-907B-45724EDAC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0C7B30C-E975-41E5-9BB6-E32546CE47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 nejméně o 20mmHg a </a:t>
            </a:r>
            <a:r>
              <a:rPr lang="cs-CZ" altLang="cs-CZ" sz="2000" dirty="0" err="1"/>
              <a:t>TKd</a:t>
            </a:r>
            <a:r>
              <a:rPr lang="cs-CZ" altLang="cs-CZ" sz="2000" dirty="0"/>
              <a:t> nejméně o 10mmHg v průběhu 3 min po postavení po předchozím 4 min ležení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  <a:r>
              <a:rPr lang="cs-CZ" altLang="cs-CZ" sz="2000" dirty="0"/>
              <a:t>stagnace krve v DKK a </a:t>
            </a:r>
            <a:r>
              <a:rPr lang="cs-CZ" altLang="cs-CZ" sz="2000" dirty="0" err="1"/>
              <a:t>splanchniku</a:t>
            </a:r>
            <a:endParaRPr lang="cs-CZ" altLang="cs-CZ" sz="2000" dirty="0"/>
          </a:p>
          <a:p>
            <a:pPr marL="72000" indent="0" eaLnBrk="1" hangingPunct="1">
              <a:buClr>
                <a:srgbClr val="FFFF66"/>
              </a:buClr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Podpůrné faktory: </a:t>
            </a:r>
            <a:r>
              <a:rPr lang="cs-CZ" altLang="cs-CZ" sz="2000" dirty="0"/>
              <a:t>antihypertenziva, arytmie, </a:t>
            </a:r>
            <a:r>
              <a:rPr lang="cs-CZ" altLang="cs-CZ" sz="2000" dirty="0" err="1"/>
              <a:t>Ao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stenoza</a:t>
            </a:r>
            <a:r>
              <a:rPr lang="cs-CZ" altLang="cs-CZ" sz="2000" dirty="0"/>
              <a:t>, EF &lt;35%, varixy, diabetická či jiná neuropatie, Parkinsonova choroba, poruchy </a:t>
            </a:r>
            <a:r>
              <a:rPr lang="cs-CZ" altLang="cs-CZ" sz="2000" dirty="0" err="1"/>
              <a:t>baroreflexů</a:t>
            </a: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  <a:r>
              <a:rPr lang="cs-CZ" altLang="cs-CZ" sz="2000" dirty="0"/>
              <a:t> závratě (</a:t>
            </a:r>
            <a:r>
              <a:rPr lang="cs-CZ" altLang="cs-CZ" sz="2000" dirty="0" err="1"/>
              <a:t>presynkopa</a:t>
            </a:r>
            <a:r>
              <a:rPr lang="cs-CZ" altLang="cs-CZ" sz="2000" dirty="0"/>
              <a:t>), synkopa, palpitace, bolesti na hrudi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77461E-35F8-455A-A971-9C6E093FCA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EC964-45FE-4F59-B754-5039AA9A9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C810DCA-0440-4161-A168-CD6820E38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B358CD2-F31C-4B30-A060-6B6CEAB20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12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Patogeneze:</a:t>
            </a:r>
            <a:r>
              <a:rPr lang="cs-CZ" altLang="cs-CZ" sz="2000" dirty="0"/>
              <a:t> embolus zvýší odpor v plicním řečišti a sníží </a:t>
            </a:r>
            <a:r>
              <a:rPr lang="cs-CZ" altLang="cs-CZ" sz="2000" dirty="0" err="1"/>
              <a:t>perfuzi</a:t>
            </a:r>
            <a:r>
              <a:rPr lang="cs-CZ" altLang="cs-CZ" sz="2000" dirty="0"/>
              <a:t> alveolů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↑</a:t>
            </a:r>
            <a:r>
              <a:rPr lang="cs-CZ" altLang="cs-CZ" sz="2000" dirty="0" err="1"/>
              <a:t>afterload</a:t>
            </a:r>
            <a:r>
              <a:rPr lang="cs-CZ" altLang="cs-CZ" sz="2000" dirty="0"/>
              <a:t> PK → snížený </a:t>
            </a:r>
            <a:r>
              <a:rPr lang="cs-CZ" altLang="cs-CZ" sz="2000" dirty="0" err="1"/>
              <a:t>preload</a:t>
            </a:r>
            <a:r>
              <a:rPr lang="cs-CZ" altLang="cs-CZ" sz="2000" dirty="0"/>
              <a:t> LK → snížený srdeční výdej → adynamie, synkopa, při hypotenzi obstrukční šok. 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↓plicní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→ </a:t>
            </a:r>
            <a:r>
              <a:rPr lang="cs-CZ" altLang="cs-CZ" sz="2000" dirty="0" err="1"/>
              <a:t>hypoxemie</a:t>
            </a:r>
            <a:r>
              <a:rPr lang="cs-CZ" altLang="cs-CZ" sz="2000" dirty="0"/>
              <a:t>, dušnost, adynamie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cs-CZ" altLang="cs-CZ" sz="2000" dirty="0"/>
              <a:t>při masivní embolii maligní arytmie z přetížení PK a </a:t>
            </a:r>
            <a:r>
              <a:rPr lang="cs-CZ" altLang="cs-CZ" sz="2000" dirty="0" err="1"/>
              <a:t>hypoxemie</a:t>
            </a:r>
            <a:endParaRPr lang="cs-CZ" altLang="cs-CZ" sz="2000" dirty="0"/>
          </a:p>
          <a:p>
            <a:pPr marL="72000" indent="0" eaLnBrk="1" hangingPunct="1">
              <a:lnSpc>
                <a:spcPct val="120000"/>
              </a:lnSpc>
              <a:buNone/>
            </a:pPr>
            <a:endParaRPr lang="cs-CZ" altLang="cs-CZ" sz="2000" dirty="0"/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Kompenzačně: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tachakardie</a:t>
            </a:r>
            <a:r>
              <a:rPr lang="cs-CZ" altLang="cs-CZ" sz="2000" dirty="0"/>
              <a:t>, tachypnoe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dilatace s dysfunkcí PK =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acutum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sukcesivní plicní embolizace </a:t>
            </a:r>
            <a:r>
              <a:rPr lang="cs-CZ" altLang="cs-CZ" sz="2000" i="1" dirty="0"/>
              <a:t>(lat. </a:t>
            </a:r>
            <a:r>
              <a:rPr lang="cs-CZ" altLang="cs-CZ" sz="2000" i="1" dirty="0" err="1"/>
              <a:t>succedo</a:t>
            </a:r>
            <a:r>
              <a:rPr lang="cs-CZ" altLang="cs-CZ" sz="2000" i="1" dirty="0"/>
              <a:t>, postupovat, následovat)</a:t>
            </a:r>
            <a:r>
              <a:rPr lang="cs-CZ" altLang="cs-CZ" sz="2000" dirty="0"/>
              <a:t> – progresivní dušnost při opakované embolizaci v krátkém čase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2B35E4-635D-48DC-B757-6B1F9E2D6A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B0BA45-770A-4A58-ABA3-7081AFBF8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978BCDE-6AFF-4600-B74D-01E22495A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III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20A8CB8-A823-4516-968A-3FEFA53165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90000"/>
              </a:lnSpc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dušnost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tachykardie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bolest na hrudi pleurálního charakteru, kašel event. s hemoptýzou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bolest na hrudi kardiálního charakteru – přetížení PK, útlak L-koron. tepny dilatovanou plicnicí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zvýšená náplň krčních žil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kolaps, synkopa, náhlá smrt při náhlém vzniku a velkém rozsahu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u sukcesivní embolizace postupně progresivní dušnost a tachykardie – často přehlíženo !!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E407BB-F704-4D2E-AB3C-DE902CB071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AAC11-9131-4682-8897-C31480369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BA26489-F709-4CED-813C-E52B7244D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IV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D55F1AC-076A-4AC5-80D3-3EED45E8A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klinické příznaky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EKG – S1Q3T3, vznik RBBB (z dilatace PK), tachykardie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zvýšení DD (vysoká senzitivita, nízká specificita)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CT angiografie plic / plicní </a:t>
            </a:r>
            <a:r>
              <a:rPr lang="cs-CZ" altLang="cs-CZ" sz="2000" dirty="0" err="1"/>
              <a:t>perfuzní</a:t>
            </a:r>
            <a:r>
              <a:rPr lang="cs-CZ" altLang="cs-CZ" sz="2000" dirty="0"/>
              <a:t> scintigrafie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ECHO – při nedostupnosti CT / </a:t>
            </a:r>
            <a:r>
              <a:rPr lang="cs-CZ" altLang="cs-CZ" sz="2000" dirty="0" err="1"/>
              <a:t>scinti</a:t>
            </a:r>
            <a:r>
              <a:rPr lang="cs-CZ" altLang="cs-CZ" sz="2000" dirty="0"/>
              <a:t> - přetížení PK –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endParaRPr lang="cs-CZ" altLang="cs-CZ" sz="2000" dirty="0"/>
          </a:p>
          <a:p>
            <a:pPr eaLnBrk="1" hangingPunct="1">
              <a:buClr>
                <a:srgbClr val="FFFF66"/>
              </a:buClr>
              <a:buFont typeface="Wingdings" pitchFamily="2" charset="2"/>
              <a:buChar char="q"/>
              <a:defRPr/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745134-E868-457D-9FBA-1C23A4C988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9E9EDD-2560-41E8-A8FA-2162505BE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74C91C9F-D644-4A9C-A6E0-76BBA2DA8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EKG při akutní plicní embolizaci</a:t>
            </a:r>
          </a:p>
        </p:txBody>
      </p:sp>
      <p:pic>
        <p:nvPicPr>
          <p:cNvPr id="26627" name="Picture 5">
            <a:extLst>
              <a:ext uri="{FF2B5EF4-FFF2-40B4-BE49-F238E27FC236}">
                <a16:creationId xmlns:a16="http://schemas.microsoft.com/office/drawing/2014/main" id="{370793EB-02FE-40B7-A1FC-FAEFA563C3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76915"/>
            <a:ext cx="8031840" cy="4016982"/>
          </a:xfr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BF2050-B881-48AB-B88B-0F867BB2F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BCF67F-4206-4492-9A5F-B74C30DF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26B47D6-EABB-422D-A797-950094122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91829CB-F52A-48BE-BA04-F0E1E5970E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při obstrukci nad 50% plicního </a:t>
            </a:r>
            <a:r>
              <a:rPr lang="cs-CZ" altLang="cs-CZ" sz="2000" dirty="0" err="1"/>
              <a:t>řečistě</a:t>
            </a:r>
            <a:r>
              <a:rPr lang="cs-CZ" altLang="cs-CZ" sz="2000" dirty="0"/>
              <a:t> akutní </a:t>
            </a:r>
            <a:r>
              <a:rPr lang="cs-CZ" altLang="cs-CZ" sz="2000" dirty="0" err="1"/>
              <a:t>cor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pulmonale</a:t>
            </a:r>
            <a:r>
              <a:rPr lang="cs-CZ" altLang="cs-CZ" sz="2000" dirty="0"/>
              <a:t> až náhlá smrt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pleuritida, pleurální výpotek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pneumonie, absces</a:t>
            </a:r>
          </a:p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Diff</a:t>
            </a:r>
            <a:r>
              <a:rPr lang="cs-CZ" altLang="cs-CZ" sz="2200" dirty="0">
                <a:solidFill>
                  <a:schemeClr val="tx2"/>
                </a:solidFill>
              </a:rPr>
              <a:t>. dg.: </a:t>
            </a:r>
            <a:r>
              <a:rPr lang="cs-CZ" altLang="cs-CZ" sz="2000" dirty="0"/>
              <a:t>dušnost – PNO, plicní edém, astmatický záchvat, bolest na hrudi – IM, perikarditida, pleuritida, disekce </a:t>
            </a:r>
            <a:r>
              <a:rPr lang="cs-CZ" altLang="cs-CZ" sz="2000" dirty="0" err="1"/>
              <a:t>Ao</a:t>
            </a:r>
            <a:r>
              <a:rPr lang="cs-CZ" altLang="cs-CZ" sz="2000" dirty="0"/>
              <a:t> (↑DD), hemoptýza – hemateméza, krvácení z oblasti ORL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3B9A00-CBAC-426A-9F4D-684E3D43F1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2FF116-EE77-442B-B432-A3E7C94DF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8ACD34-8057-4E89-9DEE-59DA20822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479AA92-9CDC-431D-AE4A-9EF32A38D5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přednemocniční – poloha vsedě, minimální manipulace, uklidnění i medikamenty, opatrný transport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nemocniční: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O</a:t>
            </a:r>
            <a:r>
              <a:rPr lang="cs-CZ" altLang="cs-CZ" sz="2000" baseline="-25000" dirty="0"/>
              <a:t>2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LMWH / UFH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při hypotenzi trombolýza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000" dirty="0"/>
              <a:t>výjimečně katetrizační léčba (fragmentace embolu, lokální trombolýza), operační </a:t>
            </a:r>
            <a:r>
              <a:rPr lang="cs-CZ" altLang="cs-CZ" sz="2000" dirty="0" err="1"/>
              <a:t>embolektomie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0742FF-85D4-4532-878B-B6377975FD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8D1555-BE07-4F6B-9A08-88FD151DC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DC7AF1E-D28F-4980-9702-96152561C6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Akutní plicní embolizace VII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88946AF-DEB6-4DD1-803B-41F0C568CC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na úvodní léčbu LMWH navazuje dlouhodobá </a:t>
            </a:r>
            <a:r>
              <a:rPr lang="cs-CZ" altLang="cs-CZ" sz="2000" dirty="0" err="1"/>
              <a:t>antikoagulace</a:t>
            </a:r>
            <a:r>
              <a:rPr lang="cs-CZ" altLang="cs-CZ" sz="2000" dirty="0"/>
              <a:t> – </a:t>
            </a:r>
            <a:r>
              <a:rPr lang="cs-CZ" altLang="cs-CZ" sz="2000" dirty="0" err="1"/>
              <a:t>Warfarin</a:t>
            </a:r>
            <a:r>
              <a:rPr lang="cs-CZ" altLang="cs-CZ" sz="2000" dirty="0"/>
              <a:t> (INR 2-3) nebo DOAC</a:t>
            </a:r>
          </a:p>
          <a:p>
            <a:pPr eaLnBrk="1" hangingPunct="1"/>
            <a:r>
              <a:rPr lang="cs-CZ" altLang="cs-CZ" sz="2000" dirty="0"/>
              <a:t>délka podávání – při známé odstranitelné příčině 3-6 měsíců, při neznámé příčině 6m-2 r</a:t>
            </a:r>
          </a:p>
          <a:p>
            <a:pPr eaLnBrk="1" hangingPunct="1"/>
            <a:r>
              <a:rPr lang="cs-CZ" altLang="cs-CZ" sz="2000" dirty="0"/>
              <a:t>pátrat po příčině – </a:t>
            </a:r>
            <a:r>
              <a:rPr lang="cs-CZ" altLang="cs-CZ" sz="2000" dirty="0" err="1"/>
              <a:t>trombofilní</a:t>
            </a:r>
            <a:r>
              <a:rPr lang="cs-CZ" altLang="cs-CZ" sz="2000" dirty="0"/>
              <a:t> stavy (FV </a:t>
            </a:r>
            <a:r>
              <a:rPr lang="cs-CZ" altLang="cs-CZ" sz="2000" dirty="0" err="1"/>
              <a:t>leiden</a:t>
            </a:r>
            <a:r>
              <a:rPr lang="cs-CZ" altLang="cs-CZ" sz="2000" dirty="0"/>
              <a:t>, AT III, protein C, protein S), nádor? vyloučení PE jako možného </a:t>
            </a:r>
            <a:r>
              <a:rPr lang="cs-CZ" altLang="cs-CZ" sz="2000" dirty="0" err="1"/>
              <a:t>paraneo</a:t>
            </a:r>
            <a:r>
              <a:rPr lang="cs-CZ" altLang="cs-CZ" sz="2000" dirty="0"/>
              <a:t> projevu</a:t>
            </a:r>
          </a:p>
          <a:p>
            <a:pPr eaLnBrk="1" hangingPunct="1"/>
            <a:r>
              <a:rPr lang="cs-CZ" altLang="cs-CZ" sz="2000" dirty="0"/>
              <a:t>prevence TEN – rehabilitace, hydratace, komprese </a:t>
            </a:r>
            <a:r>
              <a:rPr lang="cs-CZ" altLang="cs-CZ" sz="2000" dirty="0" err="1"/>
              <a:t>dkk</a:t>
            </a:r>
            <a:r>
              <a:rPr lang="cs-CZ" altLang="cs-CZ" sz="2000" dirty="0"/>
              <a:t>, profylaktická </a:t>
            </a:r>
            <a:r>
              <a:rPr lang="cs-CZ" altLang="cs-CZ" sz="2000" dirty="0" err="1"/>
              <a:t>antikoagulace</a:t>
            </a: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9FFD26-3C3B-4D76-9294-FC87479513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FE1B9F-1897-473A-B9D0-FE17F3D6B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C0CED8-D6B8-4BE1-8F06-5261423452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4D533C8-0DDA-4128-9E0E-99E45FBF3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sz="5000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sz="5000" b="1" dirty="0">
                <a:solidFill>
                  <a:schemeClr val="tx2"/>
                </a:solidFill>
              </a:rPr>
              <a:t>Děkuji 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732DA-C453-4D9D-B151-B2F17E28A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46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BB9508-D0F3-4E73-9E98-577DD7DB6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F20C886-D827-40D5-A165-C104D6D776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anamnéza</a:t>
            </a:r>
          </a:p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Schellongův</a:t>
            </a:r>
            <a:r>
              <a:rPr lang="cs-CZ" altLang="cs-CZ" sz="2200" dirty="0">
                <a:solidFill>
                  <a:schemeClr val="tx2"/>
                </a:solidFill>
              </a:rPr>
              <a:t> test: </a:t>
            </a:r>
            <a:r>
              <a:rPr lang="cs-CZ" altLang="cs-CZ" sz="2000" dirty="0"/>
              <a:t>10 min vleže, 10 min ve stoje, měření TK a TF po 1 min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Hodnocení: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sympatikotonní</a:t>
            </a:r>
            <a:r>
              <a:rPr lang="cs-CZ" altLang="cs-CZ" sz="2000" dirty="0"/>
              <a:t> forma – po postavení pokles </a:t>
            </a:r>
            <a:r>
              <a:rPr lang="cs-CZ" altLang="cs-CZ" sz="2000" dirty="0" err="1"/>
              <a:t>TKs</a:t>
            </a:r>
            <a:r>
              <a:rPr lang="cs-CZ" altLang="cs-CZ" sz="2000" dirty="0"/>
              <a:t>, vzestup </a:t>
            </a:r>
            <a:r>
              <a:rPr lang="cs-CZ" altLang="cs-CZ" sz="2000" dirty="0" err="1"/>
              <a:t>TKd</a:t>
            </a:r>
            <a:r>
              <a:rPr lang="cs-CZ" altLang="cs-CZ" sz="2000" dirty="0"/>
              <a:t> a TF, u </a:t>
            </a:r>
            <a:r>
              <a:rPr lang="cs-CZ" altLang="cs-CZ" sz="2000" dirty="0" err="1"/>
              <a:t>asympatikotonní</a:t>
            </a:r>
            <a:r>
              <a:rPr lang="cs-CZ" altLang="cs-CZ" sz="2000" dirty="0"/>
              <a:t> formy všechny hodnoty klesají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</a:t>
            </a:r>
            <a:r>
              <a:rPr lang="cs-CZ" altLang="cs-CZ" sz="2000" dirty="0"/>
              <a:t> ztráta vědomí možností úrazu, u starších možnost TIA, CMP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A598BA-C1EE-488A-B537-559EEDEF8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8031AF-6A40-4379-855C-3A6B3C4C57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7E661D3-147B-41EA-BA31-101B4B5AC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Ortostatická hypotenze III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19A4E23-AC98-4526-B776-761DB35487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 err="1">
                <a:solidFill>
                  <a:schemeClr val="tx2"/>
                </a:solidFill>
              </a:rPr>
              <a:t>Diff</a:t>
            </a:r>
            <a:r>
              <a:rPr lang="cs-CZ" altLang="cs-CZ" sz="2200" dirty="0">
                <a:solidFill>
                  <a:schemeClr val="tx2"/>
                </a:solidFill>
              </a:rPr>
              <a:t>. dg.:</a:t>
            </a:r>
            <a:r>
              <a:rPr lang="cs-CZ" altLang="cs-CZ" sz="2000" dirty="0"/>
              <a:t> synkopa reflexní, kardiální, porucha vědomí nekardiální </a:t>
            </a:r>
            <a:r>
              <a:rPr lang="cs-CZ" altLang="cs-CZ" sz="2000" dirty="0" err="1"/>
              <a:t>etio</a:t>
            </a:r>
            <a:r>
              <a:rPr lang="cs-CZ" altLang="cs-CZ" sz="2000" dirty="0"/>
              <a:t> (CMP, epilepsie, </a:t>
            </a:r>
            <a:r>
              <a:rPr lang="cs-CZ" altLang="cs-CZ" sz="2000" dirty="0" err="1"/>
              <a:t>metabol</a:t>
            </a:r>
            <a:r>
              <a:rPr lang="cs-CZ" altLang="cs-CZ" sz="2000" dirty="0"/>
              <a:t>., psychogenní…)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 </a:t>
            </a:r>
            <a:r>
              <a:rPr lang="cs-CZ" altLang="cs-CZ" sz="2000" dirty="0"/>
              <a:t>režimová opatření (příjem 2-3 l tekutin denně, solit 10g denně, izometrické manévry, kompresivní punčochy, spaní se zvýšenou polohou hlavy &gt;10˚), medikamentózní (</a:t>
            </a:r>
            <a:r>
              <a:rPr lang="cs-CZ" altLang="cs-CZ" sz="2000" dirty="0" err="1"/>
              <a:t>midodrin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fludrokortison</a:t>
            </a:r>
            <a:r>
              <a:rPr lang="cs-CZ" altLang="cs-CZ" sz="2000" dirty="0"/>
              <a:t>)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 akutní synkopy: </a:t>
            </a:r>
            <a:r>
              <a:rPr lang="cs-CZ" altLang="cs-CZ" sz="2000" dirty="0"/>
              <a:t>poloha vleže se zvýšenými končetinami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3ACE8-CDE4-4867-9AF8-2181598C9C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541C17-AB47-486F-BB67-B72F2C49E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6F3145B-8A75-44EF-A1A9-1933B22C9B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68C4EC2-B9B6-42A7-9CD6-71C1D7062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Definice: </a:t>
            </a:r>
            <a:r>
              <a:rPr lang="cs-CZ" altLang="cs-CZ" sz="2000" dirty="0"/>
              <a:t>generalizovaná </a:t>
            </a:r>
            <a:r>
              <a:rPr lang="cs-CZ" altLang="cs-CZ" sz="2000" dirty="0" err="1"/>
              <a:t>hemodynamická</a:t>
            </a:r>
            <a:r>
              <a:rPr lang="cs-CZ" altLang="cs-CZ" sz="2000" dirty="0"/>
              <a:t> porucha z hypotenze vedoucí k poklesu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tkání pod úroveň nezbytnou pro zachování jejich funkcí. Parametrově pokles MAP pod 65mmHg.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Etiologie: 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 err="1"/>
              <a:t>hypovolémický</a:t>
            </a:r>
            <a:r>
              <a:rPr lang="cs-CZ" altLang="cs-CZ" sz="2000" dirty="0"/>
              <a:t> 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Voda - průjmy, zvracení, pocení, polyurie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Plazma – popáleniny</a:t>
            </a:r>
          </a:p>
          <a:p>
            <a:pPr marL="914400" lvl="1" indent="-514350">
              <a:buFontTx/>
              <a:buAutoNum type="alphaLcPeriod"/>
            </a:pPr>
            <a:r>
              <a:rPr lang="cs-CZ" altLang="cs-CZ" dirty="0"/>
              <a:t>Krev - krvácení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kardiogenní – AKS, KMP, myokarditida, arytmie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distribuční – septický, anafylaktický, neurogenní, insuficience nadledvin</a:t>
            </a:r>
          </a:p>
          <a:p>
            <a:pPr eaLnBrk="1" hangingPunct="1">
              <a:lnSpc>
                <a:spcPct val="100000"/>
              </a:lnSpc>
              <a:buFontTx/>
              <a:buAutoNum type="romanUcPeriod"/>
            </a:pPr>
            <a:r>
              <a:rPr lang="cs-CZ" altLang="cs-CZ" sz="2000" dirty="0"/>
              <a:t> obstrukční – PE, tamponáda, PNO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F09929-5464-4C5E-831F-45B90C88B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06E53-AB0D-42D1-9AF1-CC8D3C56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3B9E20E-B05C-40DC-8FC6-051E70D7D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7DF9FA7-AA40-4F3F-9833-5BD9CAC35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lnSpc>
                <a:spcPct val="90000"/>
              </a:lnSpc>
              <a:buNone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Průběh:</a:t>
            </a:r>
          </a:p>
          <a:p>
            <a:pPr marL="72000" indent="0" eaLnBrk="1" hangingPunct="1">
              <a:lnSpc>
                <a:spcPct val="90000"/>
              </a:lnSpc>
              <a:buNone/>
              <a:defRPr/>
            </a:pPr>
            <a:r>
              <a:rPr lang="cs-CZ" altLang="cs-CZ" sz="2000" dirty="0"/>
              <a:t>Aktivace sympatiku, RAAS, ADH, kortikoidy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zpočátku přerozdělení krevního oběhu s cílem zachování </a:t>
            </a:r>
            <a:r>
              <a:rPr lang="cs-CZ" altLang="cs-CZ" sz="2000" dirty="0" err="1"/>
              <a:t>perfuze</a:t>
            </a:r>
            <a:r>
              <a:rPr lang="cs-CZ" altLang="cs-CZ" sz="2000" dirty="0"/>
              <a:t> srdce a mozku – centralizace oběhu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v periferii je intravaskulární objem doplňován přestupem z tkání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atonie </a:t>
            </a:r>
            <a:r>
              <a:rPr lang="cs-CZ" altLang="cs-CZ" sz="2000" dirty="0" err="1"/>
              <a:t>prekapilárních</a:t>
            </a:r>
            <a:r>
              <a:rPr lang="cs-CZ" altLang="cs-CZ" sz="2000" dirty="0"/>
              <a:t> úseků cév, konstrikce </a:t>
            </a:r>
            <a:r>
              <a:rPr lang="cs-CZ" altLang="cs-CZ" sz="2000" dirty="0" err="1"/>
              <a:t>postkapilárních</a:t>
            </a:r>
            <a:r>
              <a:rPr lang="cs-CZ" altLang="cs-CZ" sz="2000" dirty="0"/>
              <a:t> úseků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hromadění kyselých katabolitů vede ke zvýšení permeability kapilár, vznik stagnační nekrózy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shlukování erytrocytů, aktivace trombocytů a </a:t>
            </a:r>
            <a:r>
              <a:rPr lang="cs-CZ" altLang="cs-CZ" sz="2000" dirty="0" err="1"/>
              <a:t>koag</a:t>
            </a:r>
            <a:r>
              <a:rPr lang="cs-CZ" altLang="cs-CZ" sz="2000" dirty="0"/>
              <a:t>. faktorů, tvorba </a:t>
            </a:r>
            <a:r>
              <a:rPr lang="cs-CZ" altLang="cs-CZ" sz="2000" dirty="0" err="1"/>
              <a:t>mikrotrombů</a:t>
            </a:r>
            <a:r>
              <a:rPr lang="cs-CZ" altLang="cs-CZ" sz="2000" dirty="0"/>
              <a:t> na poškozeném endotelu, DIC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cs-CZ" altLang="cs-CZ" sz="2000" dirty="0"/>
              <a:t>orgánové selhání</a:t>
            </a:r>
          </a:p>
          <a:p>
            <a:pPr eaLnBrk="1" hangingPunct="1">
              <a:lnSpc>
                <a:spcPct val="90000"/>
              </a:lnSpc>
              <a:buClr>
                <a:srgbClr val="FFFF66"/>
              </a:buClr>
              <a:buFont typeface="Wingdings" pitchFamily="2" charset="2"/>
              <a:buChar char="q"/>
              <a:defRPr/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D5147-02C0-43E5-8D58-2181ED894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687B-0427-4686-89B4-790518367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ADE6052-2271-47F6-866C-C9F18C648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III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1C657A-5269-434D-84E4-2E5765F373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Orgánové změny: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ledviny – vasokonstrikce až ischemické změny, oligurie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plíce – šoková plíce (ARDS), RI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játra a GIT – ischemie jaterních buněk, ischemie střevní stěny a sliznice, oblenění peristaltiky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srdce- zhoršuje se prokrvení myokardu, potencováno katecholaminy, tachykardií, vznikají drobná poškození myokardiálních buněk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mozek – autoregulačně chráněný, zhoršuje hypoglykémie, hypoxie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multiorgánové dysfunkce,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FE6150-939B-4683-A074-6CAE703E38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F63B4-CBD2-4C04-9DEB-1E67406BB3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73D17FD-D100-4AF6-AB78-75D5AB1A6D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IV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C9F0AB-F39D-47B1-A247-5FB941CC34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Příznaky: </a:t>
            </a:r>
            <a:r>
              <a:rPr lang="cs-CZ" altLang="cs-CZ" sz="2000" dirty="0"/>
              <a:t>bledost, chladná </a:t>
            </a:r>
            <a:r>
              <a:rPr lang="cs-CZ" altLang="cs-CZ" sz="2000" dirty="0" err="1"/>
              <a:t>akra</a:t>
            </a:r>
            <a:r>
              <a:rPr lang="cs-CZ" altLang="cs-CZ" sz="2000" dirty="0"/>
              <a:t>, nitkovitý puls, alterace vědomí, hypotenze, tachykardie, pocení, hyperventilace, tachypnoe, dušnost, cyanóza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Diagnostika: </a:t>
            </a:r>
            <a:r>
              <a:rPr lang="cs-CZ" altLang="cs-CZ" sz="2000" dirty="0"/>
              <a:t>TF(</a:t>
            </a:r>
            <a:r>
              <a:rPr lang="cs-CZ" altLang="cs-CZ" sz="2000" dirty="0" err="1"/>
              <a:t>cave</a:t>
            </a:r>
            <a:r>
              <a:rPr lang="cs-CZ" altLang="cs-CZ" sz="2000" dirty="0"/>
              <a:t>! </a:t>
            </a:r>
            <a:r>
              <a:rPr lang="cs-CZ" altLang="cs-CZ" sz="2000" dirty="0" err="1"/>
              <a:t>eufrekvence</a:t>
            </a:r>
            <a:r>
              <a:rPr lang="cs-CZ" altLang="cs-CZ" sz="2000" dirty="0"/>
              <a:t> při BB, </a:t>
            </a:r>
            <a:r>
              <a:rPr lang="cs-CZ" altLang="cs-CZ" sz="2000" dirty="0" err="1"/>
              <a:t>verapamilu</a:t>
            </a:r>
            <a:r>
              <a:rPr lang="cs-CZ" altLang="cs-CZ" sz="2000" dirty="0"/>
              <a:t>, digoxinu), EKG, TK, CVT, WP, saturace, pO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charakter dýchání a frekvence, krevní plyny, stav vědomí, diuréza, později známky orgánových dekompenzací, do určitého stupně reverzibilní</a:t>
            </a:r>
          </a:p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Komplikace: </a:t>
            </a:r>
            <a:r>
              <a:rPr lang="cs-CZ" altLang="cs-CZ" sz="2000" dirty="0"/>
              <a:t>až multiorgánové selhání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6A489D-25BA-4EE0-ACF4-35755017F1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2B90E17-97A8-4823-994B-2D60CBBBD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199FE0E-E51C-40EC-A9DA-7A4BDDE3A1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Šok V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1AF121-1D38-4034-BC93-251CB4C91A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r>
              <a:rPr lang="cs-CZ" altLang="cs-CZ" sz="2200" dirty="0">
                <a:solidFill>
                  <a:schemeClr val="tx2"/>
                </a:solidFill>
              </a:rPr>
              <a:t>Léčba: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přednemocniční fáze – dostatečná ventilace, </a:t>
            </a:r>
            <a:r>
              <a:rPr lang="cs-CZ" altLang="cs-CZ" sz="2000" dirty="0" err="1"/>
              <a:t>iv</a:t>
            </a:r>
            <a:r>
              <a:rPr lang="cs-CZ" altLang="cs-CZ" sz="2000" dirty="0"/>
              <a:t> tekutiny, autotransfuze, stavění krvácení, léčba bolesti, udržení tělesné teploty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/>
              <a:t>nemocniční fáze – vždy na JIP, doplnění objemu, katecholaminy, kauzální terapie, ventilační podpora, oběhová podpora (balonková </a:t>
            </a:r>
            <a:r>
              <a:rPr lang="cs-CZ" altLang="cs-CZ" sz="2000" dirty="0" err="1"/>
              <a:t>kontrapulzace</a:t>
            </a:r>
            <a:r>
              <a:rPr lang="cs-CZ" altLang="cs-CZ" sz="2000" dirty="0"/>
              <a:t>, ECMO)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677B7E-DB4E-43D2-85AB-CDC4505161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F053A7-12DB-4754-980E-87DC070687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1687</TotalTime>
  <Words>1958</Words>
  <Application>Microsoft Office PowerPoint</Application>
  <PresentationFormat>Širokoúhlá obrazovka</PresentationFormat>
  <Paragraphs>217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Hypotenze Šok Plicní embolizace Plicní hypertenze   </vt:lpstr>
      <vt:lpstr>Ortostatická hypotenze I</vt:lpstr>
      <vt:lpstr>Ortostatická hypotenze II</vt:lpstr>
      <vt:lpstr>Ortostatická hypotenze III</vt:lpstr>
      <vt:lpstr>Šok I</vt:lpstr>
      <vt:lpstr>Šok II</vt:lpstr>
      <vt:lpstr>Šok III</vt:lpstr>
      <vt:lpstr>Šok IV</vt:lpstr>
      <vt:lpstr>Šok V</vt:lpstr>
      <vt:lpstr>Hypovolemický šok I</vt:lpstr>
      <vt:lpstr>Hypovolemický šok II</vt:lpstr>
      <vt:lpstr>Hypovolemický šok III</vt:lpstr>
      <vt:lpstr>Kardiogenní šok I</vt:lpstr>
      <vt:lpstr>Kardiogenní šok II</vt:lpstr>
      <vt:lpstr>Septický šok I</vt:lpstr>
      <vt:lpstr>Septický šok II</vt:lpstr>
      <vt:lpstr>Anafylaktický šok I </vt:lpstr>
      <vt:lpstr>Anafylaktický šok II</vt:lpstr>
      <vt:lpstr>Akutní plicní embolizace I</vt:lpstr>
      <vt:lpstr>Akutní plicní embolizace II</vt:lpstr>
      <vt:lpstr>Akutní plicní embolizace III</vt:lpstr>
      <vt:lpstr>Akutní plicní embolizace IV</vt:lpstr>
      <vt:lpstr>EKG při akutní plicní embolizaci</vt:lpstr>
      <vt:lpstr>Akutní plicní embolizace V</vt:lpstr>
      <vt:lpstr>Akutní plicní embolizace VI</vt:lpstr>
      <vt:lpstr>Akutní plicní embolizace VII</vt:lpstr>
      <vt:lpstr>Prezentace aplikace PowerPoint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Jitka Skládaná</cp:lastModifiedBy>
  <cp:revision>109</cp:revision>
  <cp:lastPrinted>1601-01-01T00:00:00Z</cp:lastPrinted>
  <dcterms:created xsi:type="dcterms:W3CDTF">2021-04-27T07:29:37Z</dcterms:created>
  <dcterms:modified xsi:type="dcterms:W3CDTF">2021-05-18T06:50:09Z</dcterms:modified>
</cp:coreProperties>
</file>