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27" r:id="rId23"/>
    <p:sldId id="282" r:id="rId24"/>
    <p:sldId id="283" r:id="rId25"/>
    <p:sldId id="292" r:id="rId26"/>
    <p:sldId id="293" r:id="rId27"/>
    <p:sldId id="294" r:id="rId28"/>
    <p:sldId id="288" r:id="rId29"/>
    <p:sldId id="297" r:id="rId30"/>
    <p:sldId id="298" r:id="rId31"/>
    <p:sldId id="299" r:id="rId32"/>
    <p:sldId id="300" r:id="rId33"/>
    <p:sldId id="301" r:id="rId34"/>
    <p:sldId id="291" r:id="rId35"/>
    <p:sldId id="302" r:id="rId36"/>
    <p:sldId id="267" r:id="rId37"/>
    <p:sldId id="296" r:id="rId38"/>
    <p:sldId id="268" r:id="rId39"/>
    <p:sldId id="290" r:id="rId40"/>
    <p:sldId id="303" r:id="rId41"/>
    <p:sldId id="289" r:id="rId42"/>
    <p:sldId id="304" r:id="rId43"/>
    <p:sldId id="306" r:id="rId44"/>
    <p:sldId id="307" r:id="rId45"/>
    <p:sldId id="308" r:id="rId46"/>
    <p:sldId id="309" r:id="rId47"/>
    <p:sldId id="287" r:id="rId48"/>
    <p:sldId id="310" r:id="rId49"/>
    <p:sldId id="311" r:id="rId50"/>
    <p:sldId id="312" r:id="rId51"/>
    <p:sldId id="313" r:id="rId52"/>
    <p:sldId id="314" r:id="rId53"/>
    <p:sldId id="315" r:id="rId54"/>
    <p:sldId id="284" r:id="rId55"/>
    <p:sldId id="316" r:id="rId56"/>
    <p:sldId id="317" r:id="rId57"/>
    <p:sldId id="295" r:id="rId58"/>
    <p:sldId id="285" r:id="rId59"/>
    <p:sldId id="286" r:id="rId60"/>
    <p:sldId id="318" r:id="rId61"/>
    <p:sldId id="319" r:id="rId62"/>
    <p:sldId id="320" r:id="rId63"/>
    <p:sldId id="321" r:id="rId64"/>
    <p:sldId id="326" r:id="rId6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000" dirty="0"/>
              <a:t>Endokrinologie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C89B0A-7F52-4C9F-8B8B-3AB1A92187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500" dirty="0">
                <a:solidFill>
                  <a:schemeClr val="tx2"/>
                </a:solidFill>
              </a:rPr>
              <a:t>Odvětví medicíny zabývající se diagnostikou a léčbou hormonálních poruch​</a:t>
            </a:r>
            <a:r>
              <a:rPr lang="cs-CZ" sz="2500" dirty="0">
                <a:solidFill>
                  <a:srgbClr val="FFFFFF"/>
                </a:solidFill>
              </a:rPr>
              <a:t>se </a:t>
            </a:r>
            <a:r>
              <a:rPr lang="cs-CZ" dirty="0">
                <a:solidFill>
                  <a:srgbClr val="FFFFFF"/>
                </a:solidFill>
              </a:rPr>
              <a:t>diagnostikou a léčbou hormonálních poruch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B64D74-6BC0-4130-9758-C49834C691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E8037-2FAE-41B5-96CA-25F2C30513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28BA52-882A-49D9-96D8-DC3D3F3E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Onemocnění </a:t>
            </a:r>
            <a:r>
              <a:rPr lang="cs-CZ" dirty="0" err="1"/>
              <a:t>hypothalamu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E45F50-8719-427C-BD0F-4BBE53A1E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1084073" cy="4139998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Příčiny: tumory, úrazy, zánětlivé změny, cévní postižení, vrozené poruchy, autoimunitní poruchy..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000000"/>
                </a:solidFill>
              </a:rPr>
              <a:t>poruchy spánku, termoregulace, psychické poruchy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000000"/>
                </a:solidFill>
              </a:rPr>
              <a:t>poruchy štítné žlázy, gonád,.. (</a:t>
            </a:r>
            <a:r>
              <a:rPr lang="cs-CZ" sz="2000" dirty="0" err="1">
                <a:solidFill>
                  <a:srgbClr val="000000"/>
                </a:solidFill>
              </a:rPr>
              <a:t>statiny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liberiny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000000"/>
                </a:solidFill>
              </a:rPr>
              <a:t>diabetes </a:t>
            </a:r>
            <a:r>
              <a:rPr lang="cs-CZ" sz="2000" dirty="0" err="1">
                <a:solidFill>
                  <a:srgbClr val="000000"/>
                </a:solidFill>
              </a:rPr>
              <a:t>insipidus</a:t>
            </a:r>
            <a:r>
              <a:rPr lang="cs-CZ" sz="2000" dirty="0">
                <a:solidFill>
                  <a:srgbClr val="000000"/>
                </a:solidFill>
              </a:rPr>
              <a:t> - centrální (periferní- necitlivost ledvin k ADH)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   nedostatek ADH, polyurie, polydipsie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000" dirty="0">
                <a:solidFill>
                  <a:srgbClr val="000000"/>
                </a:solidFill>
              </a:rPr>
              <a:t>SIADH - syndrom nepřiměřené sekrece antidiuretického hormonu</a:t>
            </a:r>
          </a:p>
          <a:p>
            <a:r>
              <a:rPr lang="cs-CZ" sz="2000" dirty="0">
                <a:solidFill>
                  <a:srgbClr val="000000"/>
                </a:solidFill>
              </a:rPr>
              <a:t>     zvýšená sekrece ADH, </a:t>
            </a:r>
            <a:r>
              <a:rPr lang="cs-CZ" sz="2000" dirty="0" err="1">
                <a:solidFill>
                  <a:srgbClr val="000000"/>
                </a:solidFill>
              </a:rPr>
              <a:t>hyponatrémie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</a:t>
            </a:r>
            <a:r>
              <a:rPr lang="cs-CZ" sz="2000" dirty="0" err="1">
                <a:solidFill>
                  <a:srgbClr val="000000"/>
                </a:solidFill>
              </a:rPr>
              <a:t>hypoosmolalita</a:t>
            </a:r>
            <a:r>
              <a:rPr lang="cs-CZ" sz="2000" dirty="0">
                <a:solidFill>
                  <a:srgbClr val="000000"/>
                </a:solidFill>
              </a:rPr>
              <a:t> séra, expanze objemu ECT,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     plicní edém, edém mozku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95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63F110-4290-4B32-B851-3432363368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808BB4-E67C-41F8-A55A-A8523E5A1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55B2CD-B9AB-463B-BC7A-BAC13CE6E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hypofýzy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AE1C5EC-7CD0-49BA-B2D1-5B0D4024B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cs-CZ" sz="2000" b="1" dirty="0" err="1">
                <a:solidFill>
                  <a:srgbClr val="000000"/>
                </a:solidFill>
              </a:rPr>
              <a:t>hypopituarismus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- snížená sekrece hormonů hypofýzy, nejčastěji útlak tureckého sedla nádorem, infekce, </a:t>
            </a:r>
            <a:r>
              <a:rPr lang="cs-CZ" sz="2000" dirty="0" err="1">
                <a:solidFill>
                  <a:srgbClr val="000000"/>
                </a:solidFill>
              </a:rPr>
              <a:t>infarzace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i="1" dirty="0">
                <a:solidFill>
                  <a:srgbClr val="000000"/>
                </a:solidFill>
              </a:rPr>
              <a:t>příznaky: lokální (výpadky zorného pole,   dvojité vidění)/ celkové (zástava růstu, </a:t>
            </a:r>
            <a:r>
              <a:rPr lang="cs-CZ" sz="2000" i="1" dirty="0" err="1">
                <a:solidFill>
                  <a:srgbClr val="000000"/>
                </a:solidFill>
              </a:rPr>
              <a:t>amenorhea</a:t>
            </a:r>
            <a:r>
              <a:rPr lang="cs-CZ" sz="2000" i="1" dirty="0">
                <a:solidFill>
                  <a:srgbClr val="000000"/>
                </a:solidFill>
              </a:rPr>
              <a:t>, nažloutlá kůže, únava)</a:t>
            </a:r>
          </a:p>
          <a:p>
            <a:pPr marL="457200" indent="-457200">
              <a:lnSpc>
                <a:spcPct val="100000"/>
              </a:lnSpc>
              <a:spcAft>
                <a:spcPts val="500"/>
              </a:spcAft>
              <a:buFont typeface="+mj-lt"/>
              <a:buAutoNum type="arabicPeriod" startAt="2"/>
            </a:pPr>
            <a:r>
              <a:rPr lang="cs-CZ" sz="2000" b="1" dirty="0">
                <a:solidFill>
                  <a:srgbClr val="000000"/>
                </a:solidFill>
              </a:rPr>
              <a:t>nádory hypofýzy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dirty="0">
                <a:solidFill>
                  <a:srgbClr val="000000"/>
                </a:solidFill>
              </a:rPr>
              <a:t>hypofunkční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dirty="0">
                <a:solidFill>
                  <a:srgbClr val="000000"/>
                </a:solidFill>
              </a:rPr>
              <a:t>hyperfunkční - </a:t>
            </a:r>
            <a:r>
              <a:rPr lang="cs-CZ" sz="2000" dirty="0" err="1">
                <a:solidFill>
                  <a:srgbClr val="000000"/>
                </a:solidFill>
              </a:rPr>
              <a:t>prolaktinom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somatotropinom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cs-CZ" sz="2000" dirty="0" err="1">
                <a:solidFill>
                  <a:srgbClr val="000000"/>
                </a:solidFill>
              </a:rPr>
              <a:t>kortikotropinom</a:t>
            </a:r>
            <a:r>
              <a:rPr lang="cs-CZ" sz="2000" dirty="0">
                <a:solidFill>
                  <a:srgbClr val="000000"/>
                </a:solidFill>
              </a:rPr>
              <a:t>,..</a:t>
            </a:r>
          </a:p>
          <a:p>
            <a:pPr marL="514350" indent="-514350">
              <a:lnSpc>
                <a:spcPct val="100000"/>
              </a:lnSpc>
              <a:spcAft>
                <a:spcPts val="500"/>
              </a:spcAft>
              <a:buFont typeface="+mj-lt"/>
              <a:buAutoNum type="arabicPeriod" startAt="3"/>
            </a:pPr>
            <a:r>
              <a:rPr lang="cs-CZ" sz="2000" b="1" dirty="0" err="1">
                <a:solidFill>
                  <a:srgbClr val="000000"/>
                </a:solidFill>
              </a:rPr>
              <a:t>hyperprolaktinémie</a:t>
            </a:r>
            <a:endParaRPr lang="cs-CZ" sz="2000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dirty="0">
                <a:solidFill>
                  <a:srgbClr val="000000"/>
                </a:solidFill>
              </a:rPr>
              <a:t>fyziologické příčiny: kojení, gravidita, stres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dirty="0">
                <a:solidFill>
                  <a:srgbClr val="000000"/>
                </a:solidFill>
              </a:rPr>
              <a:t>léky: antidepresiva, estrogeny, nikotin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cs-CZ" sz="2000" dirty="0">
                <a:solidFill>
                  <a:srgbClr val="000000"/>
                </a:solidFill>
              </a:rPr>
              <a:t>patologie: </a:t>
            </a:r>
            <a:r>
              <a:rPr lang="cs-CZ" sz="2000" dirty="0" err="1">
                <a:solidFill>
                  <a:srgbClr val="000000"/>
                </a:solidFill>
              </a:rPr>
              <a:t>prolaktinom</a:t>
            </a:r>
            <a:r>
              <a:rPr lang="cs-CZ" sz="2000" dirty="0">
                <a:solidFill>
                  <a:srgbClr val="000000"/>
                </a:solidFill>
              </a:rPr>
              <a:t>, cirhóza, </a:t>
            </a:r>
            <a:r>
              <a:rPr lang="cs-CZ" sz="2000" dirty="0" err="1">
                <a:solidFill>
                  <a:srgbClr val="000000"/>
                </a:solidFill>
              </a:rPr>
              <a:t>sclerosis</a:t>
            </a:r>
            <a:r>
              <a:rPr lang="cs-CZ" sz="2000" dirty="0">
                <a:solidFill>
                  <a:srgbClr val="000000"/>
                </a:solidFill>
              </a:rPr>
              <a:t> multiplex</a:t>
            </a:r>
          </a:p>
        </p:txBody>
      </p:sp>
    </p:spTree>
    <p:extLst>
      <p:ext uri="{BB962C8B-B14F-4D97-AF65-F5344CB8AC3E}">
        <p14:creationId xmlns:p14="http://schemas.microsoft.com/office/powerpoint/2010/main" val="256238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974B577-1794-4064-AD78-679676C71DB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algn="ctr"/>
            <a:r>
              <a:rPr lang="cs-CZ" sz="2200" dirty="0"/>
              <a:t>akromegalie - vzniká po pubertě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E1B96EA-875E-4EAD-87A0-CC90153521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68FD57-E889-44D3-BDC0-FD01826739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8EDFD11-078D-46B9-AE91-9DFF9439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Akromegalie/ gigantismus/ </a:t>
            </a:r>
            <a:r>
              <a:rPr lang="cs-CZ" dirty="0" err="1"/>
              <a:t>somatotropinom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EAF4C6C-32F6-4795-B9B6-438E9033E7C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79" y="1583906"/>
            <a:ext cx="5602669" cy="4223118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2200" dirty="0"/>
              <a:t>gigantismus - vzniká před pubertou</a:t>
            </a:r>
          </a:p>
          <a:p>
            <a:endParaRPr lang="cs-CZ" dirty="0"/>
          </a:p>
        </p:txBody>
      </p:sp>
      <p:pic>
        <p:nvPicPr>
          <p:cNvPr id="8" name="Picture 2" descr="VÃ½sledek obrÃ¡zku pro akromegalie">
            <a:extLst>
              <a:ext uri="{FF2B5EF4-FFF2-40B4-BE49-F238E27FC236}">
                <a16:creationId xmlns:a16="http://schemas.microsoft.com/office/drawing/2014/main" id="{B824E68C-2018-4F51-8A0B-5AD9C4EF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65" y="2185617"/>
            <a:ext cx="37242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ouvisejÃ­cÃ­ obrÃ¡zek">
            <a:extLst>
              <a:ext uri="{FF2B5EF4-FFF2-40B4-BE49-F238E27FC236}">
                <a16:creationId xmlns:a16="http://schemas.microsoft.com/office/drawing/2014/main" id="{032C6D99-B99D-421A-9D75-872F6142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95" y="2113347"/>
            <a:ext cx="3334425" cy="37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7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DE532A-11B5-4445-9743-AE7F5A902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2D65CE-CB0C-4DE1-8ABD-A1072EF0F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1AF761-8D0C-4965-945A-A3506F4F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Cushingova</a:t>
            </a:r>
            <a:r>
              <a:rPr lang="cs-CZ" dirty="0"/>
              <a:t> choroba / </a:t>
            </a:r>
            <a:r>
              <a:rPr lang="cs-CZ" dirty="0" err="1"/>
              <a:t>kortikotropinom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F312F22-0B0F-4324-84A1-31627AEC2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11540" cy="4139998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cs-CZ" sz="2000" b="1" dirty="0" err="1"/>
              <a:t>Cushingův</a:t>
            </a:r>
            <a:r>
              <a:rPr lang="cs-CZ" sz="2000" b="1" dirty="0"/>
              <a:t> syndrom - ACTH dependentní</a:t>
            </a:r>
            <a:r>
              <a:rPr lang="cs-CZ" sz="2000" dirty="0"/>
              <a:t> = </a:t>
            </a:r>
            <a:r>
              <a:rPr lang="cs-CZ" sz="2000" dirty="0" err="1"/>
              <a:t>Cushingova</a:t>
            </a:r>
            <a:r>
              <a:rPr lang="cs-CZ" sz="2000" dirty="0"/>
              <a:t> choroba</a:t>
            </a: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cs-CZ" sz="2000" dirty="0"/>
              <a:t>    - nadprodukce ACTH (adenom hypofýzy,                    </a:t>
            </a: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cs-CZ" sz="2000" dirty="0"/>
              <a:t>      ektopicky - ca plic)</a:t>
            </a:r>
          </a:p>
          <a:p>
            <a:pPr marL="514350" indent="-514350">
              <a:lnSpc>
                <a:spcPct val="100000"/>
              </a:lnSpc>
              <a:spcAft>
                <a:spcPts val="500"/>
              </a:spcAft>
              <a:buFont typeface="+mj-lt"/>
              <a:buAutoNum type="arabicPeriod" startAt="2"/>
            </a:pPr>
            <a:r>
              <a:rPr lang="cs-CZ" sz="2000" b="1" dirty="0" err="1"/>
              <a:t>Cushingův</a:t>
            </a:r>
            <a:r>
              <a:rPr lang="cs-CZ" sz="2000" b="1" dirty="0"/>
              <a:t> syndrom - ACTH </a:t>
            </a:r>
            <a:r>
              <a:rPr lang="cs-CZ" sz="2000" b="1" dirty="0" err="1"/>
              <a:t>independentní</a:t>
            </a:r>
            <a:endParaRPr lang="cs-CZ" sz="2000" b="1" dirty="0"/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cs-CZ" sz="2000" dirty="0"/>
              <a:t>   - nadprodukce kortizolu (kortikoterapie, adenom </a:t>
            </a: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cs-CZ" sz="2000" dirty="0"/>
              <a:t>     kůry nadledvin)</a:t>
            </a: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endParaRPr lang="cs-CZ" sz="20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500"/>
              </a:spcAft>
              <a:buNone/>
            </a:pPr>
            <a:r>
              <a:rPr lang="cs-CZ" sz="2000" b="1" dirty="0" err="1">
                <a:solidFill>
                  <a:schemeClr val="tx2"/>
                </a:solidFill>
              </a:rPr>
              <a:t>Cushingoidní</a:t>
            </a:r>
            <a:r>
              <a:rPr lang="cs-CZ" sz="2000" b="1" dirty="0">
                <a:solidFill>
                  <a:schemeClr val="tx2"/>
                </a:solidFill>
              </a:rPr>
              <a:t> habitus - </a:t>
            </a:r>
            <a:r>
              <a:rPr lang="cs-CZ" sz="2000" dirty="0"/>
              <a:t>měsícovitý obličej, býčí šíje, centrální obezita, tenká kůže, steroidní myopatie, hypertenze, steroidní diabetes, osteoporóza,..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2" descr="VÃ½sledek obrÃ¡zku pro cushing">
            <a:extLst>
              <a:ext uri="{FF2B5EF4-FFF2-40B4-BE49-F238E27FC236}">
                <a16:creationId xmlns:a16="http://schemas.microsoft.com/office/drawing/2014/main" id="{DDE7ED0D-D631-4CCD-A68E-472A8C56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39" y="1233559"/>
            <a:ext cx="5258107" cy="45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8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EB3B5-882F-4D00-B26B-A2C4A54D9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sz="4500" dirty="0" err="1"/>
              <a:t>mellitus</a:t>
            </a:r>
            <a:endParaRPr lang="cs-CZ" sz="4500" dirty="0"/>
          </a:p>
        </p:txBody>
      </p:sp>
    </p:spTree>
    <p:extLst>
      <p:ext uri="{BB962C8B-B14F-4D97-AF65-F5344CB8AC3E}">
        <p14:creationId xmlns:p14="http://schemas.microsoft.com/office/powerpoint/2010/main" val="67076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B3D42FF5-E86F-4EC2-A083-EBBB481C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692275"/>
            <a:ext cx="7178135" cy="4140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chronické onemocnění s vysokou morbiditou a mortalitou, v ČR nyní asi 850 tis. osob s DM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základním znakem je HYPERGLYKEMIE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způsobena: </a:t>
            </a:r>
            <a:r>
              <a:rPr lang="cs-CZ" sz="2000" dirty="0"/>
              <a:t>nedostatečnou tvorbou inzulinu, jeho nedostatečným působením nebo kombinací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nedostatek inzulinu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narušení transportu glukózy z krve do buňky → hyperglykémie, nedostatek </a:t>
            </a:r>
            <a:r>
              <a:rPr lang="cs-CZ" sz="2000" dirty="0" err="1">
                <a:latin typeface="+mj-lt"/>
                <a:cs typeface="Calibri" panose="020F0502020204030204" pitchFamily="34" charset="0"/>
              </a:rPr>
              <a:t>glu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 uvnitř buněk; stimuluje se </a:t>
            </a:r>
            <a:r>
              <a:rPr lang="cs-CZ" sz="2000" dirty="0" err="1">
                <a:latin typeface="+mj-lt"/>
                <a:cs typeface="Calibri" panose="020F0502020204030204" pitchFamily="34" charset="0"/>
              </a:rPr>
              <a:t>glykogenolýza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, glukoneogeneze a štěpení triacylglycerolů na mastné kyseliny (</a:t>
            </a:r>
            <a:r>
              <a:rPr lang="cs-CZ" sz="2000" i="1" u="sng" dirty="0">
                <a:latin typeface="+mj-lt"/>
                <a:cs typeface="Calibri" panose="020F0502020204030204" pitchFamily="34" charset="0"/>
              </a:rPr>
              <a:t>úbytek hmotnosti, nechutenství</a:t>
            </a:r>
            <a:r>
              <a:rPr lang="cs-CZ" sz="2000" i="1" dirty="0">
                <a:latin typeface="+mj-lt"/>
                <a:cs typeface="Calibri" panose="020F0502020204030204" pitchFamily="34" charset="0"/>
              </a:rPr>
              <a:t>)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→ vznikají ketolátky → </a:t>
            </a:r>
            <a:r>
              <a:rPr lang="cs-CZ" sz="2000" dirty="0" err="1">
                <a:latin typeface="+mj-lt"/>
                <a:cs typeface="Calibri" panose="020F0502020204030204" pitchFamily="34" charset="0"/>
              </a:rPr>
              <a:t>ketoacidóza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 → ketonurie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>
                <a:latin typeface="+mj-lt"/>
                <a:cs typeface="Calibri" panose="020F0502020204030204" pitchFamily="34" charset="0"/>
              </a:rPr>
              <a:t>hyperglykémie → glykosurie → </a:t>
            </a:r>
            <a:r>
              <a:rPr lang="cs-CZ" sz="2000" i="1" u="sng" dirty="0">
                <a:latin typeface="+mj-lt"/>
                <a:cs typeface="Calibri" panose="020F0502020204030204" pitchFamily="34" charset="0"/>
              </a:rPr>
              <a:t>polyurie</a:t>
            </a:r>
            <a:r>
              <a:rPr lang="cs-CZ" sz="2000" u="sng" dirty="0">
                <a:latin typeface="+mj-lt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+mj-lt"/>
                <a:cs typeface="Calibri" panose="020F0502020204030204" pitchFamily="34" charset="0"/>
              </a:rPr>
              <a:t>→ </a:t>
            </a:r>
            <a:r>
              <a:rPr lang="cs-CZ" sz="2000" i="1" u="sng" dirty="0">
                <a:latin typeface="+mj-lt"/>
                <a:cs typeface="Calibri" panose="020F0502020204030204" pitchFamily="34" charset="0"/>
              </a:rPr>
              <a:t>žízeň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i="1" dirty="0">
                <a:latin typeface="+mj-lt"/>
                <a:cs typeface="Calibri" panose="020F0502020204030204" pitchFamily="34" charset="0"/>
              </a:rPr>
              <a:t>další důsledky: </a:t>
            </a:r>
            <a:r>
              <a:rPr lang="cs-CZ" sz="2000" i="1" u="sng" dirty="0">
                <a:latin typeface="+mj-lt"/>
                <a:cs typeface="Calibri" panose="020F0502020204030204" pitchFamily="34" charset="0"/>
              </a:rPr>
              <a:t>únava, špatné hojení ran</a:t>
            </a:r>
            <a:r>
              <a:rPr lang="cs-CZ" sz="2000" i="1" dirty="0">
                <a:latin typeface="+mj-lt"/>
                <a:cs typeface="Calibri" panose="020F0502020204030204" pitchFamily="34" charset="0"/>
              </a:rPr>
              <a:t>,…</a:t>
            </a:r>
            <a:endParaRPr lang="cs-CZ" sz="2000" dirty="0">
              <a:latin typeface="+mj-lt"/>
            </a:endParaRPr>
          </a:p>
        </p:txBody>
      </p:sp>
      <p:pic>
        <p:nvPicPr>
          <p:cNvPr id="9" name="Picture 8" descr="SouvisejÃ­cÃ­ obrÃ¡zek">
            <a:extLst>
              <a:ext uri="{FF2B5EF4-FFF2-40B4-BE49-F238E27FC236}">
                <a16:creationId xmlns:a16="http://schemas.microsoft.com/office/drawing/2014/main" id="{67AD23A7-7A60-4447-9604-DD40202A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13" y="1567101"/>
            <a:ext cx="3759740" cy="42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31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1. typu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133E6D-0EC9-4240-899A-63D999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autoimunitní onemocnění </a:t>
            </a:r>
            <a:r>
              <a:rPr lang="cs-CZ" sz="2000" dirty="0"/>
              <a:t>- postupná destrukce beta buněk pankreatu a úplné chybění sekrece inzulinu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dělení:</a:t>
            </a:r>
            <a:r>
              <a:rPr lang="cs-CZ" sz="2000" dirty="0"/>
              <a:t> </a:t>
            </a:r>
            <a:r>
              <a:rPr lang="cs-CZ" sz="2000" u="sng" dirty="0"/>
              <a:t>klasický typ- </a:t>
            </a:r>
            <a:r>
              <a:rPr lang="cs-CZ" sz="2000" dirty="0"/>
              <a:t>od dětství, časté </a:t>
            </a:r>
            <a:r>
              <a:rPr lang="cs-CZ" sz="2000" dirty="0" err="1"/>
              <a:t>ketoacidózy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     </a:t>
            </a:r>
            <a:r>
              <a:rPr lang="cs-CZ" sz="2000" u="sng" dirty="0"/>
              <a:t>LADA -</a:t>
            </a:r>
            <a:r>
              <a:rPr lang="cs-CZ" sz="2000" dirty="0"/>
              <a:t> </a:t>
            </a:r>
            <a:r>
              <a:rPr lang="cs-CZ" sz="2000" dirty="0" err="1"/>
              <a:t>latent</a:t>
            </a:r>
            <a:r>
              <a:rPr lang="cs-CZ" sz="2000" dirty="0"/>
              <a:t> </a:t>
            </a:r>
            <a:r>
              <a:rPr lang="cs-CZ" sz="2000" dirty="0" err="1"/>
              <a:t>autoimunne</a:t>
            </a:r>
            <a:r>
              <a:rPr lang="cs-CZ" sz="2000" dirty="0"/>
              <a:t> diabetes in </a:t>
            </a:r>
            <a:r>
              <a:rPr lang="cs-CZ" sz="2000" dirty="0" err="1"/>
              <a:t>adults</a:t>
            </a:r>
            <a:r>
              <a:rPr lang="cs-CZ" sz="2000" dirty="0"/>
              <a:t> - rozvíjí se později, může mít zbytkovou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     sekreci inzulinu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vyšší riziko autoimunit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v době </a:t>
            </a:r>
            <a:r>
              <a:rPr lang="cs-CZ" sz="2000" dirty="0" err="1"/>
              <a:t>prvozáchytu</a:t>
            </a:r>
            <a:r>
              <a:rPr lang="cs-CZ" sz="2000" dirty="0"/>
              <a:t> glykemie výrazná, může vzniknout i </a:t>
            </a:r>
            <a:r>
              <a:rPr lang="cs-CZ" sz="2000" dirty="0" err="1"/>
              <a:t>ketoacidotické</a:t>
            </a:r>
            <a:r>
              <a:rPr lang="cs-CZ" sz="2000" dirty="0"/>
              <a:t> </a:t>
            </a:r>
            <a:r>
              <a:rPr lang="cs-CZ" sz="2000" dirty="0" err="1"/>
              <a:t>koma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</a:t>
            </a:r>
            <a:r>
              <a:rPr lang="cs-CZ" sz="2000" i="1" dirty="0"/>
              <a:t>(nedostatek inzulinu a </a:t>
            </a:r>
            <a:r>
              <a:rPr 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↑</a:t>
            </a:r>
            <a:r>
              <a:rPr lang="cs-CZ" sz="2000" i="1" dirty="0">
                <a:cs typeface="Calibri Light" panose="020F0302020204030204" pitchFamily="34" charset="0"/>
              </a:rPr>
              <a:t>koncentrace </a:t>
            </a:r>
            <a:r>
              <a:rPr lang="cs-CZ" sz="2000" i="1" dirty="0" err="1">
                <a:cs typeface="Calibri Light" panose="020F0302020204030204" pitchFamily="34" charset="0"/>
              </a:rPr>
              <a:t>glukagonu</a:t>
            </a:r>
            <a:r>
              <a:rPr lang="cs-CZ" sz="2000" i="1" dirty="0">
                <a:cs typeface="Calibri Light" panose="020F0302020204030204" pitchFamily="34" charset="0"/>
              </a:rPr>
              <a:t> způsobí </a:t>
            </a:r>
            <a:r>
              <a:rPr 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↑</a:t>
            </a:r>
            <a:r>
              <a:rPr lang="cs-CZ" sz="2000" i="1" dirty="0">
                <a:cs typeface="Calibri Light" panose="020F0302020204030204" pitchFamily="34" charset="0"/>
              </a:rPr>
              <a:t>tvorbu ketolátek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cs-CZ" sz="2000" i="1" dirty="0">
                <a:cs typeface="Calibri Light" panose="020F0302020204030204" pitchFamily="34" charset="0"/>
              </a:rPr>
              <a:t> </a:t>
            </a:r>
            <a:r>
              <a:rPr lang="cs-CZ" sz="2000" i="1" dirty="0" err="1">
                <a:cs typeface="Calibri Light" panose="020F0302020204030204" pitchFamily="34" charset="0"/>
              </a:rPr>
              <a:t>acetoacetátu</a:t>
            </a:r>
            <a:r>
              <a:rPr lang="cs-CZ" sz="2000" i="1" dirty="0">
                <a:cs typeface="Calibri Light" panose="020F0302020204030204" pitchFamily="34" charset="0"/>
              </a:rPr>
              <a:t> a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i="1" dirty="0">
                <a:cs typeface="Calibri Light" panose="020F0302020204030204" pitchFamily="34" charset="0"/>
              </a:rPr>
              <a:t>    beta-</a:t>
            </a:r>
            <a:r>
              <a:rPr lang="cs-CZ" sz="2000" i="1" dirty="0" err="1">
                <a:cs typeface="Calibri Light" panose="020F0302020204030204" pitchFamily="34" charset="0"/>
              </a:rPr>
              <a:t>hydroxybutyrátu</a:t>
            </a:r>
            <a:r>
              <a:rPr lang="cs-CZ" sz="2000" i="1" dirty="0">
                <a:cs typeface="Calibri Light" panose="020F03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↓ </a:t>
            </a:r>
            <a:r>
              <a:rPr lang="cs-CZ" sz="2000" i="1" dirty="0">
                <a:cs typeface="Calibri Light" panose="020F0302020204030204" pitchFamily="34" charset="0"/>
              </a:rPr>
              <a:t>pH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cs typeface="Calibri Light" panose="020F0302020204030204" pitchFamily="34" charset="0"/>
              </a:rPr>
              <a:t>acidóza dráždí dýchací centrum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cs-CZ" sz="2000" i="1" dirty="0">
                <a:cs typeface="Calibri Light" panose="020F0302020204030204" pitchFamily="34" charset="0"/>
              </a:rPr>
              <a:t> </a:t>
            </a:r>
            <a:r>
              <a:rPr lang="cs-CZ" sz="2000" i="1" dirty="0" err="1">
                <a:cs typeface="Calibri Light" panose="020F0302020204030204" pitchFamily="34" charset="0"/>
              </a:rPr>
              <a:t>Kussmaulovo</a:t>
            </a:r>
            <a:r>
              <a:rPr lang="cs-CZ" sz="2000" i="1" dirty="0">
                <a:cs typeface="Calibri Light" panose="020F0302020204030204" pitchFamily="34" charset="0"/>
              </a:rPr>
              <a:t> dýchání,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i="1" dirty="0">
                <a:cs typeface="Calibri Light" panose="020F0302020204030204" pitchFamily="34" charset="0"/>
              </a:rPr>
              <a:t>    </a:t>
            </a:r>
            <a:r>
              <a:rPr lang="cs-CZ" sz="2000" i="1" dirty="0" err="1">
                <a:cs typeface="Calibri Light" panose="020F0302020204030204" pitchFamily="34" charset="0"/>
              </a:rPr>
              <a:t>foetor</a:t>
            </a:r>
            <a:r>
              <a:rPr lang="cs-CZ" sz="2000" i="1" dirty="0">
                <a:cs typeface="Calibri Light" panose="020F0302020204030204" pitchFamily="34" charset="0"/>
              </a:rPr>
              <a:t> </a:t>
            </a:r>
            <a:r>
              <a:rPr lang="cs-CZ" sz="2000" i="1" dirty="0" err="1">
                <a:cs typeface="Calibri Light" panose="020F0302020204030204" pitchFamily="34" charset="0"/>
              </a:rPr>
              <a:t>acetonemicus</a:t>
            </a:r>
            <a:r>
              <a:rPr lang="cs-CZ" sz="2000" i="1" dirty="0">
                <a:cs typeface="Calibri Light" panose="020F03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000" i="1" dirty="0">
                <a:cs typeface="Calibri Light" panose="020F0302020204030204" pitchFamily="34" charset="0"/>
              </a:rPr>
              <a:t>poruchy vědomí)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  <a:cs typeface="Calibri Light" panose="020F0302020204030204" pitchFamily="34" charset="0"/>
              </a:rPr>
              <a:t>Dg:  </a:t>
            </a:r>
            <a:r>
              <a:rPr lang="cs-CZ" sz="2000" dirty="0">
                <a:cs typeface="Calibri Light" panose="020F0302020204030204" pitchFamily="34" charset="0"/>
              </a:rPr>
              <a:t>klinika, glykemie, glykosurie v moči, ↓</a:t>
            </a:r>
            <a:r>
              <a:rPr lang="cs-CZ" sz="2000" dirty="0" err="1">
                <a:cs typeface="Calibri Light" panose="020F0302020204030204" pitchFamily="34" charset="0"/>
              </a:rPr>
              <a:t>Cpeptid</a:t>
            </a:r>
            <a:r>
              <a:rPr lang="cs-CZ" sz="2000" dirty="0">
                <a:cs typeface="Calibri Light" panose="020F0302020204030204" pitchFamily="34" charset="0"/>
              </a:rPr>
              <a:t> lačný i stimulovaný, protilátky (anti GAD, anti- IA2, anti IAA)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  <a:cs typeface="Calibri Light" panose="020F0302020204030204" pitchFamily="34" charset="0"/>
              </a:rPr>
              <a:t>léčba: </a:t>
            </a:r>
            <a:r>
              <a:rPr lang="cs-CZ" sz="2000" dirty="0">
                <a:cs typeface="Calibri Light" panose="020F0302020204030204" pitchFamily="34" charset="0"/>
              </a:rPr>
              <a:t>insulin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9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2. typu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133E6D-0EC9-4240-899A-63D999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chronické zvýšení glykemie kvůli insulinové rezistenci - časem se beta-</a:t>
            </a:r>
            <a:r>
              <a:rPr lang="cs-CZ" sz="2000" dirty="0" err="1"/>
              <a:t>bb</a:t>
            </a:r>
            <a:r>
              <a:rPr lang="cs-CZ" sz="2000" dirty="0"/>
              <a:t> vyčerpají a může dojít k absolutnímu nedostatku insulinu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glykemie stoupá pomalu - často </a:t>
            </a:r>
            <a:r>
              <a:rPr lang="cs-CZ" sz="2000" dirty="0" err="1"/>
              <a:t>asymtomatický</a:t>
            </a:r>
            <a:r>
              <a:rPr lang="cs-CZ" sz="2000" dirty="0"/>
              <a:t> průběh a náhodná diagnostika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>
                <a:solidFill>
                  <a:schemeClr val="tx2"/>
                </a:solidFill>
              </a:rPr>
              <a:t>etio</a:t>
            </a:r>
            <a:r>
              <a:rPr lang="cs-CZ" sz="2000" b="1" dirty="0">
                <a:solidFill>
                  <a:schemeClr val="tx2"/>
                </a:solidFill>
              </a:rPr>
              <a:t>: </a:t>
            </a:r>
            <a:r>
              <a:rPr lang="cs-CZ" sz="2000" dirty="0"/>
              <a:t>genetická predispozice + obezita + nedostatek pohybu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Dg.:</a:t>
            </a:r>
            <a:r>
              <a:rPr lang="cs-CZ" sz="2000" dirty="0"/>
              <a:t>  glykemie v plazmě (ve 22, před jídly, po jídle- 2 hod, lačná- 8 hod po jídle)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     - </a:t>
            </a:r>
            <a:r>
              <a:rPr lang="cs-CZ" sz="2000" dirty="0">
                <a:solidFill>
                  <a:schemeClr val="tx2"/>
                </a:solidFill>
              </a:rPr>
              <a:t>glykemický profil</a:t>
            </a:r>
            <a:r>
              <a:rPr lang="cs-CZ" sz="2000" dirty="0"/>
              <a:t> (před a po jídle, ve 22 hod – 7hodnot)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     - </a:t>
            </a:r>
            <a:r>
              <a:rPr lang="cs-CZ" sz="2000" dirty="0">
                <a:solidFill>
                  <a:schemeClr val="tx2"/>
                </a:solidFill>
              </a:rPr>
              <a:t>velký glykemický profil </a:t>
            </a:r>
            <a:r>
              <a:rPr lang="cs-CZ" sz="2000" dirty="0"/>
              <a:t>(+ ve 3 v noci)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</a:t>
            </a:r>
            <a:r>
              <a:rPr lang="cs-CZ" sz="2000" dirty="0" err="1"/>
              <a:t>oGGT</a:t>
            </a:r>
            <a:r>
              <a:rPr lang="cs-CZ" sz="2000" dirty="0"/>
              <a:t>- vypít 75g </a:t>
            </a:r>
            <a:r>
              <a:rPr lang="cs-CZ" sz="2000" dirty="0" err="1"/>
              <a:t>glc</a:t>
            </a:r>
            <a:r>
              <a:rPr lang="cs-CZ" sz="2000" dirty="0"/>
              <a:t> ve 200ml tekutiny- měří se za 120 min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</a:t>
            </a:r>
            <a:r>
              <a:rPr lang="cs-CZ" sz="2000" dirty="0" err="1"/>
              <a:t>Cpeptid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HbA1c- glykovaný hemoglobin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                      - odráží </a:t>
            </a:r>
            <a:r>
              <a:rPr lang="cs-CZ" sz="2000" dirty="0" err="1"/>
              <a:t>gly</a:t>
            </a:r>
            <a:r>
              <a:rPr lang="cs-CZ" sz="2000" dirty="0"/>
              <a:t> za posledních 6-8týdnů je &lt;4,5%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4855895-8F8D-4FBC-A6BC-202855BE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421" y="3229583"/>
            <a:ext cx="3677056" cy="2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24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800" dirty="0"/>
              <a:t>Insulin</a:t>
            </a:r>
            <a:endParaRPr lang="cs-CZ" dirty="0"/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5C71BA1A-BE4D-4DC3-9FAE-3509B2573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12847"/>
              </p:ext>
            </p:extLst>
          </p:nvPr>
        </p:nvGraphicFramePr>
        <p:xfrm>
          <a:off x="718800" y="1498060"/>
          <a:ext cx="10915481" cy="450150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480018">
                  <a:extLst>
                    <a:ext uri="{9D8B030D-6E8A-4147-A177-3AD203B41FA5}">
                      <a16:colId xmlns:a16="http://schemas.microsoft.com/office/drawing/2014/main" val="2094455544"/>
                    </a:ext>
                  </a:extLst>
                </a:gridCol>
                <a:gridCol w="1539520">
                  <a:extLst>
                    <a:ext uri="{9D8B030D-6E8A-4147-A177-3AD203B41FA5}">
                      <a16:colId xmlns:a16="http://schemas.microsoft.com/office/drawing/2014/main" val="2069411629"/>
                    </a:ext>
                  </a:extLst>
                </a:gridCol>
                <a:gridCol w="1964240">
                  <a:extLst>
                    <a:ext uri="{9D8B030D-6E8A-4147-A177-3AD203B41FA5}">
                      <a16:colId xmlns:a16="http://schemas.microsoft.com/office/drawing/2014/main" val="519139497"/>
                    </a:ext>
                  </a:extLst>
                </a:gridCol>
                <a:gridCol w="1732387">
                  <a:extLst>
                    <a:ext uri="{9D8B030D-6E8A-4147-A177-3AD203B41FA5}">
                      <a16:colId xmlns:a16="http://schemas.microsoft.com/office/drawing/2014/main" val="1262707005"/>
                    </a:ext>
                  </a:extLst>
                </a:gridCol>
                <a:gridCol w="1164042">
                  <a:extLst>
                    <a:ext uri="{9D8B030D-6E8A-4147-A177-3AD203B41FA5}">
                      <a16:colId xmlns:a16="http://schemas.microsoft.com/office/drawing/2014/main" val="70412525"/>
                    </a:ext>
                  </a:extLst>
                </a:gridCol>
                <a:gridCol w="3035274">
                  <a:extLst>
                    <a:ext uri="{9D8B030D-6E8A-4147-A177-3AD203B41FA5}">
                      <a16:colId xmlns:a16="http://schemas.microsoft.com/office/drawing/2014/main" val="1885867454"/>
                    </a:ext>
                  </a:extLst>
                </a:gridCol>
              </a:tblGrid>
              <a:tr h="4127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8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krátkodobé</a:t>
                      </a:r>
                      <a:endParaRPr lang="cs-CZ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dlouhodobé</a:t>
                      </a:r>
                      <a:endParaRPr lang="cs-CZ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premixované (krátko+dlouhodobý)</a:t>
                      </a:r>
                      <a:endParaRPr lang="cs-CZ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04206"/>
                  </a:ext>
                </a:extLst>
              </a:tr>
              <a:tr h="5701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humánní insuliny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nástup účinku: 30min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podat 20min před jídlem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nástup účinku:1-2hod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před spaním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Mixtard, Insuman comb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84490"/>
                  </a:ext>
                </a:extLst>
              </a:tr>
              <a:tr h="57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maximum: 1-2hod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bývají nutné svačiny a 2.večeře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maximum: 6-12hod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475621"/>
                  </a:ext>
                </a:extLst>
              </a:tr>
              <a:tr h="4127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trvání: 8hod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akutně lze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i.v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.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trvání: 16hod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27345"/>
                  </a:ext>
                </a:extLst>
              </a:tr>
              <a:tr h="57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HumulinR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,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Actrapid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HumulinN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,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Insuman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basal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026747"/>
                  </a:ext>
                </a:extLst>
              </a:tr>
              <a:tr h="5701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inzulinová analoga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nástup účinku: 15min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podat 10min před jídlem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nástup účinku:90-120min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před spaním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Novomix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,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Humalog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 mix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ctr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06315"/>
                  </a:ext>
                </a:extLst>
              </a:tr>
              <a:tr h="57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maximum: 30-90min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kryjí jen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postprandiální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 období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nemají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peak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527237"/>
                  </a:ext>
                </a:extLst>
              </a:tr>
              <a:tr h="4127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trvání: 4-5hod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Novorapid</a:t>
                      </a:r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, </a:t>
                      </a:r>
                      <a:r>
                        <a:rPr lang="cs-CZ" sz="120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Humalog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trvání :24hod</a:t>
                      </a:r>
                      <a:endParaRPr lang="cs-CZ" sz="12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386206"/>
                  </a:ext>
                </a:extLst>
              </a:tr>
              <a:tr h="4127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 </a:t>
                      </a:r>
                      <a:endParaRPr lang="cs-CZ" sz="12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Levemir, Lantus</a:t>
                      </a:r>
                      <a:endParaRPr lang="cs-CZ" sz="12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4897" marR="2948" marT="42448" marB="42448" anchor="b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650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244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PAD - perorální </a:t>
            </a:r>
            <a:r>
              <a:rPr lang="cs-CZ" dirty="0" err="1"/>
              <a:t>antidiabetika</a:t>
            </a:r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82001E3-C2CC-406E-9DA7-D57F635AA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22875"/>
              </p:ext>
            </p:extLst>
          </p:nvPr>
        </p:nvGraphicFramePr>
        <p:xfrm>
          <a:off x="272374" y="1280157"/>
          <a:ext cx="11778451" cy="5431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636">
                  <a:extLst>
                    <a:ext uri="{9D8B030D-6E8A-4147-A177-3AD203B41FA5}">
                      <a16:colId xmlns:a16="http://schemas.microsoft.com/office/drawing/2014/main" val="444492234"/>
                    </a:ext>
                  </a:extLst>
                </a:gridCol>
                <a:gridCol w="1566562">
                  <a:extLst>
                    <a:ext uri="{9D8B030D-6E8A-4147-A177-3AD203B41FA5}">
                      <a16:colId xmlns:a16="http://schemas.microsoft.com/office/drawing/2014/main" val="4072093654"/>
                    </a:ext>
                  </a:extLst>
                </a:gridCol>
                <a:gridCol w="2265318">
                  <a:extLst>
                    <a:ext uri="{9D8B030D-6E8A-4147-A177-3AD203B41FA5}">
                      <a16:colId xmlns:a16="http://schemas.microsoft.com/office/drawing/2014/main" val="3468329910"/>
                    </a:ext>
                  </a:extLst>
                </a:gridCol>
                <a:gridCol w="2187413">
                  <a:extLst>
                    <a:ext uri="{9D8B030D-6E8A-4147-A177-3AD203B41FA5}">
                      <a16:colId xmlns:a16="http://schemas.microsoft.com/office/drawing/2014/main" val="812624517"/>
                    </a:ext>
                  </a:extLst>
                </a:gridCol>
                <a:gridCol w="2062522">
                  <a:extLst>
                    <a:ext uri="{9D8B030D-6E8A-4147-A177-3AD203B41FA5}">
                      <a16:colId xmlns:a16="http://schemas.microsoft.com/office/drawing/2014/main" val="36015164"/>
                    </a:ext>
                  </a:extLst>
                </a:gridCol>
              </a:tblGrid>
              <a:tr h="260236"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↑citlivosti tkání k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Biguanidy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Metformin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Stadamet, Siofor, Glucophage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KI: CHRI kreat &gt;150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48249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      NYHA III-IV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32276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      choroby jater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42942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NÚ: laktacidóza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683988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Glitazony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Thiazolidindiony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Pioglitazon, Actos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839913"/>
                  </a:ext>
                </a:extLst>
              </a:tr>
              <a:tr h="26023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↑ citlivosti tkání k insulinu, ↑citlivosti </a:t>
                      </a:r>
                      <a:r>
                        <a:rPr lang="cs-CZ" sz="1600" u="none" strike="noStrike" dirty="0" err="1">
                          <a:effectLst/>
                        </a:rPr>
                        <a:t>tk.k</a:t>
                      </a:r>
                      <a:r>
                        <a:rPr lang="cs-CZ" sz="1600" u="none" strike="noStrike" dirty="0">
                          <a:effectLst/>
                        </a:rPr>
                        <a:t>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Deriváty </a:t>
                      </a:r>
                      <a:r>
                        <a:rPr lang="cs-CZ" sz="1600" u="none" strike="noStrike" dirty="0" err="1">
                          <a:effectLst/>
                        </a:rPr>
                        <a:t>sulfonyurey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Gliklazid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Gliklazid Actavis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KI: CHRI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95247380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Glimepirid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Amaryl, Eglymad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NÚ: hypoglykemie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66425295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Glikvidon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zadržování tekutin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32827216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zvyšují chuť k jídlu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801898"/>
                  </a:ext>
                </a:extLst>
              </a:tr>
              <a:tr h="513867">
                <a:tc rowSpan="5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>
                          <a:effectLst/>
                        </a:rPr>
                        <a:t>↑ sekrece insulinu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Glinidy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 dirty="0" err="1">
                          <a:effectLst/>
                        </a:rPr>
                        <a:t>Repaglinid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62B4C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600" u="none" strike="noStrike">
                          <a:effectLst/>
                        </a:rPr>
                        <a:t>Repaglinide, Dibetix, Prandin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rychlejší nástup účinku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375434"/>
                  </a:ext>
                </a:extLst>
              </a:tr>
              <a:tr h="5138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kratší poločas- 3x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564372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Inkretiny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Exenatid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Byetta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s.c.!!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76149"/>
                  </a:ext>
                </a:extLst>
              </a:tr>
              <a:tr h="260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Liraglutid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60369"/>
                  </a:ext>
                </a:extLst>
              </a:tr>
              <a:tr h="5138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Gliptiny= DPP4 inh.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Sitagliptin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Janumet</a:t>
                      </a:r>
                      <a:r>
                        <a:rPr lang="cs-CZ" sz="1600" u="none" strike="noStrike" dirty="0">
                          <a:effectLst/>
                        </a:rPr>
                        <a:t>, </a:t>
                      </a:r>
                      <a:r>
                        <a:rPr lang="cs-CZ" sz="1600" u="none" strike="noStrike" dirty="0" err="1">
                          <a:effectLst/>
                        </a:rPr>
                        <a:t>Januvia</a:t>
                      </a:r>
                      <a:r>
                        <a:rPr lang="cs-CZ" sz="1600" u="none" strike="noStrike" dirty="0">
                          <a:effectLst/>
                        </a:rPr>
                        <a:t>, </a:t>
                      </a:r>
                      <a:r>
                        <a:rPr lang="cs-CZ" sz="1600" u="none" strike="noStrike" dirty="0" err="1">
                          <a:effectLst/>
                        </a:rPr>
                        <a:t>Efficib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AF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60370"/>
                  </a:ext>
                </a:extLst>
              </a:tr>
              <a:tr h="51386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zpomalení vstřebávání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Inhibitory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Akarbóza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</a:rPr>
                        <a:t>Glucobay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při nedodržení diety průjmy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1576125"/>
                  </a:ext>
                </a:extLst>
              </a:tr>
              <a:tr h="51386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sacharidů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glukosidáz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Miglitol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62B4C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meteorismus, pomocný lék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311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15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133E6D-0EC9-4240-899A-63D999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Chemický posel, který slouží v organismu k přenosu informací při řízení funkcí orgánů a metabolických procesů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Tvoří se: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 ve žlázách s vnitřní sekrecí (hypofýza, štítná žláza, Langerhansovy ostrůvky v pankreatu,..)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v difusně rozesetých endokrinních buňkách (v CNS, srdečních síních, ledvinách,..)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Podle chemické struktury: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peptidové hormony (glykoproteiny)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steroidní hormony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deriváty tyrosinu (katecholaminy, hormony štítné žlázy)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497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formy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133E6D-0EC9-4240-899A-63D999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MODY</a:t>
            </a:r>
            <a:r>
              <a:rPr lang="cs-CZ" sz="2000" dirty="0"/>
              <a:t> - maturity </a:t>
            </a:r>
            <a:r>
              <a:rPr lang="cs-CZ" sz="2000" dirty="0" err="1"/>
              <a:t>onset</a:t>
            </a:r>
            <a:r>
              <a:rPr lang="cs-CZ" sz="2000" dirty="0"/>
              <a:t> diabetes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young</a:t>
            </a:r>
            <a:r>
              <a:rPr lang="cs-CZ" sz="2000" dirty="0"/>
              <a:t>, obvykle asymptomatické, u lidí do 30let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gestační diabetes </a:t>
            </a:r>
            <a:r>
              <a:rPr lang="cs-CZ" sz="2000" dirty="0"/>
              <a:t>- nově vzniká v graviditě a mizí po porodu</a:t>
            </a:r>
          </a:p>
          <a:p>
            <a:pPr marL="0" indent="0">
              <a:buNone/>
            </a:pPr>
            <a:r>
              <a:rPr lang="cs-CZ" sz="2000" dirty="0"/>
              <a:t>                                    - </a:t>
            </a:r>
            <a:r>
              <a:rPr lang="cs-CZ" sz="2000" dirty="0" err="1"/>
              <a:t>oGTT</a:t>
            </a:r>
            <a:r>
              <a:rPr lang="cs-CZ" sz="2000" dirty="0"/>
              <a:t> mezi 24.-28.t.g. u všech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prediabetes</a:t>
            </a:r>
            <a:r>
              <a:rPr lang="cs-CZ" sz="2000" dirty="0"/>
              <a:t> - vyšší glykemie nalačno nebo poručená </a:t>
            </a:r>
            <a:r>
              <a:rPr lang="cs-CZ" sz="2000" dirty="0" err="1"/>
              <a:t>glukosová</a:t>
            </a:r>
            <a:r>
              <a:rPr lang="cs-CZ" sz="2000" dirty="0"/>
              <a:t> tolerance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sekundární diabetes </a:t>
            </a:r>
            <a:r>
              <a:rPr lang="cs-CZ" sz="2000" dirty="0"/>
              <a:t>endokrinní (vyšší </a:t>
            </a:r>
            <a:r>
              <a:rPr lang="cs-CZ" sz="2000" dirty="0" err="1"/>
              <a:t>kortisol</a:t>
            </a:r>
            <a:r>
              <a:rPr lang="cs-CZ" sz="2000" dirty="0"/>
              <a:t>, STH, fT4, </a:t>
            </a:r>
            <a:r>
              <a:rPr lang="cs-CZ" sz="2000" dirty="0" err="1"/>
              <a:t>feochromocytom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r>
              <a:rPr lang="cs-CZ" sz="2000" dirty="0" err="1"/>
              <a:t>pankreatoprivní</a:t>
            </a:r>
            <a:r>
              <a:rPr lang="cs-CZ" sz="2000" dirty="0"/>
              <a:t> (CF, trauma, hemochromatóza)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léky (</a:t>
            </a:r>
            <a:r>
              <a:rPr lang="cs-CZ" sz="2000" dirty="0" err="1"/>
              <a:t>kys</a:t>
            </a:r>
            <a:r>
              <a:rPr lang="cs-CZ" sz="2000" dirty="0"/>
              <a:t>. nikotinová, glukokortikoidy)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infekce (kongenitální rubeola, CMV)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Downův </a:t>
            </a:r>
            <a:r>
              <a:rPr lang="cs-CZ" sz="2000" dirty="0" err="1"/>
              <a:t>sy</a:t>
            </a:r>
            <a:r>
              <a:rPr lang="cs-CZ" sz="2000" dirty="0"/>
              <a:t>, </a:t>
            </a:r>
            <a:r>
              <a:rPr lang="cs-CZ" sz="2000" dirty="0" err="1"/>
              <a:t>Klinfelterův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, </a:t>
            </a:r>
            <a:r>
              <a:rPr lang="cs-CZ" sz="2000" dirty="0" err="1"/>
              <a:t>Turnerův</a:t>
            </a:r>
            <a:r>
              <a:rPr lang="cs-CZ" sz="2000" dirty="0"/>
              <a:t> </a:t>
            </a:r>
            <a:r>
              <a:rPr lang="cs-CZ" sz="2000" dirty="0" err="1"/>
              <a:t>sy</a:t>
            </a:r>
            <a:r>
              <a:rPr lang="cs-CZ" sz="20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3913088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07F88F-C0A0-4079-A5F7-B12A35BE1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43C3F1-C157-43B4-B887-841E53F854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507A2A-7DF5-4581-B3E6-3CF0B860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133E6D-0EC9-4240-899A-63D999D3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diabetická </a:t>
            </a:r>
            <a:r>
              <a:rPr lang="cs-CZ" sz="2000" dirty="0" err="1"/>
              <a:t>ketoacidóza</a:t>
            </a:r>
            <a:r>
              <a:rPr lang="cs-CZ" sz="2000" dirty="0"/>
              <a:t>, </a:t>
            </a:r>
            <a:r>
              <a:rPr lang="cs-CZ" sz="2000" dirty="0" err="1"/>
              <a:t>ketoacidotické</a:t>
            </a:r>
            <a:r>
              <a:rPr lang="cs-CZ" sz="2000" dirty="0"/>
              <a:t> </a:t>
            </a:r>
            <a:r>
              <a:rPr lang="cs-CZ" sz="2000" dirty="0" err="1"/>
              <a:t>koma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err="1"/>
              <a:t>laktacidóza</a:t>
            </a:r>
            <a:r>
              <a:rPr lang="cs-CZ" sz="2000" dirty="0"/>
              <a:t>, </a:t>
            </a:r>
            <a:r>
              <a:rPr lang="cs-CZ" sz="2000" dirty="0" err="1"/>
              <a:t>koma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hypoglykemie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nefropatie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retinopatie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err="1"/>
              <a:t>polyneuropatie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syndrom diabetické nohy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ICHS, CMP, ICHDKK</a:t>
            </a:r>
          </a:p>
          <a:p>
            <a:endParaRPr lang="cs-CZ" sz="2000" dirty="0"/>
          </a:p>
        </p:txBody>
      </p:sp>
      <p:pic>
        <p:nvPicPr>
          <p:cNvPr id="6" name="Picture 2" descr="SouvisejÃ­cÃ­ obrÃ¡zek">
            <a:extLst>
              <a:ext uri="{FF2B5EF4-FFF2-40B4-BE49-F238E27FC236}">
                <a16:creationId xmlns:a16="http://schemas.microsoft.com/office/drawing/2014/main" id="{583A1DA7-0A14-4187-84B8-4634CA13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98" y="378000"/>
            <a:ext cx="4063527" cy="56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698497"/>
          </a:xfrm>
        </p:spPr>
        <p:txBody>
          <a:bodyPr/>
          <a:lstStyle/>
          <a:p>
            <a:r>
              <a:rPr lang="cs-CZ" sz="5000" dirty="0"/>
              <a:t>Onemocnění štítné žlázy, nadledvin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C89B0A-7F52-4C9F-8B8B-3AB1A9218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r>
              <a:rPr lang="cs-CZ" altLang="cs-CZ" sz="2500" b="1" dirty="0">
                <a:solidFill>
                  <a:schemeClr val="tx2"/>
                </a:solidFill>
              </a:rPr>
              <a:t>hypotyreóza</a:t>
            </a:r>
          </a:p>
          <a:p>
            <a:r>
              <a:rPr lang="cs-CZ" altLang="cs-CZ" sz="2500" b="1" dirty="0">
                <a:solidFill>
                  <a:schemeClr val="tx2"/>
                </a:solidFill>
              </a:rPr>
              <a:t>hypertyreóza</a:t>
            </a:r>
          </a:p>
          <a:p>
            <a:r>
              <a:rPr lang="cs-CZ" altLang="cs-CZ" sz="2500" b="1" dirty="0" err="1">
                <a:solidFill>
                  <a:schemeClr val="tx2"/>
                </a:solidFill>
              </a:rPr>
              <a:t>tyroiditidy</a:t>
            </a:r>
            <a:endParaRPr lang="cs-CZ" altLang="cs-CZ" sz="2500" b="1" dirty="0">
              <a:solidFill>
                <a:schemeClr val="tx2"/>
              </a:solidFill>
            </a:endParaRPr>
          </a:p>
          <a:p>
            <a:r>
              <a:rPr lang="cs-CZ" altLang="cs-CZ" sz="2500" b="1" dirty="0">
                <a:solidFill>
                  <a:schemeClr val="tx2"/>
                </a:solidFill>
              </a:rPr>
              <a:t>nádory štítnice</a:t>
            </a:r>
          </a:p>
          <a:p>
            <a:r>
              <a:rPr lang="cs-CZ" altLang="cs-CZ" sz="2500" b="1" dirty="0" err="1">
                <a:solidFill>
                  <a:schemeClr val="tx2"/>
                </a:solidFill>
              </a:rPr>
              <a:t>příštitná</a:t>
            </a:r>
            <a:r>
              <a:rPr lang="cs-CZ" altLang="cs-CZ" sz="2500" b="1" dirty="0">
                <a:solidFill>
                  <a:schemeClr val="tx2"/>
                </a:solidFill>
              </a:rPr>
              <a:t> tělíska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33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62DAEA8-B292-48EA-97A4-6BE685F74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Anatomicko-fyziologické poznámky I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BC7E270-1B98-44FE-8295-B359D6C83B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největší endokrinní žláza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vzniká z výchlipky </a:t>
            </a:r>
            <a:r>
              <a:rPr lang="cs-CZ" altLang="cs-CZ" sz="2200" dirty="0" err="1"/>
              <a:t>parafaryngu</a:t>
            </a:r>
            <a:r>
              <a:rPr lang="cs-CZ" altLang="cs-CZ" sz="22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obsahuje </a:t>
            </a:r>
            <a:r>
              <a:rPr lang="cs-CZ" altLang="cs-CZ" sz="2200" dirty="0" err="1"/>
              <a:t>parafolikulární</a:t>
            </a:r>
            <a:r>
              <a:rPr lang="cs-CZ" altLang="cs-CZ" sz="2200" dirty="0"/>
              <a:t> C-buňky (kalcitonin)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nese </a:t>
            </a:r>
            <a:r>
              <a:rPr lang="cs-CZ" altLang="cs-CZ" sz="2200" dirty="0" err="1"/>
              <a:t>příštitná</a:t>
            </a:r>
            <a:r>
              <a:rPr lang="cs-CZ" altLang="cs-CZ" sz="2200" dirty="0"/>
              <a:t> tělíska (parathormon)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secernuje</a:t>
            </a:r>
            <a:r>
              <a:rPr lang="cs-CZ" altLang="cs-CZ" sz="2200" dirty="0"/>
              <a:t> tyroxin (T4) </a:t>
            </a:r>
            <a:r>
              <a:rPr lang="cs-CZ" altLang="cs-CZ" sz="2200" dirty="0" err="1"/>
              <a:t>trijodtyronin</a:t>
            </a:r>
            <a:r>
              <a:rPr lang="cs-CZ" altLang="cs-CZ" sz="2200" dirty="0"/>
              <a:t> (T3)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základní funkční jednotkou je folikul vyplněný koloidem – obsahuje </a:t>
            </a:r>
            <a:r>
              <a:rPr lang="cs-CZ" altLang="cs-CZ" sz="2200" dirty="0" err="1"/>
              <a:t>thyreoglobulin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sekrece je řízena hladinou hormonů, TSH, TRH, vliv má STH, ADH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denní dávka jódu – 100-150ug, vyšší dávky tlumí činnost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D994C49-2FB3-49D2-819D-F93D6B7A74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4DC4F8-245F-43E2-8EAB-A1E2E0A29D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972E434-4C40-4312-8C08-56093F7CD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Anatomicko-fyziologické poznámky II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D0A3C15-CAF8-437A-B14E-A8F2696DCC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porucha sekrece může nastat na kterémkoli stupni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vychytávání jódu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snížená účinnost enzymů syntézy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nedostatečná tvorba </a:t>
            </a:r>
            <a:r>
              <a:rPr lang="cs-CZ" altLang="cs-CZ" sz="2200" dirty="0" err="1"/>
              <a:t>thyreoglobulinu</a:t>
            </a: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nedostatečné uvolnění T3 a T4 z globulinu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mechanizmus účinku – stimulace spotřeby kyslíku za uvolnění tepla, zvyšuje intenzitu bazálního metabolizmu, zajišťuje správný růst a vývoj organizmu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fyziologické koncentrace mají anabolický efekt, zvýšené koncentrace působí katabolicky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CB1B2B-99D0-413D-90FF-17197E24CD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2F53B6-F334-43C0-AC14-1CF6AB9D6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>
            <a:extLst>
              <a:ext uri="{FF2B5EF4-FFF2-40B4-BE49-F238E27FC236}">
                <a16:creationId xmlns:a16="http://schemas.microsoft.com/office/drawing/2014/main" id="{98E41E0C-525D-48DD-9709-0D09658E2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Normální </a:t>
            </a:r>
            <a:r>
              <a:rPr lang="cs-CZ" altLang="cs-CZ" dirty="0" err="1"/>
              <a:t>scintigram</a:t>
            </a:r>
            <a:r>
              <a:rPr lang="cs-CZ" altLang="cs-CZ" dirty="0"/>
              <a:t> štítnice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10BA0D6A-25E7-4146-873E-CA82CFD537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22858"/>
            <a:ext cx="3829641" cy="4715142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E6A7F3-A506-4B86-A7D9-421979BC8B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495F6E1-38D9-4057-AC98-6EC677F3A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93C085B-A15A-40CE-8D9A-83F4294E78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Hypotyreóza I 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8656024-6473-408F-B977-2723FF4DB3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syndrom vyvolaný nízkými hladinami hormonů štítnice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plně rozvinutý stav – myxedém, častější u žen, nemusí být doprovázen strumou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primární </a:t>
            </a:r>
            <a:r>
              <a:rPr lang="cs-CZ" altLang="cs-CZ" sz="2200" dirty="0"/>
              <a:t>– vrozené vady, záněty, nedostatek jódu, strumigeny, léky – lithium, přebytek jódu, záření, léčba radioaktivním jódem, chirurgický zákrok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sekundární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Sheehanův</a:t>
            </a:r>
            <a:r>
              <a:rPr lang="cs-CZ" altLang="cs-CZ" sz="2200" dirty="0"/>
              <a:t> syndrom, tu hypofýzy, ozáření, neúčinný TSH, ozáření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terciární </a:t>
            </a:r>
            <a:r>
              <a:rPr lang="cs-CZ" altLang="cs-CZ" sz="2200" dirty="0"/>
              <a:t>– postižení hypotalamu – ozáření, ischemie, úrazy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470335-8F71-416C-8C6E-E77855211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757361-6C82-4373-92B6-9C07BB35A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56B1EF8-EE9E-4014-8971-A51E45E0C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Hypotyreóza II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9542111-21E4-49F3-9B85-CAA3359ABB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je popsána i rezistence tkání na hormony štítnice a produkce PL proti tkáním štítnice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klinický obraz </a:t>
            </a:r>
            <a:r>
              <a:rPr lang="cs-CZ" altLang="cs-CZ" sz="2200" dirty="0"/>
              <a:t>– zpomalený film, zimomřivost, spavost, suchá ztluštělá kůže, prořídlé suché vlasy, řídké obočí, odulý obličej, chraplavý hlas, mírný přírůstek hmotnosti, zácpa, myopatie, neuropatie, bradykardie, nízká voltáž EKG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oligosymptomatické</a:t>
            </a:r>
            <a:r>
              <a:rPr lang="cs-CZ" altLang="cs-CZ" sz="2200" dirty="0"/>
              <a:t> formy – někdy jen zácpa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1A432D-1B1E-4B1C-B1BA-262F2D8D2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C4C27E-F3E2-4135-957F-1211A7340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2DDE9A9-3D1C-4A2F-92A6-FCA925DF3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Hypotyreóza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2E82B257-A007-4FF0-AF19-6C241D68F8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83" y="720000"/>
            <a:ext cx="5038435" cy="5277844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B4BA04-50B5-409F-8491-5D20B30F1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60CB84-C0CA-41BB-99BA-018946EEE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0" name="Rectangle 6">
            <a:extLst>
              <a:ext uri="{FF2B5EF4-FFF2-40B4-BE49-F238E27FC236}">
                <a16:creationId xmlns:a16="http://schemas.microsoft.com/office/drawing/2014/main" id="{D77AD37B-45E1-49AF-A354-3102B0E6C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Pretibiální</a:t>
            </a:r>
            <a:r>
              <a:rPr lang="cs-CZ" altLang="cs-CZ" dirty="0"/>
              <a:t> myxedém</a:t>
            </a:r>
          </a:p>
        </p:txBody>
      </p:sp>
      <p:pic>
        <p:nvPicPr>
          <p:cNvPr id="62469" name="Picture 5">
            <a:extLst>
              <a:ext uri="{FF2B5EF4-FFF2-40B4-BE49-F238E27FC236}">
                <a16:creationId xmlns:a16="http://schemas.microsoft.com/office/drawing/2014/main" id="{42676EDD-E798-4636-8E00-5A17DE6535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760625"/>
            <a:ext cx="6004562" cy="3878325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D11D1A-3AAC-4294-9B34-3EC7A2DB0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B65202-B662-4E61-8E8A-5AF259F66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75F629-B6AD-491F-A8DD-57B46BE7F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CE8DF54-79B2-4945-B052-A464D037A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4906BA-501C-42C3-B7EB-AD67954A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a účinky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300261-D995-4CD7-B212-85DF56A8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Hormony a ostatní látkové signály vykonávají regulační funkci, při níž odpověď na signál zpětně ovlivňuje zdroj signálu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0000"/>
                </a:solidFill>
              </a:rPr>
              <a:t>Hormon se váže na receptor: membránový/ jaderný, poté se uvolní intracelulární přenašeč, který předá v buňce hormonální signál dále. (takovými druhými posly jsou např. </a:t>
            </a:r>
            <a:r>
              <a:rPr lang="cs-CZ" sz="2000" dirty="0" err="1">
                <a:solidFill>
                  <a:srgbClr val="000000"/>
                </a:solidFill>
              </a:rPr>
              <a:t>cAMP</a:t>
            </a:r>
            <a:r>
              <a:rPr lang="cs-CZ" sz="2000" dirty="0">
                <a:solidFill>
                  <a:srgbClr val="000000"/>
                </a:solidFill>
              </a:rPr>
              <a:t>, Ca, NO,..)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Negativní zpětná vazba </a:t>
            </a:r>
            <a:r>
              <a:rPr lang="cs-CZ" sz="2000" dirty="0">
                <a:solidFill>
                  <a:srgbClr val="000000"/>
                </a:solidFill>
              </a:rPr>
              <a:t>- odpověď se tlumí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chemeClr val="tx2"/>
                </a:solidFill>
              </a:rPr>
              <a:t>Pozitivní zpětná vazba </a:t>
            </a:r>
            <a:r>
              <a:rPr lang="cs-CZ" sz="2000" dirty="0">
                <a:solidFill>
                  <a:srgbClr val="000000"/>
                </a:solidFill>
              </a:rPr>
              <a:t>- odpověď se zesiluje</a:t>
            </a:r>
            <a:endParaRPr lang="cs-CZ" sz="2000" dirty="0"/>
          </a:p>
        </p:txBody>
      </p:sp>
      <p:pic>
        <p:nvPicPr>
          <p:cNvPr id="6" name="Obrázek 5" descr="Obsah obrázku text, mapa&#10;&#10;Popis byl vytvořen automaticky">
            <a:extLst>
              <a:ext uri="{FF2B5EF4-FFF2-40B4-BE49-F238E27FC236}">
                <a16:creationId xmlns:a16="http://schemas.microsoft.com/office/drawing/2014/main" id="{A187DC9E-D580-4F9B-A356-DD5DA7A2F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35" y="3514242"/>
            <a:ext cx="5112265" cy="24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42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FF1E8D5-7AE7-4BF6-8463-53F2E52CAD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Hypotyreóza III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05AEDAD-95EE-45E6-B385-5F0F7933E4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laboratorní diagnostika </a:t>
            </a:r>
            <a:r>
              <a:rPr lang="cs-CZ" altLang="cs-CZ" sz="2200" dirty="0"/>
              <a:t>– hladiny hormonů (snížení T3, T4, zvýšení TSH), zvýšení cholesterolu, anémie, rozšíření srdečního stínu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substituce pomalu stoupající dávkou – hrozí nebezpečí zhoršení ICHS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T4 v dávce 200-400ug denně, T3 v dávce 50-100ug – pružnější účinek, lze kombinovat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kontrola účinku </a:t>
            </a:r>
            <a:r>
              <a:rPr lang="cs-CZ" altLang="cs-CZ" sz="2200" dirty="0"/>
              <a:t>– hladiny hormonů T3, T4, TSH, reflex Achillovy šlachy (RAŠ), BM 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634C33-2C95-45F1-A665-5A98AE740B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350F53-3AB7-49F6-AF91-4307E1885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31A78C-C6A1-4CEC-A78C-4DA40A2CD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Hypotyreóza IV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1F7DEDE-32EC-4505-B423-0607AC907F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endemický </a:t>
            </a:r>
            <a:r>
              <a:rPr lang="cs-CZ" altLang="cs-CZ" sz="2200" b="1" dirty="0" err="1">
                <a:solidFill>
                  <a:schemeClr val="tx2"/>
                </a:solidFill>
              </a:rPr>
              <a:t>kreténizmus</a:t>
            </a:r>
            <a:r>
              <a:rPr lang="cs-CZ" altLang="cs-CZ" sz="2200" b="1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mentálně nedostatečné osoby narozené v oblasti nedostatku jódu – dříve Tyrolsko, Valašsko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rysy</a:t>
            </a:r>
            <a:r>
              <a:rPr lang="cs-CZ" altLang="cs-CZ" sz="2200" dirty="0"/>
              <a:t> - vpáčený kořen nosu, nízká hranice vlasů na čele, ztluštělá kůže, </a:t>
            </a:r>
            <a:r>
              <a:rPr lang="cs-CZ" altLang="cs-CZ" sz="2200" dirty="0" err="1"/>
              <a:t>spasticita</a:t>
            </a:r>
            <a:r>
              <a:rPr lang="cs-CZ" altLang="cs-CZ" sz="2200" dirty="0"/>
              <a:t>, hluchota, špatná artikulace až němota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4F7C2C-D0E5-4A8E-80F4-942DFBE9D5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487383-A81A-4552-89A1-8ABC5BC06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6E66312-24D4-4CCE-8E4D-E2B5682A8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Myxedémové kóma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4525BD3-1512-48E5-A369-3F29292563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mortalita až 50%, hypotermie (25</a:t>
            </a:r>
            <a:r>
              <a:rPr lang="cs-CZ" altLang="cs-CZ" sz="2200" baseline="30000" dirty="0"/>
              <a:t>o</a:t>
            </a:r>
            <a:r>
              <a:rPr lang="cs-CZ" altLang="cs-CZ" sz="2200" dirty="0"/>
              <a:t>C), křeče, prohlubující se porucha vědomí, hypoventilace, acidóza, bradykardie, </a:t>
            </a:r>
            <a:r>
              <a:rPr lang="cs-CZ" altLang="cs-CZ" sz="2200" dirty="0" err="1"/>
              <a:t>hyponatrémie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diluční</a:t>
            </a:r>
            <a:r>
              <a:rPr lang="cs-CZ" altLang="cs-CZ" sz="2200" dirty="0"/>
              <a:t>, hypotenze, </a:t>
            </a:r>
            <a:r>
              <a:rPr lang="cs-CZ" altLang="cs-CZ" sz="2200" dirty="0" err="1"/>
              <a:t>hypokalémie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200-500ug T4, hypertonické roztoky </a:t>
            </a:r>
            <a:r>
              <a:rPr lang="cs-CZ" altLang="cs-CZ" sz="2200" dirty="0" err="1"/>
              <a:t>NaCl</a:t>
            </a:r>
            <a:r>
              <a:rPr lang="cs-CZ" altLang="cs-CZ" sz="2200" dirty="0"/>
              <a:t>, steroidy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2F934A-3C74-4D30-946A-9EB8A91D2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AD7AA7-6082-48B4-9DE1-2D9C536A5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D4970A0-BE27-43E6-85DF-FA01E002B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Hypertyreóza 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2733D00-DF69-461F-9580-8790EF737B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zvýšená činnost štítnice – tyreotoxikóza, všechny stavy zvýšených hladin hormonů štítnice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primární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Gravesova-Basedowa</a:t>
            </a:r>
            <a:r>
              <a:rPr lang="cs-CZ" altLang="cs-CZ" sz="2200" dirty="0"/>
              <a:t> nemoc – difúzní toxická struma, toxický autonomní adenom, T3 tyreotoxikóza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sekundární</a:t>
            </a:r>
            <a:r>
              <a:rPr lang="cs-CZ" altLang="cs-CZ" sz="2200" dirty="0"/>
              <a:t> – při subakutní </a:t>
            </a:r>
            <a:r>
              <a:rPr lang="cs-CZ" altLang="cs-CZ" sz="2200" dirty="0" err="1"/>
              <a:t>tyreoiditidě</a:t>
            </a:r>
            <a:r>
              <a:rPr lang="cs-CZ" altLang="cs-CZ" sz="2200" dirty="0"/>
              <a:t> uvolněním hormonů do oběhu, zhoubné nádory produkující hormon, adenomy hypofýzy</a:t>
            </a:r>
          </a:p>
          <a:p>
            <a:pPr>
              <a:buFontTx/>
              <a:buNone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593DB0-29CC-42C8-9AC4-EB21DF0AC8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28D268-80EB-454A-AFE2-186BED9CB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30CFCF0-F499-452A-B1DB-19DEC83CA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Struma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C6051E3A-1735-447B-BC7F-B7335486D7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04" y="720000"/>
            <a:ext cx="3818184" cy="5164695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0833C1-C411-40E9-9B2B-169E1FCA92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C730EE-187F-47E3-A655-D75EA3237F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84949AE-E443-4191-8C3C-A917C6BBA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Hypertyreóza II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3793090-D4FD-4FB3-B802-4E64D6B96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zvýšená potřeba kyslíku a obrat ATP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organizmus pracuje neekonomicky – úbytek hmotnosti při vyšší dodávce potravy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zvýšený bazální metabolizmus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zvýšená potřeba inzulinu, vitaminů, může být </a:t>
            </a:r>
            <a:r>
              <a:rPr lang="cs-CZ" altLang="cs-CZ" sz="2200" dirty="0" err="1"/>
              <a:t>hyperkalcémie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hyperkalciurie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6A4AC6-82F9-4085-BF3C-AE5E2DCCC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D7BCC-0622-4C05-986F-DD74C744DB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E80C9AB-FA82-4603-BC0F-C8E6EDDD7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Graves – </a:t>
            </a:r>
            <a:r>
              <a:rPr lang="cs-CZ" altLang="cs-CZ" dirty="0" err="1"/>
              <a:t>Basedowa</a:t>
            </a:r>
            <a:r>
              <a:rPr lang="cs-CZ" altLang="cs-CZ" dirty="0"/>
              <a:t> choroba 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85BDAAA-6D8B-4139-97E3-1B9C2658E0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nejčastější forma hypertyreózy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příčina</a:t>
            </a:r>
            <a:r>
              <a:rPr lang="cs-CZ" altLang="cs-CZ" sz="2200" dirty="0"/>
              <a:t> – tvorba autoprotilátek proti receptorům TSH – aktivují tvorbu stejně jako TSH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klinické příznaky – triáda: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exophtalmus</a:t>
            </a:r>
            <a:r>
              <a:rPr lang="cs-CZ" altLang="cs-CZ" sz="2200" dirty="0"/>
              <a:t> – zbytnění tkání orbity, poruchy okohybných svalů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tachykardie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struma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D45C1C-0C42-4299-97D8-D1CADCBBD9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DD9C75-0C2D-4B48-A0FE-B653570B9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>
            <a:extLst>
              <a:ext uri="{FF2B5EF4-FFF2-40B4-BE49-F238E27FC236}">
                <a16:creationId xmlns:a16="http://schemas.microsoft.com/office/drawing/2014/main" id="{182B491E-E063-46E9-8A70-339748165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Exophtalmus</a:t>
            </a:r>
            <a:endParaRPr lang="cs-CZ" altLang="cs-CZ" dirty="0"/>
          </a:p>
        </p:txBody>
      </p:sp>
      <p:pic>
        <p:nvPicPr>
          <p:cNvPr id="59397" name="Picture 5">
            <a:extLst>
              <a:ext uri="{FF2B5EF4-FFF2-40B4-BE49-F238E27FC236}">
                <a16:creationId xmlns:a16="http://schemas.microsoft.com/office/drawing/2014/main" id="{E91B45B0-B809-42E5-A79D-74386BA261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14" y="1807890"/>
            <a:ext cx="5731402" cy="3949730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71EAEB-A188-4FCE-A300-BF2E2E80F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3D7DE4-D32D-4F23-9D3F-00B648634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CE49C94-56C1-4E00-A43E-38DD4C6502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Graves – </a:t>
            </a:r>
            <a:r>
              <a:rPr lang="cs-CZ" altLang="cs-CZ" dirty="0" err="1"/>
              <a:t>Basedowa</a:t>
            </a:r>
            <a:r>
              <a:rPr lang="cs-CZ" altLang="cs-CZ" dirty="0"/>
              <a:t> choroba 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8485EF6-12B0-43F4-B711-FC70AE162A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200" b="1" dirty="0">
                <a:solidFill>
                  <a:schemeClr val="tx2"/>
                </a:solidFill>
              </a:rPr>
              <a:t>další příznaky: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nervozita, předrážděnost, emoční labilita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nespavost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intolerance tepla, pocení – kůže teplá, vlhká, </a:t>
            </a:r>
            <a:r>
              <a:rPr lang="cs-CZ" altLang="cs-CZ" sz="2200" dirty="0" err="1"/>
              <a:t>subfebrilie</a:t>
            </a:r>
            <a:r>
              <a:rPr lang="cs-CZ" altLang="cs-CZ" sz="2200" dirty="0"/>
              <a:t>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palpitace, dušnost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hubnutí, vlčí hlad, průjmy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jemný drobný třes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důležité – </a:t>
            </a:r>
            <a:r>
              <a:rPr lang="cs-CZ" altLang="cs-CZ" sz="2200" dirty="0">
                <a:solidFill>
                  <a:schemeClr val="tx2"/>
                </a:solidFill>
              </a:rPr>
              <a:t>postižení srdce </a:t>
            </a:r>
            <a:r>
              <a:rPr lang="cs-CZ" altLang="cs-CZ" sz="2200" dirty="0"/>
              <a:t>– tendence k arytmiím, tachykardie i ve spánku, fibrilace síní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lokální – struma pulsující, vír, šelest </a:t>
            </a:r>
          </a:p>
          <a:p>
            <a:pPr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221DDE-6700-4C63-ABA0-52DB41195F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FCD431-3BFF-4F77-8A79-C5E70EA15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ADA0211-78E1-43E5-AFB2-060B30A9C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Scintigrafie štítnice při hypertyreóze – toxický uzel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B01B4DA5-6AC2-4FF3-A30E-74EB925DC0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41" y="1359012"/>
            <a:ext cx="4060756" cy="4868988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5FBB18-C265-4CCF-B00F-0E2B2408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63465C-AE28-4AEE-8CC5-60CF2C610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30E027-290E-403E-A02B-C78EA2FFD8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5F759D-9401-410D-B739-A4BDC0FCB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094441-A195-493F-879B-26346D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Hypothalamo</a:t>
            </a:r>
            <a:r>
              <a:rPr lang="cs-CZ" dirty="0"/>
              <a:t>-hypofyzární systém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73D04C8-E7E0-4C6D-8532-6E01731C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334" y="1692002"/>
            <a:ext cx="6617865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000" dirty="0" err="1"/>
              <a:t>Hypothalamus</a:t>
            </a:r>
            <a:r>
              <a:rPr lang="cs-CZ" sz="2000" dirty="0"/>
              <a:t> je část </a:t>
            </a:r>
            <a:r>
              <a:rPr lang="cs-CZ" sz="2000" dirty="0" err="1"/>
              <a:t>diencephala</a:t>
            </a:r>
            <a:r>
              <a:rPr lang="cs-CZ" sz="2000" dirty="0"/>
              <a:t> (mezimozku), vybíhá v hypofýzu, která se dělí na </a:t>
            </a:r>
            <a:r>
              <a:rPr lang="cs-CZ" sz="2000" b="1" u="sng" dirty="0"/>
              <a:t>adenohypofýzu</a:t>
            </a:r>
            <a:r>
              <a:rPr lang="cs-CZ" sz="2000" dirty="0"/>
              <a:t> a </a:t>
            </a:r>
            <a:r>
              <a:rPr lang="cs-CZ" sz="2000" b="1" u="sng" dirty="0"/>
              <a:t>neurohypofýzu</a:t>
            </a:r>
            <a:r>
              <a:rPr lang="cs-CZ" sz="2000" dirty="0"/>
              <a:t>. Kromě endokrinních funkcí řídí příjem potravy, termoregulaci, spánek, osmotickou a vodní homeostázu,…</a:t>
            </a:r>
          </a:p>
          <a:p>
            <a:endParaRPr lang="cs-CZ" dirty="0"/>
          </a:p>
        </p:txBody>
      </p:sp>
      <p:pic>
        <p:nvPicPr>
          <p:cNvPr id="6" name="Picture 2" descr="SouvisejÃ­cÃ­ obrÃ¡zek">
            <a:extLst>
              <a:ext uri="{FF2B5EF4-FFF2-40B4-BE49-F238E27FC236}">
                <a16:creationId xmlns:a16="http://schemas.microsoft.com/office/drawing/2014/main" id="{F8047C90-11CE-4297-BE48-560C7D43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7" y="1692002"/>
            <a:ext cx="4687075" cy="39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ABA68C2A-2E6B-4AAD-8014-E27F4784D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3813318"/>
            <a:ext cx="5113323" cy="20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00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ED740DA-14CF-4E10-8BD4-BB886AE2D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Graves – </a:t>
            </a:r>
            <a:r>
              <a:rPr lang="cs-CZ" altLang="cs-CZ" dirty="0" err="1"/>
              <a:t>Basedowa</a:t>
            </a:r>
            <a:r>
              <a:rPr lang="cs-CZ" altLang="cs-CZ" dirty="0"/>
              <a:t> choroba III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493DEAF-D880-4208-804B-D54746C10E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laboratorní nálezy </a:t>
            </a:r>
            <a:r>
              <a:rPr lang="cs-CZ" altLang="cs-CZ" sz="2200" dirty="0"/>
              <a:t>– vysoké hladiny hormonů, nízká hladina TSH, zvýšený BM, zkrácený RAŠ, zvýšená akumulace jódu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medikamentózní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suprese</a:t>
            </a:r>
            <a:r>
              <a:rPr lang="cs-CZ" altLang="cs-CZ" sz="2200" dirty="0"/>
              <a:t> štítnice – </a:t>
            </a:r>
            <a:r>
              <a:rPr lang="cs-CZ" altLang="cs-CZ" sz="2200" dirty="0" err="1"/>
              <a:t>carbimazol</a:t>
            </a:r>
            <a:r>
              <a:rPr lang="cs-CZ" altLang="cs-CZ" sz="2200" dirty="0"/>
              <a:t> event. s betablokátory, dodávka vitaminů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chirurgická</a:t>
            </a:r>
            <a:r>
              <a:rPr lang="cs-CZ" altLang="cs-CZ" sz="2200" dirty="0"/>
              <a:t> – totální </a:t>
            </a:r>
            <a:r>
              <a:rPr lang="cs-CZ" altLang="cs-CZ" sz="2200" dirty="0" err="1"/>
              <a:t>strumektomie</a:t>
            </a:r>
            <a:r>
              <a:rPr lang="cs-CZ" altLang="cs-CZ" sz="2200" dirty="0"/>
              <a:t> – u častých recidiv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 err="1">
                <a:solidFill>
                  <a:schemeClr val="tx2"/>
                </a:solidFill>
              </a:rPr>
              <a:t>radiojod</a:t>
            </a:r>
            <a:r>
              <a:rPr lang="cs-CZ" altLang="cs-CZ" sz="2200" dirty="0"/>
              <a:t> J131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956761-8D3D-4A89-AD21-5748A6E61C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C60EF6-EA84-49D3-A1E1-B8EDC5C1B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2B9834-2475-4BBD-828C-5AEC64993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Hypertyreóza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17BA33C0-A1F9-4E62-B7CB-BBC99C7439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6" y="720000"/>
            <a:ext cx="3642590" cy="5139546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0C8209-D9BD-4BE7-AB7D-DD307F664A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95261-D405-429E-B19E-0D0492577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D1B2046-78AE-43F2-B262-6D019E236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Toxický autonomní adenom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FC136D8-9DCD-4E82-B26C-FAB545941E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na TSH nezávislý, nález shodný s </a:t>
            </a:r>
            <a:r>
              <a:rPr lang="cs-CZ" altLang="cs-CZ" sz="2200" dirty="0" err="1"/>
              <a:t>Basedowou</a:t>
            </a:r>
            <a:r>
              <a:rPr lang="cs-CZ" altLang="cs-CZ" sz="2200" dirty="0"/>
              <a:t> chorobou, vysoká kumulace jódu při </a:t>
            </a:r>
            <a:r>
              <a:rPr lang="cs-CZ" altLang="cs-CZ" sz="2200" dirty="0" err="1"/>
              <a:t>scinti</a:t>
            </a: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cs-CZ" altLang="cs-CZ" sz="1500" b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4000" b="1" dirty="0" err="1">
                <a:solidFill>
                  <a:schemeClr val="tx2"/>
                </a:solidFill>
              </a:rPr>
              <a:t>Tyreotoxická</a:t>
            </a:r>
            <a:r>
              <a:rPr lang="cs-CZ" altLang="cs-CZ" sz="4000" b="1" dirty="0">
                <a:solidFill>
                  <a:schemeClr val="tx2"/>
                </a:solidFill>
              </a:rPr>
              <a:t> krize</a:t>
            </a:r>
          </a:p>
          <a:p>
            <a:pPr>
              <a:lnSpc>
                <a:spcPct val="110000"/>
              </a:lnSpc>
              <a:buClr>
                <a:srgbClr val="66FF33"/>
              </a:buClr>
              <a:buFont typeface="Wingdings" panose="05000000000000000000" pitchFamily="2" charset="2"/>
              <a:buChar char="Ø"/>
            </a:pPr>
            <a:endParaRPr lang="cs-CZ" altLang="cs-CZ" sz="15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život ohrožující komplikace při nedostatečně léčené toxikóze při zátěži – operace, trauma, stresy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nápadná tachykardie, hyperpyrexie, průjmy, zvracení, neklid, třes, malátnost, dezorientace, </a:t>
            </a:r>
            <a:r>
              <a:rPr lang="cs-CZ" altLang="cs-CZ" sz="2200" dirty="0" err="1"/>
              <a:t>koma</a:t>
            </a: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– pouze hladiny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vysoké dávky </a:t>
            </a:r>
            <a:r>
              <a:rPr lang="cs-CZ" altLang="cs-CZ" sz="2200" dirty="0" err="1"/>
              <a:t>carbimazolu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Lugolův</a:t>
            </a:r>
            <a:r>
              <a:rPr lang="cs-CZ" altLang="cs-CZ" sz="2200" dirty="0"/>
              <a:t> roztok do infuze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FE3AE9-3089-47C4-A466-F9554E958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3FEDAE-A9AF-4529-8CCC-E81972C6A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121C577-0017-47C3-A678-B3E9E978C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Nádory štítnice 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4EA1CA3-8977-4BA7-8CDC-BF11F5E566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benigní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epitelové</a:t>
            </a:r>
            <a:r>
              <a:rPr lang="cs-CZ" altLang="cs-CZ" sz="2200" dirty="0"/>
              <a:t> – folikulární adenom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neepitelové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maligní</a:t>
            </a:r>
            <a:r>
              <a:rPr lang="cs-CZ" altLang="cs-CZ" sz="2200" dirty="0"/>
              <a:t>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epitelové – karcinomy </a:t>
            </a:r>
            <a:r>
              <a:rPr lang="cs-CZ" altLang="cs-CZ" sz="2200" dirty="0"/>
              <a:t>   </a:t>
            </a:r>
          </a:p>
          <a:p>
            <a:pPr marL="10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folikulární</a:t>
            </a:r>
          </a:p>
          <a:p>
            <a:pPr marL="10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papilární </a:t>
            </a:r>
          </a:p>
          <a:p>
            <a:pPr marL="10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anaplastický </a:t>
            </a:r>
          </a:p>
          <a:p>
            <a:pPr marL="10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medulární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neepitelové - sarkomy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3C77BB-D05A-45FB-9296-15F51DB7FC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D44768-891C-4365-8E36-97DA94563F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2DEE1F4-28BC-4BFF-B77D-4CE315FA5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Nádory štítnice II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8BCF8E1-2F1F-4A07-AD89-5089ACEBC1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pomalu rostoucí nebolestivý uzel, nepravidelných obrysů, prorůstající do okolí, někdy i bolestivost okolních tkání z útlaku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diagnóza</a:t>
            </a:r>
            <a:r>
              <a:rPr lang="cs-CZ" altLang="cs-CZ" sz="2200" dirty="0"/>
              <a:t> – scintigrafie, biopsie, laboratorně – nemá specifický nález, pouze u Ca z C buněk – zvýšení kalcitoninu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chirurgická, </a:t>
            </a:r>
            <a:r>
              <a:rPr lang="cs-CZ" altLang="cs-CZ" sz="2200" dirty="0" err="1"/>
              <a:t>radiojod</a:t>
            </a:r>
            <a:r>
              <a:rPr lang="cs-CZ" altLang="cs-CZ" sz="2200" dirty="0"/>
              <a:t>, hormonální </a:t>
            </a:r>
            <a:r>
              <a:rPr lang="cs-CZ" altLang="cs-CZ" sz="2200" dirty="0" err="1"/>
              <a:t>suprese</a:t>
            </a:r>
            <a:r>
              <a:rPr lang="cs-CZ" altLang="cs-CZ" sz="2200" dirty="0"/>
              <a:t>, ozáření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1F9619-2149-4F04-8B8B-E6A7AFAD60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A29908-450D-403F-9B70-10F3E09B9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347B456-A8E8-4BAF-81BA-6593428D1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Kalciotropní</a:t>
            </a:r>
            <a:r>
              <a:rPr lang="cs-CZ" altLang="cs-CZ" dirty="0"/>
              <a:t> hormony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837ECAA-0884-46D1-BE89-0378740EA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parathormon – mobilizuje Ca z kostí, zvyšuje reabsorpci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kalcitonin – inhibuje resorpci z kostí, podporuje vylučování močí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vit D - </a:t>
            </a:r>
            <a:r>
              <a:rPr lang="cs-CZ" altLang="cs-CZ" sz="2200" dirty="0" err="1"/>
              <a:t>kalcitriol</a:t>
            </a:r>
            <a:r>
              <a:rPr lang="cs-CZ" altLang="cs-CZ" sz="2200" dirty="0"/>
              <a:t> – zvyšuje resorpci ze střeva a reabsorpci z moči, mobilizuje Ca z kostí při přebytku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hlavní místa působení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kostní tkáň </a:t>
            </a:r>
            <a:r>
              <a:rPr lang="cs-CZ" altLang="cs-CZ" sz="2200" dirty="0"/>
              <a:t>– PTH a přebytek vit D podporují mobilizaci Ca z kostí, kalcitonin ji tlumí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střevo</a:t>
            </a:r>
            <a:r>
              <a:rPr lang="cs-CZ" altLang="cs-CZ" sz="2200" dirty="0"/>
              <a:t> – vit D podporuje vstřebávání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>
                <a:solidFill>
                  <a:schemeClr val="tx2"/>
                </a:solidFill>
              </a:rPr>
              <a:t>ledviny</a:t>
            </a:r>
            <a:r>
              <a:rPr lang="cs-CZ" altLang="cs-CZ" sz="2200" dirty="0"/>
              <a:t> – PTH tlumí zpětnou resorpci P, podporuje resorpci Ca, kalcitonin zvyšuje vylučování, vit D podporuje resorpci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57E0AF-2186-4431-8DA8-C26051E6FA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9BCD84-CA34-4AAB-BC2F-6354FEE17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FFE65E4-29C8-4901-A8D2-38D532B73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Příštitná</a:t>
            </a:r>
            <a:r>
              <a:rPr lang="cs-CZ" altLang="cs-CZ" dirty="0"/>
              <a:t> tělíska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0335F45-5233-4A9C-A0C7-50E232AA0E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obvykle 4, umístěna za horními a dolními laloky štítnice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produkují parathormon</a:t>
            </a:r>
          </a:p>
          <a:p>
            <a:endParaRPr lang="cs-CZ" altLang="cs-CZ" sz="22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b="1" dirty="0" err="1">
                <a:solidFill>
                  <a:schemeClr val="tx2"/>
                </a:solidFill>
              </a:rPr>
              <a:t>hypoparatyreóza</a:t>
            </a:r>
            <a:r>
              <a:rPr lang="cs-CZ" altLang="cs-CZ" sz="2200" dirty="0"/>
              <a:t> – nejčastěji </a:t>
            </a:r>
            <a:r>
              <a:rPr lang="cs-CZ" altLang="cs-CZ" sz="2200" dirty="0" err="1"/>
              <a:t>tyreoprivní</a:t>
            </a:r>
            <a:r>
              <a:rPr lang="cs-CZ" altLang="cs-CZ" sz="2200" dirty="0"/>
              <a:t> tetanie po chirurgickém zákroku na štítnici, léčba – substituce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b="1" dirty="0" err="1">
                <a:solidFill>
                  <a:schemeClr val="tx2"/>
                </a:solidFill>
              </a:rPr>
              <a:t>hyperparatyreóza</a:t>
            </a:r>
            <a:r>
              <a:rPr lang="cs-CZ" altLang="cs-CZ" sz="2200" dirty="0"/>
              <a:t> – nadprodukce parathormonu, nejčastěji adenom - vysoká hladina Ca, tendence k tvorbě močových kamenů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7E033F-A83B-47AC-9E32-6CC6DD28A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253CE2-B522-4A1E-8E42-E6A941FD9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4DEF0E7-808D-4B93-81E9-62644DCDA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Hypokalcémie</a:t>
            </a:r>
            <a:endParaRPr lang="cs-CZ" altLang="cs-CZ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81805F35-47CC-4ED4-9495-04222572B2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72509"/>
            <a:ext cx="9826597" cy="411974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3B4974-FFEE-4DB2-8489-05FF0EADA5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EA515C-7F4A-48DF-857C-D968D6EDCF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FE88614-8030-425A-A4C0-70947A21C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Nadledviny 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06356E2-23FF-4B7C-B052-790CE5B8AC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kůra nadledvin – tři vrstvy:</a:t>
            </a:r>
            <a:r>
              <a:rPr lang="cs-CZ" altLang="cs-CZ" sz="2200" dirty="0"/>
              <a:t> 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glomerulosa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mineralokortikoidy</a:t>
            </a: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fasciculata</a:t>
            </a:r>
            <a:r>
              <a:rPr lang="cs-CZ" altLang="cs-CZ" sz="2200" dirty="0"/>
              <a:t> - glukokortikoidy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 err="1"/>
              <a:t>reticularis</a:t>
            </a:r>
            <a:r>
              <a:rPr lang="cs-CZ" altLang="cs-CZ" sz="2200" dirty="0"/>
              <a:t> - nadledvinové androgeny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cs-CZ" altLang="cs-CZ" sz="2200" dirty="0"/>
          </a:p>
          <a:p>
            <a:pPr marL="72000" indent="0">
              <a:lnSpc>
                <a:spcPct val="110000"/>
              </a:lnSpc>
              <a:buNone/>
            </a:pPr>
            <a:r>
              <a:rPr lang="cs-CZ" altLang="cs-CZ" sz="2200" b="1" dirty="0">
                <a:solidFill>
                  <a:schemeClr val="tx2"/>
                </a:solidFill>
              </a:rPr>
              <a:t>Glukokortikoidy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kortizol</a:t>
            </a:r>
            <a:r>
              <a:rPr lang="cs-CZ" altLang="cs-CZ" sz="2200" dirty="0"/>
              <a:t> – denní sekrece 15-30mg, při zátěži až 300mg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řízení sekrece </a:t>
            </a:r>
            <a:r>
              <a:rPr lang="cs-CZ" altLang="cs-CZ" sz="2200" dirty="0"/>
              <a:t>– ACTH, dlouhodobá stimulace vyvolá zvětšení nadledvin, dlouhodobý pokles stimulace – atrofie nadledvin, sekrece ACTH řízena z hypotalamu, při poškození organizmu z retikulární formace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AF6D17-2441-4F83-9B92-D0E4EB6C97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99E6DD-05BF-48A4-9712-07DDB5629A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73D8C20-BB7E-48E9-9294-F9937AD68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Nadledviny II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F786F07-3DC7-480B-8C58-10CE62F788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účinky</a:t>
            </a:r>
            <a:r>
              <a:rPr lang="cs-CZ" altLang="cs-CZ" sz="2200" dirty="0"/>
              <a:t> – permisivní činnost na mnoho pochodů v organizmu – </a:t>
            </a:r>
            <a:r>
              <a:rPr lang="cs-CZ" altLang="cs-CZ" sz="2200" dirty="0" err="1"/>
              <a:t>glykogenolýza</a:t>
            </a:r>
            <a:r>
              <a:rPr lang="cs-CZ" altLang="cs-CZ" sz="2200" dirty="0"/>
              <a:t>, vazokonstrikce, vliv </a:t>
            </a:r>
            <a:r>
              <a:rPr lang="cs-CZ" altLang="cs-CZ" sz="2200" dirty="0" err="1"/>
              <a:t>cytokinů</a:t>
            </a:r>
            <a:r>
              <a:rPr lang="cs-CZ" altLang="cs-CZ" sz="2200" dirty="0"/>
              <a:t>, působení </a:t>
            </a:r>
            <a:r>
              <a:rPr lang="cs-CZ" altLang="cs-CZ" sz="2200" dirty="0" err="1"/>
              <a:t>erytropoietinu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za stresu umožní přesun energie – spotřebovávají se tuky a bílkoviny, glukóza se šetří pro mozek, podporuje </a:t>
            </a:r>
            <a:r>
              <a:rPr lang="cs-CZ" altLang="cs-CZ" sz="2200" dirty="0" err="1"/>
              <a:t>glukoneogenezu</a:t>
            </a:r>
            <a:r>
              <a:rPr lang="cs-CZ" altLang="cs-CZ" sz="2200" dirty="0"/>
              <a:t> až s možností vyčerpání inzulárního aparátu – steroidní diabetes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BE884A-37C6-4DA7-8F18-028D53AED4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F57D56-7B95-469B-B4DF-B179AAB101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7EA1FC-5BB9-4299-85C7-AF397135B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294370-F135-4F4B-8082-9FC3465F4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11A6D3-2F97-4F3E-9187-246B469B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Hypothalamus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CD6EA1E-720C-46CE-B964-C2B810A35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 err="1">
                <a:solidFill>
                  <a:srgbClr val="000000"/>
                </a:solidFill>
              </a:rPr>
              <a:t>liberiny</a:t>
            </a:r>
            <a:r>
              <a:rPr lang="cs-CZ" sz="2000" dirty="0">
                <a:solidFill>
                  <a:srgbClr val="000000"/>
                </a:solidFill>
              </a:rPr>
              <a:t> – regulují uvolňování hormonů z adenohypofýzy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 err="1">
                <a:solidFill>
                  <a:srgbClr val="000000"/>
                </a:solidFill>
              </a:rPr>
              <a:t>statiny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- regulují uvolňování hormonů z adenohypofýzy 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</a:rPr>
              <a:t>oxytocin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kontrakce svalových buněk mléčné žlázy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kontrakce svalových buněk dělohy během porodu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kontrakce dělohy a svaloviny vývodných semenných cest během orgasmu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000" b="1" dirty="0">
                <a:solidFill>
                  <a:srgbClr val="000000"/>
                </a:solidFill>
              </a:rPr>
              <a:t>antidiuretický hormon/ ADH/ Vasopresin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Zvyšuje resorpci vody ve sběrných kanálcích v ledvinách </a:t>
            </a:r>
          </a:p>
          <a:p>
            <a:endParaRPr lang="cs-CZ" dirty="0"/>
          </a:p>
        </p:txBody>
      </p:sp>
      <p:pic>
        <p:nvPicPr>
          <p:cNvPr id="7" name="Grafický objekt 6" descr="Muž s miminkem">
            <a:extLst>
              <a:ext uri="{FF2B5EF4-FFF2-40B4-BE49-F238E27FC236}">
                <a16:creationId xmlns:a16="http://schemas.microsoft.com/office/drawing/2014/main" id="{6F987C77-1BDA-4D6A-89F1-A5FB8DBED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8783" y="2914567"/>
            <a:ext cx="514433" cy="514433"/>
          </a:xfrm>
          <a:prstGeom prst="rect">
            <a:avLst/>
          </a:prstGeom>
        </p:spPr>
      </p:pic>
      <p:pic>
        <p:nvPicPr>
          <p:cNvPr id="8" name="Grafický objekt 7" descr="Těhotná žena">
            <a:extLst>
              <a:ext uri="{FF2B5EF4-FFF2-40B4-BE49-F238E27FC236}">
                <a16:creationId xmlns:a16="http://schemas.microsoft.com/office/drawing/2014/main" id="{96FC27E5-7AD0-4FBB-8D78-763CA1C30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467" y="3320814"/>
            <a:ext cx="573392" cy="573392"/>
          </a:xfrm>
          <a:prstGeom prst="rect">
            <a:avLst/>
          </a:prstGeom>
        </p:spPr>
      </p:pic>
      <p:pic>
        <p:nvPicPr>
          <p:cNvPr id="9" name="Grafický objekt 8" descr="Muž a žena">
            <a:extLst>
              <a:ext uri="{FF2B5EF4-FFF2-40B4-BE49-F238E27FC236}">
                <a16:creationId xmlns:a16="http://schemas.microsoft.com/office/drawing/2014/main" id="{2FADA62E-CF6B-47B5-A2F6-A355289E86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9720" y="3762001"/>
            <a:ext cx="654061" cy="654061"/>
          </a:xfrm>
          <a:prstGeom prst="rect">
            <a:avLst/>
          </a:prstGeom>
        </p:spPr>
      </p:pic>
      <p:pic>
        <p:nvPicPr>
          <p:cNvPr id="10" name="Grafický objekt 9" descr="Toaleta">
            <a:extLst>
              <a:ext uri="{FF2B5EF4-FFF2-40B4-BE49-F238E27FC236}">
                <a16:creationId xmlns:a16="http://schemas.microsoft.com/office/drawing/2014/main" id="{7D1125F9-F2B4-4285-91A2-D086F8BE9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3292" y="4698337"/>
            <a:ext cx="613926" cy="613926"/>
          </a:xfrm>
          <a:prstGeom prst="rect">
            <a:avLst/>
          </a:prstGeom>
        </p:spPr>
      </p:pic>
      <p:pic>
        <p:nvPicPr>
          <p:cNvPr id="11" name="Grafický objekt 10" descr="Ledviny">
            <a:extLst>
              <a:ext uri="{FF2B5EF4-FFF2-40B4-BE49-F238E27FC236}">
                <a16:creationId xmlns:a16="http://schemas.microsoft.com/office/drawing/2014/main" id="{061E1695-A444-4202-ACCC-4581F4545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7218" y="4662831"/>
            <a:ext cx="684938" cy="684938"/>
          </a:xfrm>
          <a:prstGeom prst="rect">
            <a:avLst/>
          </a:prstGeom>
        </p:spPr>
      </p:pic>
      <p:sp>
        <p:nvSpPr>
          <p:cNvPr id="12" name="Šipka: nahoru 11">
            <a:extLst>
              <a:ext uri="{FF2B5EF4-FFF2-40B4-BE49-F238E27FC236}">
                <a16:creationId xmlns:a16="http://schemas.microsoft.com/office/drawing/2014/main" id="{36DDBE74-207C-406E-833A-850B20D8602D}"/>
              </a:ext>
            </a:extLst>
          </p:cNvPr>
          <p:cNvSpPr/>
          <p:nvPr/>
        </p:nvSpPr>
        <p:spPr>
          <a:xfrm>
            <a:off x="7740255" y="1859996"/>
            <a:ext cx="134693" cy="299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6078F9FD-84CF-4FCC-901A-92E145AEE269}"/>
              </a:ext>
            </a:extLst>
          </p:cNvPr>
          <p:cNvSpPr/>
          <p:nvPr/>
        </p:nvSpPr>
        <p:spPr>
          <a:xfrm>
            <a:off x="7605562" y="2257413"/>
            <a:ext cx="134693" cy="2996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889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742760F-353E-4CA8-A808-84E1B9F00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Nadledviny III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082772F-6C4D-4659-8A57-2B8F75EB86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sz="2200" b="1" dirty="0" err="1">
                <a:solidFill>
                  <a:schemeClr val="tx2"/>
                </a:solidFill>
              </a:rPr>
              <a:t>Mineralokortikoidy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aldosteron</a:t>
            </a:r>
            <a:r>
              <a:rPr lang="cs-CZ" altLang="cs-CZ" sz="2200" dirty="0"/>
              <a:t> – denní sekrece 50-150ug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řízení sekrece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renin-</a:t>
            </a:r>
            <a:r>
              <a:rPr lang="cs-CZ" altLang="cs-CZ" sz="2200" dirty="0" err="1"/>
              <a:t>angiotenzin</a:t>
            </a:r>
            <a:r>
              <a:rPr lang="cs-CZ" altLang="cs-CZ" sz="2200" dirty="0"/>
              <a:t> I a II – aktivován snížením krevního objemu, poklesem TK a ztrátou soli, </a:t>
            </a:r>
            <a:r>
              <a:rPr lang="cs-CZ" altLang="cs-CZ" sz="2200" dirty="0" err="1"/>
              <a:t>angiotenzin</a:t>
            </a:r>
            <a:r>
              <a:rPr lang="cs-CZ" altLang="cs-CZ" sz="2200" dirty="0"/>
              <a:t> II aktivuje přímo kůru nadledvin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vzestupem hladiny kalia v séru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dirty="0"/>
              <a:t>poklesem hladiny sodíku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200" dirty="0"/>
              <a:t>ACTH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účinky</a:t>
            </a:r>
            <a:r>
              <a:rPr lang="cs-CZ" altLang="cs-CZ" sz="2200" dirty="0"/>
              <a:t> – retence Na, vylučování K  - účel – zachování intravaskulárního objemu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600CCD-19BC-482C-91C4-45F85240E4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3A5940-5A6F-4509-A3BA-147CFA63A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85409D4-598E-47A9-812D-2F134A574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Nadledviny IV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9117361-59E9-4DD5-BD32-B42EA7D689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sz="2200" b="1" dirty="0">
                <a:solidFill>
                  <a:schemeClr val="tx2"/>
                </a:solidFill>
              </a:rPr>
              <a:t>Androgeny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DHEA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dehydroepiandrosteron</a:t>
            </a:r>
            <a:r>
              <a:rPr lang="cs-CZ" altLang="cs-CZ" sz="2200" dirty="0"/>
              <a:t> – denní sekrece 15-30mg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řízení</a:t>
            </a:r>
            <a:r>
              <a:rPr lang="cs-CZ" altLang="cs-CZ" sz="2200" dirty="0"/>
              <a:t> – ACTH, dosud neznámé hypofyzární stimulátory, PRL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účinky </a:t>
            </a:r>
            <a:r>
              <a:rPr lang="cs-CZ" altLang="cs-CZ" sz="2200" dirty="0"/>
              <a:t>– </a:t>
            </a:r>
            <a:r>
              <a:rPr lang="cs-CZ" altLang="cs-CZ" sz="2200" dirty="0" err="1"/>
              <a:t>virilizační</a:t>
            </a:r>
            <a:r>
              <a:rPr lang="cs-CZ" altLang="cs-CZ" sz="2200" dirty="0"/>
              <a:t>, retence N, K, Na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BEE4CB-D6B7-4B08-BF80-C3D144BA11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FEC34C-0EC3-4C5F-BD46-55689C70E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40595D4-AE15-4C9E-9054-A04A18092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Addisonova</a:t>
            </a:r>
            <a:r>
              <a:rPr lang="cs-CZ" altLang="cs-CZ" dirty="0"/>
              <a:t> choroba I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2AA5FB0-4C8A-4FB0-88C0-669041F0E7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nedostatečná činnost kůry nadledvin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příčiny: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dříve TBC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dnes nejčastěji autoimunitní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sekundární a terciární při poškození hypofýzy nebo hypotalamu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únavnost, slabost, adynamie, </a:t>
            </a:r>
            <a:r>
              <a:rPr lang="cs-CZ" altLang="cs-CZ" sz="2200" dirty="0" err="1"/>
              <a:t>hyperpigmentace</a:t>
            </a:r>
            <a:r>
              <a:rPr lang="cs-CZ" altLang="cs-CZ" sz="2200" dirty="0"/>
              <a:t>, hypoglykémie – přecitlivělost na inzulin, nebezpečí při operacích – není rezerva sekrece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7CFBFA-31D6-4ABF-ACB6-9047323F6C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DD5DB2-03ED-4FE0-860C-51969D414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9E5A8DF-893C-4DD6-B208-459667C3B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Addisonova</a:t>
            </a:r>
            <a:r>
              <a:rPr lang="cs-CZ" altLang="cs-CZ" dirty="0"/>
              <a:t> choroba II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8F530F8-991C-4460-B6DE-E1D2E229C2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substituce 20-40mg denně, nutno dodávat i </a:t>
            </a:r>
            <a:r>
              <a:rPr lang="cs-CZ" altLang="cs-CZ" sz="2200" dirty="0" err="1"/>
              <a:t>mineralokortikoidy</a:t>
            </a:r>
            <a:r>
              <a:rPr lang="cs-CZ" altLang="cs-CZ" sz="2200" dirty="0"/>
              <a:t> – 50-100ug</a:t>
            </a:r>
          </a:p>
          <a:p>
            <a:pPr marL="72000" indent="0">
              <a:lnSpc>
                <a:spcPct val="110000"/>
              </a:lnSpc>
              <a:buNone/>
            </a:pPr>
            <a:endParaRPr lang="cs-CZ" altLang="cs-CZ" sz="22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10000"/>
              </a:lnSpc>
              <a:buNone/>
            </a:pPr>
            <a:r>
              <a:rPr lang="cs-CZ" altLang="cs-CZ" sz="2200" b="1" dirty="0" err="1">
                <a:solidFill>
                  <a:schemeClr val="tx2"/>
                </a:solidFill>
              </a:rPr>
              <a:t>Addisonská</a:t>
            </a:r>
            <a:r>
              <a:rPr lang="cs-CZ" altLang="cs-CZ" sz="2200" b="1" dirty="0">
                <a:solidFill>
                  <a:schemeClr val="tx2"/>
                </a:solidFill>
              </a:rPr>
              <a:t> krize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po náhlé zátěži </a:t>
            </a:r>
            <a:r>
              <a:rPr lang="cs-CZ" altLang="cs-CZ" sz="2200" dirty="0" err="1"/>
              <a:t>adisonika</a:t>
            </a:r>
            <a:endParaRPr lang="cs-CZ" altLang="cs-CZ" sz="22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po náhlém vysazení dlouhodobě podávaných glukokortikoidů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adynamie, bolesti břicha, </a:t>
            </a:r>
            <a:r>
              <a:rPr lang="cs-CZ" altLang="cs-CZ" sz="2200" dirty="0" err="1"/>
              <a:t>nausea</a:t>
            </a:r>
            <a:r>
              <a:rPr lang="cs-CZ" altLang="cs-CZ" sz="2200" dirty="0"/>
              <a:t>, zvracení, průjmy, hypotenze, tachykardie, šokový stav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laboratorně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hyponatrémie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hyperkalémie</a:t>
            </a:r>
            <a:r>
              <a:rPr lang="cs-CZ" altLang="cs-CZ" sz="2200" dirty="0"/>
              <a:t>, hypoglykémie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doplnění steroidů, doplnění </a:t>
            </a:r>
            <a:r>
              <a:rPr lang="cs-CZ" altLang="cs-CZ" sz="2200" dirty="0" err="1"/>
              <a:t>volumu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D54029-D284-46CF-9B6F-8D17A784EC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50E93F-27F0-4DD9-A21A-EDBD04D9E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03D2E6F-3A7F-4319-B577-84EDEF24B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Hyperkorticizmus</a:t>
            </a:r>
            <a:r>
              <a:rPr lang="cs-CZ" altLang="cs-CZ" dirty="0"/>
              <a:t> I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705A6D3-4E38-4E59-9E05-4C007FD5EE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10000"/>
              </a:lnSpc>
              <a:buNone/>
            </a:pPr>
            <a:r>
              <a:rPr lang="cs-CZ" altLang="cs-CZ" sz="2200" b="1" dirty="0" err="1">
                <a:solidFill>
                  <a:schemeClr val="tx2"/>
                </a:solidFill>
              </a:rPr>
              <a:t>Cushingův</a:t>
            </a:r>
            <a:r>
              <a:rPr lang="cs-CZ" altLang="cs-CZ" sz="2200" b="1" dirty="0">
                <a:solidFill>
                  <a:schemeClr val="tx2"/>
                </a:solidFill>
              </a:rPr>
              <a:t> syndrom 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nadbytek glukokortikoidů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trunkální</a:t>
            </a:r>
            <a:r>
              <a:rPr lang="cs-CZ" altLang="cs-CZ" sz="2200" dirty="0"/>
              <a:t> obezita, měsícovitý obličej, akné, </a:t>
            </a:r>
            <a:r>
              <a:rPr lang="cs-CZ" altLang="cs-CZ" sz="2200" dirty="0" err="1"/>
              <a:t>striae</a:t>
            </a:r>
            <a:r>
              <a:rPr lang="cs-CZ" altLang="cs-CZ" sz="2200" dirty="0"/>
              <a:t>, hypertenze, DM, bolesti v kostech, psychické změny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příčina</a:t>
            </a:r>
            <a:r>
              <a:rPr lang="cs-CZ" altLang="cs-CZ" sz="2200" dirty="0"/>
              <a:t> – většinou adenom kůry nadledvin, u sekundárních a terciárních nadprodukce  ACTH nebo CRH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chirurgická se substitucí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394D1C-2C05-4AF5-81C0-5BABD75504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6418EE-A693-43CD-96BA-5CAEDBD0A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1F6DAD05-01CD-4042-A666-EDBEA3493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Cushingova</a:t>
            </a:r>
            <a:r>
              <a:rPr lang="cs-CZ" altLang="cs-CZ" dirty="0"/>
              <a:t> choroba - </a:t>
            </a:r>
            <a:r>
              <a:rPr lang="cs-CZ" altLang="cs-CZ" dirty="0" err="1"/>
              <a:t>striae</a:t>
            </a:r>
            <a:endParaRPr lang="cs-CZ" altLang="cs-CZ" dirty="0"/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07D665E4-7487-4593-986D-E4C32E6124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37291"/>
            <a:ext cx="6548940" cy="4468301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E82DB2-F3D1-4CE5-9F7C-571A4BEB8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B3E8B6-4DAC-4B76-B146-5CA763D90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7DE4508A-EFDD-40EF-AE59-5DD5BF8AB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Cushingova</a:t>
            </a:r>
            <a:r>
              <a:rPr lang="cs-CZ" altLang="cs-CZ" dirty="0"/>
              <a:t> choroba – </a:t>
            </a:r>
            <a:r>
              <a:rPr lang="cs-CZ" altLang="cs-CZ" dirty="0" err="1"/>
              <a:t>trunkální</a:t>
            </a:r>
            <a:r>
              <a:rPr lang="cs-CZ" altLang="cs-CZ" dirty="0"/>
              <a:t> typ obezity</a:t>
            </a:r>
          </a:p>
        </p:txBody>
      </p:sp>
      <p:pic>
        <p:nvPicPr>
          <p:cNvPr id="53255" name="Picture 7">
            <a:extLst>
              <a:ext uri="{FF2B5EF4-FFF2-40B4-BE49-F238E27FC236}">
                <a16:creationId xmlns:a16="http://schemas.microsoft.com/office/drawing/2014/main" id="{A386885F-2262-4CA1-9CF5-3B08731C8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17124"/>
            <a:ext cx="6268958" cy="4063005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B48533-0FCA-4513-A7DA-D6272B686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085048-10FA-4F36-9E5B-342CC762A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>
            <a:extLst>
              <a:ext uri="{FF2B5EF4-FFF2-40B4-BE49-F238E27FC236}">
                <a16:creationId xmlns:a16="http://schemas.microsoft.com/office/drawing/2014/main" id="{B121B1B6-8091-4812-9286-D46F9521F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Cushingova</a:t>
            </a:r>
            <a:r>
              <a:rPr lang="cs-CZ" altLang="cs-CZ" dirty="0"/>
              <a:t> choroba – měsícovitý obličej</a:t>
            </a:r>
          </a:p>
        </p:txBody>
      </p:sp>
      <p:pic>
        <p:nvPicPr>
          <p:cNvPr id="56325" name="Picture 5">
            <a:extLst>
              <a:ext uri="{FF2B5EF4-FFF2-40B4-BE49-F238E27FC236}">
                <a16:creationId xmlns:a16="http://schemas.microsoft.com/office/drawing/2014/main" id="{5166C249-3A6F-438D-94BD-32773E25B9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71" y="1358900"/>
            <a:ext cx="3193635" cy="4623446"/>
          </a:xfrm>
          <a:noFill/>
          <a:ln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D18833-2D5E-4C2F-B8C8-14E6A8A24D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D5518-B576-43A0-8624-126C34AE8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3AF4CFA-AA81-4E61-A6D4-78363023E5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Hyperkorticizmus</a:t>
            </a:r>
            <a:r>
              <a:rPr lang="cs-CZ" altLang="cs-CZ" dirty="0"/>
              <a:t> II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FB29E0A-31D8-4958-80F9-E6E78B5E35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10000"/>
              </a:lnSpc>
              <a:buNone/>
            </a:pPr>
            <a:r>
              <a:rPr lang="cs-CZ" altLang="cs-CZ" sz="2200" b="1" dirty="0" err="1">
                <a:solidFill>
                  <a:schemeClr val="tx2"/>
                </a:solidFill>
              </a:rPr>
              <a:t>Connův</a:t>
            </a:r>
            <a:r>
              <a:rPr lang="cs-CZ" altLang="cs-CZ" sz="2200" b="1" dirty="0">
                <a:solidFill>
                  <a:schemeClr val="tx2"/>
                </a:solidFill>
              </a:rPr>
              <a:t> syndrom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nadprodukce aldosteronu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/>
              <a:t>hypertenze, bolesti hlavy, </a:t>
            </a:r>
            <a:r>
              <a:rPr lang="cs-CZ" altLang="cs-CZ" sz="2200" dirty="0" err="1"/>
              <a:t>hypokalémie</a:t>
            </a:r>
            <a:r>
              <a:rPr lang="cs-CZ" altLang="cs-CZ" sz="2200" dirty="0"/>
              <a:t> se svalovou slabostí a změnami na EKG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příčina</a:t>
            </a:r>
            <a:r>
              <a:rPr lang="cs-CZ" altLang="cs-CZ" sz="2200" dirty="0"/>
              <a:t> – také většinou adenom nebo </a:t>
            </a:r>
            <a:r>
              <a:rPr lang="cs-CZ" altLang="cs-CZ" sz="2200" dirty="0" err="1"/>
              <a:t>hyperplázie</a:t>
            </a:r>
            <a:r>
              <a:rPr lang="cs-CZ" altLang="cs-CZ" sz="2200" dirty="0"/>
              <a:t> kůry nadledvin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chirurgická</a:t>
            </a:r>
          </a:p>
          <a:p>
            <a:pPr marL="72000" indent="0">
              <a:lnSpc>
                <a:spcPct val="110000"/>
              </a:lnSpc>
              <a:buNone/>
            </a:pPr>
            <a:endParaRPr lang="cs-CZ" altLang="cs-CZ" sz="2200" dirty="0">
              <a:solidFill>
                <a:srgbClr val="FFFF00"/>
              </a:solidFill>
            </a:endParaRPr>
          </a:p>
          <a:p>
            <a:pPr marL="72000" indent="0">
              <a:lnSpc>
                <a:spcPct val="110000"/>
              </a:lnSpc>
              <a:buNone/>
            </a:pPr>
            <a:r>
              <a:rPr lang="cs-CZ" altLang="cs-CZ" sz="2200" b="1" dirty="0">
                <a:solidFill>
                  <a:schemeClr val="tx2"/>
                </a:solidFill>
              </a:rPr>
              <a:t>Sekundární </a:t>
            </a:r>
            <a:r>
              <a:rPr lang="cs-CZ" altLang="cs-CZ" sz="2200" b="1" dirty="0" err="1">
                <a:solidFill>
                  <a:schemeClr val="tx2"/>
                </a:solidFill>
              </a:rPr>
              <a:t>hyperaldosteronizmus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 sz="2200" dirty="0"/>
              <a:t>u otoků, ascitu, dekompenzovaného diabetu, hypertenze, srdečního selhání – kde se část intravaskulárního prostoru přesouvá na třetího prostoru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AA1219-0A26-419F-AFC0-45A785E330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CE37C5-0C0C-4A06-8346-31254CE8D4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73FD506E-5633-4B0B-BF23-64D620AC6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Hyperkorticizmus</a:t>
            </a:r>
            <a:r>
              <a:rPr lang="cs-CZ" altLang="cs-CZ" dirty="0"/>
              <a:t> III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B8392C7-CE06-43EC-8B3B-D156AF39FD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sz="2200" b="1" dirty="0">
                <a:solidFill>
                  <a:schemeClr val="tx2"/>
                </a:solidFill>
              </a:rPr>
              <a:t>Kongenitální adrenální </a:t>
            </a:r>
            <a:r>
              <a:rPr lang="cs-CZ" altLang="cs-CZ" sz="2200" b="1" dirty="0" err="1">
                <a:solidFill>
                  <a:schemeClr val="tx2"/>
                </a:solidFill>
              </a:rPr>
              <a:t>hyperplázie</a:t>
            </a:r>
            <a:endParaRPr lang="cs-CZ" alt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nadprodukce nadledvinových androgenů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děti ženského pohlaví – fuze labií, velký klitoris, mužský typ svaloviny, růst vousů, hrubý hlas, nevyvinou se mléčné žlázy, nedostaví se menses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chlapci – urychlení růstu penisu a ochlupení, </a:t>
            </a:r>
            <a:r>
              <a:rPr lang="cs-CZ" altLang="cs-CZ" sz="2200" dirty="0" err="1"/>
              <a:t>testes</a:t>
            </a:r>
            <a:r>
              <a:rPr lang="cs-CZ" altLang="cs-CZ" sz="2200" dirty="0"/>
              <a:t> zůstávají malá, </a:t>
            </a:r>
            <a:r>
              <a:rPr lang="cs-CZ" altLang="cs-CZ" sz="2200" dirty="0" err="1"/>
              <a:t>pseudopubertas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praecox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macrogenitosomia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praecox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malé dávky glukokortikoidů sníží produkci ACTH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1C923C-2316-4A34-B27F-38C5B0A929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1D390E-A916-4967-95A5-CE0441D681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E877C4-214D-473E-B0AB-BDF1D88A6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E60AB4-F372-4299-8B2D-806C3012A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A51E2C-7193-42BE-9851-3BD8816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 err="1"/>
              <a:t>Liberiny</a:t>
            </a:r>
            <a:r>
              <a:rPr lang="en-US" kern="1200" dirty="0"/>
              <a:t>, </a:t>
            </a:r>
            <a:r>
              <a:rPr lang="en-US" kern="1200" dirty="0" err="1"/>
              <a:t>statiny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69EDEF-1B31-4E54-AB71-97A9117AC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b="1" dirty="0" err="1"/>
              <a:t>Gn</a:t>
            </a:r>
            <a:r>
              <a:rPr lang="cs-CZ" sz="2000" b="1" dirty="0"/>
              <a:t>-RH </a:t>
            </a:r>
            <a:r>
              <a:rPr lang="cs-CZ" sz="2000" dirty="0"/>
              <a:t>- </a:t>
            </a:r>
            <a:r>
              <a:rPr lang="cs-CZ" sz="2000" dirty="0" err="1"/>
              <a:t>gonadoliberin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TRH </a:t>
            </a:r>
            <a:r>
              <a:rPr lang="cs-CZ" sz="2000" dirty="0"/>
              <a:t>- </a:t>
            </a:r>
            <a:r>
              <a:rPr lang="cs-CZ" sz="2000" dirty="0" err="1"/>
              <a:t>thyreoliberin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CRH </a:t>
            </a:r>
            <a:r>
              <a:rPr lang="cs-CZ" sz="2000" dirty="0"/>
              <a:t>- </a:t>
            </a:r>
            <a:r>
              <a:rPr lang="cs-CZ" sz="2000" dirty="0" err="1"/>
              <a:t>kortikoliberin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PIH </a:t>
            </a:r>
            <a:r>
              <a:rPr lang="cs-CZ" sz="2000" dirty="0"/>
              <a:t>= </a:t>
            </a:r>
            <a:r>
              <a:rPr lang="cs-CZ" sz="2000" dirty="0" err="1"/>
              <a:t>GnIH</a:t>
            </a:r>
            <a:r>
              <a:rPr lang="cs-CZ" sz="2000" dirty="0"/>
              <a:t> = dopamin / </a:t>
            </a:r>
            <a:r>
              <a:rPr lang="cs-CZ" sz="2000" dirty="0" err="1"/>
              <a:t>prolaktostatin</a:t>
            </a: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SIH </a:t>
            </a:r>
            <a:r>
              <a:rPr lang="cs-CZ" sz="2000" dirty="0"/>
              <a:t>- </a:t>
            </a:r>
            <a:r>
              <a:rPr lang="cs-CZ" sz="2000" dirty="0" err="1"/>
              <a:t>somatostatin</a:t>
            </a:r>
            <a:endParaRPr lang="cs-CZ" sz="2000" dirty="0"/>
          </a:p>
          <a:p>
            <a:endParaRPr lang="cs-CZ" dirty="0"/>
          </a:p>
        </p:txBody>
      </p:sp>
      <p:pic>
        <p:nvPicPr>
          <p:cNvPr id="6" name="Picture 4" descr="VÃ½sledek obrÃ¡zku pro hypothamalo hypofyzÃ¡rnÃ­ systÃ©m">
            <a:extLst>
              <a:ext uri="{FF2B5EF4-FFF2-40B4-BE49-F238E27FC236}">
                <a16:creationId xmlns:a16="http://schemas.microsoft.com/office/drawing/2014/main" id="{AD915748-2A7B-483F-89D6-7FF1FBD28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/>
          <a:stretch/>
        </p:blipFill>
        <p:spPr bwMode="auto">
          <a:xfrm>
            <a:off x="5344733" y="128422"/>
            <a:ext cx="6383628" cy="57962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868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039D29E-AF79-4A9C-96EB-6F650A0A1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5000" dirty="0"/>
              <a:t>Nemoci dřeně nadledvin</a:t>
            </a:r>
            <a:br>
              <a:rPr lang="cs-CZ" altLang="cs-CZ" sz="5000" dirty="0"/>
            </a:br>
            <a:endParaRPr lang="cs-CZ" altLang="cs-CZ" sz="5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1A59CE-EE56-458D-AAC1-4A53DD9E9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32F1DC-0E96-4EEA-A0DA-B13094820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C54069F-C742-465F-8EBB-9D3142CAA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Dřeň nadledvin I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79BAC0D8-ABC2-4BBA-AAD9-154CA42158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hlavní hormony </a:t>
            </a:r>
            <a:r>
              <a:rPr lang="cs-CZ" altLang="cs-CZ" sz="2200" dirty="0"/>
              <a:t>– adrenalin, noradrenalin,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ovlivňují </a:t>
            </a:r>
            <a:r>
              <a:rPr lang="cs-CZ" altLang="cs-CZ" sz="2200" dirty="0" err="1"/>
              <a:t>vazomotoriku</a:t>
            </a:r>
            <a:r>
              <a:rPr lang="cs-CZ" altLang="cs-CZ" sz="2200" dirty="0"/>
              <a:t> a funkci synapsí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odbourání – působení monoaminooxidázy (MAO) a </a:t>
            </a:r>
            <a:r>
              <a:rPr lang="cs-CZ" altLang="cs-CZ" sz="2200" dirty="0" err="1"/>
              <a:t>katecholortometyltransferázy</a:t>
            </a:r>
            <a:r>
              <a:rPr lang="cs-CZ" altLang="cs-CZ" sz="2200" dirty="0"/>
              <a:t> (COMT)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feochromocytom</a:t>
            </a:r>
            <a:r>
              <a:rPr lang="cs-CZ" altLang="cs-CZ" sz="2200" dirty="0"/>
              <a:t> – nádor z buněk </a:t>
            </a:r>
            <a:r>
              <a:rPr lang="cs-CZ" altLang="cs-CZ" sz="2200" dirty="0" err="1"/>
              <a:t>secernujících</a:t>
            </a:r>
            <a:r>
              <a:rPr lang="cs-CZ" altLang="cs-CZ" sz="2200" dirty="0"/>
              <a:t> katecholaminy, nejen ve dřeni nadledvin, ale i jiných gangliích (např. </a:t>
            </a:r>
            <a:r>
              <a:rPr lang="cs-CZ" altLang="cs-CZ" sz="2200" dirty="0" err="1"/>
              <a:t>paraaortálně</a:t>
            </a:r>
            <a:r>
              <a:rPr lang="cs-CZ" altLang="cs-CZ" sz="22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200623-6529-4A04-B090-D869557B8E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D4CB13-1865-46F7-85F0-B0A5736D3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1809268-56C8-4A06-BDAD-EBEF289D2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Dřeň nadledvin II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CCF1D6E-64E6-4477-B182-C6E1C33BFE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– trvale nebo epizodicky vyšší TK, bolesti hlavy, pocení, palpitace, </a:t>
            </a:r>
            <a:r>
              <a:rPr lang="cs-CZ" altLang="cs-CZ" sz="2200" dirty="0" err="1"/>
              <a:t>nausea</a:t>
            </a:r>
            <a:r>
              <a:rPr lang="cs-CZ" altLang="cs-CZ" sz="2200" dirty="0"/>
              <a:t>, chvění, návaly horka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laboratorně</a:t>
            </a:r>
            <a:r>
              <a:rPr lang="cs-CZ" altLang="cs-CZ" sz="2200" dirty="0"/>
              <a:t> – zvýšené vylučování VMK, 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chirurgická, u inoperabilních snaha o blokádu účinku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8CE002-5A59-4DF6-9ECE-AB33AE80E3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86D495-EA0C-4F8E-BA1B-B8A2E5077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D8956AA-CB3C-46D3-BA68-F0E4DDE12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Stres – akutní fáze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7EE4985-9071-4637-ABC1-6105312E94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reakce na jakékoli poškození organizmu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cíle reakce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zajistit dostatečnou dávku energie – katecholaminy, </a:t>
            </a:r>
            <a:r>
              <a:rPr lang="cs-CZ" altLang="cs-CZ" sz="2200" dirty="0" err="1"/>
              <a:t>glukagon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glukokoritkoidy</a:t>
            </a:r>
            <a:r>
              <a:rPr lang="cs-CZ" altLang="cs-CZ" sz="2200" dirty="0"/>
              <a:t>, STH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udržet vodní a elektrolytovou rovnováhu – aldosteron, ADH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boj proti infekci, udržení homeostázy IL-1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/>
              <a:t>modulace bolesti – endorfiny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je aktivován celý systém </a:t>
            </a:r>
            <a:r>
              <a:rPr lang="cs-CZ" altLang="cs-CZ" sz="2200" dirty="0" err="1"/>
              <a:t>sympatoadrenální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hypotalamohypofyzární</a:t>
            </a:r>
            <a:r>
              <a:rPr lang="cs-CZ" altLang="cs-CZ" sz="2200" dirty="0"/>
              <a:t>, imunitní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1641DD-FEED-4768-99D6-316B6C1A5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4320C9-F09E-49EA-B9F9-EC8E969AD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BF46DE0F-60D5-4EA2-95F6-4AF649C48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altLang="cs-CZ" sz="5000" dirty="0"/>
            </a:br>
            <a:br>
              <a:rPr lang="cs-CZ" altLang="cs-CZ" sz="5000" dirty="0"/>
            </a:br>
            <a:br>
              <a:rPr lang="cs-CZ" altLang="cs-CZ" sz="5000" dirty="0"/>
            </a:br>
            <a:br>
              <a:rPr lang="cs-CZ" altLang="cs-CZ" sz="5000" dirty="0"/>
            </a:br>
            <a:r>
              <a:rPr lang="cs-CZ" altLang="cs-CZ" sz="5000" dirty="0"/>
              <a:t>Děkuji za pozornost!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DAD5B6-51BA-4EA8-AD08-F30A8BBBA0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F7A1A7-9DE5-4BAC-BEE9-731BE7FB0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A87470-3095-468A-AFD5-1F25CC9A09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BEFE19-A544-4BC3-9A65-F95068F61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16EA23-C809-4AB1-B21F-00F8B244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Adenohypofýza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93753D2-147B-4C16-A1ED-D71BF877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</a:rPr>
              <a:t>STH Somatotropin (růstový hormon)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Zvyšuje proteosyntézu, mobilizuje tuk, zvyšuje výdej glykogenu z jater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cs-CZ" sz="2000" b="1" dirty="0">
                <a:solidFill>
                  <a:srgbClr val="000000"/>
                </a:solidFill>
              </a:rPr>
              <a:t>PRL Prolaktin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Stimuluje růst mléčné žlázy a tvorbu mateřského mléka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sz="2000" b="1" dirty="0">
                <a:solidFill>
                  <a:srgbClr val="000000"/>
                </a:solidFill>
              </a:rPr>
              <a:t>TSH tyreotropin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Stimuje</a:t>
            </a:r>
            <a:r>
              <a:rPr lang="cs-CZ" sz="2000" dirty="0">
                <a:solidFill>
                  <a:srgbClr val="000000"/>
                </a:solidFill>
              </a:rPr>
              <a:t> tvorbu hormonů štítné žlázy (</a:t>
            </a:r>
            <a:r>
              <a:rPr lang="cs-CZ" sz="2000" dirty="0" err="1">
                <a:solidFill>
                  <a:srgbClr val="000000"/>
                </a:solidFill>
              </a:rPr>
              <a:t>trijodtyroninu</a:t>
            </a:r>
            <a:r>
              <a:rPr lang="cs-CZ" sz="2000" dirty="0">
                <a:solidFill>
                  <a:srgbClr val="000000"/>
                </a:solidFill>
              </a:rPr>
              <a:t> T3 a tyroxinu T4)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cs-CZ" sz="2000" b="1" dirty="0">
                <a:solidFill>
                  <a:srgbClr val="000000"/>
                </a:solidFill>
              </a:rPr>
              <a:t>FSH Folikulostimulační hormon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Stimuluje růst ovariálních folikulů u žen a spermatogenezi u mužů </a:t>
            </a:r>
          </a:p>
          <a:p>
            <a:endParaRPr lang="cs-CZ" dirty="0"/>
          </a:p>
        </p:txBody>
      </p:sp>
      <p:pic>
        <p:nvPicPr>
          <p:cNvPr id="6" name="Grafický objekt 5" descr="Svalnatá paže">
            <a:extLst>
              <a:ext uri="{FF2B5EF4-FFF2-40B4-BE49-F238E27FC236}">
                <a16:creationId xmlns:a16="http://schemas.microsoft.com/office/drawing/2014/main" id="{15EAEC8A-0E4A-4538-A611-D16C82FF3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5564" y="1820212"/>
            <a:ext cx="800100" cy="800100"/>
          </a:xfrm>
          <a:prstGeom prst="rect">
            <a:avLst/>
          </a:prstGeom>
        </p:spPr>
      </p:pic>
      <p:pic>
        <p:nvPicPr>
          <p:cNvPr id="7" name="Grafický objekt 6" descr="Žena s miminkem">
            <a:extLst>
              <a:ext uri="{FF2B5EF4-FFF2-40B4-BE49-F238E27FC236}">
                <a16:creationId xmlns:a16="http://schemas.microsoft.com/office/drawing/2014/main" id="{7098EC40-1E6B-4F4B-9845-325FCC9AA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8028" y="2620312"/>
            <a:ext cx="844548" cy="844548"/>
          </a:xfrm>
          <a:prstGeom prst="rect">
            <a:avLst/>
          </a:prstGeom>
        </p:spPr>
      </p:pic>
      <p:pic>
        <p:nvPicPr>
          <p:cNvPr id="8" name="Grafický objekt 7" descr="Léky">
            <a:extLst>
              <a:ext uri="{FF2B5EF4-FFF2-40B4-BE49-F238E27FC236}">
                <a16:creationId xmlns:a16="http://schemas.microsoft.com/office/drawing/2014/main" id="{A3494CEA-1D8C-48C7-8027-993AD4A84D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5564" y="3762001"/>
            <a:ext cx="746125" cy="746125"/>
          </a:xfrm>
          <a:prstGeom prst="rect">
            <a:avLst/>
          </a:prstGeom>
        </p:spPr>
      </p:pic>
      <p:pic>
        <p:nvPicPr>
          <p:cNvPr id="9" name="Grafický objekt 8" descr="Muž">
            <a:extLst>
              <a:ext uri="{FF2B5EF4-FFF2-40B4-BE49-F238E27FC236}">
                <a16:creationId xmlns:a16="http://schemas.microsoft.com/office/drawing/2014/main" id="{0C436366-14B6-4CDE-96AC-E90C9EA9CF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31897" y="4834322"/>
            <a:ext cx="660400" cy="660400"/>
          </a:xfrm>
          <a:prstGeom prst="rect">
            <a:avLst/>
          </a:prstGeom>
        </p:spPr>
      </p:pic>
      <p:pic>
        <p:nvPicPr>
          <p:cNvPr id="10" name="Grafický objekt 9" descr="Žena">
            <a:extLst>
              <a:ext uri="{FF2B5EF4-FFF2-40B4-BE49-F238E27FC236}">
                <a16:creationId xmlns:a16="http://schemas.microsoft.com/office/drawing/2014/main" id="{15D40F1A-52EE-4182-AD2D-F1C12BFCB2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2297" y="4834322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8AD297-7D39-4785-801D-1E03CF4A4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2954C1-6715-4884-B1C8-D41F25FDD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6448D8-DA2D-4C79-99CF-84415CF8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Adenohypofýza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1A6D7EB-F0A8-4FCC-993E-6E72A462D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cs-CZ" sz="2000" b="1" dirty="0">
                <a:solidFill>
                  <a:srgbClr val="000000"/>
                </a:solidFill>
              </a:rPr>
              <a:t>LH Luteinizační hormon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Stimuluje produkci estrogenu a progesteronu ve vaječnících a způsobuje ovulaci, u mužů působí na tvorbu testosteronu v </a:t>
            </a:r>
            <a:r>
              <a:rPr lang="cs-CZ" sz="2000" dirty="0" err="1">
                <a:solidFill>
                  <a:srgbClr val="000000"/>
                </a:solidFill>
              </a:rPr>
              <a:t>Leydigových</a:t>
            </a:r>
            <a:r>
              <a:rPr lang="cs-CZ" sz="2000" dirty="0">
                <a:solidFill>
                  <a:srgbClr val="000000"/>
                </a:solidFill>
              </a:rPr>
              <a:t> buňkách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cs-CZ" sz="2000" b="1" dirty="0">
                <a:solidFill>
                  <a:srgbClr val="000000"/>
                </a:solidFill>
              </a:rPr>
              <a:t>ACTH adrenokortikotropní hormon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Zvyšuje produkci hormonů kůry nadledvin</a:t>
            </a:r>
          </a:p>
          <a:p>
            <a:r>
              <a:rPr lang="cs-CZ" sz="2000" dirty="0">
                <a:solidFill>
                  <a:srgbClr val="000000"/>
                </a:solidFill>
              </a:rPr>
              <a:t>Glukokortikoidy- </a:t>
            </a:r>
            <a:r>
              <a:rPr lang="cs-CZ" sz="2000" dirty="0" err="1">
                <a:solidFill>
                  <a:srgbClr val="000000"/>
                </a:solidFill>
              </a:rPr>
              <a:t>kortisol</a:t>
            </a:r>
            <a:r>
              <a:rPr lang="cs-CZ" sz="2000" dirty="0">
                <a:solidFill>
                  <a:srgbClr val="000000"/>
                </a:solidFill>
              </a:rPr>
              <a:t>- metabolismus sacharidů, proteinů, lipidů</a:t>
            </a:r>
          </a:p>
          <a:p>
            <a:r>
              <a:rPr lang="cs-CZ" sz="2000" dirty="0" err="1">
                <a:solidFill>
                  <a:srgbClr val="000000"/>
                </a:solidFill>
              </a:rPr>
              <a:t>Mineralokortikoidy</a:t>
            </a:r>
            <a:r>
              <a:rPr lang="cs-CZ" sz="2000" dirty="0">
                <a:solidFill>
                  <a:srgbClr val="000000"/>
                </a:solidFill>
              </a:rPr>
              <a:t>- aldosteron- zvyšují zpětnou resorpci Na</a:t>
            </a:r>
            <a:r>
              <a:rPr lang="cs-CZ" sz="2000" baseline="30000" dirty="0">
                <a:solidFill>
                  <a:srgbClr val="000000"/>
                </a:solidFill>
              </a:rPr>
              <a:t>+ </a:t>
            </a:r>
            <a:r>
              <a:rPr lang="cs-CZ" sz="2000" dirty="0">
                <a:solidFill>
                  <a:srgbClr val="000000"/>
                </a:solidFill>
              </a:rPr>
              <a:t>→zvyšují TK; zvyšují ztrátu K</a:t>
            </a:r>
            <a:r>
              <a:rPr lang="cs-CZ" sz="2000" baseline="30000" dirty="0">
                <a:solidFill>
                  <a:srgbClr val="000000"/>
                </a:solidFill>
              </a:rPr>
              <a:t> +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</a:p>
          <a:p>
            <a:pPr marL="7200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a H</a:t>
            </a:r>
            <a:r>
              <a:rPr lang="cs-CZ" sz="2000" baseline="30000" dirty="0">
                <a:solidFill>
                  <a:srgbClr val="000000"/>
                </a:solidFill>
              </a:rPr>
              <a:t> +</a:t>
            </a:r>
            <a:r>
              <a:rPr lang="cs-CZ" sz="2000" dirty="0">
                <a:solidFill>
                  <a:srgbClr val="000000"/>
                </a:solidFill>
              </a:rPr>
              <a:t> močí </a:t>
            </a:r>
          </a:p>
          <a:p>
            <a:endParaRPr lang="cs-CZ" dirty="0"/>
          </a:p>
        </p:txBody>
      </p:sp>
      <p:pic>
        <p:nvPicPr>
          <p:cNvPr id="6" name="Grafický objekt 5" descr="Zamilovaný smajlík bez výplně">
            <a:extLst>
              <a:ext uri="{FF2B5EF4-FFF2-40B4-BE49-F238E27FC236}">
                <a16:creationId xmlns:a16="http://schemas.microsoft.com/office/drawing/2014/main" id="{20EF5FD9-67FE-41F3-AC2A-27D010D47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8334" y="2516757"/>
            <a:ext cx="596992" cy="596992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7632A35-887F-4C25-93C0-53421AE45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4113" y="3534521"/>
            <a:ext cx="808477" cy="808477"/>
          </a:xfrm>
          <a:prstGeom prst="rect">
            <a:avLst/>
          </a:prstGeom>
        </p:spPr>
      </p:pic>
      <p:pic>
        <p:nvPicPr>
          <p:cNvPr id="8" name="Grafický objekt 7" descr="Vzestupný trend">
            <a:extLst>
              <a:ext uri="{FF2B5EF4-FFF2-40B4-BE49-F238E27FC236}">
                <a16:creationId xmlns:a16="http://schemas.microsoft.com/office/drawing/2014/main" id="{E5DF13DA-B198-49B5-B5C3-BA478E84C7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9404" y="5014194"/>
            <a:ext cx="677204" cy="6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79DEA7-6625-4D3B-98C9-3BA761AF6A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9914D3-7FBE-4F05-B61D-7F14C2E91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A759B4A0-0ED8-4C57-B6F3-038AE77EC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267365"/>
            <a:ext cx="11719775" cy="57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9248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121</TotalTime>
  <Words>3877</Words>
  <Application>Microsoft Office PowerPoint</Application>
  <PresentationFormat>Širokoúhlá obrazovka</PresentationFormat>
  <Paragraphs>552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Tahoma</vt:lpstr>
      <vt:lpstr>Wingdings</vt:lpstr>
      <vt:lpstr>Prezentace_MU_CZ</vt:lpstr>
      <vt:lpstr>Endokrinologie</vt:lpstr>
      <vt:lpstr>Hormon</vt:lpstr>
      <vt:lpstr>Regulace a účinky</vt:lpstr>
      <vt:lpstr>Hypothalamo-hypofyzární systém</vt:lpstr>
      <vt:lpstr>Hypothalamus</vt:lpstr>
      <vt:lpstr>Liberiny, statiny</vt:lpstr>
      <vt:lpstr>Adenohypofýza</vt:lpstr>
      <vt:lpstr>Adenohypofýza</vt:lpstr>
      <vt:lpstr>Prezentace aplikace PowerPoint</vt:lpstr>
      <vt:lpstr>Onemocnění hypothalamu</vt:lpstr>
      <vt:lpstr>Onemocnění hypofýzy</vt:lpstr>
      <vt:lpstr>Akromegalie/ gigantismus/ somatotropinom</vt:lpstr>
      <vt:lpstr>Cushingova choroba / kortikotropinom</vt:lpstr>
      <vt:lpstr>Diabetes mellitus</vt:lpstr>
      <vt:lpstr>Prezentace aplikace PowerPoint</vt:lpstr>
      <vt:lpstr>Diabetes mellitus 1. typu</vt:lpstr>
      <vt:lpstr>Diabetes mellitus 2. typu</vt:lpstr>
      <vt:lpstr>Insulin</vt:lpstr>
      <vt:lpstr>PAD - perorální antidiabetika</vt:lpstr>
      <vt:lpstr>Další formy</vt:lpstr>
      <vt:lpstr>Komplikace</vt:lpstr>
      <vt:lpstr>Onemocnění štítné žlázy, nadledvin</vt:lpstr>
      <vt:lpstr>Anatomicko-fyziologické poznámky I</vt:lpstr>
      <vt:lpstr>Anatomicko-fyziologické poznámky II</vt:lpstr>
      <vt:lpstr>Normální scintigram štítnice</vt:lpstr>
      <vt:lpstr>Hypotyreóza I </vt:lpstr>
      <vt:lpstr>Hypotyreóza II</vt:lpstr>
      <vt:lpstr>Hypotyreóza</vt:lpstr>
      <vt:lpstr>Pretibiální myxedém</vt:lpstr>
      <vt:lpstr>Hypotyreóza III</vt:lpstr>
      <vt:lpstr>Hypotyreóza IV</vt:lpstr>
      <vt:lpstr>Myxedémové kóma</vt:lpstr>
      <vt:lpstr>Hypertyreóza I</vt:lpstr>
      <vt:lpstr>Struma</vt:lpstr>
      <vt:lpstr>Hypertyreóza II</vt:lpstr>
      <vt:lpstr>Graves – Basedowa choroba I</vt:lpstr>
      <vt:lpstr>Exophtalmus</vt:lpstr>
      <vt:lpstr>Graves – Basedowa choroba II</vt:lpstr>
      <vt:lpstr>Scintigrafie štítnice při hypertyreóze – toxický uzel</vt:lpstr>
      <vt:lpstr>Graves – Basedowa choroba III</vt:lpstr>
      <vt:lpstr>Hypertyreóza</vt:lpstr>
      <vt:lpstr>Toxický autonomní adenom</vt:lpstr>
      <vt:lpstr>Nádory štítnice I</vt:lpstr>
      <vt:lpstr>Nádory štítnice II</vt:lpstr>
      <vt:lpstr>Kalciotropní hormony</vt:lpstr>
      <vt:lpstr>Příštitná tělíska</vt:lpstr>
      <vt:lpstr>Hypokalcémie</vt:lpstr>
      <vt:lpstr>Nadledviny I</vt:lpstr>
      <vt:lpstr>Nadledviny II</vt:lpstr>
      <vt:lpstr>Nadledviny III</vt:lpstr>
      <vt:lpstr>Nadledviny IV</vt:lpstr>
      <vt:lpstr>Addisonova choroba I</vt:lpstr>
      <vt:lpstr>Addisonova choroba II</vt:lpstr>
      <vt:lpstr>Hyperkorticizmus I</vt:lpstr>
      <vt:lpstr>Cushingova choroba - striae</vt:lpstr>
      <vt:lpstr>Cushingova choroba – trunkální typ obezity</vt:lpstr>
      <vt:lpstr>Cushingova choroba – měsícovitý obličej</vt:lpstr>
      <vt:lpstr>Hyperkorticizmus II</vt:lpstr>
      <vt:lpstr>Hyperkorticizmus III</vt:lpstr>
      <vt:lpstr>Nemoci dřeně nadledvin </vt:lpstr>
      <vt:lpstr>Dřeň nadledvin I</vt:lpstr>
      <vt:lpstr>Dřeň nadledvin II</vt:lpstr>
      <vt:lpstr>Stres – akutní fáze</vt:lpstr>
      <vt:lpstr>    Děkuji za pozornost!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20</cp:revision>
  <cp:lastPrinted>1601-01-01T00:00:00Z</cp:lastPrinted>
  <dcterms:created xsi:type="dcterms:W3CDTF">2021-04-27T07:29:37Z</dcterms:created>
  <dcterms:modified xsi:type="dcterms:W3CDTF">2021-09-01T08:05:49Z</dcterms:modified>
</cp:coreProperties>
</file>