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7" r:id="rId2"/>
    <p:sldId id="275" r:id="rId3"/>
    <p:sldId id="276" r:id="rId4"/>
    <p:sldId id="277" r:id="rId5"/>
    <p:sldId id="278" r:id="rId6"/>
    <p:sldId id="279" r:id="rId7"/>
    <p:sldId id="338" r:id="rId8"/>
    <p:sldId id="281" r:id="rId9"/>
    <p:sldId id="282" r:id="rId10"/>
    <p:sldId id="284" r:id="rId11"/>
    <p:sldId id="285" r:id="rId12"/>
    <p:sldId id="287" r:id="rId13"/>
    <p:sldId id="339" r:id="rId14"/>
    <p:sldId id="289" r:id="rId15"/>
    <p:sldId id="290" r:id="rId16"/>
    <p:sldId id="291" r:id="rId17"/>
    <p:sldId id="293" r:id="rId18"/>
    <p:sldId id="292" r:id="rId19"/>
    <p:sldId id="294" r:id="rId20"/>
    <p:sldId id="295" r:id="rId21"/>
    <p:sldId id="298" r:id="rId22"/>
    <p:sldId id="299" r:id="rId23"/>
    <p:sldId id="300" r:id="rId24"/>
    <p:sldId id="301" r:id="rId25"/>
    <p:sldId id="340" r:id="rId26"/>
    <p:sldId id="303" r:id="rId27"/>
    <p:sldId id="305" r:id="rId28"/>
    <p:sldId id="306" r:id="rId29"/>
    <p:sldId id="307" r:id="rId30"/>
    <p:sldId id="308" r:id="rId31"/>
    <p:sldId id="309" r:id="rId32"/>
    <p:sldId id="310" r:id="rId33"/>
    <p:sldId id="341" r:id="rId34"/>
    <p:sldId id="337" r:id="rId35"/>
    <p:sldId id="264" r:id="rId36"/>
  </p:sldIdLst>
  <p:sldSz cx="12192000" cy="6858000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9" d="100"/>
          <a:sy n="99" d="100"/>
        </p:scale>
        <p:origin x="96" y="4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hyperlink" Target="http://www.szu.cz/publikace/souhrn-smernice-svetove-zdravotnicke-organizace-hygien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</a:t>
            </a:r>
            <a:r>
              <a:rPr lang="cs-CZ" dirty="0" err="1"/>
              <a:t>spojenné</a:t>
            </a:r>
            <a:r>
              <a:rPr lang="cs-CZ" dirty="0"/>
              <a:t>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Infekce spojené se zdravotní péčí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Infections</a:t>
            </a:r>
            <a:r>
              <a:rPr lang="cs-CZ" dirty="0"/>
              <a:t> (HAI)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A74523-1D06-4884-A79F-0C010B74F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CC43D3-2B5C-4B0F-BD06-B4B92F48A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F395C4-0BAF-4E3D-B439-BE531911FE1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Dělení HAI podle původu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187C08F-086D-4CF5-B1E7-634CFE469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ENDOGENNÍ:</a:t>
            </a:r>
          </a:p>
          <a:p>
            <a:pPr lvl="1"/>
            <a:r>
              <a:rPr lang="cs-CZ" sz="2400" dirty="0"/>
              <a:t>jsou způsobeny </a:t>
            </a:r>
            <a:r>
              <a:rPr lang="cs-CZ" sz="2400" dirty="0" err="1"/>
              <a:t>mikroorg</a:t>
            </a:r>
            <a:r>
              <a:rPr lang="cs-CZ" sz="2400" dirty="0"/>
              <a:t>., které se běžně vyskytují v těle člověka, které se uplatňují zejména při oslabení imunity a jsou tzv. oportunními (příležitostnými patogeny), fyziologicky vyskytující se mikrobiální flóra způsobí infekci (např. E. </a:t>
            </a:r>
            <a:r>
              <a:rPr lang="cs-CZ" sz="2400" dirty="0" err="1"/>
              <a:t>colli</a:t>
            </a:r>
            <a:r>
              <a:rPr lang="cs-CZ" sz="2400" dirty="0"/>
              <a:t>) </a:t>
            </a:r>
          </a:p>
          <a:p>
            <a:r>
              <a:rPr lang="cs-CZ" dirty="0">
                <a:solidFill>
                  <a:srgbClr val="0000DC"/>
                </a:solidFill>
              </a:rPr>
              <a:t>EXOGENNÍ:</a:t>
            </a:r>
          </a:p>
          <a:p>
            <a:pPr lvl="1"/>
            <a:r>
              <a:rPr lang="cs-CZ" sz="2400" dirty="0"/>
              <a:t>původce infekce je mimo organismus pacienta (prostředí, </a:t>
            </a:r>
            <a:r>
              <a:rPr lang="cs-CZ" sz="2400" dirty="0" err="1"/>
              <a:t>zdr</a:t>
            </a:r>
            <a:r>
              <a:rPr lang="cs-CZ" sz="2400" dirty="0"/>
              <a:t>. personál, </a:t>
            </a:r>
            <a:r>
              <a:rPr lang="cs-CZ" sz="2400" dirty="0" err="1"/>
              <a:t>zdr</a:t>
            </a:r>
            <a:r>
              <a:rPr lang="cs-CZ" sz="2400" dirty="0"/>
              <a:t>. materiál…)</a:t>
            </a:r>
          </a:p>
          <a:p>
            <a:pPr lvl="1"/>
            <a:r>
              <a:rPr lang="cs-CZ" sz="2400" dirty="0"/>
              <a:t>u exogenní infekce je mnohem více možností prevence – základem je dodržování </a:t>
            </a:r>
            <a:r>
              <a:rPr lang="cs-CZ" sz="2400" dirty="0" err="1"/>
              <a:t>hygienicko</a:t>
            </a:r>
            <a:r>
              <a:rPr lang="cs-CZ" sz="2400" dirty="0"/>
              <a:t> – </a:t>
            </a:r>
            <a:r>
              <a:rPr lang="cs-CZ" sz="2400" dirty="0" err="1"/>
              <a:t>epidemilogických</a:t>
            </a:r>
            <a:r>
              <a:rPr lang="cs-CZ" sz="2400" dirty="0"/>
              <a:t> opatření!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21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FBD566-F3C9-4A53-AD79-6BD67EAFC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AAD273-0930-4244-99A4-AFD61546B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D2180A-6611-4A73-943B-8F98E465C03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Dělení HAI podle cesty přenosu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2EDBE7A-2DB0-4A65-9563-99B45FE75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PŘÍMÁ</a:t>
            </a:r>
            <a:r>
              <a:rPr lang="cs-CZ" dirty="0"/>
              <a:t> – je přítomen zdroj nákazy</a:t>
            </a:r>
          </a:p>
          <a:p>
            <a:pPr lvl="1"/>
            <a:r>
              <a:rPr lang="cs-CZ" sz="2400" dirty="0"/>
              <a:t>1. přímý kontakt –› nejčastější cesta přenosu –› ruce personálu!!!</a:t>
            </a:r>
          </a:p>
          <a:p>
            <a:pPr lvl="1"/>
            <a:r>
              <a:rPr lang="cs-CZ" sz="2400" dirty="0"/>
              <a:t>2. kapénková infekce</a:t>
            </a:r>
          </a:p>
          <a:p>
            <a:r>
              <a:rPr lang="cs-CZ" dirty="0">
                <a:solidFill>
                  <a:srgbClr val="0000DC"/>
                </a:solidFill>
              </a:rPr>
              <a:t>NEPŘÍMÁ</a:t>
            </a:r>
            <a:r>
              <a:rPr lang="cs-CZ" dirty="0"/>
              <a:t> – zdroj není přítomen –› vehikulum (prostředí, v němž původce může přežít a být přenesen na jiného hostitele)</a:t>
            </a:r>
          </a:p>
          <a:p>
            <a:pPr lvl="1"/>
            <a:r>
              <a:rPr lang="cs-CZ" sz="2400" dirty="0"/>
              <a:t>1. specifická vehikula (operační rána, roztoky (injekční, infuzní), katetry (</a:t>
            </a:r>
            <a:r>
              <a:rPr lang="cs-CZ" sz="2400" dirty="0" err="1"/>
              <a:t>intraven</a:t>
            </a:r>
            <a:r>
              <a:rPr lang="cs-CZ" sz="2400" dirty="0"/>
              <a:t>., močové), přístroje (UPV, hemodialýza), nástroje (endoskop), instalace cizích těles (chlopeň)</a:t>
            </a:r>
          </a:p>
          <a:p>
            <a:pPr lvl="1"/>
            <a:r>
              <a:rPr lang="cs-CZ" sz="2400" dirty="0"/>
              <a:t>2. nespecifická vehikula (ovzduší, voda, strava, prádlo, plochy a předměty, odpad, hmyz)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93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C1B742-EC2E-4FD4-BBAB-8D78C0335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CB9B8A-135F-4D5D-9980-14950DE6B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26D610-DBF9-49F9-B7D3-A0474142D7F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Dělení HAI podle klinických projevů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12B4E6B-F2D3-475A-A6B1-19D2F0350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infekce močových cest (cca 40 %)</a:t>
            </a:r>
          </a:p>
          <a:p>
            <a:r>
              <a:rPr lang="cs-CZ" dirty="0"/>
              <a:t>infekce zanesená do chirurgické rány (cca 25 %) respirační infekce (cca 20 %)</a:t>
            </a:r>
          </a:p>
          <a:p>
            <a:r>
              <a:rPr lang="cs-CZ" dirty="0"/>
              <a:t>infekce krevního řečiště (cca 10 %)</a:t>
            </a:r>
          </a:p>
          <a:p>
            <a:r>
              <a:rPr lang="cs-CZ" dirty="0"/>
              <a:t>ostatní – např. gastroenteritida, sinusitida (do 10 %)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64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DF7F4B-9A7F-41FD-A1BE-F2738171C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68E00B-8260-447C-9DEB-21D800B4C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80AEC6-D44C-4D6E-AD7D-D50AEE4ED4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Proces šíření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134107-3C8A-4F89-A326-CFD94ACD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Původce (</a:t>
            </a:r>
            <a:r>
              <a:rPr lang="cs-CZ" dirty="0" err="1"/>
              <a:t>markery</a:t>
            </a:r>
            <a:r>
              <a:rPr lang="cs-CZ" dirty="0"/>
              <a:t> nemocničních kmenů)</a:t>
            </a:r>
          </a:p>
          <a:p>
            <a:endParaRPr lang="cs-CZ" dirty="0"/>
          </a:p>
          <a:p>
            <a:r>
              <a:rPr lang="cs-CZ" dirty="0"/>
              <a:t>Zdroj (pacient, personál, návštěvník)</a:t>
            </a:r>
          </a:p>
          <a:p>
            <a:endParaRPr lang="cs-CZ" dirty="0"/>
          </a:p>
          <a:p>
            <a:r>
              <a:rPr lang="cs-CZ" dirty="0"/>
              <a:t>Přenos (specifická vehikula x nespecifická vehikula)</a:t>
            </a:r>
          </a:p>
          <a:p>
            <a:endParaRPr lang="cs-CZ" dirty="0"/>
          </a:p>
          <a:p>
            <a:r>
              <a:rPr lang="cs-CZ" dirty="0"/>
              <a:t>Pacient (kůže, sliznice, GIT, </a:t>
            </a:r>
            <a:r>
              <a:rPr lang="cs-CZ" dirty="0" err="1"/>
              <a:t>urotrakt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C112C8-B566-40E5-9AA4-86DFA0F17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762" y="1971934"/>
            <a:ext cx="755970" cy="8839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22BE89-9948-4F92-A8C1-196F7C7CE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788" y="2878004"/>
            <a:ext cx="755970" cy="8839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F277C7-C6DE-44D8-AF7C-287035017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762" y="4077570"/>
            <a:ext cx="755970" cy="883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0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683633-13CD-4FE7-91A0-EE94713C6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52BFDA-8727-485E-A93E-689405BDE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596C9A-F3F2-475C-A8E4-BC28BF65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 nákazy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3193C4-6A28-43FC-80BB-94B0513F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Zdravotnický personál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Návštěvník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1ABFD3-C6D8-471F-88AF-75D265BB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170" y="1246187"/>
            <a:ext cx="1298561" cy="16471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FBD89F-4436-430E-90B3-7C102E645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230" y="2662993"/>
            <a:ext cx="2377646" cy="17862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292883-3957-4A5B-8B4C-99D1776A2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517" y="3971958"/>
            <a:ext cx="1609483" cy="2274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72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FAEA4F-ADF1-4CB6-A163-647BCB721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9C5E6-FC54-4C38-9908-2E34B25B1D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EFFB34-7AB0-4069-AA4B-587F02FE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zdrojem exogenní infekce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4C600A-4732-4700-A640-DA47DACF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5833"/>
            <a:ext cx="10753200" cy="4139998"/>
          </a:xfrm>
        </p:spPr>
        <p:txBody>
          <a:bodyPr/>
          <a:lstStyle/>
          <a:p>
            <a:r>
              <a:rPr lang="cs-CZ" dirty="0"/>
              <a:t>pacient vylučuje mikroorganismy do vnějšího prostředí –› přímo nebo nepřímo přenos na jinou osobu</a:t>
            </a:r>
          </a:p>
          <a:p>
            <a:r>
              <a:rPr lang="cs-CZ" dirty="0"/>
              <a:t>zdrojem se stává: </a:t>
            </a:r>
          </a:p>
          <a:p>
            <a:r>
              <a:rPr lang="cs-CZ" dirty="0"/>
              <a:t>1. je-li přijat s chybnou zákl. dg (např. příznaky vir. hepatitidy zaměněny s příznaky zánětu žlučníku)</a:t>
            </a:r>
          </a:p>
          <a:p>
            <a:r>
              <a:rPr lang="cs-CZ" dirty="0"/>
              <a:t>2. je-li v inkubační době infekčního onemocnění, a ta propukne </a:t>
            </a:r>
            <a:br>
              <a:rPr lang="cs-CZ" dirty="0"/>
            </a:br>
            <a:r>
              <a:rPr lang="cs-CZ" dirty="0"/>
              <a:t>až během hospitalizace</a:t>
            </a:r>
          </a:p>
          <a:p>
            <a:r>
              <a:rPr lang="cs-CZ" dirty="0"/>
              <a:t>3. probíhají-li u pacienta abortivní příznaky infekce neumožňující okamžitou diagnózu</a:t>
            </a:r>
          </a:p>
          <a:p>
            <a:r>
              <a:rPr lang="cs-CZ" dirty="0"/>
              <a:t>4. je-li pacient nosičem patogenních mikrobů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57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BFC3C4-3616-4CD6-9543-BC2B246AB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D79BD6-2E81-40DD-87A1-49352FDB5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AAF3D8-C1B5-494C-ACA3-9D36F41F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zdrojem endogenní infekce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EC01F4-84BF-407B-B949-6FD515BB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 s endogenní infekcí je rezervoárem a zdrojem sám sobě. </a:t>
            </a:r>
          </a:p>
          <a:p>
            <a:r>
              <a:rPr lang="cs-CZ" dirty="0"/>
              <a:t>Běžná mikroflóra –› kožní, respirační, urogenitální, gastrointestinální trakt –› agens se dostává z vlastního do jiného systému (do serózních dutin, do rány…krví, lymfou, tkáněmi) –› k přenosu dochází při operacích, instrumentálních zákrocích, ale i po ozáření, po imunosupresivní léčbě.</a:t>
            </a:r>
          </a:p>
          <a:p>
            <a:r>
              <a:rPr lang="cs-CZ" dirty="0"/>
              <a:t>Pacient s endogenní infekcí může být zdrojem infekce pro další pacienty, u nichž se ale jedná o exogenní infekci.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50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9C3144-8CA9-43E0-A503-8204A66BB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3DBE1-FAFA-4B44-A20B-6BEFC4AD9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E9B256-6247-4301-B478-C9A7BFD2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Zdravotník jako zdroj infekce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112F5F7-E337-4317-A2D1-347D7666D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onemocnění zdravotníka, podceňuje nebezpečí pro pacienta.</a:t>
            </a:r>
          </a:p>
          <a:p>
            <a:r>
              <a:rPr lang="cs-CZ" dirty="0"/>
              <a:t>zdravotník jako nosič patogenních mikrobů</a:t>
            </a:r>
          </a:p>
          <a:p>
            <a:r>
              <a:rPr lang="cs-CZ" dirty="0"/>
              <a:t>při péči o pacienta velmi těsný oboustranný vztah </a:t>
            </a:r>
            <a:br>
              <a:rPr lang="cs-CZ" dirty="0"/>
            </a:br>
            <a:r>
              <a:rPr lang="cs-CZ" dirty="0"/>
              <a:t>–› riziko nejen infekce u pacienta, ale také profesionální nákazy u </a:t>
            </a:r>
            <a:r>
              <a:rPr lang="cs-CZ" dirty="0" err="1"/>
              <a:t>zdr</a:t>
            </a:r>
            <a:r>
              <a:rPr lang="cs-CZ" dirty="0"/>
              <a:t>. personálu.</a:t>
            </a:r>
          </a:p>
          <a:p>
            <a:r>
              <a:rPr lang="cs-CZ" dirty="0"/>
              <a:t> </a:t>
            </a:r>
            <a:r>
              <a:rPr lang="cs-CZ" sz="4000" b="1" dirty="0"/>
              <a:t>v procesu šíření infekce jsou nejdůležitější ruce zdravotníka!!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05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61E0CF-F9B4-460C-9B13-D519BAC21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439F17-BEB5-4834-8989-04DB1021F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F81522-028B-48E9-B647-23BEC368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Návštěvník zdrojem infekce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89D6D50-CC14-40DD-9880-C64FB6C75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nevhodné chování návštěv – sedání na lůžko, odkládání věcí na lůžko, neumyté ruce…</a:t>
            </a:r>
          </a:p>
          <a:p>
            <a:r>
              <a:rPr lang="cs-CZ" dirty="0"/>
              <a:t>nemoc návštěvníka</a:t>
            </a:r>
          </a:p>
          <a:p>
            <a:r>
              <a:rPr lang="cs-CZ" dirty="0"/>
              <a:t>„rizikové“ potraviny – zákusky, lahůdky, zabíjačka…</a:t>
            </a:r>
          </a:p>
          <a:p>
            <a:r>
              <a:rPr lang="cs-CZ" dirty="0"/>
              <a:t>účelnost návleků je diskutabilní – lépe několikrát denně vytřít namokro, speciální rohože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81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8C218C-4D6C-4902-8211-DD17D8ABE1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665F7-3066-4F80-AD81-A098A84A5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E3DB87-B696-4B2E-9F87-CF67E658AB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Etiologie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2B56D31-FC9C-412C-94B7-FFC404DFC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Bakterie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Viry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Houby</a:t>
            </a:r>
          </a:p>
          <a:p>
            <a:endParaRPr lang="cs-CZ" dirty="0"/>
          </a:p>
          <a:p>
            <a:r>
              <a:rPr lang="cs-CZ" dirty="0"/>
              <a:t>Paraziti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6F3922-E500-4337-AE4B-B56363B27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12" y="1263003"/>
            <a:ext cx="1715994" cy="8579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B4FD33-B4CF-4212-93E5-A0D653A22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512" y="2316070"/>
            <a:ext cx="1715994" cy="11754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A9C1E7-D968-4B4E-A474-F7375AED6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512" y="3686618"/>
            <a:ext cx="1715994" cy="11419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4155AA9-8DB4-48CD-979D-852BBA736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512" y="4968739"/>
            <a:ext cx="1715994" cy="1259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70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74E59-7526-4F89-A61A-494581CE3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CC86E2-D31C-4291-B0FF-D432F8C1F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D71A2C-BBCC-4E75-80A4-73CC5346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D96D4E0-5369-4338-BC35-5B11E8692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Infekce spojené se zdravotní péčí (HAI) jsou onemocnění, která vznikají v příčinné souvislosti s pobytem ve zdravotnickém zařízení (ústavním i ambulantním), včetně inkubační doby</a:t>
            </a:r>
          </a:p>
          <a:p>
            <a:endParaRPr lang="cs-CZ" dirty="0"/>
          </a:p>
          <a:p>
            <a:r>
              <a:rPr lang="cs-CZ" dirty="0" err="1"/>
              <a:t>Hospital</a:t>
            </a:r>
            <a:r>
              <a:rPr lang="cs-CZ" dirty="0"/>
              <a:t>-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Infections</a:t>
            </a:r>
            <a:r>
              <a:rPr lang="cs-CZ" dirty="0"/>
              <a:t> (HAI) = Healthcare-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Infectioons</a:t>
            </a:r>
            <a:r>
              <a:rPr lang="cs-CZ"/>
              <a:t> (HCAI)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45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6753A8-3E0A-4A30-A30E-CABF88245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F3C4AC-6F9F-4F08-848E-D4E2E6111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6693A3-CD44-403B-9EF2-0638E458648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Etiologie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0E934E-7841-4051-9950-9C558C5CE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3554"/>
            <a:ext cx="10753200" cy="4139998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bakteriální původci </a:t>
            </a:r>
          </a:p>
          <a:p>
            <a:pPr lvl="1"/>
            <a:r>
              <a:rPr lang="cs-CZ" sz="2400" dirty="0"/>
              <a:t>G+: </a:t>
            </a:r>
            <a:r>
              <a:rPr lang="cs-CZ" sz="2400" dirty="0" err="1"/>
              <a:t>Stafyloccocus</a:t>
            </a:r>
            <a:r>
              <a:rPr lang="cs-CZ" sz="2400" dirty="0"/>
              <a:t> aureus, včetně kmenů MRSA, </a:t>
            </a:r>
            <a:r>
              <a:rPr lang="cs-CZ" sz="2400" dirty="0" err="1"/>
              <a:t>Streptoccocus</a:t>
            </a:r>
            <a:r>
              <a:rPr lang="cs-CZ" sz="2400" dirty="0"/>
              <a:t> </a:t>
            </a:r>
            <a:r>
              <a:rPr lang="cs-CZ" sz="2400" dirty="0" err="1"/>
              <a:t>pyogenes</a:t>
            </a:r>
            <a:r>
              <a:rPr lang="cs-CZ" sz="2400" dirty="0"/>
              <a:t>, </a:t>
            </a:r>
            <a:r>
              <a:rPr lang="cs-CZ" sz="2400" dirty="0" err="1"/>
              <a:t>agalanctiae</a:t>
            </a:r>
            <a:r>
              <a:rPr lang="cs-CZ" sz="2400" dirty="0"/>
              <a:t>, </a:t>
            </a:r>
            <a:r>
              <a:rPr lang="cs-CZ" sz="2400" dirty="0" err="1"/>
              <a:t>pneumoniae</a:t>
            </a:r>
            <a:r>
              <a:rPr lang="cs-CZ" sz="2400" dirty="0"/>
              <a:t>, Clostridium </a:t>
            </a:r>
            <a:r>
              <a:rPr lang="cs-CZ" sz="2400" dirty="0" err="1"/>
              <a:t>perfringens</a:t>
            </a:r>
            <a:r>
              <a:rPr lang="cs-CZ" sz="2400" dirty="0"/>
              <a:t>, </a:t>
            </a:r>
            <a:r>
              <a:rPr lang="cs-CZ" sz="2400" dirty="0" err="1"/>
              <a:t>tetani</a:t>
            </a:r>
            <a:endParaRPr lang="cs-CZ" sz="2400" dirty="0"/>
          </a:p>
          <a:p>
            <a:pPr lvl="1"/>
            <a:r>
              <a:rPr lang="cs-CZ" sz="2400" dirty="0"/>
              <a:t>G-: </a:t>
            </a:r>
            <a:r>
              <a:rPr lang="cs-CZ" sz="2400" dirty="0" err="1"/>
              <a:t>Escherichia</a:t>
            </a:r>
            <a:r>
              <a:rPr lang="cs-CZ" sz="2400" dirty="0"/>
              <a:t> </a:t>
            </a:r>
            <a:r>
              <a:rPr lang="cs-CZ" sz="2400" dirty="0" err="1"/>
              <a:t>colli</a:t>
            </a:r>
            <a:r>
              <a:rPr lang="cs-CZ" sz="2400" dirty="0"/>
              <a:t>, </a:t>
            </a:r>
            <a:r>
              <a:rPr lang="cs-CZ" sz="2400" dirty="0" err="1"/>
              <a:t>Haemophilus</a:t>
            </a:r>
            <a:r>
              <a:rPr lang="cs-CZ" sz="2400" dirty="0"/>
              <a:t> </a:t>
            </a:r>
            <a:r>
              <a:rPr lang="cs-CZ" sz="2400" dirty="0" err="1"/>
              <a:t>influenzae</a:t>
            </a:r>
            <a:r>
              <a:rPr lang="cs-CZ" sz="2400" dirty="0"/>
              <a:t>, </a:t>
            </a:r>
            <a:r>
              <a:rPr lang="cs-CZ" sz="2400" dirty="0" err="1"/>
              <a:t>Enterococcus</a:t>
            </a:r>
            <a:r>
              <a:rPr lang="cs-CZ" sz="2400" dirty="0"/>
              <a:t> </a:t>
            </a:r>
            <a:r>
              <a:rPr lang="cs-CZ" sz="2400" dirty="0" err="1"/>
              <a:t>feacalis</a:t>
            </a:r>
            <a:r>
              <a:rPr lang="cs-CZ" sz="2400" dirty="0"/>
              <a:t>, </a:t>
            </a:r>
            <a:r>
              <a:rPr lang="cs-CZ" sz="2400" dirty="0" err="1"/>
              <a:t>Klebsiella</a:t>
            </a:r>
            <a:r>
              <a:rPr lang="cs-CZ" sz="2400" dirty="0"/>
              <a:t> </a:t>
            </a:r>
            <a:r>
              <a:rPr lang="cs-CZ" sz="2400" dirty="0" err="1"/>
              <a:t>pneumoniae</a:t>
            </a:r>
            <a:endParaRPr lang="cs-CZ" sz="2400" dirty="0"/>
          </a:p>
          <a:p>
            <a:r>
              <a:rPr lang="cs-CZ" dirty="0">
                <a:solidFill>
                  <a:srgbClr val="0000DC"/>
                </a:solidFill>
              </a:rPr>
              <a:t>viroví původci </a:t>
            </a:r>
          </a:p>
          <a:p>
            <a:pPr lvl="1"/>
            <a:r>
              <a:rPr lang="cs-CZ" sz="2400" dirty="0"/>
              <a:t>adenoviry, RS viry, herpetické viry, EB viry, HAV, HBV, HCV, virus </a:t>
            </a:r>
            <a:r>
              <a:rPr lang="cs-CZ" sz="2400" dirty="0" err="1"/>
              <a:t>Coxsackie</a:t>
            </a:r>
            <a:r>
              <a:rPr lang="cs-CZ" sz="2400" dirty="0"/>
              <a:t>, HIV</a:t>
            </a:r>
          </a:p>
          <a:p>
            <a:r>
              <a:rPr lang="cs-CZ" dirty="0">
                <a:solidFill>
                  <a:srgbClr val="0000DC"/>
                </a:solidFill>
              </a:rPr>
              <a:t>původci mykotických infekcí</a:t>
            </a:r>
          </a:p>
          <a:p>
            <a:pPr lvl="1"/>
            <a:r>
              <a:rPr lang="cs-CZ" sz="2400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albicans</a:t>
            </a:r>
            <a:r>
              <a:rPr lang="cs-CZ" sz="2400" dirty="0"/>
              <a:t>., C. </a:t>
            </a:r>
            <a:r>
              <a:rPr lang="cs-CZ" sz="2400" dirty="0" err="1"/>
              <a:t>aspergillus</a:t>
            </a:r>
            <a:endParaRPr lang="cs-CZ" dirty="0"/>
          </a:p>
          <a:p>
            <a:r>
              <a:rPr lang="cs-CZ" dirty="0">
                <a:solidFill>
                  <a:srgbClr val="0000DC"/>
                </a:solidFill>
              </a:rPr>
              <a:t>původci parazitárních infekcí</a:t>
            </a:r>
            <a:r>
              <a:rPr lang="cs-CZ" dirty="0"/>
              <a:t>           </a:t>
            </a:r>
          </a:p>
          <a:p>
            <a:pPr lvl="1"/>
            <a:r>
              <a:rPr lang="cs-CZ" sz="2400" dirty="0" err="1"/>
              <a:t>Pneumocystis</a:t>
            </a:r>
            <a:r>
              <a:rPr lang="cs-CZ" sz="2400" dirty="0"/>
              <a:t> </a:t>
            </a:r>
            <a:r>
              <a:rPr lang="cs-CZ" sz="2400" dirty="0" err="1"/>
              <a:t>carinii</a:t>
            </a:r>
            <a:r>
              <a:rPr lang="cs-CZ" sz="2400" dirty="0"/>
              <a:t>, </a:t>
            </a:r>
            <a:r>
              <a:rPr lang="cs-CZ" sz="2400" dirty="0" err="1"/>
              <a:t>Giardia</a:t>
            </a:r>
            <a:r>
              <a:rPr lang="cs-CZ" sz="2400" dirty="0"/>
              <a:t> </a:t>
            </a:r>
            <a:r>
              <a:rPr lang="cs-CZ" sz="2400" dirty="0" err="1"/>
              <a:t>lamblia</a:t>
            </a:r>
            <a:endParaRPr lang="cs-CZ" sz="2400" dirty="0"/>
          </a:p>
          <a:p>
            <a:pPr lvl="1"/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14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9367EB-705E-4C17-AEEE-A975E7562F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590F1-A6C9-49DA-9D05-B1BC639C1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444E49-93D1-47F7-A75D-63D2CA50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DBBA3C7-9C30-41D2-8B74-BCC7946E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věk (novorozenci x senioři)</a:t>
            </a:r>
          </a:p>
          <a:p>
            <a:r>
              <a:rPr lang="cs-CZ" dirty="0"/>
              <a:t>základní onemocnění (DM, </a:t>
            </a:r>
            <a:r>
              <a:rPr lang="cs-CZ" dirty="0" err="1"/>
              <a:t>onem</a:t>
            </a:r>
            <a:r>
              <a:rPr lang="cs-CZ" dirty="0"/>
              <a:t>. jater, ledvin, onkologicky nemocní…)</a:t>
            </a:r>
          </a:p>
          <a:p>
            <a:r>
              <a:rPr lang="cs-CZ" dirty="0"/>
              <a:t>stav výživy (podvýživa, obezita, alkohol, kouření, drogy…)</a:t>
            </a:r>
          </a:p>
          <a:p>
            <a:r>
              <a:rPr lang="cs-CZ" dirty="0"/>
              <a:t>diagnostické a terapeutické výkony (invazivní vstupy= katetry, drény, </a:t>
            </a:r>
            <a:r>
              <a:rPr lang="cs-CZ" dirty="0" err="1"/>
              <a:t>stomie</a:t>
            </a:r>
            <a:r>
              <a:rPr lang="cs-CZ" dirty="0"/>
              <a:t>…)</a:t>
            </a:r>
          </a:p>
          <a:p>
            <a:r>
              <a:rPr lang="cs-CZ" dirty="0"/>
              <a:t>trauma (úrazy, popáleniny, dekubity…)</a:t>
            </a:r>
          </a:p>
          <a:p>
            <a:r>
              <a:rPr lang="cs-CZ" dirty="0"/>
              <a:t>specifická léčba (cytostatika, ATB, kortikoidy…)</a:t>
            </a:r>
          </a:p>
          <a:p>
            <a:r>
              <a:rPr lang="cs-CZ" dirty="0"/>
              <a:t>délka hospitalizace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43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94D32-D2FA-4CD4-9F92-D90086FA0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73901C-165C-4B81-8965-FD4CB156E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971C31-A249-4295-AAF0-AEC042B6FCA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Pro vznik infekce je rozhodující: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DB9A57-D213-4624-8C20-E1891D28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 mikroorganismu:</a:t>
            </a:r>
          </a:p>
          <a:p>
            <a:pPr lvl="1"/>
            <a:r>
              <a:rPr lang="cs-CZ" sz="2800" dirty="0"/>
              <a:t>virulence infekčního agens</a:t>
            </a:r>
          </a:p>
          <a:p>
            <a:pPr lvl="1"/>
            <a:r>
              <a:rPr lang="cs-CZ" sz="2800" dirty="0"/>
              <a:t>infekční dávka</a:t>
            </a:r>
          </a:p>
          <a:p>
            <a:pPr lvl="1"/>
            <a:r>
              <a:rPr lang="cs-CZ" sz="2800" dirty="0"/>
              <a:t>vstupní brána infekce</a:t>
            </a:r>
          </a:p>
          <a:p>
            <a:r>
              <a:rPr lang="cs-CZ" dirty="0"/>
              <a:t>Stav makroorganismu:</a:t>
            </a:r>
          </a:p>
          <a:p>
            <a:pPr lvl="1"/>
            <a:r>
              <a:rPr lang="cs-CZ" sz="2800" dirty="0"/>
              <a:t>existence zhmožděné, špatně prokrvené tkáně</a:t>
            </a:r>
          </a:p>
          <a:p>
            <a:pPr lvl="1"/>
            <a:r>
              <a:rPr lang="cs-CZ" sz="2800" dirty="0"/>
              <a:t>zdravotní stav pacienta (léčba cytostatiky, infiltrující maligní procesy…)</a:t>
            </a:r>
          </a:p>
          <a:p>
            <a:pPr lvl="1"/>
            <a:r>
              <a:rPr lang="cs-CZ" sz="2800" dirty="0"/>
              <a:t>věk: zvýšená vnímavost novorozenců a seniorů</a:t>
            </a:r>
          </a:p>
          <a:p>
            <a:pPr lvl="1"/>
            <a:r>
              <a:rPr lang="cs-CZ" sz="2800" dirty="0"/>
              <a:t>pohlaví: zvýšená vnímavost mužů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0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68DD45-C71A-42C2-BEC3-E4FDC3957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4123B7-DA9C-44A0-B2AA-FC771793C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0E3315-8A25-48E2-ABD4-B162EC239C3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720000"/>
            <a:ext cx="10982642" cy="451576"/>
          </a:xfrm>
        </p:spPr>
        <p:txBody>
          <a:bodyPr/>
          <a:lstStyle/>
          <a:p>
            <a:r>
              <a:rPr lang="cs-CZ" dirty="0"/>
              <a:t>Faktory napomáhající vzniku a šíření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27E7D2-8B26-4A05-8131-7E315A1C1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Hygienické a provozní nedostatky na pracovišti </a:t>
            </a:r>
            <a:r>
              <a:rPr lang="cs-CZ" dirty="0"/>
              <a:t>např. porucha sterilizačních přístrojů, kuchyně, prádelna, zanedbání asepse a antisepse</a:t>
            </a:r>
            <a:endParaRPr lang="cs-CZ" b="1" dirty="0"/>
          </a:p>
          <a:p>
            <a:r>
              <a:rPr lang="cs-CZ" dirty="0">
                <a:solidFill>
                  <a:srgbClr val="0000DC"/>
                </a:solidFill>
              </a:rPr>
              <a:t>Pacienti na ARO/JIP: </a:t>
            </a:r>
            <a:r>
              <a:rPr lang="cs-CZ" dirty="0"/>
              <a:t>pacienti s invazivním zajištěním DC, dlouhodobě léčení ATB představují zdroj nákazy </a:t>
            </a:r>
            <a:r>
              <a:rPr lang="cs-CZ" dirty="0" err="1"/>
              <a:t>polyrezistentními</a:t>
            </a:r>
            <a:r>
              <a:rPr lang="cs-CZ" dirty="0"/>
              <a:t> kmeny</a:t>
            </a:r>
            <a:endParaRPr lang="cs-CZ" b="1" dirty="0"/>
          </a:p>
          <a:p>
            <a:r>
              <a:rPr lang="cs-CZ" dirty="0">
                <a:solidFill>
                  <a:srgbClr val="0000DC"/>
                </a:solidFill>
              </a:rPr>
              <a:t>Invazivní zákroky: </a:t>
            </a:r>
            <a:r>
              <a:rPr lang="cs-CZ" dirty="0"/>
              <a:t>injekce, infúze, katetrizace, endoskopie, endotracheální narkóza, </a:t>
            </a:r>
            <a:r>
              <a:rPr lang="cs-CZ" dirty="0" err="1"/>
              <a:t>shunty</a:t>
            </a:r>
            <a:r>
              <a:rPr lang="cs-CZ" dirty="0"/>
              <a:t>, drény, peritoneální dialýza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156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B3CD2B-AD01-4600-9A75-8F7E12B78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262CAD-0977-4529-BE81-C1339D3B3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C94BB8-C930-497F-ACE1-7D06F021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Infekce močových cest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F1E570-628D-4361-BC21-01BA8EA51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k nejčastějším HAI, v nemocničních zařízeních zastupují 30 –45 % všech HAI </a:t>
            </a:r>
          </a:p>
          <a:p>
            <a:r>
              <a:rPr lang="cs-CZ" dirty="0"/>
              <a:t>infekce močových cest mají přímou souvislost se zavedeným PMK (60–90 %) a také s urologickým zákrokem (10 %)</a:t>
            </a:r>
          </a:p>
          <a:p>
            <a:r>
              <a:rPr lang="cs-CZ" dirty="0"/>
              <a:t>u pacientů s PMK zavedeným déle než 4 týdny je vysoké riziko průkazu bakteriurie, nejčastějšími původci jsou G</a:t>
            </a:r>
            <a:r>
              <a:rPr lang="cs-CZ" baseline="30000" dirty="0"/>
              <a:t>–</a:t>
            </a:r>
            <a:r>
              <a:rPr lang="cs-CZ" dirty="0"/>
              <a:t> tyčinky (</a:t>
            </a:r>
            <a:r>
              <a:rPr lang="cs-CZ" dirty="0" err="1"/>
              <a:t>Escherichia</a:t>
            </a:r>
            <a:r>
              <a:rPr lang="cs-CZ" dirty="0"/>
              <a:t> coli, </a:t>
            </a:r>
            <a:r>
              <a:rPr lang="cs-CZ" dirty="0" err="1"/>
              <a:t>Klebsiella</a:t>
            </a:r>
            <a:r>
              <a:rPr lang="cs-CZ" dirty="0"/>
              <a:t> </a:t>
            </a:r>
            <a:r>
              <a:rPr lang="cs-CZ" dirty="0" err="1"/>
              <a:t>pneumoniae</a:t>
            </a:r>
            <a:r>
              <a:rPr lang="cs-CZ" dirty="0"/>
              <a:t>, </a:t>
            </a:r>
            <a:r>
              <a:rPr lang="cs-CZ" dirty="0" err="1"/>
              <a:t>Pseudomonas</a:t>
            </a:r>
            <a:r>
              <a:rPr lang="cs-CZ" dirty="0"/>
              <a:t> species, Proteus species), G</a:t>
            </a:r>
            <a:r>
              <a:rPr lang="cs-CZ" baseline="30000" dirty="0"/>
              <a:t>+</a:t>
            </a:r>
            <a:r>
              <a:rPr lang="cs-CZ" dirty="0"/>
              <a:t> koky (</a:t>
            </a:r>
            <a:r>
              <a:rPr lang="cs-CZ" dirty="0" err="1"/>
              <a:t>Staphylococcus</a:t>
            </a:r>
            <a:r>
              <a:rPr lang="cs-CZ" dirty="0"/>
              <a:t> aureus), enterokoky a houby (</a:t>
            </a:r>
            <a:r>
              <a:rPr lang="cs-CZ" dirty="0" err="1"/>
              <a:t>Candida</a:t>
            </a:r>
            <a:r>
              <a:rPr lang="cs-CZ" dirty="0"/>
              <a:t> species)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08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411A0F-9709-4CF0-B46C-5612B7838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0B3201-1706-4F97-95D4-00D456555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21DD33-6292-4713-B92B-A8A7998F241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Infekce v místě chirurgického zákroku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573F004-C2E7-4796-8DBE-089DD91F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tvoří 14–30 % všech HAI</a:t>
            </a:r>
          </a:p>
          <a:p>
            <a:r>
              <a:rPr lang="cs-CZ" dirty="0"/>
              <a:t>patří mezi nejčastější HAI na chirurgických pracovištích</a:t>
            </a:r>
          </a:p>
          <a:p>
            <a:r>
              <a:rPr lang="cs-CZ" dirty="0"/>
              <a:t>dělíme je na povrchové infekce, hluboké incizní infekce, infekce orgánu a prostoru</a:t>
            </a:r>
          </a:p>
          <a:p>
            <a:r>
              <a:rPr lang="cs-CZ" dirty="0"/>
              <a:t>původci jsou obvykle </a:t>
            </a:r>
            <a:r>
              <a:rPr lang="cs-CZ" dirty="0" err="1"/>
              <a:t>Staphylococcus</a:t>
            </a:r>
            <a:r>
              <a:rPr lang="cs-CZ" dirty="0"/>
              <a:t> aureus, </a:t>
            </a:r>
            <a:r>
              <a:rPr lang="cs-CZ" dirty="0" err="1"/>
              <a:t>Streptococcus</a:t>
            </a:r>
            <a:r>
              <a:rPr lang="cs-CZ" dirty="0"/>
              <a:t> </a:t>
            </a:r>
            <a:r>
              <a:rPr lang="cs-CZ" dirty="0" err="1"/>
              <a:t>pyogenes</a:t>
            </a:r>
            <a:r>
              <a:rPr lang="cs-CZ" dirty="0"/>
              <a:t>, </a:t>
            </a:r>
            <a:r>
              <a:rPr lang="cs-CZ" dirty="0" err="1"/>
              <a:t>enterobakterie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39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B9493D-608D-47AA-85AF-F521B9AA5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301E41-AB79-4206-9244-91301C795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FEDFAD-187C-43E0-BFCF-462E0268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Infekce dýchacích cest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A8D7CC-E9E7-4447-B038-73311D21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sz="2400" dirty="0"/>
              <a:t>představují 10–20 % všech HAI</a:t>
            </a:r>
          </a:p>
          <a:p>
            <a:r>
              <a:rPr lang="cs-CZ" sz="2400" dirty="0"/>
              <a:t>až 65 % všech zaznamenaných HAI je v intenzivní péči, úmrtnost pacientů může být až 25 % (z nakažených HAI pneumonií)</a:t>
            </a:r>
          </a:p>
          <a:p>
            <a:r>
              <a:rPr lang="cs-CZ" sz="2400" dirty="0"/>
              <a:t>nejrizikovějšími osobami jsou pacienti starší 70 let, </a:t>
            </a:r>
            <a:r>
              <a:rPr lang="cs-CZ" sz="2400" dirty="0" err="1"/>
              <a:t>intubovaní</a:t>
            </a:r>
            <a:r>
              <a:rPr lang="cs-CZ" sz="2400" dirty="0"/>
              <a:t> pacienti, pacienti s poruchou vědomí a chronickým plicním onemocněním. </a:t>
            </a:r>
          </a:p>
          <a:p>
            <a:r>
              <a:rPr lang="cs-CZ" sz="2400" dirty="0"/>
              <a:t>HAI pneumonie dělíme na ventilátorové pneumonie, aspirační pneumonie a ostatní</a:t>
            </a:r>
          </a:p>
          <a:p>
            <a:r>
              <a:rPr lang="cs-CZ" sz="2400" dirty="0"/>
              <a:t>původci jsou nejčastěji </a:t>
            </a:r>
            <a:r>
              <a:rPr lang="cs-CZ" sz="2400" dirty="0" err="1"/>
              <a:t>Staphylococcus</a:t>
            </a:r>
            <a:r>
              <a:rPr lang="cs-CZ" sz="2400" dirty="0"/>
              <a:t> aureus, </a:t>
            </a:r>
            <a:r>
              <a:rPr lang="cs-CZ" sz="2400" dirty="0" err="1"/>
              <a:t>Haemophilus</a:t>
            </a:r>
            <a:r>
              <a:rPr lang="cs-CZ" sz="2400" dirty="0"/>
              <a:t> </a:t>
            </a:r>
            <a:r>
              <a:rPr lang="cs-CZ" sz="2400" dirty="0" err="1"/>
              <a:t>influenzae</a:t>
            </a:r>
            <a:r>
              <a:rPr lang="cs-CZ" sz="2400" dirty="0"/>
              <a:t>, </a:t>
            </a:r>
            <a:r>
              <a:rPr lang="cs-CZ" sz="2400" dirty="0" err="1"/>
              <a:t>Streptococcus</a:t>
            </a:r>
            <a:r>
              <a:rPr lang="cs-CZ" sz="2400" dirty="0"/>
              <a:t> </a:t>
            </a:r>
            <a:r>
              <a:rPr lang="cs-CZ" sz="2400" dirty="0" err="1"/>
              <a:t>pneumoniae</a:t>
            </a:r>
            <a:r>
              <a:rPr lang="cs-CZ" sz="2400" dirty="0"/>
              <a:t>, </a:t>
            </a:r>
            <a:r>
              <a:rPr lang="cs-CZ" sz="2400" dirty="0" err="1"/>
              <a:t>Prevotella</a:t>
            </a:r>
            <a:r>
              <a:rPr lang="cs-CZ" sz="2400" dirty="0"/>
              <a:t> </a:t>
            </a:r>
            <a:r>
              <a:rPr lang="cs-CZ" sz="2400" dirty="0" err="1"/>
              <a:t>melaninogenica</a:t>
            </a:r>
            <a:r>
              <a:rPr lang="cs-CZ" sz="2400" dirty="0"/>
              <a:t>, </a:t>
            </a:r>
            <a:r>
              <a:rPr lang="cs-CZ" sz="2400" dirty="0" err="1"/>
              <a:t>Fusobacterium</a:t>
            </a:r>
            <a:r>
              <a:rPr lang="cs-CZ" sz="2400" dirty="0"/>
              <a:t> </a:t>
            </a:r>
            <a:r>
              <a:rPr lang="cs-CZ" sz="2400" dirty="0" err="1"/>
              <a:t>nucleatum</a:t>
            </a:r>
            <a:r>
              <a:rPr lang="cs-CZ" sz="2400" dirty="0"/>
              <a:t>, </a:t>
            </a:r>
            <a:r>
              <a:rPr lang="cs-CZ" sz="2400" dirty="0" err="1"/>
              <a:t>Veillonella</a:t>
            </a:r>
            <a:r>
              <a:rPr lang="cs-CZ" sz="2400" dirty="0"/>
              <a:t> </a:t>
            </a:r>
            <a:r>
              <a:rPr lang="cs-CZ" sz="2400" dirty="0" err="1"/>
              <a:t>parvula</a:t>
            </a:r>
            <a:endParaRPr lang="cs-CZ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836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2A943B-87E5-4E02-A22C-EA53FFB3B6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585D64-D39B-4C40-8EE6-0A2891E0C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97E55F-F56C-4F2F-BA84-75621C45B6C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Infekce z invazivně zajištěného krevního řečiště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2B78AC-7CC0-4AF2-9246-CA2DD365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01727"/>
            <a:ext cx="10753200" cy="4139998"/>
          </a:xfrm>
        </p:spPr>
        <p:txBody>
          <a:bodyPr/>
          <a:lstStyle/>
          <a:p>
            <a:r>
              <a:rPr lang="cs-CZ" dirty="0"/>
              <a:t>nejzávažnější infekce, mortalita pacientů dosahuje 10–20 %</a:t>
            </a:r>
          </a:p>
          <a:p>
            <a:r>
              <a:rPr lang="cs-CZ" dirty="0"/>
              <a:t>projevují se lokálními nebo systémovými infekčními komplikacemi, včetně závažných stavů (sepse, tromboflebitida, endokarditida)</a:t>
            </a:r>
          </a:p>
          <a:p>
            <a:r>
              <a:rPr lang="cs-CZ" dirty="0"/>
              <a:t>na vzniku se podílí mnoho faktorů: postup při zavádění katétru (nesprávný aseptický přístup), materiál použitý ke </a:t>
            </a:r>
            <a:r>
              <a:rPr lang="cs-CZ" dirty="0" err="1"/>
              <a:t>kanylaci</a:t>
            </a:r>
            <a:r>
              <a:rPr lang="cs-CZ" dirty="0"/>
              <a:t>, kontaminované roztoky…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218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0E6953-CEBF-4CBD-8963-5FCD328CA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350FB4-E2CE-4793-B81F-D00E39BD1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9098CC-5E89-44D2-A2C6-AD6464B1E8B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Infekce z invazivně zajištěného krevního řečiště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8B004A9-56CA-48E7-9D2C-D84A84D1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12" y="1893338"/>
            <a:ext cx="10753200" cy="4139998"/>
          </a:xfrm>
        </p:spPr>
        <p:txBody>
          <a:bodyPr/>
          <a:lstStyle/>
          <a:p>
            <a:r>
              <a:rPr lang="cs-CZ" dirty="0"/>
              <a:t>příznakem infekce je zánět v místě zavedení (zarudnutí, bolestivost), purulentní exsudát, bakteriemie (obvykle kontinuální), horečka (37,5 – 38,5°C), sepse</a:t>
            </a:r>
          </a:p>
          <a:p>
            <a:r>
              <a:rPr lang="cs-CZ" dirty="0"/>
              <a:t>původci jsou </a:t>
            </a:r>
            <a:r>
              <a:rPr lang="cs-CZ" dirty="0" err="1"/>
              <a:t>Staphylococcus</a:t>
            </a:r>
            <a:r>
              <a:rPr lang="cs-CZ" dirty="0"/>
              <a:t> aureus, </a:t>
            </a:r>
            <a:r>
              <a:rPr lang="cs-CZ" dirty="0" err="1"/>
              <a:t>Candida</a:t>
            </a:r>
            <a:r>
              <a:rPr lang="cs-CZ" dirty="0"/>
              <a:t>, </a:t>
            </a:r>
            <a:r>
              <a:rPr lang="cs-CZ" dirty="0" err="1"/>
              <a:t>enterobakterie</a:t>
            </a:r>
            <a:r>
              <a:rPr lang="cs-CZ" dirty="0"/>
              <a:t>, </a:t>
            </a:r>
            <a:r>
              <a:rPr lang="cs-CZ" dirty="0" err="1"/>
              <a:t>Pseudomonas</a:t>
            </a:r>
            <a:r>
              <a:rPr lang="cs-CZ" dirty="0"/>
              <a:t> </a:t>
            </a:r>
            <a:r>
              <a:rPr lang="cs-CZ" dirty="0" err="1"/>
              <a:t>aeruginosa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565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3487C8-57E4-440A-BB2C-05435154DC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03D41C-EFC2-4C9E-B36A-905EF4381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657607-B3A3-410C-B883-660E8610198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Prevence HAI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EDC0611-89A1-4CB9-9BBA-1CA3CDF7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všichni zdrav. pracovníci jsou povinni dodržovat hygienické a protiepidemické zásady</a:t>
            </a:r>
          </a:p>
          <a:p>
            <a:r>
              <a:rPr lang="cs-CZ" dirty="0"/>
              <a:t>při ošetřování, léčení a dalších zdravotnických činnostech, používáme veškeré dostupné možnosti bariérové ošetřovací techniky</a:t>
            </a:r>
          </a:p>
          <a:p>
            <a:r>
              <a:rPr lang="cs-CZ" dirty="0"/>
              <a:t>v procesu šíření HAI jsou nejdůležitější ruce zdravotníka!!! </a:t>
            </a:r>
          </a:p>
          <a:p>
            <a:r>
              <a:rPr lang="cs-CZ" dirty="0"/>
              <a:t>dodržování předepsaných postupů při mytí a dezinfekci rukou, včetně používaní ochranných rukavic a jejich patřičné výměny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29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8F83D-7AE6-49D8-BC12-B784612F4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0297B3-2CC5-40FB-A550-F74C5D0974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0CAA52-3FA0-426A-AB76-F04B949B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není infekce spojená se zdravotní péčí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F1C26A-F91A-486C-96E7-E4E2833E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nákaza, se kterou je pacient přijat </a:t>
            </a:r>
            <a:r>
              <a:rPr lang="cs-CZ" dirty="0">
                <a:solidFill>
                  <a:srgbClr val="000000"/>
                </a:solidFill>
              </a:rPr>
              <a:t>–›</a:t>
            </a:r>
            <a:r>
              <a:rPr lang="cs-CZ" dirty="0"/>
              <a:t> </a:t>
            </a:r>
            <a:r>
              <a:rPr lang="cs-CZ" dirty="0">
                <a:solidFill>
                  <a:srgbClr val="0000DC"/>
                </a:solidFill>
              </a:rPr>
              <a:t>KOMUNITNÍ NÁKAZA </a:t>
            </a:r>
          </a:p>
          <a:p>
            <a:r>
              <a:rPr lang="cs-CZ" dirty="0"/>
              <a:t>nákaza zdravotnického personálu, vzniklá v souvislosti s prováděním zdravotní péče  –› </a:t>
            </a:r>
            <a:r>
              <a:rPr lang="cs-CZ" dirty="0">
                <a:solidFill>
                  <a:srgbClr val="0000DC"/>
                </a:solidFill>
              </a:rPr>
              <a:t>PROFESIONÁLNÍ NÁKAZA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487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BEA6D0-DFD9-42E5-A11E-EE0C66ABB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726DE8-1F38-477A-9957-F67A6CF22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A1685B-0B7E-4593-8424-98D47103B15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Prevence HAI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DF496D-05C4-4906-8B62-0ADC6C1F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mytí a dezinfekce rukou zdravotnického personálu před a po ošetřovaní pacienta</a:t>
            </a:r>
          </a:p>
          <a:p>
            <a:r>
              <a:rPr lang="cs-CZ" dirty="0"/>
              <a:t>používání předepsaných ochranných pomůcek (ochranný oděv, ústenka, rukavice)</a:t>
            </a:r>
          </a:p>
          <a:p>
            <a:r>
              <a:rPr lang="cs-CZ" dirty="0"/>
              <a:t>dodržování zásad při manipulaci s prádlem (čistým x použitým)</a:t>
            </a:r>
          </a:p>
          <a:p>
            <a:r>
              <a:rPr lang="cs-CZ" dirty="0"/>
              <a:t>dekontaminace biologického materiálu, použitých pomůcek, nástrojů, </a:t>
            </a:r>
            <a:r>
              <a:rPr lang="cs-CZ" dirty="0" err="1"/>
              <a:t>zdr</a:t>
            </a:r>
            <a:r>
              <a:rPr lang="cs-CZ" dirty="0"/>
              <a:t>. materiálu… </a:t>
            </a:r>
          </a:p>
          <a:p>
            <a:r>
              <a:rPr lang="cs-CZ" dirty="0"/>
              <a:t>hygienická manipulace se stravou (transport, podávání stravy…)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85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287C07-1EAA-4517-BF5B-0329C151A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74517-F947-47DF-9D60-9C766976C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50F877-3F2A-452B-A7CE-D65B2E7A389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Prevence HAI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B8FFC0C-3464-446B-9835-A0660EEE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zabránění vzniku infekčních aerosolů a infekčního prachu vhodnými ošetřovacími a úklidovými postupy</a:t>
            </a:r>
          </a:p>
          <a:p>
            <a:r>
              <a:rPr lang="cs-CZ" dirty="0"/>
              <a:t>používaní individuálních pomůcek pouze pro konkrétního pacienta</a:t>
            </a:r>
          </a:p>
          <a:p>
            <a:r>
              <a:rPr lang="cs-CZ" dirty="0"/>
              <a:t>izolace infekčního pacienta nebo naopak pacienta, který je infekcí významně ohrožen</a:t>
            </a:r>
          </a:p>
          <a:p>
            <a:r>
              <a:rPr lang="cs-CZ" dirty="0"/>
              <a:t>důsledná sterilizace instrumentaria, pomůcek </a:t>
            </a:r>
            <a:br>
              <a:rPr lang="cs-CZ" dirty="0"/>
            </a:br>
            <a:r>
              <a:rPr lang="cs-CZ" dirty="0"/>
              <a:t>a zdravotnického materiálu</a:t>
            </a:r>
          </a:p>
          <a:p>
            <a:r>
              <a:rPr lang="cs-CZ" dirty="0"/>
              <a:t>úklid a dezinfekce prostředí a pomůcek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030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284CF4-F1B8-4003-95B2-DDCED52DB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12253F-1874-441E-BC38-CD3FE845D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FF1F00-2F31-40DD-9796-6A0CA8E8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Protiepidemická opatření HAI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31CB62A-0351-452E-8299-A088D104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Preventivní opatření</a:t>
            </a:r>
          </a:p>
          <a:p>
            <a:pPr lvl="1"/>
            <a:r>
              <a:rPr lang="cs-CZ" sz="2800" dirty="0"/>
              <a:t>hygiena provozu (je řešena provozním protiepidemickým řádem)</a:t>
            </a:r>
          </a:p>
          <a:p>
            <a:pPr lvl="1"/>
            <a:r>
              <a:rPr lang="cs-CZ" sz="2800" dirty="0"/>
              <a:t>hygiena pacienta   </a:t>
            </a:r>
          </a:p>
          <a:p>
            <a:pPr lvl="1"/>
            <a:r>
              <a:rPr lang="cs-CZ" sz="2800" dirty="0"/>
              <a:t>hygiena personálu</a:t>
            </a:r>
          </a:p>
          <a:p>
            <a:r>
              <a:rPr lang="cs-CZ" dirty="0">
                <a:solidFill>
                  <a:srgbClr val="0000DC"/>
                </a:solidFill>
              </a:rPr>
              <a:t>Represivní opatření </a:t>
            </a:r>
          </a:p>
          <a:p>
            <a:pPr lvl="1"/>
            <a:r>
              <a:rPr lang="cs-CZ" sz="2800" dirty="0"/>
              <a:t>zabránění rozšíření již vzniklé infekce, uplatňují se v ohnisku nákazy a jsou zaměřené na zdroj, cestu přenosu a vnímavého pacienta                                                                                                                                                               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68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AE86DB-3D21-4144-9211-F3D43D126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B8EAF4-28A4-4260-AD8E-1F1B0246E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B84BEB-8AA4-45BF-B79C-907059A2B78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Literatura,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E90D9B-728F-4E1D-A0C8-2AF59028E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7386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ŠRÁMOVÁ, Helena. </a:t>
            </a:r>
            <a:r>
              <a:rPr lang="cs-CZ" sz="2400" dirty="0" err="1"/>
              <a:t>Nozokomiální</a:t>
            </a:r>
            <a:r>
              <a:rPr lang="cs-CZ" sz="2400" dirty="0"/>
              <a:t> nákazy. 3. vyd. </a:t>
            </a:r>
            <a:r>
              <a:rPr lang="cs-CZ" sz="2400" dirty="0" err="1"/>
              <a:t>Praha:Maxdorf</a:t>
            </a:r>
            <a:r>
              <a:rPr lang="cs-CZ" sz="2400" dirty="0"/>
              <a:t>, c2013, 400 s. ISBN 978-80-7345-286-5.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ŠRÁMOVÁ, Helena. </a:t>
            </a:r>
            <a:r>
              <a:rPr lang="cs-CZ" sz="2400" dirty="0" err="1"/>
              <a:t>Nozokomiální</a:t>
            </a:r>
            <a:r>
              <a:rPr lang="cs-CZ" sz="2400" dirty="0"/>
              <a:t> nákazy II. Praha: </a:t>
            </a:r>
            <a:r>
              <a:rPr lang="cs-CZ" sz="2400" dirty="0" err="1"/>
              <a:t>Maxdorf</a:t>
            </a:r>
            <a:r>
              <a:rPr lang="cs-CZ" sz="2400" dirty="0"/>
              <a:t>, c2001, 303 s. ISBN 80-85912-25-2.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MELICHERČÍKOVÁ, Věra. Sterilizace a dezinfekce v prevenci </a:t>
            </a:r>
            <a:r>
              <a:rPr lang="cs-CZ" sz="2400" dirty="0" err="1"/>
              <a:t>nozokomiálních</a:t>
            </a:r>
            <a:r>
              <a:rPr lang="cs-CZ" sz="2400" dirty="0"/>
              <a:t> nákaz. Praha: </a:t>
            </a:r>
            <a:r>
              <a:rPr lang="cs-CZ" sz="2400" dirty="0" err="1"/>
              <a:t>Galén</a:t>
            </a:r>
            <a:r>
              <a:rPr lang="cs-CZ" sz="2400" dirty="0"/>
              <a:t>, c2007, 57 s. ISBN 978-80-7262-468-3.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MAĎAR, Rastislav, Renata PODSTATOVÁ a Jarmila ŘEHOŘOVÁ. Prevence </a:t>
            </a:r>
            <a:r>
              <a:rPr lang="cs-CZ" sz="2400" dirty="0" err="1"/>
              <a:t>nozokomiálních</a:t>
            </a:r>
            <a:r>
              <a:rPr lang="cs-CZ" sz="2400" dirty="0"/>
              <a:t> nákaz v klinické praxi. Vyd. 1. Praha: </a:t>
            </a:r>
            <a:r>
              <a:rPr lang="cs-CZ" sz="2400" dirty="0" err="1"/>
              <a:t>Grada</a:t>
            </a:r>
            <a:r>
              <a:rPr lang="cs-CZ" sz="2400" dirty="0"/>
              <a:t>, 2006, 178 s., [4] s. barev. obr. </a:t>
            </a:r>
            <a:r>
              <a:rPr lang="cs-CZ" sz="2400" dirty="0" err="1"/>
              <a:t>příl</a:t>
            </a:r>
            <a:r>
              <a:rPr lang="cs-CZ" sz="2400" dirty="0"/>
              <a:t>. ISBN 80-247-1673-9.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BENODOVÁ, Lenka. Souhrn Směrnice Světové zdravotnické organizace – Hygiena rukou ve zdravotnictví </a:t>
            </a:r>
            <a:r>
              <a:rPr lang="cs-CZ" sz="2400" dirty="0">
                <a:cs typeface="Times New Roman"/>
              </a:rPr>
              <a:t>[online]. © 2012 [cit. 17. 9. 2019]. Dostupné na WWW: </a:t>
            </a:r>
            <a:r>
              <a:rPr lang="cs-CZ" sz="2400" dirty="0">
                <a:cs typeface="Times New Roman"/>
                <a:hlinkClick r:id="rId4"/>
              </a:rPr>
              <a:t>http://www.szu.cz/publikace/souhrn-smernice-svetove-zdravotnicke-organizace-hygiena</a:t>
            </a:r>
            <a:endParaRPr lang="cs-CZ" sz="2400" dirty="0">
              <a:cs typeface="Times New Roman"/>
            </a:endParaRPr>
          </a:p>
          <a:p>
            <a:endParaRPr lang="cs-CZ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77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7EBB22-C603-4DA1-8C8B-47F17723F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Hygiena rukou ve zdravotnictví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72356A-BD34-4C9B-A43B-48C8240F1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13463F4-996A-403D-8BEF-754A7104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F8A37F0-527E-40D3-828F-F007EE988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068"/>
            <a:ext cx="10752138" cy="3236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3068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08B815-EE17-4212-AE8B-98B4D6F42E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85D030-1796-457D-BACB-7EDD9C873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CCDA5E-77B7-4B22-AC7A-E53914FB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6E5686-6D8B-493C-8C24-0364211F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58143" cy="4139998"/>
          </a:xfrm>
        </p:spPr>
        <p:txBody>
          <a:bodyPr/>
          <a:lstStyle/>
          <a:p>
            <a:r>
              <a:rPr lang="cs-CZ" dirty="0"/>
              <a:t>dle WHO (2002) je 8,7 % hospitalizovaných pacientů postižených HAI (dle průzkumu v 55 nemocnicích, ve 14 státech)</a:t>
            </a:r>
          </a:p>
          <a:p>
            <a:r>
              <a:rPr lang="cs-CZ" dirty="0"/>
              <a:t>rok 2013 – výskyt HAI u hospitalizovaných pacientů přibližně 6 - 8 % </a:t>
            </a:r>
          </a:p>
          <a:p>
            <a:r>
              <a:rPr lang="cs-CZ" dirty="0"/>
              <a:t>vyšší výskyt HAI na „invazivních“ pracovištích – ARO, JIP (zde až 25 %), chirurgie, traumatologie, urologie, dialýza atd.  </a:t>
            </a:r>
          </a:p>
          <a:p>
            <a:r>
              <a:rPr lang="cs-CZ" dirty="0"/>
              <a:t>každý den hospitalizace pacienta stoupá pravděpodobnost vzniku HAI o 6 %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18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F025DF-A509-4585-9F28-0D4173599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4C808-3E66-4A18-9532-3E6A9F682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DD597-9F4B-4634-BF41-54F0AE47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Důsledek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55632A-A497-40BF-993C-B0DD21C0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prodloužení doby hospitalizace</a:t>
            </a:r>
          </a:p>
          <a:p>
            <a:r>
              <a:rPr lang="cs-CZ" dirty="0"/>
              <a:t>zhoršení kvality života pacientů</a:t>
            </a:r>
          </a:p>
          <a:p>
            <a:r>
              <a:rPr lang="cs-CZ" dirty="0"/>
              <a:t>zvýšení rezistence mikroorganismů vůči anti- mikrobiologickým přípravkům</a:t>
            </a:r>
          </a:p>
          <a:p>
            <a:r>
              <a:rPr lang="cs-CZ" dirty="0"/>
              <a:t>nárůst morbidity a mortality</a:t>
            </a:r>
          </a:p>
          <a:p>
            <a:r>
              <a:rPr lang="cs-CZ" dirty="0"/>
              <a:t>nepříznivý dopad na ekonomiku zdravotní péče</a:t>
            </a:r>
          </a:p>
          <a:p>
            <a:r>
              <a:rPr lang="cs-CZ" dirty="0"/>
              <a:t>snížení prestiže nemocnice</a:t>
            </a:r>
          </a:p>
          <a:p>
            <a:r>
              <a:rPr lang="cs-CZ" dirty="0"/>
              <a:t>emoční stres pro pacienta a jeho rodinu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15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C434C5-FAD9-4154-990D-54D07E945E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4D28CF-5405-466A-98FE-A1DC9C358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992CF4-400B-4363-B726-83576814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zaměřené na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F0E083-6774-4A74-A403-88ABF6FE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studie </a:t>
            </a:r>
            <a:r>
              <a:rPr lang="cs-CZ" dirty="0">
                <a:solidFill>
                  <a:srgbClr val="0000DC"/>
                </a:solidFill>
              </a:rPr>
              <a:t>ČR</a:t>
            </a:r>
            <a:r>
              <a:rPr lang="cs-CZ" dirty="0"/>
              <a:t>: HAI se nakazí každý 20 pacient, ročně asi 100 000 pacientů, v průměru je prodloužena doba hospitalizace o 9 dní</a:t>
            </a:r>
          </a:p>
          <a:p>
            <a:r>
              <a:rPr lang="cs-CZ" dirty="0"/>
              <a:t>studie </a:t>
            </a:r>
            <a:r>
              <a:rPr lang="cs-CZ" dirty="0">
                <a:solidFill>
                  <a:srgbClr val="0000DC"/>
                </a:solidFill>
              </a:rPr>
              <a:t>Evropa</a:t>
            </a:r>
            <a:r>
              <a:rPr lang="cs-CZ" dirty="0"/>
              <a:t>: v akutní nemocniční péči za rok 5 mil. případů HAI –› způsobili přibližně 135 000 úmrtí </a:t>
            </a:r>
            <a:br>
              <a:rPr lang="cs-CZ" dirty="0"/>
            </a:br>
            <a:r>
              <a:rPr lang="cs-CZ" dirty="0"/>
              <a:t>–› ekonomická zátěž 13-24 miliard eur</a:t>
            </a:r>
          </a:p>
          <a:p>
            <a:r>
              <a:rPr lang="cs-CZ" dirty="0"/>
              <a:t>studie </a:t>
            </a:r>
            <a:r>
              <a:rPr lang="cs-CZ" dirty="0">
                <a:solidFill>
                  <a:srgbClr val="0000DC"/>
                </a:solidFill>
              </a:rPr>
              <a:t>USA</a:t>
            </a:r>
            <a:r>
              <a:rPr lang="cs-CZ" dirty="0"/>
              <a:t>: 1,7 mil. případů HAI –› způsobili přibližně 99 000 úmrtí –› ekonomická zátěž 6,5 miliard USD</a:t>
            </a:r>
          </a:p>
          <a:p>
            <a:r>
              <a:rPr lang="cs-CZ" dirty="0"/>
              <a:t>studie </a:t>
            </a:r>
            <a:r>
              <a:rPr lang="cs-CZ" dirty="0">
                <a:solidFill>
                  <a:srgbClr val="0000DC"/>
                </a:solidFill>
              </a:rPr>
              <a:t>rozvojové země</a:t>
            </a:r>
            <a:r>
              <a:rPr lang="cs-CZ" dirty="0"/>
              <a:t>: Tanzanie, Albánie, Tunis, Maroko –› prevalence HAI se zde pohybuje od 14,8 % do 19,1 %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93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1446A-9366-4357-8F68-CE716A82F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Soběstačnost, sebepéče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132734-191A-4B01-A525-FF9B18676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4F99AC-3A21-42CD-8EEE-3B6F812F811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FDC998-3588-45BE-9BDA-91278647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zákon č. 258/2000 Sb., o ochraně veřejného zdraví </a:t>
            </a:r>
          </a:p>
          <a:p>
            <a:r>
              <a:rPr lang="cs-CZ" dirty="0">
                <a:solidFill>
                  <a:srgbClr val="0000DC"/>
                </a:solidFill>
              </a:rPr>
              <a:t>vyhláška MZČR č. 195/2005 Sb., </a:t>
            </a:r>
            <a:r>
              <a:rPr lang="cs-CZ" dirty="0"/>
              <a:t>kterou se upravují podmínky předcházení vzniku a šíření infekčních onemocnění a hygienické požadavky na provoz zdravotnického zařízení a ústavů sociální péče</a:t>
            </a:r>
          </a:p>
          <a:p>
            <a:r>
              <a:rPr lang="cs-CZ" dirty="0">
                <a:solidFill>
                  <a:srgbClr val="0000DC"/>
                </a:solidFill>
              </a:rPr>
              <a:t>metodická opatření MŽP, </a:t>
            </a:r>
            <a:r>
              <a:rPr lang="cs-CZ" dirty="0"/>
              <a:t>o nakládání s odpady ve zdravotnictví</a:t>
            </a:r>
          </a:p>
          <a:p>
            <a:r>
              <a:rPr lang="cs-CZ" dirty="0">
                <a:solidFill>
                  <a:srgbClr val="0000DC"/>
                </a:solidFill>
              </a:rPr>
              <a:t>norma: ČSN EN 13795  </a:t>
            </a:r>
            <a:r>
              <a:rPr lang="cs-CZ" dirty="0"/>
              <a:t>operační rouška, pláště a operační oděvy do čistých prostor používané jako zdravotnické prostředky pro pacienty, nemocniční personál a zařízení 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4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57993B-1877-4DEC-BDE6-C9E3A9A2D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715F82-D085-41A1-8288-907F7FCE1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625850-00B7-4285-B917-D32CDBAD2B8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Dělení HAI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13301A-6F94-45AB-A4E6-6BD6D288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podle výskytu </a:t>
            </a:r>
            <a:r>
              <a:rPr lang="cs-CZ" dirty="0"/>
              <a:t>SPECIFICKÉ x NESPECIFICKÉ</a:t>
            </a:r>
          </a:p>
          <a:p>
            <a:r>
              <a:rPr lang="cs-CZ" dirty="0">
                <a:solidFill>
                  <a:srgbClr val="0000DC"/>
                </a:solidFill>
              </a:rPr>
              <a:t>podle původu </a:t>
            </a:r>
            <a:r>
              <a:rPr lang="cs-CZ" dirty="0"/>
              <a:t>ENDOGENNÍ x EXOGENNÍ</a:t>
            </a:r>
          </a:p>
          <a:p>
            <a:r>
              <a:rPr lang="cs-CZ" dirty="0">
                <a:solidFill>
                  <a:srgbClr val="0000DC"/>
                </a:solidFill>
              </a:rPr>
              <a:t>podle cesty přenosu </a:t>
            </a:r>
            <a:r>
              <a:rPr lang="cs-CZ" dirty="0"/>
              <a:t>PŘÍMÁ x NEPŘÍMÁ</a:t>
            </a:r>
          </a:p>
          <a:p>
            <a:r>
              <a:rPr lang="cs-CZ" dirty="0">
                <a:solidFill>
                  <a:srgbClr val="0000DC"/>
                </a:solidFill>
              </a:rPr>
              <a:t>podle klinických projevů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84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B08F9F-F87D-45F0-BFE7-1844EEA08C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Infekce spojené se zdravotní péčí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1EFC6A-46FB-4BC6-9BBE-90790F6B1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3154B4-974D-4E15-8585-3EA5C13181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Dělení HAI podle výskytu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8E3FBF5-62BA-4AFC-98EE-6FC3C6A0D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SPECIFICKÉ:</a:t>
            </a:r>
          </a:p>
          <a:p>
            <a:pPr lvl="1"/>
            <a:r>
              <a:rPr lang="cs-CZ" sz="2400" dirty="0"/>
              <a:t>vznikají v souvislosti s diagnostickými nebo léčebnými výkony </a:t>
            </a:r>
          </a:p>
          <a:p>
            <a:pPr lvl="1"/>
            <a:r>
              <a:rPr lang="cs-CZ" sz="2400" dirty="0"/>
              <a:t>mohou být specifické i pro typ oddělení (chirurg. odd., ARO, novorozenecká JIP)</a:t>
            </a:r>
          </a:p>
          <a:p>
            <a:pPr lvl="1"/>
            <a:r>
              <a:rPr lang="cs-CZ" sz="2400" dirty="0"/>
              <a:t>vyznačují se specifickým šířením, často vysokou odolností původce, odlišnými přístupy k předcházení a léčbě infekce oproti nákazám mimo nemocnici</a:t>
            </a:r>
          </a:p>
          <a:p>
            <a:r>
              <a:rPr lang="cs-CZ" sz="2400" dirty="0">
                <a:solidFill>
                  <a:srgbClr val="0000DC"/>
                </a:solidFill>
              </a:rPr>
              <a:t>NESPECIFICKÉ:</a:t>
            </a:r>
          </a:p>
          <a:p>
            <a:pPr lvl="1"/>
            <a:r>
              <a:rPr lang="cs-CZ" sz="2400" dirty="0"/>
              <a:t>infekce, které se běžně vyskytují i mimo nemocniční zařízení a jsou vlivem epidemiologické situace v daném regionu přítomny i ve zdravotnickém zařízení ( </a:t>
            </a:r>
            <a:r>
              <a:rPr lang="cs-CZ" sz="2400" dirty="0" err="1"/>
              <a:t>nejč</a:t>
            </a:r>
            <a:r>
              <a:rPr lang="cs-CZ" sz="2400" dirty="0"/>
              <a:t>. chřipka)</a:t>
            </a:r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312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Nozokomiální nákazy[202109230928264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477</TotalTime>
  <Words>2172</Words>
  <Application>Microsoft Office PowerPoint</Application>
  <PresentationFormat>Širokoúhlá obrazovka</PresentationFormat>
  <Paragraphs>261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Tahoma</vt:lpstr>
      <vt:lpstr>Times New Roman</vt:lpstr>
      <vt:lpstr>Wingdings</vt:lpstr>
      <vt:lpstr>Prezentace_MU_CZ</vt:lpstr>
      <vt:lpstr>Infekce spojené se zdravotní péčí Hospital Associated Infections (HAI)</vt:lpstr>
      <vt:lpstr>Definice</vt:lpstr>
      <vt:lpstr>Co není infekce spojená se zdravotní péčí</vt:lpstr>
      <vt:lpstr>Výskyt HAI</vt:lpstr>
      <vt:lpstr>Důsledek HAI</vt:lpstr>
      <vt:lpstr>Studie zaměřené na HAI</vt:lpstr>
      <vt:lpstr>Legislativa</vt:lpstr>
      <vt:lpstr>Dělení HAI</vt:lpstr>
      <vt:lpstr>Dělení HAI podle výskytu</vt:lpstr>
      <vt:lpstr>Dělení HAI podle původu</vt:lpstr>
      <vt:lpstr>Dělení HAI podle cesty přenosu</vt:lpstr>
      <vt:lpstr>Dělení HAI podle klinických projevů </vt:lpstr>
      <vt:lpstr>Proces šíření</vt:lpstr>
      <vt:lpstr>Zdroj nákazy</vt:lpstr>
      <vt:lpstr>Pacient zdrojem exogenní infekce</vt:lpstr>
      <vt:lpstr>Pacient zdrojem endogenní infekce</vt:lpstr>
      <vt:lpstr>Zdravotník jako zdroj infekce</vt:lpstr>
      <vt:lpstr>Návštěvník zdrojem infekce</vt:lpstr>
      <vt:lpstr>Etiologie HAI</vt:lpstr>
      <vt:lpstr>Etiologie HAI</vt:lpstr>
      <vt:lpstr>Rizikové faktory HAI</vt:lpstr>
      <vt:lpstr>Pro vznik infekce je rozhodující:</vt:lpstr>
      <vt:lpstr>Faktory napomáhající vzniku a šíření HAI</vt:lpstr>
      <vt:lpstr>Infekce močových cest</vt:lpstr>
      <vt:lpstr>Infekce v místě chirurgického zákroku</vt:lpstr>
      <vt:lpstr>Infekce dýchacích cest</vt:lpstr>
      <vt:lpstr>Infekce z invazivně zajištěného krevního řečiště  </vt:lpstr>
      <vt:lpstr>Infekce z invazivně zajištěného krevního řečiště </vt:lpstr>
      <vt:lpstr>Prevence HAI </vt:lpstr>
      <vt:lpstr>Prevence HAI </vt:lpstr>
      <vt:lpstr>Prevence HAI </vt:lpstr>
      <vt:lpstr>Protiepidemická opatření HAI </vt:lpstr>
      <vt:lpstr>Literatura,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115</cp:revision>
  <cp:lastPrinted>2021-09-09T08:11:12Z</cp:lastPrinted>
  <dcterms:created xsi:type="dcterms:W3CDTF">2021-02-15T10:37:16Z</dcterms:created>
  <dcterms:modified xsi:type="dcterms:W3CDTF">2021-09-23T07:31:05Z</dcterms:modified>
</cp:coreProperties>
</file>