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79" r:id="rId21"/>
    <p:sldId id="282" r:id="rId22"/>
    <p:sldId id="284" r:id="rId23"/>
    <p:sldId id="285" r:id="rId24"/>
    <p:sldId id="281" r:id="rId25"/>
    <p:sldId id="286" r:id="rId26"/>
    <p:sldId id="287" r:id="rId27"/>
    <p:sldId id="288" r:id="rId28"/>
    <p:sldId id="289" r:id="rId29"/>
    <p:sldId id="290" r:id="rId30"/>
    <p:sldId id="291" r:id="rId31"/>
    <p:sldId id="294" r:id="rId32"/>
    <p:sldId id="295" r:id="rId33"/>
    <p:sldId id="296" r:id="rId34"/>
    <p:sldId id="298" r:id="rId35"/>
    <p:sldId id="299" r:id="rId36"/>
    <p:sldId id="300" r:id="rId37"/>
    <p:sldId id="301" r:id="rId38"/>
  </p:sldIdLst>
  <p:sldSz cx="12192000" cy="6858000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65" d="100"/>
          <a:sy n="65" d="100"/>
        </p:scale>
        <p:origin x="72" y="2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kubity.e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hyperlink" Target="http://www.epuap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0516F6-DF9F-4E82-9A2B-1463989DB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2C35BB-6B05-4C19-9D61-FEB61E2F1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3A9A16-8006-46FB-BED6-D1F21693049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Imobilizační syndrom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BF98256-86FA-495A-ADEA-26C136CD55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000" dirty="0"/>
              <a:t>Mgr. et Mgr. Andrea Menšíková, Mgr. Marta Šenkyříková, PhD.</a:t>
            </a:r>
          </a:p>
          <a:p>
            <a:r>
              <a:rPr lang="cs-CZ" sz="1000" dirty="0"/>
              <a:t>Ústav zdravotnických věd, LF MU Brno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0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5E3E55-32F0-4F8A-9C10-586B2A7174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15C7FB-BAC5-475B-B2C6-D58AD1D78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152DC6-8CE5-40A6-A364-B6DA451B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Trávící systém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422819D-97D4-4015-A16D-DEC7EB080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zpomalení peristaltiky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zácpa – </a:t>
            </a:r>
            <a:r>
              <a:rPr lang="cs-CZ" altLang="cs-CZ" dirty="0"/>
              <a:t>snížená motilita střev, ochabnutí břišních svalů, nepřirozená poloha při defekaci, nedostatek soukromí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paradoxní průjem </a:t>
            </a:r>
            <a:r>
              <a:rPr lang="cs-CZ" altLang="cs-CZ" dirty="0"/>
              <a:t>(zatvrdlá stolice = </a:t>
            </a:r>
            <a:r>
              <a:rPr lang="cs-CZ" altLang="cs-CZ" dirty="0" err="1"/>
              <a:t>skybala</a:t>
            </a:r>
            <a:r>
              <a:rPr lang="cs-CZ" altLang="cs-CZ" dirty="0"/>
              <a:t>, tekutá část je obtéká)</a:t>
            </a:r>
          </a:p>
          <a:p>
            <a:r>
              <a:rPr lang="cs-CZ" altLang="cs-CZ" dirty="0"/>
              <a:t>prevence: dostatek tekutin, vláknina ve stravě, zvýšený pohyb břišní stěny (abdominální dýchání), intimita a vhodná poloha při defekaci 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40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3F1669-A940-424F-B12F-1EC5A5D4B7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D202D9-227C-4998-BF9B-6A437E8F7F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C31C8C-5F62-40C5-83FC-2AE5A43E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Vylučovací systém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DAC5C2B-A35B-4C98-868E-2E470D381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84914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zvýšené množství moči </a:t>
            </a:r>
            <a:r>
              <a:rPr lang="cs-CZ" altLang="cs-CZ" dirty="0"/>
              <a:t>s vylučováním sodíku, postupně snížení tvorby, moč koncentrovanější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vlivem gravitace se moč hromadí v ledvinách a močovém měchýři 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cs-CZ" altLang="cs-CZ" dirty="0"/>
              <a:t>   = </a:t>
            </a:r>
            <a:r>
              <a:rPr lang="cs-CZ" altLang="cs-CZ" dirty="0" err="1">
                <a:solidFill>
                  <a:srgbClr val="0000DC"/>
                </a:solidFill>
              </a:rPr>
              <a:t>stáza</a:t>
            </a:r>
            <a:r>
              <a:rPr lang="cs-CZ" altLang="cs-CZ" dirty="0">
                <a:solidFill>
                  <a:srgbClr val="0000DC"/>
                </a:solidFill>
              </a:rPr>
              <a:t> moči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ledvinové kameny </a:t>
            </a:r>
            <a:r>
              <a:rPr lang="cs-CZ" altLang="cs-CZ" dirty="0"/>
              <a:t>–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v důsledku </a:t>
            </a:r>
            <a:r>
              <a:rPr lang="cs-CZ" altLang="cs-CZ" dirty="0" err="1"/>
              <a:t>stázy</a:t>
            </a:r>
            <a:r>
              <a:rPr lang="cs-CZ" altLang="cs-CZ" dirty="0"/>
              <a:t> alkalické moči a zvýšeného množství Ca a P v moči (odbourávání z kostí)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inkontinence</a:t>
            </a:r>
            <a:r>
              <a:rPr lang="cs-CZ" altLang="cs-CZ" dirty="0"/>
              <a:t> – následek nedostatečného svalového napětí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dirty="0"/>
              <a:t>   = oslabení </a:t>
            </a:r>
            <a:r>
              <a:rPr lang="cs-CZ" altLang="cs-CZ" dirty="0" err="1"/>
              <a:t>musculus</a:t>
            </a:r>
            <a:r>
              <a:rPr lang="cs-CZ" altLang="cs-CZ" dirty="0"/>
              <a:t> </a:t>
            </a:r>
            <a:r>
              <a:rPr lang="cs-CZ" altLang="cs-CZ" dirty="0" err="1"/>
              <a:t>detrusor</a:t>
            </a:r>
            <a:endParaRPr lang="cs-CZ" altLang="cs-CZ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dirty="0">
              <a:solidFill>
                <a:srgbClr val="0000D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97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6CAA73-5BF4-4A83-A8BD-664AD77B0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B6D2CC-053F-4D25-B5B7-4FF565F6C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4D6CBF-671D-4309-B5EB-043C05554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Vylučovací systém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07ED3CB-BF7B-4D11-8F32-6A5F04B8E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infekce </a:t>
            </a:r>
            <a:r>
              <a:rPr lang="cs-CZ" altLang="cs-CZ" dirty="0"/>
              <a:t>z nedostatečné hygieny, ascendentní infekce z nedostatečného pitného režimu, katetrizace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prevence: dostatek tekutin, správná hygienická péče, vyprazdňování moče vsedě, omezit cévkování, uzavřený sběrný systém, správné umístění močového sáčku, sterilita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19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FC19EF-AE1D-43B4-9880-12C4901C98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9CF257-18D3-4C2E-937D-5828CC325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8FE760-554C-4434-8C02-D3191E79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Metabolický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74578D8-0068-4F4D-A3C4-DC52C8EAC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nerovnováha mezi katabolismem a anabolismem </a:t>
            </a:r>
            <a:r>
              <a:rPr lang="cs-CZ" dirty="0"/>
              <a:t>vylučuje se více dusíku, jehož zdrojem je </a:t>
            </a:r>
            <a:r>
              <a:rPr lang="cs-CZ" dirty="0" err="1"/>
              <a:t>katabolizovaná</a:t>
            </a:r>
            <a:r>
              <a:rPr lang="cs-CZ" dirty="0"/>
              <a:t> (odbourávaná) svalová hmota 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ztráta chuti k jídlu = anorexie 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malnutrice = podvýživa </a:t>
            </a:r>
            <a:r>
              <a:rPr lang="cs-CZ" altLang="cs-CZ" dirty="0"/>
              <a:t>nedostatek živin, energie, katabolismus</a:t>
            </a:r>
          </a:p>
          <a:p>
            <a:r>
              <a:rPr lang="cs-CZ" altLang="cs-CZ" dirty="0" err="1">
                <a:solidFill>
                  <a:srgbClr val="0000DC"/>
                </a:solidFill>
              </a:rPr>
              <a:t>hypoproteinémie</a:t>
            </a:r>
            <a:r>
              <a:rPr lang="cs-CZ" altLang="cs-CZ" dirty="0"/>
              <a:t> – pokles množství bílkovin v plazmě → snižuje se </a:t>
            </a:r>
            <a:r>
              <a:rPr lang="cs-CZ" altLang="cs-CZ" dirty="0" err="1"/>
              <a:t>onkotický</a:t>
            </a:r>
            <a:r>
              <a:rPr lang="cs-CZ" altLang="cs-CZ" dirty="0"/>
              <a:t> tlak → otoky</a:t>
            </a:r>
          </a:p>
          <a:p>
            <a:r>
              <a:rPr lang="cs-CZ" altLang="cs-CZ" dirty="0"/>
              <a:t>prevence: dostatečný a vyvážený příjem živin, dodržovat zásady krmení, </a:t>
            </a:r>
            <a:r>
              <a:rPr lang="cs-CZ" altLang="cs-CZ" dirty="0" err="1"/>
              <a:t>sipping</a:t>
            </a:r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00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A25D7C-86FA-4146-B13D-067ED7DBA1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0EC4AD-B39D-4BF0-8111-FDDA5223A8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A6C412-F8F0-4AF9-A8A6-B7C951D6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Nervový systém, psychické změny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400AD59-FD19-4278-A621-C5A2FE41C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následkem</a:t>
            </a:r>
            <a:r>
              <a:rPr lang="cs-CZ" altLang="cs-CZ" dirty="0">
                <a:solidFill>
                  <a:srgbClr val="0000DC"/>
                </a:solidFill>
              </a:rPr>
              <a:t> absence psychických, smyslových a pohybových podnětů vzniká: </a:t>
            </a:r>
            <a:r>
              <a:rPr lang="cs-CZ" altLang="cs-CZ" dirty="0"/>
              <a:t>ospalost, spánková inverze, neklid, nedostatečná orientace místem, časem, prostorem, neschopnost koncentrace, rozhodování a zvládání problému, retardace a projevy regrese, změny nálad</a:t>
            </a:r>
          </a:p>
          <a:p>
            <a:r>
              <a:rPr lang="cs-CZ" altLang="cs-CZ" dirty="0"/>
              <a:t>prevence: zajistit sociální kontakty, dostatek stimulačních podnětů z okolí, dostatečná aktivizace fyzická i psychická, vypracování denního programu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653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CD1553-505D-4394-8542-7AFA6EBC22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FA4432-A4A4-4300-8DFF-F2D5A41046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BEB142-9066-4F65-9419-E411CD69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Kožní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3D10366-ECA2-4679-908A-9F2FDC4E8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atrofie</a:t>
            </a:r>
            <a:r>
              <a:rPr lang="cs-CZ" altLang="cs-CZ" dirty="0"/>
              <a:t> (ztenčení) kůže</a:t>
            </a:r>
          </a:p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snížení turgoru </a:t>
            </a:r>
            <a:r>
              <a:rPr lang="cs-CZ" altLang="cs-CZ" dirty="0"/>
              <a:t>(napětí) a elasticity kůže</a:t>
            </a:r>
          </a:p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intertrigo </a:t>
            </a:r>
            <a:r>
              <a:rPr lang="cs-CZ" altLang="cs-CZ" dirty="0"/>
              <a:t>(opruzení)</a:t>
            </a:r>
          </a:p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dekubity</a:t>
            </a:r>
            <a:r>
              <a:rPr lang="cs-CZ" altLang="cs-CZ" dirty="0"/>
              <a:t> (proleženiny)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434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F32341-5368-412B-A94C-98E2A8682A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C7CF8B-E8F1-45A4-8F97-E5AE1A668D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F2FA11-11D5-4E76-85B7-CB27F49EF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Dekubity – definice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F0D0C75-03E1-4D15-B97B-95A5C7F7D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dekubitus = ischemické poškození tkáně vzniklé protahovaným působením tlaku, které postihuje kůži, podkoží i hlubší struktury</a:t>
            </a:r>
          </a:p>
          <a:p>
            <a:endParaRPr lang="cs-CZ" altLang="cs-CZ" sz="3200" dirty="0"/>
          </a:p>
          <a:p>
            <a:r>
              <a:rPr lang="cs-CZ" altLang="cs-CZ" dirty="0"/>
              <a:t>dekubitus (proleženina) = ohraničené odumření tkáně, jehož vznik a rozsah je dán intenzitou tlaku, odolností organizmu, okamžitým metabolickým stavem tkání a řídících systémů a zevními podmínkami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1868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882FDBB-AFFB-45F2-89C4-C8AA94E0BD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415147" y="1692002"/>
            <a:ext cx="2155724" cy="451577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2. tření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DCEC86E-25E5-47CB-9AAC-8B043BA0B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AD29F0-4C5A-4E81-B662-436E0F3035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60D777C-42E9-40D3-A6D4-AC634B54B0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2272058"/>
            <a:ext cx="2500279" cy="1427730"/>
          </a:xfrm>
        </p:spPr>
        <p:txBody>
          <a:bodyPr/>
          <a:lstStyle/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stlačení měkkých tkání mezi kostí a tvrdou podložkou</a:t>
            </a:r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1600" dirty="0"/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tlak má za následek uzavření kapilár (hypoxii, ischemii, poškození mikrocirkulace), poruchu lymfatického odtoku (hromadění metabolických produktů)</a:t>
            </a:r>
          </a:p>
          <a:p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3D0A0156-A989-46E6-9A5C-749454B26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6330" y="2304499"/>
            <a:ext cx="2689670" cy="142773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600FF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leží-li nemocný na tvrdém povrchu, z něhož sjíždí</a:t>
            </a:r>
          </a:p>
          <a:p>
            <a:pPr>
              <a:lnSpc>
                <a:spcPct val="90000"/>
              </a:lnSpc>
              <a:buClr>
                <a:srgbClr val="6600FF"/>
              </a:buClr>
              <a:buSzPct val="150000"/>
              <a:defRPr/>
            </a:pPr>
            <a:endParaRPr lang="cs-CZ" altLang="cs-CZ" sz="1600" dirty="0"/>
          </a:p>
          <a:p>
            <a:pPr>
              <a:lnSpc>
                <a:spcPct val="90000"/>
              </a:lnSpc>
              <a:buClr>
                <a:srgbClr val="6600FF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skelet s hlubokou fascií se pohybují  (tělo klouže) a současně povrchová fascie a kůže jsou fixovány </a:t>
            </a:r>
            <a:br>
              <a:rPr lang="cs-CZ" altLang="cs-CZ" sz="1600" dirty="0"/>
            </a:br>
            <a:r>
              <a:rPr lang="cs-CZ" altLang="cs-CZ" sz="1600" dirty="0"/>
              <a:t>k podložce, dochází k natažení a porušení cév</a:t>
            </a:r>
          </a:p>
          <a:p>
            <a:pPr>
              <a:lnSpc>
                <a:spcPct val="90000"/>
              </a:lnSpc>
              <a:buClr>
                <a:srgbClr val="6600FF"/>
              </a:buClr>
              <a:buSzPct val="150000"/>
              <a:buFont typeface="Wingdings" panose="05000000000000000000" pitchFamily="2" charset="2"/>
              <a:buChar char="§"/>
              <a:defRPr/>
            </a:pPr>
            <a:endParaRPr lang="cs-CZ" altLang="cs-CZ" sz="1600" dirty="0"/>
          </a:p>
          <a:p>
            <a:pPr>
              <a:lnSpc>
                <a:spcPct val="90000"/>
              </a:lnSpc>
              <a:buClr>
                <a:srgbClr val="6600FF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dekubity vzniklé tímto způsobem se vyskytují častěji u inkontinentních nemocných, se zvýšenou tělesnou teplotou, v zadní části těla </a:t>
            </a:r>
          </a:p>
          <a:p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036924D-9EDF-4CEB-AF18-5E5F94C81C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2052" y="3197093"/>
            <a:ext cx="2560226" cy="1427730"/>
          </a:xfrm>
        </p:spPr>
        <p:txBody>
          <a:bodyPr/>
          <a:lstStyle/>
          <a:p>
            <a:r>
              <a:rPr lang="cs-CZ" altLang="cs-CZ" sz="1600" dirty="0"/>
              <a:t>manipulujeme-li nesprávně s nemocným, může dojít k odtržení podkožní tkáně od svaloviny, což má za následek vznik krevních sraženin, které blokují mikrocirkulaci</a:t>
            </a:r>
          </a:p>
          <a:p>
            <a:endParaRPr lang="cs-CZ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F8E16AF6-FA23-4AE8-A9DD-82770C0D18A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3"/>
            <a:ext cx="2155723" cy="451576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1. tlak</a:t>
            </a:r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4ED8DBD5-23D7-46EA-9DC4-2F121FEFE7E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22417" y="1623486"/>
            <a:ext cx="2967444" cy="5800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3. namáhání ve smyku (nůžkový efekt)</a:t>
            </a:r>
          </a:p>
          <a:p>
            <a:endParaRPr lang="cs-CZ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745383C5-80F3-4D7B-9E56-1251C063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Dekubity – mechanizmy vniku</a:t>
            </a:r>
            <a:endParaRPr lang="cs-CZ" dirty="0"/>
          </a:p>
        </p:txBody>
      </p:sp>
      <p:sp>
        <p:nvSpPr>
          <p:cNvPr id="15" name="Zástupný symbol pro obsah 1">
            <a:extLst>
              <a:ext uri="{FF2B5EF4-FFF2-40B4-BE49-F238E27FC236}">
                <a16:creationId xmlns:a16="http://schemas.microsoft.com/office/drawing/2014/main" id="{CFE1E36E-EDEA-45BE-BA69-CFE1D54AE21E}"/>
              </a:ext>
            </a:extLst>
          </p:cNvPr>
          <p:cNvSpPr txBox="1">
            <a:spLocks/>
          </p:cNvSpPr>
          <p:nvPr/>
        </p:nvSpPr>
        <p:spPr>
          <a:xfrm>
            <a:off x="9350369" y="1623486"/>
            <a:ext cx="2155724" cy="451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>
                <a:solidFill>
                  <a:srgbClr val="0000DC"/>
                </a:solidFill>
              </a:rPr>
              <a:t>4. vlhkost</a:t>
            </a:r>
          </a:p>
        </p:txBody>
      </p:sp>
      <p:sp>
        <p:nvSpPr>
          <p:cNvPr id="17" name="Zástupný symbol pro text 6">
            <a:extLst>
              <a:ext uri="{FF2B5EF4-FFF2-40B4-BE49-F238E27FC236}">
                <a16:creationId xmlns:a16="http://schemas.microsoft.com/office/drawing/2014/main" id="{420B6945-6724-47C7-84B5-21E07D2AE6F5}"/>
              </a:ext>
            </a:extLst>
          </p:cNvPr>
          <p:cNvSpPr txBox="1">
            <a:spLocks/>
          </p:cNvSpPr>
          <p:nvPr/>
        </p:nvSpPr>
        <p:spPr>
          <a:xfrm>
            <a:off x="9316277" y="2105716"/>
            <a:ext cx="2281513" cy="1427730"/>
          </a:xfrm>
          <a:prstGeom prst="rect">
            <a:avLst/>
          </a:prstGeom>
        </p:spPr>
        <p:txBody>
          <a:bodyPr vert="horz" lIns="0" tIns="0" rIns="0" bIns="0" numCol="1" spcCol="32400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 u="none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/>
              </a:buClr>
              <a:defRPr/>
            </a:pPr>
            <a:endParaRPr lang="cs-CZ" altLang="cs-CZ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600" dirty="0"/>
              <a:t>způsobena sekretem z rány, nadměrným pocením, močí, stolicí, porušuje kožní bariéru, mění pH kožního povrchu, činí kůži vnímavější k patogenům</a:t>
            </a:r>
          </a:p>
          <a:p>
            <a:endParaRPr lang="cs-CZ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67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481A93-4F83-4B6B-A6A7-88EBF60EDA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2CCBB1-4E9D-4735-99B5-54ACC96B7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2637E6-6121-43E9-8E06-A74AA9FF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Dekubity – přídatné faktory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033A32-88BC-4DEC-A3AE-CAD561043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139998"/>
          </a:xfrm>
        </p:spPr>
        <p:txBody>
          <a:bodyPr/>
          <a:lstStyle/>
          <a:p>
            <a:r>
              <a:rPr lang="cs-CZ" altLang="cs-CZ" dirty="0"/>
              <a:t>věk, stařecká </a:t>
            </a:r>
            <a:r>
              <a:rPr lang="cs-CZ" altLang="cs-CZ" dirty="0" err="1"/>
              <a:t>bradykineze</a:t>
            </a:r>
            <a:r>
              <a:rPr lang="cs-CZ" altLang="cs-CZ" dirty="0"/>
              <a:t> a hypokineze</a:t>
            </a:r>
          </a:p>
          <a:p>
            <a:r>
              <a:rPr lang="cs-CZ" altLang="cs-CZ" dirty="0"/>
              <a:t>kvalitativní a kvantitativní poruchy vědomí</a:t>
            </a:r>
          </a:p>
          <a:p>
            <a:r>
              <a:rPr lang="cs-CZ" altLang="cs-CZ" dirty="0"/>
              <a:t>vliv sedativních psychofarmak a omezovacích pomůcek</a:t>
            </a:r>
          </a:p>
          <a:p>
            <a:r>
              <a:rPr lang="cs-CZ" altLang="cs-CZ" dirty="0"/>
              <a:t>hemiplegie, paraplegie, kvadruplegie</a:t>
            </a:r>
          </a:p>
          <a:p>
            <a:r>
              <a:rPr lang="cs-CZ" altLang="cs-CZ" dirty="0"/>
              <a:t>neurologické afekce</a:t>
            </a:r>
          </a:p>
          <a:p>
            <a:r>
              <a:rPr lang="cs-CZ" altLang="cs-CZ" dirty="0"/>
              <a:t>zapaření a macerace, neupravené lůžko</a:t>
            </a:r>
          </a:p>
          <a:p>
            <a:r>
              <a:rPr lang="cs-CZ" altLang="cs-CZ" dirty="0"/>
              <a:t>zvýšená tělesná teplota</a:t>
            </a:r>
          </a:p>
          <a:p>
            <a:r>
              <a:rPr lang="cs-CZ" altLang="cs-CZ" dirty="0"/>
              <a:t>malnutrice (</a:t>
            </a:r>
            <a:r>
              <a:rPr lang="cs-CZ" altLang="cs-CZ" dirty="0" err="1"/>
              <a:t>hypoproteinémie</a:t>
            </a:r>
            <a:r>
              <a:rPr lang="cs-CZ" altLang="cs-CZ" dirty="0"/>
              <a:t>, nedostatek zinku, vit. C)</a:t>
            </a:r>
          </a:p>
          <a:p>
            <a:r>
              <a:rPr lang="cs-CZ" altLang="cs-CZ" dirty="0"/>
              <a:t>obezita</a:t>
            </a:r>
          </a:p>
          <a:p>
            <a:r>
              <a:rPr lang="cs-CZ" altLang="cs-CZ" dirty="0" err="1"/>
              <a:t>hypoxémie</a:t>
            </a:r>
            <a:r>
              <a:rPr lang="cs-CZ" altLang="cs-CZ" dirty="0"/>
              <a:t>, městnavé srdeční selhání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5912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28DD1B-24CB-4950-A58C-396A7AE8ED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4A4746-CFAA-4668-AA08-9F003B149D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4AF1DA-2199-402B-A91A-CE68B9B0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dekubitů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7C796A2-67CF-4E48-B622-F17BCEA77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Nortonové škála</a:t>
            </a:r>
          </a:p>
          <a:p>
            <a:r>
              <a:rPr lang="cs-CZ" dirty="0" err="1"/>
              <a:t>Knollova</a:t>
            </a:r>
            <a:r>
              <a:rPr lang="cs-CZ" dirty="0"/>
              <a:t> škála</a:t>
            </a:r>
          </a:p>
          <a:p>
            <a:r>
              <a:rPr lang="cs-CZ" dirty="0" err="1"/>
              <a:t>Waterlowova</a:t>
            </a:r>
            <a:r>
              <a:rPr lang="cs-CZ" dirty="0"/>
              <a:t> škála</a:t>
            </a:r>
          </a:p>
          <a:p>
            <a:r>
              <a:rPr lang="cs-CZ" dirty="0" err="1"/>
              <a:t>Bradenova</a:t>
            </a:r>
            <a:r>
              <a:rPr lang="cs-CZ" dirty="0"/>
              <a:t> škála</a:t>
            </a:r>
          </a:p>
          <a:p>
            <a:r>
              <a:rPr lang="cs-CZ" dirty="0"/>
              <a:t>Klasifikace dle </a:t>
            </a:r>
            <a:r>
              <a:rPr lang="cs-CZ" dirty="0" err="1"/>
              <a:t>Torrance</a:t>
            </a:r>
            <a:r>
              <a:rPr lang="cs-CZ" dirty="0"/>
              <a:t> </a:t>
            </a:r>
          </a:p>
          <a:p>
            <a:r>
              <a:rPr lang="cs-CZ" dirty="0"/>
              <a:t>Danielova klasifikace</a:t>
            </a:r>
          </a:p>
          <a:p>
            <a:r>
              <a:rPr lang="cs-CZ" dirty="0" err="1"/>
              <a:t>Seilerova</a:t>
            </a:r>
            <a:r>
              <a:rPr lang="cs-CZ" dirty="0"/>
              <a:t> klasifikace</a:t>
            </a:r>
          </a:p>
          <a:p>
            <a:r>
              <a:rPr lang="cs-CZ" dirty="0"/>
              <a:t>Klasifikace dle </a:t>
            </a:r>
            <a:r>
              <a:rPr lang="cs-CZ" dirty="0" err="1"/>
              <a:t>Hibbsové</a:t>
            </a:r>
            <a:endParaRPr lang="cs-CZ" dirty="0"/>
          </a:p>
          <a:p>
            <a:r>
              <a:rPr lang="cs-CZ" b="1" dirty="0"/>
              <a:t>Klasifikace dle EPUAP/NPUAP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44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45A433-0B91-4836-8425-9881B1FB85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308A2A-9520-40BE-B8B4-45B88EC5F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070AF5-2959-4DBA-8C1F-4CF5C7F32C7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Imobilita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7F9BEB4-7B71-495D-A549-D48817F80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neschopnost pohybu, nepohyblivost </a:t>
            </a:r>
          </a:p>
          <a:p>
            <a:r>
              <a:rPr lang="cs-CZ" dirty="0"/>
              <a:t>přináší sociální izolaci, změnu hodnot, snížení pocitu sounáležitosti,  snížení pocitu bezpečí</a:t>
            </a:r>
          </a:p>
          <a:p>
            <a:pPr marL="7200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330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4EAD7-3D3E-48B5-9D1B-8FC157A4D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5F376D-87EB-4D14-AD0F-B8C82C5D8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C568A-D8A2-411F-A345-2171CD82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E75EFB-874E-43B3-AE07-DD617703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3788"/>
            <a:ext cx="10753200" cy="4139998"/>
          </a:xfrm>
        </p:spPr>
        <p:txBody>
          <a:bodyPr/>
          <a:lstStyle/>
          <a:p>
            <a:r>
              <a:rPr lang="cs-CZ" altLang="cs-CZ" dirty="0"/>
              <a:t>I. stupeň – </a:t>
            </a:r>
            <a:r>
              <a:rPr lang="cs-CZ" altLang="cs-CZ" dirty="0" err="1">
                <a:solidFill>
                  <a:srgbClr val="0000DC"/>
                </a:solidFill>
              </a:rPr>
              <a:t>epidermitis</a:t>
            </a:r>
            <a:r>
              <a:rPr lang="cs-CZ" altLang="cs-CZ" dirty="0"/>
              <a:t> = zánět všech vrstev epidermis projevující se zarudnutím</a:t>
            </a:r>
          </a:p>
          <a:p>
            <a:endParaRPr lang="cs-CZ" altLang="cs-CZ" dirty="0"/>
          </a:p>
          <a:p>
            <a:r>
              <a:rPr lang="cs-CZ" altLang="cs-CZ" dirty="0"/>
              <a:t>příznaky: pálení, svědění, zvýšení teploty, změna konzistence tkáně, bolestivost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5586C4-40A2-4397-8247-8D1E025BE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18" y="4228613"/>
            <a:ext cx="4035902" cy="16033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38E2C54-970E-4CF4-97B2-265CDDD17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045" y="3923787"/>
            <a:ext cx="1902117" cy="1908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053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4EAD7-3D3E-48B5-9D1B-8FC157A4D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5F376D-87EB-4D14-AD0F-B8C82C5D8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C568A-D8A2-411F-A345-2171CD82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E75EFB-874E-43B3-AE07-DD617703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3788"/>
            <a:ext cx="10753200" cy="4139998"/>
          </a:xfrm>
        </p:spPr>
        <p:txBody>
          <a:bodyPr/>
          <a:lstStyle/>
          <a:p>
            <a:r>
              <a:rPr lang="cs-CZ" altLang="cs-CZ" dirty="0"/>
              <a:t>II. stupeň – </a:t>
            </a:r>
            <a:r>
              <a:rPr lang="cs-CZ" altLang="cs-CZ" dirty="0">
                <a:solidFill>
                  <a:srgbClr val="0000DC"/>
                </a:solidFill>
              </a:rPr>
              <a:t>poškození epidermis a dermis s tvorbou povrchové eroze, puchýře nebo ulcerace </a:t>
            </a:r>
          </a:p>
          <a:p>
            <a:r>
              <a:rPr lang="cs-CZ" altLang="cs-CZ" dirty="0"/>
              <a:t>subjektivně nejbolestivější fáze</a:t>
            </a:r>
          </a:p>
          <a:p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5586C4-40A2-4397-8247-8D1E025BE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18" y="4228613"/>
            <a:ext cx="4035902" cy="1603387"/>
          </a:xfrm>
          <a:prstGeom prst="rect">
            <a:avLst/>
          </a:prstGeom>
        </p:spPr>
      </p:pic>
      <p:pic>
        <p:nvPicPr>
          <p:cNvPr id="8" name="Obrázek 4">
            <a:extLst>
              <a:ext uri="{FF2B5EF4-FFF2-40B4-BE49-F238E27FC236}">
                <a16:creationId xmlns:a16="http://schemas.microsoft.com/office/drawing/2014/main" id="{776B3A20-CE7C-4A74-9AA3-F15920074B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22" y="3771900"/>
            <a:ext cx="294798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Zástupný symbol pro obsah 5">
            <a:extLst>
              <a:ext uri="{FF2B5EF4-FFF2-40B4-BE49-F238E27FC236}">
                <a16:creationId xmlns:a16="http://schemas.microsoft.com/office/drawing/2014/main" id="{0D0BAA28-4B90-420B-9226-7F65A8AE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0000" y="3819525"/>
            <a:ext cx="1905000" cy="190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9358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4EAD7-3D3E-48B5-9D1B-8FC157A4D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5F376D-87EB-4D14-AD0F-B8C82C5D8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C568A-D8A2-411F-A345-2171CD82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E75EFB-874E-43B3-AE07-DD617703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3788"/>
            <a:ext cx="10753200" cy="4139998"/>
          </a:xfrm>
        </p:spPr>
        <p:txBody>
          <a:bodyPr/>
          <a:lstStyle/>
          <a:p>
            <a:r>
              <a:rPr lang="cs-CZ" altLang="cs-CZ" dirty="0"/>
              <a:t>III. stupeň – </a:t>
            </a:r>
            <a:r>
              <a:rPr lang="cs-CZ" altLang="cs-CZ" dirty="0">
                <a:solidFill>
                  <a:srgbClr val="0000DC"/>
                </a:solidFill>
              </a:rPr>
              <a:t>nekróza kůže a podkožního tuku</a:t>
            </a:r>
          </a:p>
          <a:p>
            <a:r>
              <a:rPr lang="cs-CZ" altLang="cs-CZ" dirty="0"/>
              <a:t>poškození měkkých tkání až ke svalové fascii, tvorba tzv. kapsy</a:t>
            </a:r>
          </a:p>
          <a:p>
            <a:r>
              <a:rPr lang="cs-CZ" altLang="cs-CZ" dirty="0"/>
              <a:t>příznaky: bolest nahrazena neostře vymezeným napětím, </a:t>
            </a:r>
            <a:br>
              <a:rPr lang="cs-CZ" altLang="cs-CZ" dirty="0"/>
            </a:br>
            <a:r>
              <a:rPr lang="cs-CZ" altLang="cs-CZ" dirty="0"/>
              <a:t>↑ teplota, nechutenství, leukocytóza, ↑ CRP, bakteriémie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5586C4-40A2-4397-8247-8D1E025BE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18" y="4228613"/>
            <a:ext cx="4035902" cy="160338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956FB1D-4463-4D79-8191-DFA4C0733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241" y="3923787"/>
            <a:ext cx="2160055" cy="1908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80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64EAD7-3D3E-48B5-9D1B-8FC157A4D7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5F376D-87EB-4D14-AD0F-B8C82C5D8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C568A-D8A2-411F-A345-2171CD82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Mezinárodní NPUAP/EPUAP systém klasifikace dekubitů 	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E75EFB-874E-43B3-AE07-DD617703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53788"/>
            <a:ext cx="10753200" cy="4139998"/>
          </a:xfrm>
        </p:spPr>
        <p:txBody>
          <a:bodyPr/>
          <a:lstStyle/>
          <a:p>
            <a:r>
              <a:rPr lang="cs-CZ" altLang="cs-CZ" dirty="0"/>
              <a:t>IV. stupeň – </a:t>
            </a:r>
            <a:r>
              <a:rPr lang="cs-CZ" altLang="cs-CZ" dirty="0">
                <a:solidFill>
                  <a:srgbClr val="0000DC"/>
                </a:solidFill>
              </a:rPr>
              <a:t>nekróza pronikající do svalových fascií</a:t>
            </a:r>
            <a:r>
              <a:rPr lang="cs-CZ" altLang="cs-CZ" dirty="0"/>
              <a:t>, poškozuje svaly, na spodině se objevuje periost, hrozba osteomyelitidy</a:t>
            </a:r>
          </a:p>
          <a:p>
            <a:r>
              <a:rPr lang="cs-CZ" altLang="cs-CZ" dirty="0"/>
              <a:t>systémová zánětlivá odpověď včetně zablokování proteosyntézy a navození katabolického stavu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5586C4-40A2-4397-8247-8D1E025BE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18" y="4228613"/>
            <a:ext cx="4035902" cy="160338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75AFA41-2DCE-4689-8CB9-92133D725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260" y="3923787"/>
            <a:ext cx="2495550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301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684BF5-0BDC-458C-BCD2-748847FB39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6D8117-A6BF-448B-9426-1B7AF2F62D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93559A-825B-4F87-98A7-F308525E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Souhrn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25A0AE-FAFC-4421-AB87-DB1E252C5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7670" y="1359001"/>
            <a:ext cx="8915530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I. stupeň</a:t>
            </a:r>
          </a:p>
          <a:p>
            <a:pPr marL="72000" indent="0">
              <a:lnSpc>
                <a:spcPct val="150000"/>
              </a:lnSpc>
              <a:buNone/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II. stupeň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III. stupeň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IV. stupeň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92117F-DBB9-487D-ADC8-6DB18C0CA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520" y="1333778"/>
            <a:ext cx="2694666" cy="45297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8345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5EC163-0399-432F-84C8-7922FB0FE6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8FB54C-4C8B-4416-976D-BAF26C6CE2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99CB3A-F02F-4560-AE66-7F7198341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Predilekční místa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630E5EF-4981-45BA-8A98-3689EC6AB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= místa nejčastějšího vzniku dekubitu</a:t>
            </a:r>
          </a:p>
          <a:p>
            <a:r>
              <a:rPr lang="cs-CZ" altLang="cs-CZ" dirty="0"/>
              <a:t>v místech, kde je pokožka v blízkosti kosti s malou tukovou vrstvou</a:t>
            </a:r>
          </a:p>
          <a:p>
            <a:r>
              <a:rPr lang="cs-CZ" altLang="cs-CZ" dirty="0"/>
              <a:t>závisí vždy na poloze těla</a:t>
            </a:r>
          </a:p>
          <a:p>
            <a:endParaRPr lang="cs-CZ" dirty="0"/>
          </a:p>
        </p:txBody>
      </p:sp>
      <p:pic>
        <p:nvPicPr>
          <p:cNvPr id="6" name="Obrázek 4">
            <a:extLst>
              <a:ext uri="{FF2B5EF4-FFF2-40B4-BE49-F238E27FC236}">
                <a16:creationId xmlns:a16="http://schemas.microsoft.com/office/drawing/2014/main" id="{906E0372-4B10-467E-90B3-E81D57591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77" y="3564870"/>
            <a:ext cx="3751519" cy="257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8A6A50F-CB23-495E-931F-124382A73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75" y="3511018"/>
            <a:ext cx="1298561" cy="27373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4429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652CDC-AC28-4324-80C6-F0FEA28A88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3EF7CB-5CA4-4729-AD38-B6E9D5CE4B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5F8C29-5252-4DF2-A730-8A695126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/>
              <a:t>Hodnocení rizika vzniku dekubitů: rozšířená stupnice podle Nortonové (riziko vzniku dekubitů je u nemocného, který dosáhne 25 a méně bodů)</a:t>
            </a:r>
            <a:endParaRPr lang="cs-CZ" sz="2800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4A93386-0FEF-4D66-965A-0D0B75172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7214" y="2339800"/>
            <a:ext cx="6597572" cy="414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0818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658978-7143-424B-B11E-D2911180A3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E85214-B410-407E-977F-56E7A83706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6B59C1A-2130-4A7B-85A5-C00257D6B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Ošetřovatelské intervence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4850B8D-FF55-4BA1-9731-3007F9822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Známe-li příčinné faktory, známe způsoby, jak předcházet vzniku dekubitů!</a:t>
            </a:r>
          </a:p>
          <a:p>
            <a:r>
              <a:rPr lang="cs-CZ" altLang="cs-CZ" dirty="0"/>
              <a:t>péče v oblasti prevence a léčby dekubitů zahrnuje: </a:t>
            </a:r>
          </a:p>
          <a:p>
            <a:pPr lvl="1"/>
            <a:r>
              <a:rPr lang="cs-CZ" altLang="cs-CZ" sz="2800" dirty="0"/>
              <a:t>moderní přístup k hojení ran</a:t>
            </a:r>
          </a:p>
          <a:p>
            <a:pPr lvl="1"/>
            <a:r>
              <a:rPr lang="cs-CZ" altLang="cs-CZ" sz="2800" dirty="0"/>
              <a:t>organizaci práce</a:t>
            </a:r>
          </a:p>
          <a:p>
            <a:pPr lvl="1"/>
            <a:r>
              <a:rPr lang="cs-CZ" altLang="cs-CZ" sz="2800" dirty="0"/>
              <a:t>kvalitně vedenou dokumentaci</a:t>
            </a:r>
          </a:p>
          <a:p>
            <a:pPr lvl="1"/>
            <a:r>
              <a:rPr lang="cs-CZ" altLang="cs-CZ" sz="2800" dirty="0"/>
              <a:t>vzdělávání ošetřující personálu</a:t>
            </a:r>
          </a:p>
          <a:p>
            <a:pPr lvl="1"/>
            <a:r>
              <a:rPr lang="cs-CZ" altLang="cs-CZ" sz="2800" dirty="0"/>
              <a:t>týmovou práci v multidisciplinárním týmu</a:t>
            </a:r>
            <a:endParaRPr 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539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132325-682B-4AFD-BC97-6E40182396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608FB3-B2AB-4DE7-BBE6-F4B4C7A9F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906030-D914-476A-BF54-24C94FBB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Prevence dekubitů - polohování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7B7B320-447D-44AC-A811-5A8D1CA7F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994922" cy="4139998"/>
          </a:xfrm>
        </p:spPr>
        <p:txBody>
          <a:bodyPr/>
          <a:lstStyle/>
          <a:p>
            <a:r>
              <a:rPr lang="cs-CZ" altLang="cs-CZ" dirty="0"/>
              <a:t>ZÁKLADNÍ A NEJÚČINNĚJŠÍ PREVENTIVNÍ METOD</a:t>
            </a:r>
          </a:p>
          <a:p>
            <a:r>
              <a:rPr lang="cs-CZ" altLang="cs-CZ" dirty="0"/>
              <a:t>jedná se o systematické a řízené změny polohy pacienta dle časového rozpisu </a:t>
            </a:r>
          </a:p>
          <a:p>
            <a:r>
              <a:rPr lang="cs-CZ" altLang="cs-CZ" dirty="0"/>
              <a:t>změnami polohy blokujeme nadměrnému působení tlaku na jedno místo</a:t>
            </a:r>
          </a:p>
          <a:p>
            <a:r>
              <a:rPr lang="cs-CZ" altLang="cs-CZ" dirty="0"/>
              <a:t>intervaly mezi změnami polohy se řídí dle stavu nemocného  (od půl </a:t>
            </a:r>
            <a:br>
              <a:rPr lang="cs-CZ" altLang="cs-CZ" dirty="0"/>
            </a:br>
            <a:r>
              <a:rPr lang="cs-CZ" altLang="cs-CZ" dirty="0"/>
              <a:t>do čtyř hodin) </a:t>
            </a:r>
          </a:p>
          <a:p>
            <a:r>
              <a:rPr lang="cs-CZ" altLang="cs-CZ" dirty="0"/>
              <a:t>objeví-li se při daném intervalu příznaky vznikajícího dekubitu, je nutné interval zkrá</a:t>
            </a:r>
            <a:r>
              <a:rPr lang="cs-CZ" altLang="cs-CZ" sz="3200" dirty="0"/>
              <a:t>tit</a:t>
            </a:r>
            <a:endParaRPr lang="cs-CZ" altLang="cs-CZ" sz="3200" b="1" dirty="0"/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903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C49732-1FD0-49C0-8B28-DBA4938C9C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9A5F5B-15F4-447C-B976-9ED8E38A5B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F14C16-8803-42C3-811A-795F72EF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Prevence dekubitů – blokování nepříznivých mechanických vlivů vnějšího prostředí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072D387-EB38-4823-9C21-117C5D9D5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998002"/>
            <a:ext cx="10753200" cy="4139998"/>
          </a:xfrm>
        </p:spPr>
        <p:txBody>
          <a:bodyPr/>
          <a:lstStyle/>
          <a:p>
            <a:r>
              <a:rPr lang="cs-CZ" altLang="cs-CZ" dirty="0"/>
              <a:t>dokonale upravené, suché lůžko</a:t>
            </a:r>
          </a:p>
          <a:p>
            <a:r>
              <a:rPr lang="cs-CZ" altLang="cs-CZ" dirty="0"/>
              <a:t>tvarované podložky a chrániče tlakových bodů (pat, kotníků, kolen, loktů…)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5F3BCF-A769-4EAE-9600-CC42068F9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619" y="4402904"/>
            <a:ext cx="2066723" cy="24812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71BA18F-BFF3-475F-A5E1-DB2A80093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1361" y="2801009"/>
            <a:ext cx="1950889" cy="195088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128E16D-B207-44FB-8D47-CEB58EBF4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142" y="3970989"/>
            <a:ext cx="2097206" cy="1792379"/>
          </a:xfrm>
          <a:prstGeom prst="rect">
            <a:avLst/>
          </a:prstGeom>
        </p:spPr>
      </p:pic>
      <p:pic>
        <p:nvPicPr>
          <p:cNvPr id="9" name="Picture 4" descr="pod hlavu">
            <a:extLst>
              <a:ext uri="{FF2B5EF4-FFF2-40B4-BE49-F238E27FC236}">
                <a16:creationId xmlns:a16="http://schemas.microsoft.com/office/drawing/2014/main" id="{508105A6-3E89-490D-998D-A60495B6C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1614" y="3970989"/>
            <a:ext cx="59912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845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3AA37B-1A2F-45E3-B5E6-2CE2A3131E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C7A8E7-87ED-4C2D-8EF6-FB9ECEF9D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8C9061-F4EE-43FB-A012-81FE9706BE6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Imobilizační syndrom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6AEEAC0-4D52-4B4C-9334-12D4C803C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fyziologická odpověď na imobilitu postihující  všechny orgánové soustavy</a:t>
            </a:r>
          </a:p>
          <a:p>
            <a:r>
              <a:rPr lang="cs-CZ" altLang="cs-CZ" dirty="0"/>
              <a:t>stav, kdy je jedinec ohrožen poškozením tělesných systémů následkem léčbou vynucené nebo nevynucené imobilizace</a:t>
            </a:r>
          </a:p>
          <a:p>
            <a:r>
              <a:rPr lang="cs-CZ" altLang="cs-CZ" dirty="0"/>
              <a:t>riziková skupina – senioři a dlouhodobě nemocní</a:t>
            </a:r>
          </a:p>
          <a:p>
            <a:r>
              <a:rPr lang="cs-CZ" altLang="cs-CZ" dirty="0"/>
              <a:t>již za 36 hodin klidu na lůžku se začínají projevovat změny v pohybovém a oběhovém systému</a:t>
            </a:r>
          </a:p>
          <a:p>
            <a:r>
              <a:rPr lang="cs-CZ" altLang="cs-CZ" dirty="0"/>
              <a:t>během 7-10 dnů se vyvinou zřetelné patologické změny = imobilizační syndrom</a:t>
            </a:r>
          </a:p>
          <a:p>
            <a:endParaRPr lang="cs-CZ" altLang="cs-CZ" u="sng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338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106A2A-AE44-4851-B007-CA15831581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540D09-8032-459D-A5C6-4150F98882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B0CBAD-3624-4D17-9417-01979C04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altLang="cs-CZ" dirty="0"/>
              <a:t>Prevence dekubitů – blokování nepříznivých mechanických vlivů vnějšího prostředí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C837AA8-8CA6-4F55-8746-5B57D3210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významnou složkou v prevenci jsou matrace:</a:t>
            </a:r>
          </a:p>
          <a:p>
            <a:r>
              <a:rPr lang="cs-CZ" altLang="cs-CZ" dirty="0"/>
              <a:t>molitanové matrace </a:t>
            </a:r>
          </a:p>
          <a:p>
            <a:r>
              <a:rPr lang="cs-CZ" altLang="cs-CZ" dirty="0"/>
              <a:t>polyuretanové matrace sendvičového typu</a:t>
            </a:r>
          </a:p>
          <a:p>
            <a:r>
              <a:rPr lang="cs-CZ" altLang="cs-CZ" dirty="0"/>
              <a:t>vodní lůžka</a:t>
            </a:r>
          </a:p>
          <a:p>
            <a:r>
              <a:rPr lang="cs-CZ" altLang="cs-CZ" dirty="0"/>
              <a:t>vzduchová lůžka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7EDBA2-A40B-495C-8E99-68E3668A7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708" y="4365279"/>
            <a:ext cx="2372548" cy="16014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04C86D3-24F2-46AF-83FF-4E5FA51CA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500" y="1920420"/>
            <a:ext cx="2633700" cy="195698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C8A0069-36A4-4241-A107-3C2CFE55B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459" y="3506897"/>
            <a:ext cx="2438611" cy="1347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743A811-95A6-482F-A41B-340D33241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4694" y="4476269"/>
            <a:ext cx="2438611" cy="1877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133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902FE88-F508-4950-89B0-72746C4927C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3"/>
            <a:ext cx="3311525" cy="931928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Normalizace celkového stavu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06AEF2-04F7-496C-B642-0F4DEBDBA4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06D756-C2DD-4F4E-A7F3-C044BEADC6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A486F49-7CC3-4AF5-B7A7-716BB79E5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524" y="2480770"/>
            <a:ext cx="3312000" cy="1427730"/>
          </a:xfrm>
        </p:spPr>
        <p:txBody>
          <a:bodyPr/>
          <a:lstStyle/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zamezení nepříznivého vlivu moči, stolice a  potu</a:t>
            </a:r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udržování čistoty blízkého i vzdálenějšího prostředí (výměna osobního a ložního prádla,  plen, omývání, koupele, sprchování…) </a:t>
            </a:r>
          </a:p>
          <a:p>
            <a:pPr>
              <a:buClr>
                <a:srgbClr val="6600FF"/>
              </a:buClr>
              <a:defRPr/>
            </a:pPr>
            <a:endParaRPr lang="cs-CZ" altLang="cs-CZ" sz="2000" dirty="0"/>
          </a:p>
          <a:p>
            <a:pPr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kůži netřeme, sušíme mírným tlakem, udržujeme vláčnou  (promašťujeme)</a:t>
            </a:r>
            <a:endParaRPr lang="cs-CZ" sz="200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88E3BE91-FD73-4537-8827-F242CF639D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9525" y="2908554"/>
            <a:ext cx="3312000" cy="142773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korekce anémie, </a:t>
            </a:r>
            <a:r>
              <a:rPr lang="cs-CZ" altLang="cs-CZ" sz="2000" dirty="0" err="1"/>
              <a:t>hypoproteinémie</a:t>
            </a:r>
            <a:r>
              <a:rPr lang="cs-CZ" altLang="cs-CZ" sz="2000" dirty="0"/>
              <a:t>, rovnováhy vnitřního prostředí, bolesti, diabetu, blokování infekce, léčba základních a přidružených chorob</a:t>
            </a:r>
          </a:p>
          <a:p>
            <a:pPr>
              <a:lnSpc>
                <a:spcPct val="90000"/>
              </a:lnSpc>
              <a:buClr>
                <a:srgbClr val="6600FF"/>
              </a:buClr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strava bohatá na vitaminy a bílkoviny, dostatečný přísun tekutin </a:t>
            </a:r>
            <a:br>
              <a:rPr lang="cs-CZ" altLang="cs-CZ" sz="2000" dirty="0"/>
            </a:br>
            <a:r>
              <a:rPr lang="cs-CZ" altLang="cs-CZ" sz="2000" dirty="0"/>
              <a:t>(enterální nebo parenterální výživa)</a:t>
            </a:r>
          </a:p>
          <a:p>
            <a:endParaRPr lang="cs-CZ" dirty="0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D73D807D-B7CA-47FF-8968-03A78E1DB6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526" y="2480770"/>
            <a:ext cx="3312000" cy="142773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zahájit co nejdříve</a:t>
            </a:r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podporuje návrat hybnosti  </a:t>
            </a:r>
            <a:br>
              <a:rPr lang="cs-CZ" altLang="cs-CZ" sz="2000" dirty="0"/>
            </a:br>
            <a:r>
              <a:rPr lang="cs-CZ" altLang="cs-CZ" sz="2000" dirty="0"/>
              <a:t>a soběstačnost</a:t>
            </a:r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zlepšuje prokrvení </a:t>
            </a:r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přizpůsobit individuálním potřebám</a:t>
            </a:r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buClr>
                <a:srgbClr val="6600FF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/>
              <a:t>nemasírovat ohrožená místa</a:t>
            </a:r>
          </a:p>
          <a:p>
            <a:endParaRPr lang="cs-CZ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DA9C4F96-A4D7-4E2D-8C80-1579438787E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3"/>
            <a:ext cx="3311525" cy="574120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Hygiena</a:t>
            </a:r>
          </a:p>
          <a:p>
            <a:endParaRPr lang="cs-CZ" dirty="0"/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B19622F2-20C5-42B5-A4AF-9C9D8181E08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3"/>
            <a:ext cx="3311525" cy="931928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Rehabilitace 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07432187-F291-43C0-8330-0FDF5760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dekubitů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757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9D666C-7D46-481A-8C20-0B5FF5985A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A96688-5E7F-419F-917F-427FED38EB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F10A04-983A-4A6A-BD73-7261D762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Intertrigo - opruzenina</a:t>
            </a:r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8D4973D-9EEC-4C84-A9AE-17E422912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poškození vrchní vrstvy kůže vyvolané nejčastěji třením dvou vlhkých ploch o sebe</a:t>
            </a:r>
          </a:p>
          <a:p>
            <a:r>
              <a:rPr lang="cs-CZ" altLang="cs-CZ" dirty="0"/>
              <a:t>predilekční místa: podpaží, třísla, záhyby kůže na břiše, na vnitřní straně stehen, okolí rekta, pod prsy, u dětí pod krkem, při rýmě okolo nosu</a:t>
            </a:r>
          </a:p>
          <a:p>
            <a:r>
              <a:rPr lang="cs-CZ" altLang="cs-CZ" dirty="0"/>
              <a:t>příčina: moč, stolice, pot, sekret vytékající z nosu, úst 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762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D9B22B-EE74-489A-AE54-E5A5B7BA00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9A6F80-1F5A-4CDC-BC0E-FFE72910D0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0C331A-928D-4EC7-A71E-DB989B28DC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563127"/>
            <a:ext cx="5220000" cy="271576"/>
          </a:xfrm>
        </p:spPr>
        <p:txBody>
          <a:bodyPr/>
          <a:lstStyle/>
          <a:p>
            <a:r>
              <a:rPr lang="cs-CZ" sz="2800" dirty="0"/>
              <a:t>Místní projevy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CCA72BE-762B-4DCE-8A2D-78D348C1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Intertrigo – opruzenina 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96DAE4DC-7AE9-4E5B-8DAE-424BC83957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563127"/>
            <a:ext cx="5220000" cy="271576"/>
          </a:xfrm>
        </p:spPr>
        <p:txBody>
          <a:bodyPr/>
          <a:lstStyle/>
          <a:p>
            <a:r>
              <a:rPr lang="cs-CZ" sz="2800" dirty="0"/>
              <a:t>Celkové projevy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493DE4FA-DE68-4AA6-8F1F-C25F3D4AD2D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090639"/>
            <a:ext cx="5219998" cy="4139998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altLang="cs-CZ" dirty="0"/>
              <a:t>erytém, zduření, drobné puchýřky </a:t>
            </a:r>
          </a:p>
          <a:p>
            <a:r>
              <a:rPr lang="cs-CZ" altLang="cs-CZ" dirty="0"/>
              <a:t>subjektivně: svědění, pálení, bolest a nepohodlí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E200A2E6-5584-4506-AE1C-B6B72904C2D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8" y="2212006"/>
            <a:ext cx="5219998" cy="4139998"/>
          </a:xfrm>
        </p:spPr>
        <p:txBody>
          <a:bodyPr/>
          <a:lstStyle/>
          <a:p>
            <a:r>
              <a:rPr lang="cs-CZ" altLang="cs-CZ" dirty="0"/>
              <a:t>zvýšená tělesná teplota, nechutenství, poruchy vyprazdňování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1477234-AE59-4B63-9025-2B6320C1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2" y="4160494"/>
            <a:ext cx="2965606" cy="181157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DF95FCF-C85C-4AC4-8D15-259CA81C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527" y="4160494"/>
            <a:ext cx="1402202" cy="183505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B48207B-F0CD-4DA8-9911-435896B3F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316" y="4132976"/>
            <a:ext cx="2946584" cy="181157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43A70AA-CA86-4671-9356-42F39F161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3256" y="4132976"/>
            <a:ext cx="2457477" cy="1811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4997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7A0296-5E17-4BB7-9ABD-436FE7013C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93A175-DDAD-48C2-91D3-1480AAB17A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F9DD7A6-AEFF-42D4-B7EB-C3D7E7351C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429929"/>
            <a:ext cx="5220000" cy="271576"/>
          </a:xfrm>
        </p:spPr>
        <p:txBody>
          <a:bodyPr/>
          <a:lstStyle/>
          <a:p>
            <a:r>
              <a:rPr lang="cs-CZ" sz="2800" dirty="0"/>
              <a:t>Prevence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BAA38BB-F102-4684-AFDD-D510DB36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Intertrigo – opruzenina 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D7AE9F69-E4D3-435B-84B1-3F20FB49E2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427221"/>
            <a:ext cx="5220000" cy="271576"/>
          </a:xfrm>
        </p:spPr>
        <p:txBody>
          <a:bodyPr/>
          <a:lstStyle/>
          <a:p>
            <a:r>
              <a:rPr lang="cs-CZ" sz="2800" dirty="0"/>
              <a:t>Léčba 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77377A15-AE73-4B8B-BFDE-879EAA3B66A6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825047"/>
            <a:ext cx="5219998" cy="4139998"/>
          </a:xfrm>
        </p:spPr>
        <p:txBody>
          <a:bodyPr/>
          <a:lstStyle/>
          <a:p>
            <a:r>
              <a:rPr lang="cs-CZ" altLang="cs-CZ" dirty="0"/>
              <a:t>pravidelná hygiena predilekčních míst – čistá, suchá kůže</a:t>
            </a:r>
          </a:p>
          <a:p>
            <a:r>
              <a:rPr lang="cs-CZ" altLang="cs-CZ" dirty="0"/>
              <a:t>vkládání „mulových záložek“ mezi styčné a třecí plochy kůže</a:t>
            </a:r>
          </a:p>
          <a:p>
            <a:r>
              <a:rPr lang="cs-CZ" altLang="cs-CZ" dirty="0"/>
              <a:t>preventivní aplikace mastí, past, vazelíny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184B45A9-0BEF-4640-B0D9-D0703850357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830274"/>
            <a:ext cx="5219998" cy="4139998"/>
          </a:xfrm>
        </p:spPr>
        <p:txBody>
          <a:bodyPr/>
          <a:lstStyle/>
          <a:p>
            <a:r>
              <a:rPr lang="cs-CZ" altLang="cs-CZ" dirty="0"/>
              <a:t>na mokvající pokožku teplé obklady heřmánku, řapíku lékařského</a:t>
            </a:r>
          </a:p>
          <a:p>
            <a:r>
              <a:rPr lang="cs-CZ" altLang="cs-CZ" dirty="0"/>
              <a:t>aplikace past – ochranná zinková pasta (</a:t>
            </a:r>
            <a:r>
              <a:rPr lang="cs-CZ" altLang="cs-CZ" dirty="0" err="1"/>
              <a:t>Menalind</a:t>
            </a:r>
            <a:r>
              <a:rPr lang="cs-CZ" altLang="cs-CZ" dirty="0"/>
              <a:t>) </a:t>
            </a:r>
          </a:p>
          <a:p>
            <a:r>
              <a:rPr lang="cs-CZ" altLang="cs-CZ" dirty="0"/>
              <a:t>aplikace mastí – Rybí mast, </a:t>
            </a:r>
            <a:r>
              <a:rPr lang="cs-CZ" altLang="cs-CZ" dirty="0" err="1"/>
              <a:t>Bepanthen</a:t>
            </a:r>
            <a:r>
              <a:rPr lang="cs-CZ" altLang="cs-CZ" dirty="0"/>
              <a:t>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228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7BB946-18FA-4290-A0E2-E8C8B1E5A3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7BEFA-3D60-46A5-8956-1610FC349A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E4FBB6-F05F-4F67-AA98-9B92B4EC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a zdroje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8B1A745-51B5-463B-BFDB-425559948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Trachtová, E. a kol. : Potřeby nemocného v ošetřovatelském procesu. Brno, IDVPZ 2013.</a:t>
            </a:r>
          </a:p>
          <a:p>
            <a:r>
              <a:rPr lang="cs-CZ" altLang="cs-CZ" dirty="0"/>
              <a:t>Pokorná, A., Komínková, A.,</a:t>
            </a:r>
            <a:r>
              <a:rPr lang="cs-CZ" dirty="0"/>
              <a:t> Menšíková A., </a:t>
            </a:r>
            <a:r>
              <a:rPr lang="cs-CZ" dirty="0" err="1"/>
              <a:t>Šenkyříková</a:t>
            </a:r>
            <a:r>
              <a:rPr lang="cs-CZ" dirty="0"/>
              <a:t> M</a:t>
            </a:r>
            <a:r>
              <a:rPr lang="cs-CZ" altLang="cs-CZ" dirty="0"/>
              <a:t> : Ošetřovatelské postupy založené na důkazech. Brno, Masarykova univerzita 2019.</a:t>
            </a:r>
          </a:p>
          <a:p>
            <a:r>
              <a:rPr lang="cs-CZ" altLang="cs-CZ" u="sng" dirty="0">
                <a:hlinkClick r:id="rId3"/>
              </a:rPr>
              <a:t>www.dekubity.eu</a:t>
            </a:r>
            <a:endParaRPr lang="cs-CZ" altLang="cs-CZ" u="sng" dirty="0"/>
          </a:p>
          <a:p>
            <a:r>
              <a:rPr lang="cs-CZ" altLang="cs-CZ" u="sng" dirty="0">
                <a:hlinkClick r:id="rId4"/>
              </a:rPr>
              <a:t>www.epuap.org</a:t>
            </a:r>
            <a:endParaRPr lang="cs-CZ" altLang="cs-CZ" u="sng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58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B478E4-7540-48A2-8AD5-D6B27115B8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2FEBF6-8AE5-4BDC-BCA4-96FF683C7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E0FE0F5-171C-4E3A-B32D-53C07D20E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335"/>
            <a:ext cx="10752138" cy="323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114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3360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EE675D-960A-4B6F-924D-003FB8366D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102139-4A60-4A7B-9C7D-3A9616992C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6BB33B-EF2B-41B1-9EA3-BA040738197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Příčiny imobilizačního syndromu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54E4513-E8D1-401A-AAE4-30EB7E73F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změny stavu vědomí,</a:t>
            </a:r>
          </a:p>
          <a:p>
            <a:r>
              <a:rPr lang="cs-CZ" altLang="cs-CZ" dirty="0"/>
              <a:t>chronické somatické nebo duševní choroby,</a:t>
            </a:r>
          </a:p>
          <a:p>
            <a:r>
              <a:rPr lang="cs-CZ" altLang="cs-CZ" dirty="0"/>
              <a:t>úrazy, </a:t>
            </a:r>
          </a:p>
          <a:p>
            <a:r>
              <a:rPr lang="cs-CZ" altLang="cs-CZ" dirty="0"/>
              <a:t>léčbou předepsaná imobilizace</a:t>
            </a:r>
          </a:p>
          <a:p>
            <a:r>
              <a:rPr lang="cs-CZ" altLang="cs-CZ" dirty="0"/>
              <a:t>silné bolesti, nervová obrna, svalová onemocnění</a:t>
            </a:r>
          </a:p>
          <a:p>
            <a:r>
              <a:rPr lang="cs-CZ" altLang="cs-CZ" dirty="0"/>
              <a:t>…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15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2663AD-6556-4FA0-89E3-C858E8BB99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A11A64-CEA8-43DB-A670-9BAF6362C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009987-06EE-4F09-81DC-4A818818DDD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Změny v důsledku imobilizačního syndromu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EE4E2C0-63B6-4E32-A817-B1F31CCEE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Postižení všech systémů: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pohybového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kardiovaskulárního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respiračního 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trávicího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vylučovacího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metabolického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nervového</a:t>
            </a:r>
          </a:p>
          <a:p>
            <a:pPr marL="636048" lvl="1" indent="-384048" fontAlgn="auto">
              <a:lnSpc>
                <a:spcPct val="90000"/>
              </a:lnSpc>
              <a:defRPr/>
            </a:pPr>
            <a:r>
              <a:rPr lang="cs-CZ" altLang="cs-CZ" sz="2800" dirty="0"/>
              <a:t>kožního</a:t>
            </a:r>
            <a:endParaRPr lang="cs-CZ" altLang="cs-CZ" sz="2800" b="1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35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7F849E-38A3-4B04-BCBC-3522F43FB6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7574BF-7252-4A0E-9871-A9E07C2279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C35E80-A7F9-4B2B-8A29-79C10D940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Pohybový systém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0DD5464-FEA4-4035-9942-4B7CC27BE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3463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změny na kostech </a:t>
            </a:r>
            <a:r>
              <a:rPr lang="cs-CZ" altLang="cs-CZ" dirty="0"/>
              <a:t>– osteoporóza z </a:t>
            </a:r>
            <a:r>
              <a:rPr lang="cs-CZ" altLang="cs-CZ" dirty="0" err="1"/>
              <a:t>inaktivity</a:t>
            </a:r>
            <a:r>
              <a:rPr lang="cs-CZ" altLang="cs-CZ" dirty="0"/>
              <a:t> → není-li kost zatěžována → demineralizace kosti → řídnutí → riziko patologických zlomenin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dirty="0"/>
              <a:t>prevence: podávat vitamin D (pacient není ve styku se sluncem), cvičení na lůžku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změny na svalech </a:t>
            </a:r>
            <a:r>
              <a:rPr lang="cs-CZ" altLang="cs-CZ" dirty="0"/>
              <a:t>– atrofie svalové hmoty – během týdne ubude až 1/3 svalové síly, zkrácení šlach a svalů → nejčastěji na DKK a HKK → riziko kontraktur → deformity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0000DC"/>
                </a:solidFill>
              </a:rPr>
              <a:t>změny na kloubech </a:t>
            </a:r>
            <a:r>
              <a:rPr lang="cs-CZ" altLang="cs-CZ" dirty="0"/>
              <a:t>– snížení kloubní pohyblivosti → riziko ztuhnutí kloubů = ankylózy; ubývání kloubní tekutiny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prevence: aktivní a pasivní cvičení, polohování</a:t>
            </a:r>
          </a:p>
          <a:p>
            <a:pPr>
              <a:lnSpc>
                <a:spcPct val="100000"/>
              </a:lnSpc>
              <a:defRPr/>
            </a:pPr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36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FCC1FA-1539-44C2-9AC7-273308932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4EE959-2B9F-491F-8F93-D2B220C192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E88B19-FE8A-4073-966E-C70CC02A6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Kardiovaskulární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1D96036-D9D7-4120-B76A-64DF730ED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snižuje se výkonnost </a:t>
            </a:r>
          </a:p>
          <a:p>
            <a:r>
              <a:rPr lang="cs-CZ" dirty="0">
                <a:solidFill>
                  <a:srgbClr val="0000DC"/>
                </a:solidFill>
              </a:rPr>
              <a:t>tepová frekvence se zvyšuje </a:t>
            </a:r>
            <a:r>
              <a:rPr lang="cs-CZ" dirty="0"/>
              <a:t>(za den o 0,5 úderu/min)</a:t>
            </a:r>
          </a:p>
          <a:p>
            <a:r>
              <a:rPr lang="cs-CZ" dirty="0">
                <a:solidFill>
                  <a:srgbClr val="0000DC"/>
                </a:solidFill>
              </a:rPr>
              <a:t>nedostatečnost žilních chlopní </a:t>
            </a:r>
            <a:r>
              <a:rPr lang="cs-CZ" altLang="cs-CZ" dirty="0"/>
              <a:t>→</a:t>
            </a:r>
            <a:r>
              <a:rPr lang="cs-CZ" dirty="0"/>
              <a:t> dochází ke stáze krve, vzniku hydrostatického edému v křížové oblasti, na patách, na DKK,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ortostatická hypotenze </a:t>
            </a:r>
            <a:r>
              <a:rPr lang="cs-CZ" altLang="cs-CZ" dirty="0"/>
              <a:t>– při náhlé změně polohy → pokles TK </a:t>
            </a:r>
          </a:p>
          <a:p>
            <a:pPr marL="609600" indent="-609600">
              <a:buNone/>
              <a:defRPr/>
            </a:pPr>
            <a:r>
              <a:rPr lang="cs-CZ" altLang="cs-CZ" dirty="0"/>
              <a:t>   → mžitky před očima, závratě, slabost, nauzea, tachykardie,</a:t>
            </a:r>
          </a:p>
          <a:p>
            <a:pPr marL="609600" indent="-609600">
              <a:buNone/>
              <a:defRPr/>
            </a:pPr>
            <a:r>
              <a:rPr lang="cs-CZ" altLang="cs-CZ" dirty="0"/>
              <a:t>   možnost vazomotorické synkopy</a:t>
            </a:r>
          </a:p>
          <a:p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86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BC75CA-5450-4E0F-BCAF-EBCBF3C31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20DA1C-5D16-455A-9636-22D08BCAE1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6CB400-5DF5-4BCE-9EAA-8BF187B7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Kardiovaskulární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9AF7A28-FC80-481C-B8A9-62D39B0E5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tromboflebitida, </a:t>
            </a:r>
            <a:r>
              <a:rPr lang="cs-CZ" altLang="cs-CZ" dirty="0" err="1">
                <a:solidFill>
                  <a:srgbClr val="0000DC"/>
                </a:solidFill>
              </a:rPr>
              <a:t>tromboembolie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– chybí zapojení svalové pumpy DKK, vázne průtok krve, riziko žilního městnání → riziko otoků, zánětů, trombózy → embolie do plic</a:t>
            </a:r>
          </a:p>
          <a:p>
            <a:r>
              <a:rPr lang="cs-CZ" altLang="cs-CZ" dirty="0"/>
              <a:t>prevence: vysoká bandáž, gymnastika, elevace, antikoagulancia, monitorace lýtka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50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7763B8-AFD9-4938-B9DA-1C5C0298E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Imobilizační syndrom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8C49C4-6CF9-41D4-AE9D-1B396836A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B72DC0-21CD-4C46-A4C7-7CA1568D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Respirační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EA10BAF-FB0E-41AF-BF8B-0CAC560C9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mělké, povrchní dýchání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stagnace hlenu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hypostatická pneumonie </a:t>
            </a:r>
            <a:r>
              <a:rPr lang="cs-CZ" altLang="cs-CZ" dirty="0"/>
              <a:t>(důsledek stagnace hlenu) 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atelaktáza</a:t>
            </a:r>
            <a:r>
              <a:rPr lang="cs-CZ" altLang="cs-CZ" dirty="0"/>
              <a:t> – poloha vleže omezuje pohyb hrudníku a bránice → snižuje se vitální kapacita plic → možnost kolapsu plicních sklípků → hromadění sekretu → rozvoj infekce</a:t>
            </a:r>
          </a:p>
          <a:p>
            <a:r>
              <a:rPr lang="cs-CZ" altLang="cs-CZ" dirty="0"/>
              <a:t>prevence: dechová gymnastika nácvik prohloubeného dýchání, polohové drenáže, poklepové masáže, </a:t>
            </a:r>
            <a:r>
              <a:rPr lang="cs-CZ" altLang="cs-CZ" dirty="0" err="1"/>
              <a:t>Fowlerova</a:t>
            </a:r>
            <a:r>
              <a:rPr lang="cs-CZ" altLang="cs-CZ" dirty="0"/>
              <a:t> poloha, nácvik odkašlávání, péče o mikroklima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0612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Imobilizační syndrom, dekubity[20210916110501582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397</TotalTime>
  <Words>1804</Words>
  <Application>Microsoft Office PowerPoint</Application>
  <PresentationFormat>Širokoúhlá obrazovka</PresentationFormat>
  <Paragraphs>289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Tahoma</vt:lpstr>
      <vt:lpstr>Wingdings</vt:lpstr>
      <vt:lpstr>Prezentace_MU_CZ</vt:lpstr>
      <vt:lpstr>Imobilizační syndrom</vt:lpstr>
      <vt:lpstr>Imobilita </vt:lpstr>
      <vt:lpstr>Imobilizační syndrom</vt:lpstr>
      <vt:lpstr>Příčiny imobilizačního syndromu</vt:lpstr>
      <vt:lpstr>Změny v důsledku imobilizačního syndromu</vt:lpstr>
      <vt:lpstr>Pohybový systém </vt:lpstr>
      <vt:lpstr>Kardiovaskulární systém</vt:lpstr>
      <vt:lpstr>Kardiovaskulární systém</vt:lpstr>
      <vt:lpstr>Respirační systém</vt:lpstr>
      <vt:lpstr>Trávící systém </vt:lpstr>
      <vt:lpstr>Vylučovací systém</vt:lpstr>
      <vt:lpstr>Vylučovací systém </vt:lpstr>
      <vt:lpstr>Metabolický systém</vt:lpstr>
      <vt:lpstr>Nervový systém, psychické změny</vt:lpstr>
      <vt:lpstr>Kožní systém</vt:lpstr>
      <vt:lpstr>Dekubity – definice </vt:lpstr>
      <vt:lpstr>Dekubity – mechanizmy vniku</vt:lpstr>
      <vt:lpstr>Dekubity – přídatné faktory</vt:lpstr>
      <vt:lpstr>Klasifikace dekubitů</vt:lpstr>
      <vt:lpstr>Mezinárodní NPUAP/EPUAP systém klasifikace dekubitů  </vt:lpstr>
      <vt:lpstr>Mezinárodní NPUAP/EPUAP systém klasifikace dekubitů  </vt:lpstr>
      <vt:lpstr>Mezinárodní NPUAP/EPUAP systém klasifikace dekubitů  </vt:lpstr>
      <vt:lpstr>Mezinárodní NPUAP/EPUAP systém klasifikace dekubitů  </vt:lpstr>
      <vt:lpstr>Souhrn </vt:lpstr>
      <vt:lpstr>Predilekční místa</vt:lpstr>
      <vt:lpstr>Hodnocení rizika vzniku dekubitů: rozšířená stupnice podle Nortonové (riziko vzniku dekubitů je u nemocného, který dosáhne 25 a méně bodů)</vt:lpstr>
      <vt:lpstr>Ošetřovatelské intervence</vt:lpstr>
      <vt:lpstr>Prevence dekubitů - polohování</vt:lpstr>
      <vt:lpstr>Prevence dekubitů – blokování nepříznivých mechanických vlivů vnějšího prostředí</vt:lpstr>
      <vt:lpstr>Prevence dekubitů – blokování nepříznivých mechanických vlivů vnějšího prostředí</vt:lpstr>
      <vt:lpstr>Prevence dekubitů </vt:lpstr>
      <vt:lpstr>Intertrigo - opruzenina</vt:lpstr>
      <vt:lpstr>Intertrigo – opruzenina </vt:lpstr>
      <vt:lpstr>Intertrigo – opruzenina </vt:lpstr>
      <vt:lpstr>Literatura a zdroje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Jiří Šišma</cp:lastModifiedBy>
  <cp:revision>27</cp:revision>
  <cp:lastPrinted>1601-01-01T00:00:00Z</cp:lastPrinted>
  <dcterms:created xsi:type="dcterms:W3CDTF">2021-02-15T10:37:16Z</dcterms:created>
  <dcterms:modified xsi:type="dcterms:W3CDTF">2021-09-20T06:45:08Z</dcterms:modified>
</cp:coreProperties>
</file>