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24"/>
  </p:notesMasterIdLst>
  <p:handoutMasterIdLst>
    <p:handoutMasterId r:id="rId25"/>
  </p:handoutMasterIdLst>
  <p:sldIdLst>
    <p:sldId id="257" r:id="rId2"/>
    <p:sldId id="265" r:id="rId3"/>
    <p:sldId id="266" r:id="rId4"/>
    <p:sldId id="267" r:id="rId5"/>
    <p:sldId id="268" r:id="rId6"/>
    <p:sldId id="272" r:id="rId7"/>
    <p:sldId id="273" r:id="rId8"/>
    <p:sldId id="274" r:id="rId9"/>
    <p:sldId id="275" r:id="rId10"/>
    <p:sldId id="269" r:id="rId11"/>
    <p:sldId id="270" r:id="rId12"/>
    <p:sldId id="271" r:id="rId13"/>
    <p:sldId id="276" r:id="rId14"/>
    <p:sldId id="277" r:id="rId15"/>
    <p:sldId id="278" r:id="rId16"/>
    <p:sldId id="279" r:id="rId17"/>
    <p:sldId id="280" r:id="rId18"/>
    <p:sldId id="281" r:id="rId19"/>
    <p:sldId id="282" r:id="rId20"/>
    <p:sldId id="283" r:id="rId21"/>
    <p:sldId id="284" r:id="rId22"/>
    <p:sldId id="264" r:id="rId23"/>
  </p:sldIdLst>
  <p:sldSz cx="12192000" cy="6858000"/>
  <p:notesSz cx="6858000" cy="9144000"/>
  <p:custDataLst>
    <p:tags r:id="rId26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DC"/>
    <a:srgbClr val="F01928"/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52" autoAdjust="0"/>
    <p:restoredTop sz="95768" autoAdjust="0"/>
  </p:normalViewPr>
  <p:slideViewPr>
    <p:cSldViewPr snapToGrid="0">
      <p:cViewPr varScale="1">
        <p:scale>
          <a:sx n="111" d="100"/>
          <a:sy n="111" d="100"/>
        </p:scale>
        <p:origin x="510" y="102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180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Kompresivní terapie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 dirty="0"/>
              <a:t>Kliknutím vložíte nadpis</a:t>
            </a:r>
            <a:endParaRPr lang="cs-CZ" noProof="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46943" cy="1067390"/>
          </a:xfrm>
          <a:prstGeom prst="rect">
            <a:avLst/>
          </a:prstGeom>
        </p:spPr>
      </p:pic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,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Kompresivní terapie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Kompresivní terapie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46943" cy="1067390"/>
          </a:xfrm>
          <a:prstGeom prst="rect">
            <a:avLst/>
          </a:prstGeom>
        </p:spPr>
      </p:pic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Kompresivní terapie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5812725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- inverzní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Kompresivní terapie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F585A7D-D2A5-48D6-9877-7D43E33E52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868"/>
            <a:ext cx="1546943" cy="1065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2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F585A7D-D2A5-48D6-9877-7D43E33E52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868"/>
            <a:ext cx="1546943" cy="1065653"/>
          </a:xfrm>
          <a:prstGeom prst="rect">
            <a:avLst/>
          </a:prstGeom>
        </p:spPr>
      </p:pic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Kompresivní terapie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1992485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 obrázkem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5419" cy="597600"/>
          </a:xfrm>
          <a:prstGeom prst="rect">
            <a:avLst/>
          </a:prstGeom>
        </p:spPr>
      </p:pic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6040795"/>
            <a:ext cx="8555976" cy="510831"/>
          </a:xfrm>
        </p:spPr>
        <p:txBody>
          <a:bodyPr lIns="0" tIns="0" rIns="0" bIns="0" numCol="1" spcCol="324000">
            <a:noAutofit/>
          </a:bodyPr>
          <a:lstStyle>
            <a:lvl1pPr marL="0" marR="0" indent="0" algn="l" defTabSz="914400" rtl="0" eaLnBrk="1" fontAlgn="base" latinLnBrk="0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sz="1500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MED slide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5">
            <a:extLst>
              <a:ext uri="{FF2B5EF4-FFF2-40B4-BE49-F238E27FC236}">
                <a16:creationId xmlns:a16="http://schemas.microsoft.com/office/drawing/2014/main" id="{B05C908F-B8F4-4FC8-A2D7-3536612277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872" y="2014647"/>
            <a:ext cx="4106255" cy="2828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C4DCCB8A-E23F-49B6-A0BE-D9E395C4E7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956" y="2298933"/>
            <a:ext cx="8725020" cy="226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Kompresivní terapie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Kompresivní terapie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Kompresivní terapie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Kompresivní terapie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pPr lvl="0"/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Kompresivní terapie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47735" y="2596845"/>
            <a:ext cx="4125465" cy="3208441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9509" y="1665288"/>
            <a:ext cx="6207791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A2E7788A-7319-4B13-B5BD-0D72FA9D7A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</p:spTree>
    <p:extLst>
      <p:ext uri="{BB962C8B-B14F-4D97-AF65-F5344CB8AC3E}">
        <p14:creationId xmlns:p14="http://schemas.microsoft.com/office/powerpoint/2010/main" val="383283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Kompresivní terapie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Kompresivní terapie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72000" indent="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Kompresivní terapie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Kompresivní terapie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cs-CZ" noProof="0" dirty="0"/>
              <a:t>Kliknutím vložíte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98" r:id="rId6"/>
    <p:sldLayoutId id="2147483673" r:id="rId7"/>
    <p:sldLayoutId id="2147483675" r:id="rId8"/>
    <p:sldLayoutId id="2147483695" r:id="rId9"/>
    <p:sldLayoutId id="2147483677" r:id="rId10"/>
    <p:sldLayoutId id="2147483686" r:id="rId11"/>
    <p:sldLayoutId id="2147483697" r:id="rId12"/>
    <p:sldLayoutId id="2147483690" r:id="rId13"/>
    <p:sldLayoutId id="2147483696" r:id="rId14"/>
    <p:sldLayoutId id="2147483694" r:id="rId15"/>
    <p:sldLayoutId id="2147483692" r:id="rId16"/>
    <p:sldLayoutId id="2147483693" r:id="rId17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marR="0" indent="0" algn="l" defTabSz="914400" rtl="0" eaLnBrk="1" fontAlgn="base" latinLnBrk="0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tabLst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9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3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is.muni.cz/do/rect/el/estud/lf/js19/osetrovatelske_postupy/web/index.html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4" Type="http://schemas.openxmlformats.org/officeDocument/2006/relationships/hyperlink" Target="https://www.lecbarany.cz/clanky/nova-videa-o-kompresivni-terapii-na-lecbarany-cz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6.xml"/><Relationship Id="rId1" Type="http://schemas.openxmlformats.org/officeDocument/2006/relationships/tags" Target="../tags/tag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4901BD5-B621-457A-A3C1-934C8991DD6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Kompresivní terapie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093A52F-DFBC-4B6B-BBDC-1588FD46926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CADB5C8-0733-4C32-8641-03A48F52112A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cs-CZ" dirty="0"/>
              <a:t>Kompresivní terapie</a:t>
            </a:r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70203146-06C9-4338-89C5-E96AFA8C11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5200" y="4451475"/>
            <a:ext cx="11361600" cy="698497"/>
          </a:xfrm>
        </p:spPr>
        <p:txBody>
          <a:bodyPr/>
          <a:lstStyle/>
          <a:p>
            <a:r>
              <a:rPr lang="cs-CZ" sz="1000" dirty="0">
                <a:latin typeface="+mn-lt"/>
              </a:rPr>
              <a:t>Mgr. et Mgr. Andrea Menšíková, Mgr. Marta Šenkyříková, PhD.,</a:t>
            </a:r>
          </a:p>
          <a:p>
            <a:r>
              <a:rPr lang="cs-CZ" sz="1000" dirty="0">
                <a:latin typeface="+mn-lt"/>
              </a:rPr>
              <a:t>Ústav zdravotnických věd, LF MU Brno</a:t>
            </a:r>
          </a:p>
          <a:p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175485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6BE12F8-4B51-4FC8-8867-EBE6206C68A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Kompresivní terapie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C186A53-ACA2-4220-BAC4-BBE1EBE0E7A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40DAB30-A80A-4E37-9363-095357F265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Zásady přikládání bandáže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FC763B94-4C01-4C49-9EE5-37D07E18BC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dirty="0"/>
              <a:t>zvolit kompresivní pomůcku (obinadlo, punčochy) s ohledem na účel (prevence, léčba, podpůrná léčba), na průběh nemoci (akutní/chronická fáze) a schopnosti jedince použít pomůcku</a:t>
            </a:r>
          </a:p>
          <a:p>
            <a:pPr lvl="0"/>
            <a:r>
              <a:rPr lang="cs-CZ" dirty="0"/>
              <a:t>zvolit funkční (neopotřebovaný) materiál</a:t>
            </a:r>
          </a:p>
          <a:p>
            <a:pPr lvl="0"/>
            <a:r>
              <a:rPr lang="cs-CZ" dirty="0"/>
              <a:t>zvolit správnou šířku obinadla a velikost punčochy (čím větší je bandážovaná část těla, tím širší obinadlo a větší punčocha) </a:t>
            </a:r>
          </a:p>
          <a:p>
            <a:pPr lvl="0"/>
            <a:r>
              <a:rPr lang="cs-CZ" dirty="0"/>
              <a:t>kompresi provést před vstáváním z lůžka (před spuštěním dolních končetin)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99715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D5E79EC-0279-4D99-ACC4-72000AB8998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Kompresivní terapie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11FC717-F219-43BE-8C0A-BEF019E132B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CFE5CEEC-4527-469B-BD1D-34A061C0DA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487575"/>
            <a:ext cx="10753200" cy="451576"/>
          </a:xfrm>
        </p:spPr>
        <p:txBody>
          <a:bodyPr/>
          <a:lstStyle/>
          <a:p>
            <a:r>
              <a:rPr lang="cs-CZ" dirty="0"/>
              <a:t>Zásady přikládání bandáže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60F83E16-8BD0-4A7B-AFBF-4445C72B46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000" y="1171576"/>
            <a:ext cx="10753200" cy="4139998"/>
          </a:xfrm>
        </p:spPr>
        <p:txBody>
          <a:bodyPr/>
          <a:lstStyle/>
          <a:p>
            <a:pPr lvl="0"/>
            <a:r>
              <a:rPr lang="cs-CZ" sz="2400" dirty="0"/>
              <a:t>dodržet správnou techniku provedení (přiložit od metatarzálních kůstek přes patu a kotník pod koleno/nízká bandáž anebo po tříslo/vysoká bandáž, obinadlo odvíjet bezprostředně na kůži, neodtahovat od nohy, kompresi provést nejsilněji v dolní části nohy/nárt, kotník, dolní část bérce na dolní končetině, zápěstí a předloktí na horní končetině, směrem k srdci se tlak komprese snižuje)</a:t>
            </a:r>
          </a:p>
          <a:p>
            <a:pPr lvl="0"/>
            <a:r>
              <a:rPr lang="cs-CZ" sz="2400" dirty="0"/>
              <a:t>komprese nesmí vytvářet záhyby, shrnovat se, jednotlivé otočky se překrývají ze dvou třetin  </a:t>
            </a:r>
          </a:p>
          <a:p>
            <a:pPr lvl="0"/>
            <a:r>
              <a:rPr lang="cs-CZ" sz="2400" dirty="0"/>
              <a:t>monitorovat výskyt bolesti, brnění, necitlivosti, otoku, modrého zbarvení prstů, chladných </a:t>
            </a:r>
            <a:r>
              <a:rPr lang="cs-CZ" sz="2400" dirty="0" err="1"/>
              <a:t>aker</a:t>
            </a:r>
            <a:r>
              <a:rPr lang="cs-CZ" sz="2400" dirty="0"/>
              <a:t>, podráždění kůže</a:t>
            </a:r>
          </a:p>
          <a:p>
            <a:pPr lvl="0"/>
            <a:r>
              <a:rPr lang="cs-CZ" sz="2400" dirty="0" err="1"/>
              <a:t>edukovat</a:t>
            </a:r>
            <a:r>
              <a:rPr lang="cs-CZ" sz="2400" dirty="0"/>
              <a:t> pacienta    </a:t>
            </a:r>
          </a:p>
          <a:p>
            <a:pPr lvl="0"/>
            <a:endParaRPr lang="cs-CZ" dirty="0"/>
          </a:p>
          <a:p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458338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2EE8314-09D9-48A7-BE2A-0DCD1D65E34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Kompresivní terapie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EFB1701-8EA1-41E7-B2DB-37C9FF0D8F7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F119FB1-8BBF-4D3A-A696-2D5BDA5D87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Technika bandáže dolní končetiny </a:t>
            </a:r>
            <a:r>
              <a:rPr lang="cs-CZ" dirty="0" err="1"/>
              <a:t>krátkotažným</a:t>
            </a:r>
            <a:r>
              <a:rPr lang="cs-CZ" dirty="0"/>
              <a:t> obinadlem </a:t>
            </a:r>
          </a:p>
        </p:txBody>
      </p:sp>
      <p:pic>
        <p:nvPicPr>
          <p:cNvPr id="6" name="Zástupný symbol pro obsah 5">
            <a:extLst>
              <a:ext uri="{FF2B5EF4-FFF2-40B4-BE49-F238E27FC236}">
                <a16:creationId xmlns:a16="http://schemas.microsoft.com/office/drawing/2014/main" id="{4A78ACF8-3BCA-4A96-BABF-8484D6A805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46985" y="2090737"/>
            <a:ext cx="6698029" cy="3763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8537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E8B1569-F121-4660-9DB8-4336AEEB3CC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Kompresivní terapie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94F94FB-5A76-48BD-BA87-C6C06F230E2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78171A4-A4C9-4EA4-B483-34AEB3A840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Technika bandáže dolní končetiny </a:t>
            </a:r>
            <a:r>
              <a:rPr lang="cs-CZ" dirty="0" err="1"/>
              <a:t>krátkotažným</a:t>
            </a:r>
            <a:r>
              <a:rPr lang="cs-CZ" dirty="0"/>
              <a:t> obinadlem – základní otočka, tzv. zámeček </a:t>
            </a:r>
          </a:p>
        </p:txBody>
      </p:sp>
      <p:pic>
        <p:nvPicPr>
          <p:cNvPr id="6" name="Zástupný symbol pro obsah 5">
            <a:extLst>
              <a:ext uri="{FF2B5EF4-FFF2-40B4-BE49-F238E27FC236}">
                <a16:creationId xmlns:a16="http://schemas.microsoft.com/office/drawing/2014/main" id="{53F26B69-D2F0-4894-A3A6-4FF77C1554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23281" y="2347706"/>
            <a:ext cx="6745437" cy="3790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0888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E4568CD-CF68-4349-82A0-FFDEA860B00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Kompresivní terapie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8B46712-F3E3-4060-B50C-5C27573D58B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072B0C1-733B-4965-AB61-1F7F72CC25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Technika bandáže dolní končetiny </a:t>
            </a:r>
            <a:r>
              <a:rPr lang="cs-CZ" dirty="0" err="1"/>
              <a:t>krátkotažným</a:t>
            </a:r>
            <a:r>
              <a:rPr lang="cs-CZ" dirty="0"/>
              <a:t> obinadlem  – fixace zámečku pomocí kruhové otočky</a:t>
            </a:r>
          </a:p>
        </p:txBody>
      </p:sp>
      <p:pic>
        <p:nvPicPr>
          <p:cNvPr id="6" name="Zástupný symbol pro obsah 5">
            <a:extLst>
              <a:ext uri="{FF2B5EF4-FFF2-40B4-BE49-F238E27FC236}">
                <a16:creationId xmlns:a16="http://schemas.microsoft.com/office/drawing/2014/main" id="{BC835014-81E9-45E5-A2D3-79B1A87E6F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60237" y="2479238"/>
            <a:ext cx="6671525" cy="3748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9236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9DD304C-2C9E-4313-8AE7-4E748176B81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Kompresivní terapie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3803E71-D2CE-4B6F-8A24-565EC0B601B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0A428B7-861B-4844-A85A-5F65FF6037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Technika bandáže dolní končetiny </a:t>
            </a:r>
            <a:r>
              <a:rPr lang="cs-CZ" dirty="0" err="1"/>
              <a:t>krátkotažným</a:t>
            </a:r>
            <a:r>
              <a:rPr lang="cs-CZ" dirty="0"/>
              <a:t> obinadlem – vedení osmičkových otoček přes kotník</a:t>
            </a:r>
          </a:p>
        </p:txBody>
      </p:sp>
      <p:pic>
        <p:nvPicPr>
          <p:cNvPr id="6" name="Zástupný symbol pro obsah 5">
            <a:extLst>
              <a:ext uri="{FF2B5EF4-FFF2-40B4-BE49-F238E27FC236}">
                <a16:creationId xmlns:a16="http://schemas.microsoft.com/office/drawing/2014/main" id="{C11187CA-000F-4687-98EB-ABF8CD981D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98308" y="2432022"/>
            <a:ext cx="6595383" cy="3705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1580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26F79EA-24C5-49CD-8BF9-937A549747E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Kompresivní terapie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698FB8B-9843-4B90-87E1-347CEFEC228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DEFDB54-5D1E-4566-909F-8F95AA21B1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Technika bandáže dolní končetiny </a:t>
            </a:r>
            <a:r>
              <a:rPr lang="cs-CZ" dirty="0" err="1"/>
              <a:t>krátkotažným</a:t>
            </a:r>
            <a:r>
              <a:rPr lang="cs-CZ" dirty="0"/>
              <a:t> obinadlem – vedení osmičkových otoček přes patu</a:t>
            </a:r>
            <a:br>
              <a:rPr lang="cs-CZ" dirty="0"/>
            </a:br>
            <a:endParaRPr lang="cs-CZ" dirty="0"/>
          </a:p>
        </p:txBody>
      </p:sp>
      <p:pic>
        <p:nvPicPr>
          <p:cNvPr id="6" name="Zástupný symbol pro obsah 5">
            <a:extLst>
              <a:ext uri="{FF2B5EF4-FFF2-40B4-BE49-F238E27FC236}">
                <a16:creationId xmlns:a16="http://schemas.microsoft.com/office/drawing/2014/main" id="{4C532BDD-974F-499B-BBF0-3F49707D60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79631" y="2411033"/>
            <a:ext cx="6632737" cy="3726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8662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DD608E1-3763-4074-A49F-B621BBF8D37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Kompresivní terapie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8B1968C-C82A-4297-9CDC-639EC0C0C4A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71DFC6E-F562-40B0-96CA-2F7EF0016D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Technika bandáže dolní končetiny </a:t>
            </a:r>
            <a:r>
              <a:rPr lang="cs-CZ" dirty="0" err="1"/>
              <a:t>krátkotažným</a:t>
            </a:r>
            <a:r>
              <a:rPr lang="cs-CZ" dirty="0"/>
              <a:t> obinadlem – navázání dalšího obinadla  </a:t>
            </a:r>
          </a:p>
        </p:txBody>
      </p:sp>
      <p:pic>
        <p:nvPicPr>
          <p:cNvPr id="6" name="Zástupný symbol pro obsah 5">
            <a:extLst>
              <a:ext uri="{FF2B5EF4-FFF2-40B4-BE49-F238E27FC236}">
                <a16:creationId xmlns:a16="http://schemas.microsoft.com/office/drawing/2014/main" id="{A78EF88C-A98E-4A96-A595-5D8B1689F2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41791" y="2233746"/>
            <a:ext cx="7108417" cy="3994254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6B4DDDF2-9192-491A-B674-CEA508C2FA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0096" y="4041723"/>
            <a:ext cx="2057687" cy="1124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2955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CB6833B-B645-4848-B90F-C1C3EE11826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Kompresivní terapie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7C8D794-3751-454D-9732-32B534CE4C3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6B6B4D3-C7B3-40B4-A75E-14E794DD21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Technika bandáže dolní končetiny </a:t>
            </a:r>
            <a:r>
              <a:rPr lang="cs-CZ" dirty="0" err="1"/>
              <a:t>krátkotažným</a:t>
            </a:r>
            <a:r>
              <a:rPr lang="cs-CZ" dirty="0"/>
              <a:t> obinadlem – nízká bandáž – hoblinový obvaz </a:t>
            </a:r>
          </a:p>
        </p:txBody>
      </p:sp>
      <p:pic>
        <p:nvPicPr>
          <p:cNvPr id="6" name="Zástupný symbol pro obsah 5">
            <a:extLst>
              <a:ext uri="{FF2B5EF4-FFF2-40B4-BE49-F238E27FC236}">
                <a16:creationId xmlns:a16="http://schemas.microsoft.com/office/drawing/2014/main" id="{97247F4F-4DD4-48DD-9FE0-27B6008D9C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03215" y="2302772"/>
            <a:ext cx="6585569" cy="3700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4279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D29BC64-380F-4F3D-AF78-977D72532F8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Kompresivní terapie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7D97B7C-3694-48DC-9014-9A0733B4389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E3B135C-8095-4867-85E0-9C65195BC0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Technika bandáže dolní končetiny </a:t>
            </a:r>
            <a:r>
              <a:rPr lang="cs-CZ" dirty="0" err="1"/>
              <a:t>krátkotažným</a:t>
            </a:r>
            <a:r>
              <a:rPr lang="cs-CZ" dirty="0"/>
              <a:t> obinadlem – nízká bandáž – klasový obvaz </a:t>
            </a:r>
          </a:p>
        </p:txBody>
      </p:sp>
      <p:pic>
        <p:nvPicPr>
          <p:cNvPr id="6" name="Zástupný symbol pro obsah 5">
            <a:extLst>
              <a:ext uri="{FF2B5EF4-FFF2-40B4-BE49-F238E27FC236}">
                <a16:creationId xmlns:a16="http://schemas.microsoft.com/office/drawing/2014/main" id="{44D887E8-91C0-4A90-95C9-413711928E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97086" y="2318268"/>
            <a:ext cx="6797827" cy="3819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6803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9169697-C195-4981-9ADE-FB6BEB43E38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Kompresivní terapie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E4FECD9-3E8C-4E9E-BE8D-8B4C91A6652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C8EE21B-4917-4E48-85A7-DFBEDD6362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Kompresivní terapie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F179DA-4AF4-4F6A-83B9-4A783CA357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dirty="0"/>
              <a:t>podporuje venózní návrat krve z končetin, zrychluje proudění krve v žilách (komprese vytváří tlak na stěnu povrchových a hlubokých žil), zužuje rozšířené žíly, zlepšuje domykavost žilních chlopní a zabraňuje stagnaci krve</a:t>
            </a:r>
          </a:p>
          <a:p>
            <a:pPr lvl="0"/>
            <a:r>
              <a:rPr lang="cs-CZ" dirty="0"/>
              <a:t>uplatňuje se jako metoda preventivní, léčebná i podpůrná</a:t>
            </a:r>
          </a:p>
          <a:p>
            <a:pPr lvl="0"/>
            <a:r>
              <a:rPr lang="cs-CZ" dirty="0"/>
              <a:t>provádí se bandáží pomocí kompresivních obinadel a kompresivních punčoch</a:t>
            </a:r>
          </a:p>
          <a:p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292918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74AA923-4B05-48A3-924C-90ADFD10F6B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Kompresivní terapie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8316E48-FB21-435E-AF2D-0C6D8D4831C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DF5BE42-C125-4D59-85E3-722192038E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Literatura a zdroje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836488EB-737F-4979-B5F1-A5AC5A1491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 err="1"/>
              <a:t>Beharková</a:t>
            </a:r>
            <a:r>
              <a:rPr lang="cs-CZ" altLang="cs-CZ" dirty="0"/>
              <a:t>, N., Soldánová, D. : Základy ošetřovatelských postupů a intervencí. </a:t>
            </a:r>
            <a:r>
              <a:rPr lang="cs-CZ" altLang="cs-CZ" dirty="0" err="1"/>
              <a:t>Elportál</a:t>
            </a:r>
            <a:r>
              <a:rPr lang="cs-CZ" altLang="cs-CZ" dirty="0"/>
              <a:t> Brno, Masarykova univerzita 2019. </a:t>
            </a:r>
            <a:r>
              <a:rPr lang="cs-CZ" dirty="0">
                <a:hlinkClick r:id="rId3"/>
              </a:rPr>
              <a:t>Základy ošetřovatelských postupů a intervencí | Lékařská fakulta Masarykovy univerzity (muni.</a:t>
            </a:r>
            <a:r>
              <a:rPr lang="cs-CZ">
                <a:hlinkClick r:id="rId3"/>
              </a:rPr>
              <a:t>cz)</a:t>
            </a:r>
            <a:endParaRPr lang="cs-CZ"/>
          </a:p>
          <a:p>
            <a:endParaRPr lang="cs-CZ" dirty="0"/>
          </a:p>
          <a:p>
            <a:r>
              <a:rPr lang="cs-CZ" dirty="0">
                <a:hlinkClick r:id="rId4"/>
              </a:rPr>
              <a:t>https://www.lecbarany.cz/clanky/nova-videa-o-kompresivni-terapii-na-lecbarany-cz</a:t>
            </a:r>
            <a:endParaRPr lang="cs-CZ" dirty="0"/>
          </a:p>
          <a:p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418911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78CF593-B88C-4903-B3F2-B8C965EA625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Kompresivní terapie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F174D5E-1323-4A01-9200-409C6200253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21</a:t>
            </a:fld>
            <a:endParaRPr lang="cs-CZ" altLang="cs-CZ" dirty="0"/>
          </a:p>
        </p:txBody>
      </p:sp>
      <p:pic>
        <p:nvPicPr>
          <p:cNvPr id="6" name="Zástupný symbol pro obsah 5">
            <a:extLst>
              <a:ext uri="{FF2B5EF4-FFF2-40B4-BE49-F238E27FC236}">
                <a16:creationId xmlns:a16="http://schemas.microsoft.com/office/drawing/2014/main" id="{B5C52717-F589-4044-9816-3E86B0883B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20725" y="2144335"/>
            <a:ext cx="10752138" cy="323608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814516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26771086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1E02C74-F06D-4A05-A11E-0421AACE447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Kompresivní terapie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FE8D89B-BCE6-4B86-AB01-1632D37B9DF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5860B10-5A98-476F-AE43-5F92946970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Účel kompresivní terapie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A394F1A8-8EFE-4FA0-ACD9-DB251843AC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dirty="0"/>
              <a:t>prevence tromboembolické nemoci (před a po operaci, u dlouhodobě imobilních)</a:t>
            </a:r>
          </a:p>
          <a:p>
            <a:pPr lvl="0"/>
            <a:r>
              <a:rPr lang="cs-CZ" dirty="0"/>
              <a:t>prevence edémů a varixů (křečových žil) </a:t>
            </a:r>
          </a:p>
          <a:p>
            <a:pPr lvl="0"/>
            <a:r>
              <a:rPr lang="cs-CZ" dirty="0"/>
              <a:t>léčba trombózy, posttrombotického syndromu (souboru změn a příznaků vznikajících jako následek hluboké žilní trombózy)</a:t>
            </a:r>
          </a:p>
          <a:p>
            <a:pPr lvl="0"/>
            <a:r>
              <a:rPr lang="cs-CZ" dirty="0"/>
              <a:t>léčba bércového vředu (</a:t>
            </a:r>
            <a:r>
              <a:rPr lang="cs-CZ" dirty="0" err="1"/>
              <a:t>ulcus</a:t>
            </a:r>
            <a:r>
              <a:rPr lang="cs-CZ" dirty="0"/>
              <a:t> </a:t>
            </a:r>
            <a:r>
              <a:rPr lang="cs-CZ" dirty="0" err="1"/>
              <a:t>cruris</a:t>
            </a:r>
            <a:r>
              <a:rPr lang="cs-CZ" dirty="0"/>
              <a:t>) </a:t>
            </a:r>
          </a:p>
          <a:p>
            <a:pPr lvl="0"/>
            <a:r>
              <a:rPr lang="cs-CZ" dirty="0"/>
              <a:t>podpůrná léčba chronické žilní nedostatečnosti, lymfedému</a:t>
            </a:r>
          </a:p>
          <a:p>
            <a:pPr lvl="0"/>
            <a:r>
              <a:rPr lang="cs-CZ" dirty="0"/>
              <a:t>podpůrná léčba onemocnění pohybového aparátu</a:t>
            </a:r>
          </a:p>
          <a:p>
            <a:pPr lvl="0"/>
            <a:r>
              <a:rPr lang="cs-CZ" dirty="0"/>
              <a:t>po operaci varixů, po </a:t>
            </a:r>
            <a:r>
              <a:rPr lang="cs-CZ" dirty="0" err="1"/>
              <a:t>skleroterapii</a:t>
            </a:r>
            <a:r>
              <a:rPr lang="cs-CZ" dirty="0"/>
              <a:t> (odstranění varixů), po liposukci (odsátí tuku)       </a:t>
            </a:r>
          </a:p>
          <a:p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080288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0731EC0-F4AF-477E-A2C3-C2376661ED7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Kompresivní terapie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4C02693-58B8-4DF2-918A-88DD04BA95B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0D04FE9-6726-40D4-A309-40C4006655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Pomůcky 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BFB46D73-CC66-4726-BAEE-EAC021E51B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dirty="0"/>
              <a:t>nepoddajné </a:t>
            </a:r>
            <a:r>
              <a:rPr lang="cs-CZ" dirty="0">
                <a:solidFill>
                  <a:srgbClr val="0000DC"/>
                </a:solidFill>
              </a:rPr>
              <a:t>obvazy ze zinkoklihu</a:t>
            </a:r>
            <a:r>
              <a:rPr lang="cs-CZ" dirty="0"/>
              <a:t>: nejvyšší pracovní a nejnižší klidový tlak</a:t>
            </a:r>
          </a:p>
          <a:p>
            <a:pPr lvl="0"/>
            <a:r>
              <a:rPr lang="cs-CZ" dirty="0" err="1">
                <a:solidFill>
                  <a:srgbClr val="0000DC"/>
                </a:solidFill>
              </a:rPr>
              <a:t>krátkotažná</a:t>
            </a:r>
            <a:r>
              <a:rPr lang="cs-CZ" dirty="0">
                <a:solidFill>
                  <a:srgbClr val="0000DC"/>
                </a:solidFill>
              </a:rPr>
              <a:t> obinadla</a:t>
            </a:r>
            <a:r>
              <a:rPr lang="cs-CZ" dirty="0"/>
              <a:t>: málo roztažitelná, vysoký pracovní a nízký klidový tlak</a:t>
            </a:r>
          </a:p>
          <a:p>
            <a:pPr lvl="0"/>
            <a:r>
              <a:rPr lang="cs-CZ" dirty="0" err="1">
                <a:solidFill>
                  <a:srgbClr val="0000DC"/>
                </a:solidFill>
              </a:rPr>
              <a:t>dlouhotažná</a:t>
            </a:r>
            <a:r>
              <a:rPr lang="cs-CZ" dirty="0">
                <a:solidFill>
                  <a:srgbClr val="0000DC"/>
                </a:solidFill>
              </a:rPr>
              <a:t> obinadla</a:t>
            </a:r>
            <a:r>
              <a:rPr lang="cs-CZ" dirty="0"/>
              <a:t>: vysoce roztažitelná, nízký pracovní a vysoký klidový tlak</a:t>
            </a:r>
          </a:p>
          <a:p>
            <a:pPr lvl="0"/>
            <a:r>
              <a:rPr lang="cs-CZ" dirty="0">
                <a:solidFill>
                  <a:srgbClr val="0000DC"/>
                </a:solidFill>
              </a:rPr>
              <a:t>kompresivní punčochy</a:t>
            </a:r>
          </a:p>
          <a:p>
            <a:pPr lvl="0"/>
            <a:r>
              <a:rPr lang="cs-CZ" dirty="0">
                <a:solidFill>
                  <a:srgbClr val="0000DC"/>
                </a:solidFill>
              </a:rPr>
              <a:t>vícevrstevné bandáže</a:t>
            </a:r>
          </a:p>
          <a:p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407737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74688B9-E409-4DD1-9BE1-5B99E5DFCE7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Kompresivní terapie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EC5BC99-B34E-4943-9B5A-91946B96114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40EEAA6-7A3E-491E-BD59-02A68EDAEB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Pomůcky </a:t>
            </a:r>
          </a:p>
        </p:txBody>
      </p:sp>
      <p:pic>
        <p:nvPicPr>
          <p:cNvPr id="6" name="Zástupný symbol pro obsah 5">
            <a:extLst>
              <a:ext uri="{FF2B5EF4-FFF2-40B4-BE49-F238E27FC236}">
                <a16:creationId xmlns:a16="http://schemas.microsoft.com/office/drawing/2014/main" id="{8E2EA40A-BCAF-4BAF-B683-908ACB3EBF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681"/>
          <a:stretch/>
        </p:blipFill>
        <p:spPr>
          <a:xfrm>
            <a:off x="2332383" y="899525"/>
            <a:ext cx="7164920" cy="545447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429820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A01F31B-1298-412F-A91C-AFD0EE3E77D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Kompresivní terapie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A14A002-805A-475D-82C1-7A2FF67E879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C79AF58-5945-401F-A84F-7AE7F48E5A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Obinadla s krátkým tahem (</a:t>
            </a:r>
            <a:r>
              <a:rPr lang="cs-CZ" dirty="0" err="1"/>
              <a:t>krátkotažná</a:t>
            </a:r>
            <a:r>
              <a:rPr lang="cs-CZ" dirty="0"/>
              <a:t>, tažnost 60-90 %)</a:t>
            </a:r>
            <a:br>
              <a:rPr lang="cs-CZ" dirty="0"/>
            </a:br>
            <a:br>
              <a:rPr lang="cs-CZ" dirty="0"/>
            </a:br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B33BFA8F-D3B8-4B46-9211-4F4DB2D35C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998002"/>
            <a:ext cx="10753200" cy="4139998"/>
          </a:xfrm>
        </p:spPr>
        <p:txBody>
          <a:bodyPr/>
          <a:lstStyle/>
          <a:p>
            <a:pPr lvl="0"/>
            <a:r>
              <a:rPr lang="cs-CZ" dirty="0"/>
              <a:t>mají výrazný kompresivní účinek, vysoký pracovní a nízký klidový tlak</a:t>
            </a:r>
          </a:p>
          <a:p>
            <a:pPr lvl="0"/>
            <a:r>
              <a:rPr lang="cs-CZ" dirty="0"/>
              <a:t>při správném provedení je lze ponechat tři dny včetně noci v průběhu intenzivního léčebného režimu (nelze použít na končetiny s výrazným otokem)</a:t>
            </a:r>
          </a:p>
          <a:p>
            <a:pPr lvl="0"/>
            <a:r>
              <a:rPr lang="cs-CZ" dirty="0"/>
              <a:t>použití: lymfatické otoky, žilní insuficience, bércové vředy</a:t>
            </a:r>
          </a:p>
          <a:p>
            <a:pPr lvl="0"/>
            <a:r>
              <a:rPr lang="cs-CZ" dirty="0"/>
              <a:t>výhody: lepší léčebný efekt, držení tahu po celý den, nerolování se</a:t>
            </a:r>
          </a:p>
          <a:p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226934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B7144EE-7C6D-4C15-A364-74B5098B199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Kompresivní terapie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D010BDB-E6C0-40B7-AFF4-C0412F61192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CA612AEE-7E7C-4355-8FE8-5BC709DDA7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Obinadla s dlouhým tahem (</a:t>
            </a:r>
            <a:r>
              <a:rPr lang="cs-CZ" dirty="0" err="1"/>
              <a:t>dlouhotažná</a:t>
            </a:r>
            <a:r>
              <a:rPr lang="cs-CZ" dirty="0"/>
              <a:t>, tažnost nad 100 %)</a:t>
            </a:r>
            <a:br>
              <a:rPr lang="cs-CZ" dirty="0"/>
            </a:br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C9ACD097-33C4-4930-AE73-602DD3D4C3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998002"/>
            <a:ext cx="10753200" cy="4139998"/>
          </a:xfrm>
        </p:spPr>
        <p:txBody>
          <a:bodyPr/>
          <a:lstStyle/>
          <a:p>
            <a:pPr lvl="0"/>
            <a:r>
              <a:rPr lang="cs-CZ" dirty="0"/>
              <a:t>nízký pracovní a vysoký klidový tlak</a:t>
            </a:r>
          </a:p>
          <a:p>
            <a:pPr lvl="0"/>
            <a:r>
              <a:rPr lang="cs-CZ" dirty="0"/>
              <a:t>použití: doléčení a udržení dosaženého stavu žilních onemocnění, léčba podvrtnutí, krátkodobá bandáž u pohyblivého pacienta</a:t>
            </a:r>
          </a:p>
          <a:p>
            <a:pPr lvl="0"/>
            <a:r>
              <a:rPr lang="cs-CZ" dirty="0"/>
              <a:t>při chůzi se roztahují a poddávají, nepoužívat během spánku</a:t>
            </a:r>
          </a:p>
          <a:p>
            <a:pPr lvl="0"/>
            <a:r>
              <a:rPr lang="cs-CZ" dirty="0"/>
              <a:t>výhody: použití u akutních i chronických stavů, u chodících pacientů</a:t>
            </a:r>
          </a:p>
          <a:p>
            <a:pPr lvl="0"/>
            <a:r>
              <a:rPr lang="cs-CZ" dirty="0"/>
              <a:t>nevýhody: rychle ztrácí tažnost, musí se opakovaně převazovat</a:t>
            </a:r>
          </a:p>
          <a:p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422094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1632D8D-4596-438E-AA8C-FB8193A8CE3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Kompresivní terapie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97FFE8F-7C35-49D1-BD04-7A917B52F04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40A07D2-D4ED-4974-95CB-F997F4CA8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Kompresivní punčochy</a:t>
            </a:r>
            <a:br>
              <a:rPr lang="cs-CZ" dirty="0"/>
            </a:br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0197D806-F7BE-4BCA-81EE-8FBBDA35D7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dirty="0"/>
              <a:t>nízký pracovní a vysoký klidový tlak (</a:t>
            </a:r>
            <a:r>
              <a:rPr lang="cs-CZ" dirty="0" err="1"/>
              <a:t>dlouhotažná</a:t>
            </a:r>
            <a:r>
              <a:rPr lang="cs-CZ" dirty="0"/>
              <a:t>)</a:t>
            </a:r>
          </a:p>
          <a:p>
            <a:pPr lvl="0"/>
            <a:r>
              <a:rPr lang="cs-CZ" dirty="0"/>
              <a:t>použití: udržovací fáze, stabilizované chronické žilní onemocnění vyžadující kompresivní terapii, varixy a otoky v těhotenství, po chirurgickém žilním zákroku, nepoužívat během spánku</a:t>
            </a:r>
          </a:p>
          <a:p>
            <a:pPr lvl="0"/>
            <a:r>
              <a:rPr lang="cs-CZ" dirty="0"/>
              <a:t>správný výběr:</a:t>
            </a:r>
          </a:p>
          <a:p>
            <a:pPr lvl="0"/>
            <a:r>
              <a:rPr lang="cs-CZ" dirty="0"/>
              <a:t>velikost – změření délky končetiny a obvodu jednotlivých částí </a:t>
            </a:r>
          </a:p>
          <a:p>
            <a:pPr lvl="0"/>
            <a:r>
              <a:rPr lang="cs-CZ" dirty="0"/>
              <a:t>kompresivní třída (čtyři typy), podle tlaku, kterým punčocha působí v oblasti hlezna</a:t>
            </a:r>
          </a:p>
          <a:p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460381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79A4038-0F2E-40B1-ADAF-1F89EA260A9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Kompresivní terapie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C4680AE-66DB-47CF-82BB-0419BA4A956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F2D4D90-09C5-420C-BAB3-FC3C6B4A86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Kompresivní punčochy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D70B8568-2FE9-4E83-AD11-CAD742AEB1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I.</a:t>
            </a:r>
            <a:r>
              <a:rPr lang="cs-CZ" dirty="0"/>
              <a:t> </a:t>
            </a:r>
            <a:r>
              <a:rPr lang="cs-CZ" b="1" dirty="0"/>
              <a:t>kompresivní třída</a:t>
            </a:r>
            <a:r>
              <a:rPr lang="cs-CZ" dirty="0"/>
              <a:t> (18-21 </a:t>
            </a:r>
            <a:r>
              <a:rPr lang="cs-CZ" dirty="0" err="1"/>
              <a:t>mmHg</a:t>
            </a:r>
            <a:r>
              <a:rPr lang="cs-CZ" dirty="0"/>
              <a:t>): lehká komprese (prevence vzniku varixů při genetické zátěži anebo v graviditě, otoky ze stagnace při dlouhém stání)</a:t>
            </a:r>
          </a:p>
          <a:p>
            <a:r>
              <a:rPr lang="cs-CZ" b="1" dirty="0"/>
              <a:t>II.</a:t>
            </a:r>
            <a:r>
              <a:rPr lang="cs-CZ" dirty="0"/>
              <a:t> </a:t>
            </a:r>
            <a:r>
              <a:rPr lang="cs-CZ" b="1" dirty="0"/>
              <a:t>kompresivní třída</a:t>
            </a:r>
            <a:r>
              <a:rPr lang="cs-CZ" dirty="0"/>
              <a:t> (23-32 </a:t>
            </a:r>
            <a:r>
              <a:rPr lang="cs-CZ" dirty="0" err="1"/>
              <a:t>mmHg</a:t>
            </a:r>
            <a:r>
              <a:rPr lang="cs-CZ" dirty="0"/>
              <a:t>): středně silná komprese (varixy, po operaci varixů, projevy chronické žilní choroby, otoky)</a:t>
            </a:r>
          </a:p>
          <a:p>
            <a:r>
              <a:rPr lang="cs-CZ" b="1" dirty="0"/>
              <a:t>III.</a:t>
            </a:r>
            <a:r>
              <a:rPr lang="cs-CZ" dirty="0"/>
              <a:t> </a:t>
            </a:r>
            <a:r>
              <a:rPr lang="cs-CZ" b="1" dirty="0"/>
              <a:t>kompresivní třída</a:t>
            </a:r>
            <a:r>
              <a:rPr lang="cs-CZ" dirty="0"/>
              <a:t> (34-46 mm </a:t>
            </a:r>
            <a:r>
              <a:rPr lang="cs-CZ" dirty="0" err="1"/>
              <a:t>Hg</a:t>
            </a:r>
            <a:r>
              <a:rPr lang="cs-CZ" dirty="0"/>
              <a:t>): silná komprese (trombóza, posttrombotický syndrom, žilní nedostatečnost s tendencí tvorby otoků, prevence recidivy po zhojení </a:t>
            </a:r>
            <a:r>
              <a:rPr lang="cs-CZ" dirty="0" err="1"/>
              <a:t>ulcus</a:t>
            </a:r>
            <a:r>
              <a:rPr lang="cs-CZ" dirty="0"/>
              <a:t> </a:t>
            </a:r>
            <a:r>
              <a:rPr lang="cs-CZ" dirty="0" err="1"/>
              <a:t>cruris</a:t>
            </a:r>
            <a:r>
              <a:rPr lang="cs-CZ" dirty="0"/>
              <a:t>)</a:t>
            </a:r>
          </a:p>
          <a:p>
            <a:r>
              <a:rPr lang="cs-CZ" b="1" dirty="0"/>
              <a:t>IV.</a:t>
            </a:r>
            <a:r>
              <a:rPr lang="cs-CZ" dirty="0"/>
              <a:t> </a:t>
            </a:r>
            <a:r>
              <a:rPr lang="cs-CZ" b="1" dirty="0"/>
              <a:t>kompresivní třída</a:t>
            </a:r>
            <a:r>
              <a:rPr lang="cs-CZ" dirty="0"/>
              <a:t> (nad 60 mm </a:t>
            </a:r>
            <a:r>
              <a:rPr lang="cs-CZ" dirty="0" err="1"/>
              <a:t>Hg</a:t>
            </a:r>
            <a:r>
              <a:rPr lang="cs-CZ" dirty="0"/>
              <a:t>): extra silná komprese (u výrazných trvalých otoků mízního původu – lymfedému)</a:t>
            </a:r>
          </a:p>
          <a:p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3641822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_PERSONNUM" val="100"/>
  <p:tag name="ARS_PPT_DBNAME" val="Kompresivní terapie[20210913090506910].mdb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ni-med-prezentace-16-9-cz-v11.potx" id="{AF0F71E7-5DF4-4053-86E5-72B8973D7F64}" vid="{53024889-B6B7-4D78-8AB9-6C3BF509ADE5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muni-med-prezentace-16-9-cz-v11 (1)</Template>
  <TotalTime>264</TotalTime>
  <Words>924</Words>
  <Application>Microsoft Office PowerPoint</Application>
  <PresentationFormat>Širokoúhlá obrazovka</PresentationFormat>
  <Paragraphs>108</Paragraphs>
  <Slides>22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22</vt:i4>
      </vt:variant>
    </vt:vector>
  </HeadingPairs>
  <TitlesOfParts>
    <vt:vector size="26" baseType="lpstr">
      <vt:lpstr>Arial</vt:lpstr>
      <vt:lpstr>Tahoma</vt:lpstr>
      <vt:lpstr>Wingdings</vt:lpstr>
      <vt:lpstr>Prezentace_MU_CZ</vt:lpstr>
      <vt:lpstr>Kompresivní terapie</vt:lpstr>
      <vt:lpstr>Kompresivní terapie</vt:lpstr>
      <vt:lpstr>Účel kompresivní terapie</vt:lpstr>
      <vt:lpstr>Pomůcky </vt:lpstr>
      <vt:lpstr>Pomůcky </vt:lpstr>
      <vt:lpstr>Obinadla s krátkým tahem (krátkotažná, tažnost 60-90 %)  </vt:lpstr>
      <vt:lpstr>Obinadla s dlouhým tahem (dlouhotažná, tažnost nad 100 %) </vt:lpstr>
      <vt:lpstr>Kompresivní punčochy </vt:lpstr>
      <vt:lpstr>Kompresivní punčochy</vt:lpstr>
      <vt:lpstr>Zásady přikládání bandáže</vt:lpstr>
      <vt:lpstr>Zásady přikládání bandáže</vt:lpstr>
      <vt:lpstr>Technika bandáže dolní končetiny krátkotažným obinadlem </vt:lpstr>
      <vt:lpstr>Technika bandáže dolní končetiny krátkotažným obinadlem – základní otočka, tzv. zámeček </vt:lpstr>
      <vt:lpstr>Technika bandáže dolní končetiny krátkotažným obinadlem  – fixace zámečku pomocí kruhové otočky</vt:lpstr>
      <vt:lpstr>Technika bandáže dolní končetiny krátkotažným obinadlem – vedení osmičkových otoček přes kotník</vt:lpstr>
      <vt:lpstr>Technika bandáže dolní končetiny krátkotažným obinadlem – vedení osmičkových otoček přes patu </vt:lpstr>
      <vt:lpstr>Technika bandáže dolní končetiny krátkotažným obinadlem – navázání dalšího obinadla  </vt:lpstr>
      <vt:lpstr>Technika bandáže dolní končetiny krátkotažným obinadlem – nízká bandáž – hoblinový obvaz </vt:lpstr>
      <vt:lpstr>Technika bandáže dolní končetiny krátkotažným obinadlem – nízká bandáž – klasový obvaz </vt:lpstr>
      <vt:lpstr>Literatura a zdroje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Andrea Menšíková</dc:creator>
  <cp:lastModifiedBy>Jiří Šišma</cp:lastModifiedBy>
  <cp:revision>22</cp:revision>
  <cp:lastPrinted>2021-09-09T08:11:12Z</cp:lastPrinted>
  <dcterms:created xsi:type="dcterms:W3CDTF">2021-02-15T10:37:16Z</dcterms:created>
  <dcterms:modified xsi:type="dcterms:W3CDTF">2021-09-22T10:52:52Z</dcterms:modified>
</cp:coreProperties>
</file>