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9"/>
  </p:notesMasterIdLst>
  <p:handoutMasterIdLst>
    <p:handoutMasterId r:id="rId80"/>
  </p:handoutMasterIdLst>
  <p:sldIdLst>
    <p:sldId id="257" r:id="rId2"/>
    <p:sldId id="265" r:id="rId3"/>
    <p:sldId id="266" r:id="rId4"/>
    <p:sldId id="319" r:id="rId5"/>
    <p:sldId id="367" r:id="rId6"/>
    <p:sldId id="321" r:id="rId7"/>
    <p:sldId id="320" r:id="rId8"/>
    <p:sldId id="368" r:id="rId9"/>
    <p:sldId id="322" r:id="rId10"/>
    <p:sldId id="324" r:id="rId11"/>
    <p:sldId id="323" r:id="rId12"/>
    <p:sldId id="326" r:id="rId13"/>
    <p:sldId id="369" r:id="rId14"/>
    <p:sldId id="370" r:id="rId15"/>
    <p:sldId id="329" r:id="rId16"/>
    <p:sldId id="330" r:id="rId17"/>
    <p:sldId id="331" r:id="rId18"/>
    <p:sldId id="332" r:id="rId19"/>
    <p:sldId id="375" r:id="rId20"/>
    <p:sldId id="333" r:id="rId21"/>
    <p:sldId id="371" r:id="rId22"/>
    <p:sldId id="334" r:id="rId23"/>
    <p:sldId id="335" r:id="rId24"/>
    <p:sldId id="336" r:id="rId25"/>
    <p:sldId id="337" r:id="rId26"/>
    <p:sldId id="338" r:id="rId27"/>
    <p:sldId id="376" r:id="rId28"/>
    <p:sldId id="339" r:id="rId29"/>
    <p:sldId id="340" r:id="rId30"/>
    <p:sldId id="341" r:id="rId31"/>
    <p:sldId id="342" r:id="rId32"/>
    <p:sldId id="343" r:id="rId33"/>
    <p:sldId id="373" r:id="rId34"/>
    <p:sldId id="346" r:id="rId35"/>
    <p:sldId id="347" r:id="rId36"/>
    <p:sldId id="348" r:id="rId37"/>
    <p:sldId id="349" r:id="rId38"/>
    <p:sldId id="377" r:id="rId39"/>
    <p:sldId id="345" r:id="rId40"/>
    <p:sldId id="351" r:id="rId41"/>
    <p:sldId id="352" r:id="rId42"/>
    <p:sldId id="353" r:id="rId43"/>
    <p:sldId id="392" r:id="rId44"/>
    <p:sldId id="358" r:id="rId45"/>
    <p:sldId id="378" r:id="rId46"/>
    <p:sldId id="359" r:id="rId47"/>
    <p:sldId id="360" r:id="rId48"/>
    <p:sldId id="374" r:id="rId49"/>
    <p:sldId id="364" r:id="rId50"/>
    <p:sldId id="365" r:id="rId51"/>
    <p:sldId id="366" r:id="rId52"/>
    <p:sldId id="384" r:id="rId53"/>
    <p:sldId id="385" r:id="rId54"/>
    <p:sldId id="274" r:id="rId55"/>
    <p:sldId id="379" r:id="rId56"/>
    <p:sldId id="301" r:id="rId57"/>
    <p:sldId id="302" r:id="rId58"/>
    <p:sldId id="303" r:id="rId59"/>
    <p:sldId id="304" r:id="rId60"/>
    <p:sldId id="305" r:id="rId61"/>
    <p:sldId id="387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80" r:id="rId72"/>
    <p:sldId id="388" r:id="rId73"/>
    <p:sldId id="390" r:id="rId74"/>
    <p:sldId id="381" r:id="rId75"/>
    <p:sldId id="391" r:id="rId76"/>
    <p:sldId id="382" r:id="rId77"/>
    <p:sldId id="264" r:id="rId78"/>
  </p:sldIdLst>
  <p:sldSz cx="12192000" cy="6858000"/>
  <p:notesSz cx="6858000" cy="9144000"/>
  <p:custDataLst>
    <p:tags r:id="rId8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122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Měření a monitoring vitálních funkcí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722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upload.wikimedia.org/wikipedia/commons/e/e5/ECG_principle_slow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ebs.wofford.edu/moellerjf/bio342%20Fall%202014/cardio.htm" TargetMode="Externa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hyperlink" Target="http://www.wikiskripta.eu/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hyperlink" Target="http://www.apotheken-umschau.de/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5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image" Target="../media/image5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rect/el/estud/lf/js19/osetrovatelske_postupy/web/index.html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Měření a monitoring vitálních funkcí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F66793-ED11-427B-A1EA-ABD6B50CFC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1219BF-6BF3-4229-965F-75C018C4B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415790-B618-40F3-BA9E-EE78AE558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Příznaky horečky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3866DA7-7F64-4255-82F6-D1006F8C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32" y="1427095"/>
            <a:ext cx="10753200" cy="4139998"/>
          </a:xfrm>
        </p:spPr>
        <p:txBody>
          <a:bodyPr/>
          <a:lstStyle/>
          <a:p>
            <a:r>
              <a:rPr lang="cs-CZ" dirty="0"/>
              <a:t>pocit chladu, tepla</a:t>
            </a:r>
          </a:p>
          <a:p>
            <a:r>
              <a:rPr lang="cs-CZ" dirty="0"/>
              <a:t>tachykardie</a:t>
            </a:r>
          </a:p>
          <a:p>
            <a:r>
              <a:rPr lang="cs-CZ" dirty="0"/>
              <a:t>hyperventilace</a:t>
            </a:r>
          </a:p>
          <a:p>
            <a:r>
              <a:rPr lang="cs-CZ" dirty="0"/>
              <a:t>třesavka, zimnice</a:t>
            </a:r>
          </a:p>
          <a:p>
            <a:r>
              <a:rPr lang="cs-CZ" dirty="0"/>
              <a:t>svalové napětí</a:t>
            </a:r>
          </a:p>
          <a:p>
            <a:r>
              <a:rPr lang="cs-CZ" dirty="0"/>
              <a:t>bledost, cyanóza</a:t>
            </a:r>
          </a:p>
          <a:p>
            <a:r>
              <a:rPr lang="cs-CZ" dirty="0"/>
              <a:t>studená/teplá kůže</a:t>
            </a:r>
          </a:p>
          <a:p>
            <a:r>
              <a:rPr lang="cs-CZ" dirty="0"/>
              <a:t>suchost v ústech, žízeň</a:t>
            </a:r>
          </a:p>
          <a:p>
            <a:r>
              <a:rPr lang="cs-CZ" dirty="0"/>
              <a:t>nevolnost, nechutenství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3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5BCB2C-5976-48E6-9B31-39E815CE21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73A8C9-E88E-41B0-8345-658EA60CA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AD010B-EA05-4313-A16D-CBDBF131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altLang="cs-CZ" dirty="0"/>
              <a:t>Pojmy identifikující změny TT</a:t>
            </a:r>
            <a:endParaRPr lang="cs-CZ" dirty="0"/>
          </a:p>
        </p:txBody>
      </p:sp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2D3E22C0-5C8A-4501-8C7F-E019F8CC78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847745"/>
              </p:ext>
            </p:extLst>
          </p:nvPr>
        </p:nvGraphicFramePr>
        <p:xfrm>
          <a:off x="720000" y="1301225"/>
          <a:ext cx="8958469" cy="4740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354">
                  <a:extLst>
                    <a:ext uri="{9D8B030D-6E8A-4147-A177-3AD203B41FA5}">
                      <a16:colId xmlns:a16="http://schemas.microsoft.com/office/drawing/2014/main" val="288469954"/>
                    </a:ext>
                  </a:extLst>
                </a:gridCol>
                <a:gridCol w="3380090">
                  <a:extLst>
                    <a:ext uri="{9D8B030D-6E8A-4147-A177-3AD203B41FA5}">
                      <a16:colId xmlns:a16="http://schemas.microsoft.com/office/drawing/2014/main" val="3133786104"/>
                    </a:ext>
                  </a:extLst>
                </a:gridCol>
                <a:gridCol w="3286025">
                  <a:extLst>
                    <a:ext uri="{9D8B030D-6E8A-4147-A177-3AD203B41FA5}">
                      <a16:colId xmlns:a16="http://schemas.microsoft.com/office/drawing/2014/main" val="15724736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387203"/>
                  </a:ext>
                </a:extLst>
              </a:tr>
              <a:tr h="729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hibernace</a:t>
                      </a:r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podchlazení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pod 35 °C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262184"/>
                  </a:ext>
                </a:extLst>
              </a:tr>
              <a:tr h="729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hypotermie</a:t>
                      </a:r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podchlazení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od 35 – 35,9°C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090474"/>
                  </a:ext>
                </a:extLst>
              </a:tr>
              <a:tr h="729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normotermie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fyziologická teplota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36 – 36,9°C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70071"/>
                  </a:ext>
                </a:extLst>
              </a:tr>
              <a:tr h="729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subfebrilie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zvýšená teplota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37 – 37,9°C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851719"/>
                  </a:ext>
                </a:extLst>
              </a:tr>
              <a:tr h="729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febris</a:t>
                      </a:r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horečka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38 – 40°C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211029"/>
                  </a:ext>
                </a:extLst>
              </a:tr>
              <a:tr h="729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hyperpyrexie</a:t>
                      </a:r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nadměrná horečka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+mn-lt"/>
                        </a:rPr>
                        <a:t>nad 40,1°C</a:t>
                      </a:r>
                    </a:p>
                    <a:p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7346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5200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71025A-0667-4FF6-8A04-12D29CE514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5CB3B3-9193-4BF2-A481-933581B6D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5F912A-F1B8-46A6-B7C0-0747704DEE8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 Intervence při měření TT</a:t>
            </a:r>
            <a:br>
              <a:rPr lang="cs-CZ" altLang="cs-CZ" dirty="0">
                <a:latin typeface="Arial" pitchFamily="34" charset="0"/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0DDF2E2-2E43-45C9-BEDF-80B0BC69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sleduj TT v pravidelných intervalech (3x denně)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o změně informuj lékaře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podávej medikaci dle ordinace lékaře a kontroluj její účinek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dle potřeby aplikuj fyzikální terapii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dbej na suchost a čistotu pokožky, osobního a ložního prádla</a:t>
            </a:r>
          </a:p>
          <a:p>
            <a:endParaRPr lang="cs-CZ" altLang="cs-CZ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16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8F69B0-54DC-4CDF-B54D-475862EEE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C747BA-EBAF-4B71-BCC4-B591CF4FE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9A4F6D-2078-46D9-BCC7-C5220A4EE5A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2. Puls (P, HR, TF)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52583D-4BE4-435E-9E79-AE76C5DC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Puls = n</a:t>
            </a:r>
            <a:r>
              <a:rPr lang="cs-CZ" altLang="cs-CZ" dirty="0">
                <a:solidFill>
                  <a:srgbClr val="0000DC"/>
                </a:solidFill>
                <a:cs typeface="Arial" panose="020B0604020202020204" pitchFamily="34" charset="0"/>
              </a:rPr>
              <a:t>áraz krevního proudu na stěnu tepny při kontrakci levé srdeční komory</a:t>
            </a:r>
          </a:p>
          <a:p>
            <a:endParaRPr lang="cs-CZ" altLang="cs-CZ" dirty="0">
              <a:solidFill>
                <a:srgbClr val="0000DC"/>
              </a:solidFill>
              <a:cs typeface="Arial" panose="020B0604020202020204" pitchFamily="34" charset="0"/>
            </a:endParaRPr>
          </a:p>
          <a:p>
            <a:endParaRPr lang="cs-CZ" dirty="0"/>
          </a:p>
        </p:txBody>
      </p:sp>
      <p:graphicFrame>
        <p:nvGraphicFramePr>
          <p:cNvPr id="8" name="Group 37">
            <a:extLst>
              <a:ext uri="{FF2B5EF4-FFF2-40B4-BE49-F238E27FC236}">
                <a16:creationId xmlns:a16="http://schemas.microsoft.com/office/drawing/2014/main" id="{C34D6B01-CA27-475A-9176-AD3EBE74C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71466"/>
              </p:ext>
            </p:extLst>
          </p:nvPr>
        </p:nvGraphicFramePr>
        <p:xfrm>
          <a:off x="3591339" y="2174640"/>
          <a:ext cx="7142921" cy="3657360"/>
        </p:xfrm>
        <a:graphic>
          <a:graphicData uri="http://schemas.openxmlformats.org/drawingml/2006/table">
            <a:tbl>
              <a:tblPr/>
              <a:tblGrid>
                <a:gridCol w="4447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088">
                <a:tc gridSpan="2"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Fyziologické hodnoty - 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normokardie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95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věk</a:t>
                      </a: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průměr/min</a:t>
                      </a:r>
                    </a:p>
                  </a:txBody>
                  <a:tcPr marL="91443" marR="91443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0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novorozenec</a:t>
                      </a: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125</a:t>
                      </a:r>
                    </a:p>
                  </a:txBody>
                  <a:tcPr marL="91443" marR="91443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0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 let</a:t>
                      </a: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1443" marR="91443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95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 let – chlapci</a:t>
                      </a: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85</a:t>
                      </a:r>
                    </a:p>
                  </a:txBody>
                  <a:tcPr marL="91443" marR="91443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0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 let – dívky</a:t>
                      </a: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91443" marR="91443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0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dospělý – muž</a:t>
                      </a: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91443" marR="91443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0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dospělý – žena </a:t>
                      </a:r>
                    </a:p>
                  </a:txBody>
                  <a:tcPr marL="91443" marR="91443"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585788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048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169988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362075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1819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276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2733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190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75</a:t>
                      </a:r>
                    </a:p>
                  </a:txBody>
                  <a:tcPr marL="91443" marR="91443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553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C259F3-309D-4B2E-AEB2-37C96A7EDE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7EDD77-3880-431C-BE97-52B8912F5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D2F4BE-A04B-4057-848D-94956246C1A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Faktory ovlivňující tepovou frekvenci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A736181-017E-47FA-87CB-976692628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věk, pohlaví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tělesná kondice, aktivita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stres, nervová stabilita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horečka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krvácení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změna polohy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léky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8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F07C97-CE6E-4E10-B2ED-B9CDA32601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D8D6-0294-46B5-BBAB-E1AAA148B1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03B7A3-4FBD-4F6E-8C61-62B3660316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Hodnocení pulsu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4CA776C-2286-4688-A2C7-2F33247F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r>
              <a:rPr lang="cs-CZ" u="sng" dirty="0"/>
              <a:t>frekvence</a:t>
            </a:r>
            <a:r>
              <a:rPr lang="cs-CZ" dirty="0"/>
              <a:t> – </a:t>
            </a:r>
            <a:r>
              <a:rPr lang="cs-CZ" dirty="0">
                <a:solidFill>
                  <a:srgbClr val="0000DC"/>
                </a:solidFill>
              </a:rPr>
              <a:t>bradykardie</a:t>
            </a:r>
            <a:r>
              <a:rPr lang="cs-CZ" dirty="0"/>
              <a:t> pod 60´, </a:t>
            </a:r>
            <a:r>
              <a:rPr lang="cs-CZ" dirty="0">
                <a:solidFill>
                  <a:srgbClr val="0000DC"/>
                </a:solidFill>
              </a:rPr>
              <a:t>tachykardie</a:t>
            </a:r>
            <a:r>
              <a:rPr lang="cs-CZ" dirty="0"/>
              <a:t> nad 90´</a:t>
            </a:r>
          </a:p>
          <a:p>
            <a:endParaRPr lang="cs-CZ" dirty="0"/>
          </a:p>
          <a:p>
            <a:r>
              <a:rPr lang="cs-CZ" u="sng" dirty="0"/>
              <a:t>rytmus</a:t>
            </a:r>
            <a:r>
              <a:rPr lang="cs-CZ" dirty="0"/>
              <a:t> – pravidelný, nepravidelný</a:t>
            </a:r>
          </a:p>
          <a:p>
            <a:endParaRPr lang="cs-CZ" dirty="0"/>
          </a:p>
          <a:p>
            <a:r>
              <a:rPr lang="cs-CZ" u="sng" dirty="0"/>
              <a:t>kvalita</a:t>
            </a:r>
            <a:r>
              <a:rPr lang="cs-CZ" dirty="0"/>
              <a:t> – tvrdý, plný, nitkovitý</a:t>
            </a:r>
          </a:p>
          <a:p>
            <a:endParaRPr lang="cs-CZ" dirty="0"/>
          </a:p>
          <a:p>
            <a:r>
              <a:rPr lang="cs-CZ" dirty="0"/>
              <a:t>(rozdílnost – PHK, LHK)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B067B5-BA76-41AD-BC60-919783C6B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333" y="2987001"/>
            <a:ext cx="1347333" cy="883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4D094E-8DB6-466C-8A1F-571D7C1FD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0DFA1D-07C6-4039-8224-60B5EF2912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893C3B-258C-4F24-B9A6-8035FC92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pulsu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605611B-7837-4BBA-B181-891FD2C28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Palpačně</a:t>
            </a:r>
          </a:p>
          <a:p>
            <a:endParaRPr lang="cs-CZ" dirty="0"/>
          </a:p>
          <a:p>
            <a:r>
              <a:rPr lang="cs-CZ" dirty="0"/>
              <a:t>Auskultačně</a:t>
            </a:r>
          </a:p>
          <a:p>
            <a:endParaRPr lang="cs-CZ" dirty="0"/>
          </a:p>
          <a:p>
            <a:r>
              <a:rPr lang="cs-CZ" dirty="0"/>
              <a:t>Elektrokardiograf (EKG)</a:t>
            </a:r>
          </a:p>
          <a:p>
            <a:endParaRPr lang="cs-CZ" dirty="0"/>
          </a:p>
          <a:p>
            <a:r>
              <a:rPr lang="cs-CZ" dirty="0" err="1"/>
              <a:t>Oxymetr</a:t>
            </a:r>
            <a:endParaRPr lang="cs-CZ" dirty="0"/>
          </a:p>
          <a:p>
            <a:endParaRPr lang="cs-CZ" dirty="0"/>
          </a:p>
          <a:p>
            <a:r>
              <a:rPr lang="cs-CZ" dirty="0"/>
              <a:t>Digitální tonometr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F86B65-FA63-4A14-B94E-5C4A7743C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2002"/>
            <a:ext cx="2576827" cy="3355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922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2CFE95-2E22-4C5B-A357-74AEF4B8DE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D91BE6-FF0C-4557-B1F8-A2BA8847C3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CDAB89-2246-44B8-99BE-8E5057428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Místa měření pulzu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10405E4-1A8C-47DF-BAE5-DBEDABB0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85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art. </a:t>
            </a:r>
            <a:r>
              <a:rPr lang="cs-CZ" altLang="cs-CZ" dirty="0" err="1">
                <a:latin typeface="Arial" pitchFamily="34" charset="0"/>
                <a:sym typeface="Symbol" pitchFamily="18" charset="2"/>
              </a:rPr>
              <a:t>radialis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art. </a:t>
            </a:r>
            <a:r>
              <a:rPr lang="cs-CZ" altLang="cs-CZ" dirty="0" err="1">
                <a:latin typeface="Arial" pitchFamily="34" charset="0"/>
                <a:sym typeface="Symbol" pitchFamily="18" charset="2"/>
              </a:rPr>
              <a:t>carotis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art. </a:t>
            </a:r>
            <a:r>
              <a:rPr lang="cs-CZ" altLang="cs-CZ" dirty="0" err="1">
                <a:latin typeface="Arial" pitchFamily="34" charset="0"/>
                <a:sym typeface="Symbol" pitchFamily="18" charset="2"/>
              </a:rPr>
              <a:t>temporalis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art. </a:t>
            </a:r>
            <a:r>
              <a:rPr lang="cs-CZ" altLang="cs-CZ" dirty="0" err="1">
                <a:latin typeface="Arial" pitchFamily="34" charset="0"/>
                <a:sym typeface="Symbol" pitchFamily="18" charset="2"/>
              </a:rPr>
              <a:t>brachialis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85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art. </a:t>
            </a:r>
            <a:r>
              <a:rPr lang="cs-CZ" altLang="cs-CZ" dirty="0" err="1">
                <a:latin typeface="Arial" pitchFamily="34" charset="0"/>
                <a:sym typeface="Symbol" pitchFamily="18" charset="2"/>
              </a:rPr>
              <a:t>femoralis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6AB73E-1274-4EDF-8D9D-20930493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506" y="2122052"/>
            <a:ext cx="8388823" cy="2877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39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0B2F1E-C5A3-42C7-B2CE-E5D07F8609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498BF4-7097-4097-8E21-AC34C0D472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E63C2F-55AA-420E-BE4A-88B21E52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měření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A49473F-A751-41C7-A1D0-0D15A77D5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66715"/>
            <a:ext cx="10753200" cy="4139998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před měřením musí být P/K 10 – 15 min v klidu</a:t>
            </a:r>
          </a:p>
          <a:p>
            <a:pPr>
              <a:defRPr/>
            </a:pPr>
            <a:r>
              <a:rPr lang="cs-CZ" altLang="cs-CZ" dirty="0"/>
              <a:t>poloha – P/K leží nebo sedí, pohodlná poloha</a:t>
            </a:r>
          </a:p>
          <a:p>
            <a:pPr>
              <a:defRPr/>
            </a:pPr>
            <a:r>
              <a:rPr lang="cs-CZ" altLang="cs-CZ" dirty="0"/>
              <a:t>vyhmatání tepu – lehký tlak, palpujeme arterii na periferii, min. 3 prsty</a:t>
            </a:r>
          </a:p>
          <a:p>
            <a:pPr>
              <a:defRPr/>
            </a:pPr>
            <a:r>
              <a:rPr lang="cs-CZ" altLang="cs-CZ" dirty="0"/>
              <a:t>sledujeme počet tepů za minutu </a:t>
            </a:r>
            <a:r>
              <a:rPr lang="cs-CZ" altLang="cs-CZ" sz="1600" dirty="0"/>
              <a:t>(u diastoly pod 40 </a:t>
            </a:r>
            <a:r>
              <a:rPr lang="cs-CZ" altLang="cs-CZ" sz="1600" dirty="0" err="1"/>
              <a:t>mmHg</a:t>
            </a:r>
            <a:r>
              <a:rPr lang="cs-CZ" altLang="cs-CZ" sz="1600" dirty="0"/>
              <a:t> pulz nelze na periferii nahmatat)</a:t>
            </a:r>
          </a:p>
          <a:p>
            <a:pPr>
              <a:defRPr/>
            </a:pPr>
            <a:r>
              <a:rPr lang="cs-CZ" altLang="cs-CZ" dirty="0"/>
              <a:t>měříme 1 minutu (nebo 30 vteřin – počet pulzů vynásobit x2), u starších lidí měřit minutu, protože bývá puls často nepravidelný- arytmický- </a:t>
            </a:r>
            <a:r>
              <a:rPr lang="cs-CZ" altLang="cs-CZ" dirty="0" err="1"/>
              <a:t>irregularis</a:t>
            </a:r>
            <a:r>
              <a:rPr lang="cs-CZ" altLang="cs-CZ" dirty="0"/>
              <a:t> </a:t>
            </a:r>
          </a:p>
          <a:p>
            <a:pPr>
              <a:defRPr/>
            </a:pPr>
            <a:r>
              <a:rPr lang="cs-CZ" altLang="cs-CZ" dirty="0"/>
              <a:t>záznam do dokumentace modrou tužkou 78/min nebo 78´regularis (pravidelný), </a:t>
            </a:r>
            <a:r>
              <a:rPr lang="cs-CZ" altLang="cs-CZ" dirty="0" err="1"/>
              <a:t>irregularis</a:t>
            </a:r>
            <a:r>
              <a:rPr lang="cs-CZ" altLang="cs-CZ" dirty="0"/>
              <a:t> (nepravidelný)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175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3A44E8-87CF-4F02-B067-6566ED099F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0D793A-C37E-4002-BDB2-6AAF71898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2ECAA2-D02A-432D-B63C-CD1D6F638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Pojmy identifikující změny P</a:t>
            </a:r>
            <a:endParaRPr lang="cs-CZ" dirty="0"/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7529119F-5C3A-41B8-BF56-569BEC5751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946566"/>
              </p:ext>
            </p:extLst>
          </p:nvPr>
        </p:nvGraphicFramePr>
        <p:xfrm>
          <a:off x="720725" y="1692275"/>
          <a:ext cx="10752138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069">
                  <a:extLst>
                    <a:ext uri="{9D8B030D-6E8A-4147-A177-3AD203B41FA5}">
                      <a16:colId xmlns:a16="http://schemas.microsoft.com/office/drawing/2014/main" val="3744269990"/>
                    </a:ext>
                  </a:extLst>
                </a:gridCol>
                <a:gridCol w="5376069">
                  <a:extLst>
                    <a:ext uri="{9D8B030D-6E8A-4147-A177-3AD203B41FA5}">
                      <a16:colId xmlns:a16="http://schemas.microsoft.com/office/drawing/2014/main" val="34980666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415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normokardie</a:t>
                      </a:r>
                      <a:endParaRPr lang="cs-CZ" sz="2000" b="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fyziologická tepová frekvence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736888"/>
                  </a:ext>
                </a:extLst>
              </a:tr>
              <a:tr h="362254"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bradykardie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zpomalený puls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2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tachykardie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zrychlený puls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809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arytmie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vynechání pulsu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11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dysrytmie</a:t>
                      </a:r>
                      <a:endParaRPr lang="cs-CZ" sz="2000" b="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poruchy rytmu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708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pulsus</a:t>
                      </a:r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durus</a:t>
                      </a:r>
                      <a:endParaRPr lang="cs-CZ" sz="2000" b="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tvrdý 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1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pulsus</a:t>
                      </a:r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mollis</a:t>
                      </a:r>
                      <a:endParaRPr lang="cs-CZ" sz="2000" b="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měkký 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91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pulsus</a:t>
                      </a:r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filiformis</a:t>
                      </a:r>
                      <a:endParaRPr lang="cs-CZ" sz="2000" b="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nitkovitý 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618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pulsus</a:t>
                      </a:r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rgbClr val="0000DC"/>
                          </a:solidFill>
                        </a:rPr>
                        <a:t>magnus</a:t>
                      </a:r>
                      <a:endParaRPr lang="cs-CZ" sz="2000" b="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rgbClr val="0000DC"/>
                          </a:solidFill>
                        </a:rPr>
                        <a:t>velký 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067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64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Měření a monitoring vitálních funkcí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196F83E-CEEF-4371-9FB9-0E259017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29789"/>
            <a:ext cx="10753200" cy="4139998"/>
          </a:xfrm>
        </p:spPr>
        <p:txBody>
          <a:bodyPr/>
          <a:lstStyle/>
          <a:p>
            <a:r>
              <a:rPr lang="cs-CZ" dirty="0"/>
              <a:t>Tělesná teplota</a:t>
            </a:r>
          </a:p>
          <a:p>
            <a:r>
              <a:rPr lang="cs-CZ" dirty="0"/>
              <a:t>Pulz</a:t>
            </a:r>
          </a:p>
          <a:p>
            <a:r>
              <a:rPr lang="cs-CZ" dirty="0"/>
              <a:t>Dech</a:t>
            </a:r>
          </a:p>
          <a:p>
            <a:r>
              <a:rPr lang="cs-CZ" dirty="0"/>
              <a:t>Krevní tlak </a:t>
            </a:r>
          </a:p>
          <a:p>
            <a:r>
              <a:rPr lang="cs-CZ" dirty="0"/>
              <a:t>Vědomí</a:t>
            </a:r>
          </a:p>
          <a:p>
            <a:endParaRPr lang="cs-CZ" dirty="0"/>
          </a:p>
          <a:p>
            <a:r>
              <a:rPr lang="cs-CZ" dirty="0">
                <a:solidFill>
                  <a:srgbClr val="0000DC"/>
                </a:solidFill>
              </a:rPr>
              <a:t>Nepoužívat termín </a:t>
            </a:r>
            <a:r>
              <a:rPr lang="cs-CZ" strike="sngStrike" dirty="0">
                <a:solidFill>
                  <a:srgbClr val="0000DC"/>
                </a:solidFill>
              </a:rPr>
              <a:t>fyziologické funkce!</a:t>
            </a:r>
          </a:p>
          <a:p>
            <a:r>
              <a:rPr lang="cs-CZ" dirty="0"/>
              <a:t>Fyziologické funkce = naměřené hodnoty vitálních funkcí ve fyziologickém rozmezí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17EE11-FDBA-40FC-AC1A-31E6F12B63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0ECDDE-F7B7-447B-9BDC-9EEFB40B5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C2543B-EC3E-473A-A7ED-EEF0A1DC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Intervence při měření P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0556C5A-3693-4AA0-9D12-9852BC48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sleduj tepovou frekvenci v pravidelných intervalech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o změně informuj lékaře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podávej medikaci dle ordinace a kontroluj její účinek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437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BA45AC-243D-4EB4-8BBB-7AAFEAE3B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6555D4-2309-42E0-8842-D5F46ED619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0805F1-FB60-4F7F-A70B-A5B265A15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Dech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D9211B9-89E5-43CD-8716-7134269F8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dýchání (ventilace) = výměna plynů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výměna plynů mezi vzduchem a krví </a:t>
            </a: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(zevní dýchání)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výměna plynů mezi krví a tkáněmi </a:t>
            </a: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(vnitřní dýchání)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dýchání</a:t>
            </a:r>
            <a:r>
              <a:rPr lang="cs-CZ" dirty="0"/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zajišťuje příjem kyslíku a výdej CO</a:t>
            </a:r>
            <a:r>
              <a:rPr lang="cs-CZ" alt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centrum dechu je v prodloužené míše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93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F3DF1D-57D8-41AD-B868-D4D5E46BBF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159D1D-45DF-440C-A12B-AB5F97AC09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72C2D2-A4B3-4F18-94CC-7E5C7C61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Faktory ovlivňující dech</a:t>
            </a:r>
            <a:br>
              <a:rPr lang="cs-CZ" altLang="cs-CZ" dirty="0">
                <a:latin typeface="Arial" pitchFamily="34" charset="0"/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E80FE64-4F22-44B1-A205-9EEAECB42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věk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tělesná kondice, aktivita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onemocnění, horečka, bolest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stres, nervová stabilita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nadmořská výška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prostředí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léky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životní styl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888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693144-68AB-4DC0-AA87-852BC44B70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01CE60-C257-447B-95C5-D56CC5691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7B8B21-C3AE-4228-AFF5-2D5F8A14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Hodnocení dechu</a:t>
            </a:r>
            <a:b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C17BEE7-775C-4B6F-BBB3-CE3B49C42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frekvence (počet)</a:t>
            </a:r>
          </a:p>
          <a:p>
            <a:r>
              <a:rPr lang="cs-CZ" dirty="0"/>
              <a:t>hloubka </a:t>
            </a:r>
          </a:p>
          <a:p>
            <a:r>
              <a:rPr lang="cs-CZ" dirty="0"/>
              <a:t>rytmus</a:t>
            </a:r>
          </a:p>
          <a:p>
            <a:r>
              <a:rPr lang="cs-CZ" dirty="0"/>
              <a:t>charakter (poslechové fenomény)</a:t>
            </a:r>
          </a:p>
        </p:txBody>
      </p:sp>
      <p:graphicFrame>
        <p:nvGraphicFramePr>
          <p:cNvPr id="7" name="Group 8">
            <a:extLst>
              <a:ext uri="{FF2B5EF4-FFF2-40B4-BE49-F238E27FC236}">
                <a16:creationId xmlns:a16="http://schemas.microsoft.com/office/drawing/2014/main" id="{ECC0E6F4-0D81-4A66-9692-15C19F5525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9132195"/>
              </p:ext>
            </p:extLst>
          </p:nvPr>
        </p:nvGraphicFramePr>
        <p:xfrm>
          <a:off x="961266" y="3900143"/>
          <a:ext cx="8686800" cy="158455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novorozenec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55 dechů / min.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kojenec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 dechů / min.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dítě 10 let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 dechů / min.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dospělý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 – 18 dechů / min.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69" marB="4566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66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1F4FAE-879B-4407-A0C5-D40DDA338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1A1156-1305-4DA1-8D2A-26BAFF907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742A09-8450-4328-8053-454934D1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Pojmy identifikující změny D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21086A5-F6AA-491F-A8B7-A88B8E373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0556" y="1513829"/>
            <a:ext cx="4828450" cy="40359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80F01D-DED2-4135-9A91-73F9193E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04" y="1894402"/>
            <a:ext cx="4966996" cy="32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0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BD878D-2262-4C5B-BA55-690E6A9742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A3AD52-102D-492E-BCA1-F5958C6393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70029C-A190-4717-AFF4-5CF9FF08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Druhy patologického dýchání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77C1075-3701-47D9-80EC-AA723B39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38539" cy="4139998"/>
          </a:xfrm>
        </p:spPr>
        <p:txBody>
          <a:bodyPr/>
          <a:lstStyle/>
          <a:p>
            <a:r>
              <a:rPr lang="cs-CZ" altLang="cs-CZ" dirty="0" err="1">
                <a:latin typeface="Arial" pitchFamily="34" charset="0"/>
                <a:sym typeface="Symbol" pitchFamily="18" charset="2"/>
              </a:rPr>
              <a:t>Cheyne</a:t>
            </a:r>
            <a:r>
              <a:rPr lang="cs-CZ" altLang="cs-CZ" dirty="0">
                <a:latin typeface="Arial" pitchFamily="34" charset="0"/>
                <a:sym typeface="Symbol" pitchFamily="18" charset="2"/>
              </a:rPr>
              <a:t> – </a:t>
            </a:r>
            <a:r>
              <a:rPr lang="cs-CZ" altLang="cs-CZ" dirty="0" err="1">
                <a:latin typeface="Arial" pitchFamily="34" charset="0"/>
                <a:sym typeface="Symbol" pitchFamily="18" charset="2"/>
              </a:rPr>
              <a:t>Stokesovo</a:t>
            </a:r>
            <a:r>
              <a:rPr lang="cs-CZ" altLang="cs-CZ" dirty="0">
                <a:latin typeface="Arial" pitchFamily="34" charset="0"/>
                <a:sym typeface="Symbol" pitchFamily="18" charset="2"/>
              </a:rPr>
              <a:t> dýchání (poškození DC)</a:t>
            </a:r>
            <a:endParaRPr lang="cs-CZ" altLang="cs-CZ" sz="1200" dirty="0">
              <a:latin typeface="Arial" pitchFamily="34" charset="0"/>
              <a:sym typeface="Symbol" pitchFamily="18" charset="2"/>
            </a:endParaRPr>
          </a:p>
          <a:p>
            <a:endParaRPr lang="cs-CZ" altLang="cs-CZ" sz="1200" dirty="0">
              <a:latin typeface="Arial" pitchFamily="34" charset="0"/>
              <a:sym typeface="Symbol" pitchFamily="18" charset="2"/>
            </a:endParaRPr>
          </a:p>
          <a:p>
            <a:r>
              <a:rPr lang="cs-CZ" altLang="cs-CZ" dirty="0" err="1">
                <a:latin typeface="Arial" pitchFamily="34" charset="0"/>
                <a:sym typeface="Symbol" pitchFamily="18" charset="2"/>
              </a:rPr>
              <a:t>Biotovo</a:t>
            </a:r>
            <a:r>
              <a:rPr lang="cs-CZ" altLang="cs-CZ" dirty="0">
                <a:latin typeface="Arial" pitchFamily="34" charset="0"/>
                <a:sym typeface="Symbol" pitchFamily="18" charset="2"/>
              </a:rPr>
              <a:t> dýchání (otravy alkaloidy, meningitis, encefalitis)</a:t>
            </a:r>
            <a:endParaRPr lang="cs-CZ" altLang="cs-CZ" sz="4800" dirty="0"/>
          </a:p>
          <a:p>
            <a:endParaRPr lang="cs-CZ" dirty="0"/>
          </a:p>
          <a:p>
            <a:endParaRPr lang="cs-CZ" dirty="0"/>
          </a:p>
          <a:p>
            <a:r>
              <a:rPr lang="cs-CZ" altLang="cs-CZ" dirty="0" err="1">
                <a:latin typeface="Arial" pitchFamily="34" charset="0"/>
                <a:sym typeface="Symbol" pitchFamily="18" charset="2"/>
              </a:rPr>
              <a:t>Kussmaulovo</a:t>
            </a:r>
            <a:r>
              <a:rPr lang="cs-CZ" altLang="cs-CZ" dirty="0">
                <a:latin typeface="Arial" pitchFamily="34" charset="0"/>
                <a:sym typeface="Symbol" pitchFamily="18" charset="2"/>
              </a:rPr>
              <a:t> dýchání (DM, MAC)</a:t>
            </a:r>
            <a:endParaRPr lang="cs-CZ" altLang="cs-CZ" sz="1200" dirty="0">
              <a:latin typeface="Arial" pitchFamily="34" charset="0"/>
              <a:sym typeface="Symbol" pitchFamily="18" charset="2"/>
            </a:endParaRPr>
          </a:p>
          <a:p>
            <a:endParaRPr lang="cs-CZ" altLang="cs-CZ" sz="1200" dirty="0">
              <a:latin typeface="Arial" pitchFamily="34" charset="0"/>
              <a:sym typeface="Symbol" pitchFamily="18" charset="2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896036-A87E-4E6E-87B7-B40AEEDC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23" y="1192087"/>
            <a:ext cx="2286197" cy="14465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29A27A-DAE8-44CB-8650-01ABDFB6A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23" y="4500137"/>
            <a:ext cx="2286198" cy="9998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8DCF3D-CBE1-4CA9-986E-D0E98E7AE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323" y="3199031"/>
            <a:ext cx="2859272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91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8488EB-DEB1-4F19-A6AE-6F2832FEFA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3CAEB9-0D1A-43E8-A4A7-88842D197D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D741E7-FA50-47B0-A1FF-8E2EDDB8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satMod val="130000"/>
                  </a:schemeClr>
                </a:solidFill>
              </a:rPr>
              <a:t>Vlastní měření dechu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9DED1EB-6C5C-4907-96EB-601124319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dýchání je velmi snadno ovlivnitelné</a:t>
            </a:r>
          </a:p>
          <a:p>
            <a:pPr>
              <a:defRPr/>
            </a:pPr>
            <a:r>
              <a:rPr lang="cs-CZ" altLang="cs-CZ" dirty="0"/>
              <a:t>klientovi nesdělujeme, že měříme dech</a:t>
            </a:r>
          </a:p>
          <a:p>
            <a:pPr>
              <a:defRPr/>
            </a:pPr>
            <a:r>
              <a:rPr lang="cs-CZ" altLang="cs-CZ" dirty="0"/>
              <a:t>měříme puls, při čemž sledujeme a počítáme pohyby hrudníku</a:t>
            </a:r>
          </a:p>
          <a:p>
            <a:pPr>
              <a:defRPr/>
            </a:pPr>
            <a:r>
              <a:rPr lang="cs-CZ" altLang="cs-CZ" dirty="0"/>
              <a:t>zároveň hodnotíme jeho hloubku, rytmus, charakter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92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4E8F5A-DAF8-4196-A92D-814EC1A9B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84D86F-5ABE-49DD-B95C-645BBF9CD5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216F9E-3006-42C6-8478-1874CB6B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Pojmy identifikující změny D</a:t>
            </a:r>
            <a:endParaRPr lang="cs-CZ" dirty="0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1607BF4C-250C-4752-B922-5F103DFFA5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857174"/>
              </p:ext>
            </p:extLst>
          </p:nvPr>
        </p:nvGraphicFramePr>
        <p:xfrm>
          <a:off x="539999" y="1665771"/>
          <a:ext cx="9717184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8592">
                  <a:extLst>
                    <a:ext uri="{9D8B030D-6E8A-4147-A177-3AD203B41FA5}">
                      <a16:colId xmlns:a16="http://schemas.microsoft.com/office/drawing/2014/main" val="2343842828"/>
                    </a:ext>
                  </a:extLst>
                </a:gridCol>
                <a:gridCol w="4858592">
                  <a:extLst>
                    <a:ext uri="{9D8B030D-6E8A-4147-A177-3AD203B41FA5}">
                      <a16:colId xmlns:a16="http://schemas.microsoft.com/office/drawing/2014/main" val="1895996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34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eupnoe (</a:t>
                      </a:r>
                      <a:r>
                        <a:rPr lang="cs-CZ" dirty="0" err="1">
                          <a:solidFill>
                            <a:srgbClr val="0000DC"/>
                          </a:solidFill>
                        </a:rPr>
                        <a:t>normopnoe</a:t>
                      </a:r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fyziologická dechová frekvence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74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bradypnoe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nižší dechová frekvence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931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tachypnoe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vyšší dechová frekvence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836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dyspnoe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dušnost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80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apnoe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zástava dechu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374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hypoxie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snížená koncentrace kyslíku ve tkáních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18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rgbClr val="0000DC"/>
                          </a:solidFill>
                        </a:rPr>
                        <a:t>hypoxemie</a:t>
                      </a:r>
                      <a:endParaRPr lang="cs-CZ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snížená koncentrace kyslíku v krvi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73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anoxie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kyslík ve tkáních zcela chybí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69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anoxemie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kyslík v krvi zcela chybí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47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hypoventilace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povrchové dýchání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062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hyperventilace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hluboké dýchání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28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596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EABE65-9EC5-492E-8756-F02E7C8C5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62933F-91EF-4E89-80BF-AC71A4881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CE9602-D1AC-443B-ABCA-0273CB3A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Intervence při měření D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1CC9962-71BB-4B5B-9793-6E07DB174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55576"/>
            <a:ext cx="10753200" cy="4376424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sleduj dechovou frekvenci a saturaci kyslíkem v pravidelných intervalech (+ </a:t>
            </a:r>
            <a:r>
              <a:rPr lang="cs-CZ" altLang="cs-CZ" dirty="0"/>
              <a:t>hodnocení námahy, kterou člověk na dýchání vynakládá, zvuky při dýchání)</a:t>
            </a:r>
          </a:p>
          <a:p>
            <a:r>
              <a:rPr lang="cs-CZ" altLang="cs-CZ" dirty="0"/>
              <a:t>norma: bez námahy a bez zvuků, je tiché</a:t>
            </a:r>
          </a:p>
          <a:p>
            <a:r>
              <a:rPr lang="cs-CZ" altLang="cs-CZ" dirty="0"/>
              <a:t>namáhavé dýchání = dušnost = dyspnoe (obstrukce DC – cizí těleso, křeče)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 změně dýchání a případných dechových fenoménech informuj lékaře (</a:t>
            </a:r>
            <a:r>
              <a:rPr lang="cs-CZ" altLang="cs-CZ" dirty="0"/>
              <a:t>lékař zvukové efekty hodnotí auskultací, perkusí = poklepem)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podávej medikaci dle ordinace a kontroluj její účinek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694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D42913-07D7-4837-BADD-6CEBD885AB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703D2B-1521-4F44-8B66-286D373D4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B30AE0-9BA5-4057-90BF-3EC5CAAE9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4. Krevní tlak (TK)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499C83F-FAE1-4A68-913E-7BA8B3C9B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 krve v artériích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srdeční výdej, odpor cév, náplň krevního řečiště</a:t>
            </a:r>
          </a:p>
          <a:p>
            <a:pPr marL="547688" indent="-411163">
              <a:lnSpc>
                <a:spcPct val="75000"/>
              </a:lnSpc>
              <a:buNone/>
              <a:defRPr/>
            </a:pPr>
            <a:endParaRPr lang="cs-CZ" altLang="cs-CZ" b="1" dirty="0">
              <a:solidFill>
                <a:schemeClr val="tx2"/>
              </a:solidFill>
              <a:latin typeface="Arial" pitchFamily="34" charset="0"/>
            </a:endParaRP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71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400" y="684883"/>
            <a:ext cx="10753200" cy="451576"/>
          </a:xfrm>
        </p:spPr>
        <p:txBody>
          <a:bodyPr/>
          <a:lstStyle/>
          <a:p>
            <a:r>
              <a:rPr lang="cs-CZ" dirty="0"/>
              <a:t>Kdy měříme vitální </a:t>
            </a:r>
            <a:r>
              <a:rPr lang="cs-CZ" dirty="0" err="1"/>
              <a:t>fukce</a:t>
            </a:r>
            <a:r>
              <a:rPr lang="cs-CZ" dirty="0"/>
              <a:t>?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ADB4FCA-742F-4ED8-B721-EF946AB7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2600" cy="413999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dirty="0"/>
              <a:t>získání základních informací při příjmu pacienta do ZZ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/>
              <a:t>při změně zdravotního stavu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/>
              <a:t>dle ordinace lékaře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/>
              <a:t>před a po chirurgickém výkonu/invazivním vyšetření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/>
              <a:t>před a po podání léků ovlivňujících kardiovaskulární a respirační systém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/>
              <a:t>před/po změně léčebného režimu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BBD9E8-5C99-4659-A826-85A5660EA8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6B2D5B-271D-4796-BDAA-B12421049E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4AA68D-DA71-4847-A741-ACA80382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Význam kontroly tlaku krve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3894B5B-5AE4-43B0-9763-FF416BC73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altLang="cs-CZ" dirty="0"/>
              <a:t>předcházení mnoha rizikovým onemocněním (ICHS, CMP, selhání ledvin, oční poruchy …)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prevalence v dospělé populaci 15 – 20 %, nad 60 let 30 – 40 %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dirty="0"/>
              <a:t>velmi dlouhou dobu žádné symptomy – „tichý zabiják</a:t>
            </a:r>
            <a:r>
              <a:rPr lang="en-US" altLang="cs-CZ" dirty="0"/>
              <a:t>”</a:t>
            </a:r>
            <a:endParaRPr lang="cs-CZ" altLang="cs-CZ" dirty="0"/>
          </a:p>
          <a:p>
            <a:pPr>
              <a:lnSpc>
                <a:spcPct val="100000"/>
              </a:lnSpc>
              <a:defRPr/>
            </a:pPr>
            <a:r>
              <a:rPr lang="en-US" altLang="cs-CZ" dirty="0"/>
              <a:t>j</a:t>
            </a:r>
            <a:r>
              <a:rPr lang="cs-CZ" altLang="cs-CZ" dirty="0" err="1"/>
              <a:t>ednotka</a:t>
            </a:r>
            <a:r>
              <a:rPr lang="cs-CZ" altLang="cs-CZ" dirty="0"/>
              <a:t> měření tlaku krve </a:t>
            </a:r>
            <a:r>
              <a:rPr lang="en-US" altLang="cs-CZ" dirty="0"/>
              <a:t>je</a:t>
            </a:r>
            <a:r>
              <a:rPr lang="cs-CZ" altLang="cs-CZ" dirty="0"/>
              <a:t> 1 </a:t>
            </a:r>
            <a:r>
              <a:rPr lang="en-US" altLang="cs-CZ" dirty="0"/>
              <a:t>mmHg</a:t>
            </a:r>
            <a:r>
              <a:rPr lang="cs-CZ" altLang="cs-CZ" dirty="0"/>
              <a:t> </a:t>
            </a:r>
            <a:r>
              <a:rPr lang="en-US" altLang="cs-CZ" dirty="0"/>
              <a:t>~</a:t>
            </a:r>
            <a:r>
              <a:rPr lang="cs-CZ" altLang="cs-CZ" dirty="0"/>
              <a:t> 133,322 Pa</a:t>
            </a:r>
            <a:r>
              <a:rPr lang="en-US" altLang="cs-CZ" dirty="0">
                <a:solidFill>
                  <a:srgbClr val="EC1100"/>
                </a:solidFill>
                <a:latin typeface="Comic Sans MS" pitchFamily="66" charset="0"/>
              </a:rPr>
              <a:t>                                           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3660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14DB61-183C-4C4B-B168-7BF0BD3D01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FD1C80-7233-4BCF-866A-42E9902C09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CB6E40-FB82-40CF-AC29-FECEB568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satMod val="130000"/>
                  </a:schemeClr>
                </a:solidFill>
              </a:rPr>
              <a:t>Faktory ovlivňující TK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5C04AC-5B62-43B4-B2EF-1DF96A7B9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dirty="0"/>
              <a:t>věk: </a:t>
            </a:r>
            <a:r>
              <a:rPr lang="cs-CZ" altLang="cs-CZ" dirty="0">
                <a:cs typeface="Times New Roman" panose="02020603050405020304" pitchFamily="18" charset="0"/>
              </a:rPr>
              <a:t>↓ poddajnosti cév = ↑ </a:t>
            </a:r>
            <a:r>
              <a:rPr lang="cs-CZ" altLang="cs-CZ" dirty="0" err="1">
                <a:cs typeface="Times New Roman" panose="02020603050405020304" pitchFamily="18" charset="0"/>
              </a:rPr>
              <a:t>dTK</a:t>
            </a:r>
            <a:endParaRPr lang="cs-CZ" altLang="cs-CZ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tělesná aktivita, cvičení, pohyb, fyzická práce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stres: stimulace sympatiku ↑ srdeční výdej, vede k vazokonstrikci = ↑TK, velká bolest může vyvolat vazodilataci = ↓TK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rasa: muži černé rasy středního věku mají ↑ TK než stejně staří běloši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pohlaví: ženy mají ↓ TK (vliv estrogenu), po menopauze se ženám TK obvykle zvyšuje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158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986499-03D9-43F3-9D42-A3BB32A1B3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Měření a monitoring vitálních funkcí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7EB2FC-CD59-471F-96ED-E7A5E4A8E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4A2E2F-D35A-4AFF-AF6D-9548B2C4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satMod val="130000"/>
                  </a:schemeClr>
                </a:solidFill>
              </a:rPr>
              <a:t>Faktory ovlivňující TK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C6510D-094A-4CAA-BF58-2C013FA0A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léky: kardiotonika, </a:t>
            </a:r>
            <a:r>
              <a:rPr lang="cs-CZ" altLang="cs-CZ" dirty="0" err="1"/>
              <a:t>vazodilatancia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denní doba: ráno je TK </a:t>
            </a:r>
            <a:r>
              <a:rPr lang="cs-CZ" altLang="cs-CZ" dirty="0">
                <a:cs typeface="Times New Roman" panose="02020603050405020304" pitchFamily="18" charset="0"/>
              </a:rPr>
              <a:t>↓ (vliv má zřejmě hladina metabolizmu)</a:t>
            </a:r>
          </a:p>
          <a:p>
            <a:pPr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horečka: ↑TK díky zvýšené hladině metabolizmu</a:t>
            </a:r>
          </a:p>
          <a:p>
            <a:pPr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obezita: zvyšuje se periferní odpor= ↑TK </a:t>
            </a:r>
          </a:p>
          <a:p>
            <a:pPr>
              <a:defRPr/>
            </a:pPr>
            <a:r>
              <a:rPr lang="cs-CZ" altLang="cs-CZ" dirty="0">
                <a:cs typeface="Times New Roman" panose="02020603050405020304" pitchFamily="18" charset="0"/>
              </a:rPr>
              <a:t>krvácení: ↓obejmu krve= ↓TK</a:t>
            </a:r>
          </a:p>
          <a:p>
            <a:pPr>
              <a:defRPr/>
            </a:pPr>
            <a:r>
              <a:rPr lang="cs-CZ" altLang="cs-CZ" dirty="0"/>
              <a:t>zevní teplo: vazodilatace=</a:t>
            </a:r>
            <a:r>
              <a:rPr lang="cs-CZ" altLang="cs-CZ" dirty="0">
                <a:cs typeface="Times New Roman" panose="02020603050405020304" pitchFamily="18" charset="0"/>
              </a:rPr>
              <a:t>↓ periferní odpor=↓TK</a:t>
            </a:r>
          </a:p>
          <a:p>
            <a:pPr>
              <a:defRPr/>
            </a:pPr>
            <a:r>
              <a:rPr lang="cs-CZ" altLang="cs-CZ" dirty="0"/>
              <a:t>zevní chlad: vazokonstrikce=</a:t>
            </a:r>
            <a:r>
              <a:rPr lang="cs-CZ" altLang="cs-CZ" dirty="0">
                <a:cs typeface="Times New Roman" panose="02020603050405020304" pitchFamily="18" charset="0"/>
              </a:rPr>
              <a:t>↑ periferní odpor ↑ TK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8065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DB615E-8CF4-4056-8685-7801AC8C79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EBCEFE-F2AD-43E0-8C02-5E69B7F56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CF33EDC-C6E6-43A4-A9AE-D4F099BA1E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661870"/>
            <a:ext cx="6436174" cy="140426"/>
          </a:xfrm>
        </p:spPr>
        <p:txBody>
          <a:bodyPr/>
          <a:lstStyle/>
          <a:p>
            <a:r>
              <a:rPr lang="cs-CZ" sz="3200" dirty="0"/>
              <a:t>Systolický tlak = kontrakce komor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B406BCD-0268-45A7-B867-996E6B67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tlak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9777894-9021-4E69-A2A4-5600F7F1668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9999" y="4052882"/>
            <a:ext cx="6555443" cy="252000"/>
          </a:xfrm>
        </p:spPr>
        <p:txBody>
          <a:bodyPr/>
          <a:lstStyle/>
          <a:p>
            <a:r>
              <a:rPr lang="cs-CZ" sz="3200" dirty="0"/>
              <a:t>Diastolický tlak = relaxace srdce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332046C9-9B95-4738-BCC6-ED3C5B64F0E4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/>
          <a:srcRect l="3441"/>
          <a:stretch/>
        </p:blipFill>
        <p:spPr>
          <a:xfrm>
            <a:off x="720000" y="2203689"/>
            <a:ext cx="2262533" cy="1447800"/>
          </a:xfrm>
          <a:prstGeom prst="rect">
            <a:avLst/>
          </a:prstGeo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3269CC7C-19E9-42D7-B567-F2A1D2B29425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753683" y="4566353"/>
            <a:ext cx="22288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63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0E6C68-7BD8-42AB-883E-72E8593F2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C18CE1-CF3B-4A2B-9EA4-5C047501CE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F8429E-CE2C-4DDC-BA49-28981FC7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Metody měření TK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3492E7C-C75C-45F8-AEC9-DBBBF34C6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0000DC"/>
                </a:solidFill>
                <a:latin typeface="Arial" pitchFamily="34" charset="0"/>
              </a:rPr>
              <a:t>invazivní</a:t>
            </a:r>
            <a:r>
              <a:rPr lang="cs-CZ" altLang="cs-CZ" dirty="0">
                <a:latin typeface="Arial" pitchFamily="34" charset="0"/>
              </a:rPr>
              <a:t> – </a:t>
            </a:r>
            <a:r>
              <a:rPr lang="cs-CZ" altLang="cs-CZ" dirty="0" err="1">
                <a:latin typeface="Arial" pitchFamily="34" charset="0"/>
              </a:rPr>
              <a:t>kanylace</a:t>
            </a:r>
            <a:r>
              <a:rPr lang="cs-CZ" altLang="cs-CZ" dirty="0">
                <a:latin typeface="Arial" pitchFamily="34" charset="0"/>
              </a:rPr>
              <a:t> tepny X </a:t>
            </a:r>
            <a:r>
              <a:rPr lang="cs-CZ" altLang="cs-CZ" dirty="0">
                <a:solidFill>
                  <a:srgbClr val="0000DC"/>
                </a:solidFill>
                <a:latin typeface="Arial" pitchFamily="34" charset="0"/>
              </a:rPr>
              <a:t>neinvazivní</a:t>
            </a:r>
            <a:r>
              <a:rPr lang="cs-CZ" altLang="cs-CZ" dirty="0">
                <a:latin typeface="Arial" pitchFamily="34" charset="0"/>
              </a:rPr>
              <a:t> – auskultační, palpační</a:t>
            </a: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druhy tlakoměrů -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3A811D-AF3A-4B40-A15E-9A67C281A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41" y="2830646"/>
            <a:ext cx="1719221" cy="28287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374CAE-352C-4EA9-B74D-F223F93B9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000" y="3495167"/>
            <a:ext cx="1804572" cy="21642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B52651-F7CC-48FB-B51C-10F3EC6E2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664" y="3940214"/>
            <a:ext cx="2182557" cy="17192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51E696-1654-4523-A93F-6B65636B1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40214"/>
            <a:ext cx="1719221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87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B23A31-4851-4F1B-9FD6-DC06E8A3B3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5D3853-C5E1-4427-8A53-CFC2D8915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1069F5-0512-4FCD-B5EF-FC13293F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Místa měření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017422B-3613-465C-8250-3C457BF14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/>
              <a:t>horní končetina paže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/>
              <a:t>horní končetina předloktí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/>
              <a:t>dolní končetina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3D65E5-11EF-418D-817F-4F6A3DFC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01" y="849396"/>
            <a:ext cx="2830222" cy="47884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C3FFA7-D571-4C11-AA32-4FC523EBD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52" y="849396"/>
            <a:ext cx="2762275" cy="47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02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67756D-308F-4416-A463-E4B6AE471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2F9E50-BD6A-48C7-B993-5165E36C1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D3D95A-9F56-47C2-97AC-613CF6EF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měření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72A2252-A003-4A8F-AAB6-BE97F6C7D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370991" cy="4139998"/>
          </a:xfrm>
        </p:spPr>
        <p:txBody>
          <a:bodyPr/>
          <a:lstStyle/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>
                <a:latin typeface="Arial Unicode MS" pitchFamily="34" charset="-128"/>
              </a:rPr>
              <a:t>edukace klienta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>
                <a:latin typeface="Arial Unicode MS" pitchFamily="34" charset="-128"/>
              </a:rPr>
              <a:t>u sedícího pacienta po 10 min. uklidnění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>
                <a:latin typeface="Arial Unicode MS" pitchFamily="34" charset="-128"/>
              </a:rPr>
              <a:t>na dominantní paži s volně podloženým předloktím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>
                <a:latin typeface="Arial Unicode MS" pitchFamily="34" charset="-128"/>
              </a:rPr>
              <a:t>tonometr ve výši srdce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>
                <a:latin typeface="Arial Unicode MS" pitchFamily="34" charset="-128"/>
              </a:rPr>
              <a:t>rtuťový sloupec ve výši očí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>
                <a:latin typeface="Arial Unicode MS" pitchFamily="34" charset="-128"/>
              </a:rPr>
              <a:t>přiměřeně široká a dlouhá manžeta</a:t>
            </a:r>
          </a:p>
          <a:p>
            <a:pPr marL="547688" indent="-411163">
              <a:lnSpc>
                <a:spcPct val="75000"/>
              </a:lnSpc>
              <a:defRPr/>
            </a:pPr>
            <a:r>
              <a:rPr lang="cs-CZ" altLang="cs-CZ" dirty="0">
                <a:latin typeface="Arial Unicode MS" pitchFamily="34" charset="-128"/>
              </a:rPr>
              <a:t>omotaná 2,5 cm nad jamkou pažní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DA8E47-67F0-4E6E-8F4D-E0B88A76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881" y="1692002"/>
            <a:ext cx="2803884" cy="37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36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EEB33B-8EDA-49AA-BA8A-5DC844C809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78A649-C4C2-4B7F-B8E1-F2D68E16D4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A7BC06-9FB8-4D1A-B177-435C1717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satMod val="130000"/>
                  </a:schemeClr>
                </a:solidFill>
              </a:rPr>
              <a:t>Podmínky pro správné měření TK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57C1C2E-D7ED-4910-86BF-DCAF6A25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paže nesmí být stažena, neměříme na končetině s AV </a:t>
            </a:r>
            <a:r>
              <a:rPr lang="cs-CZ" altLang="cs-CZ" dirty="0" err="1"/>
              <a:t>shuntem</a:t>
            </a:r>
            <a:r>
              <a:rPr lang="cs-CZ" altLang="cs-CZ" dirty="0"/>
              <a:t>, se zavedeným invazivním vstupem (PŽK), </a:t>
            </a:r>
            <a:r>
              <a:rPr lang="cs-CZ" altLang="cs-CZ" dirty="0" err="1"/>
              <a:t>stp</a:t>
            </a:r>
            <a:r>
              <a:rPr lang="cs-CZ" altLang="cs-CZ" dirty="0"/>
              <a:t>. ablaci prsu</a:t>
            </a:r>
          </a:p>
          <a:p>
            <a:pPr>
              <a:defRPr/>
            </a:pPr>
            <a:r>
              <a:rPr lang="cs-CZ" altLang="cs-CZ" dirty="0"/>
              <a:t>před vyšetřením by neměl mít P/K námahu, být po jídle, po kouření nebo být vystaven chladu</a:t>
            </a:r>
          </a:p>
          <a:p>
            <a:pPr>
              <a:defRPr/>
            </a:pPr>
            <a:r>
              <a:rPr lang="cs-CZ" altLang="cs-CZ" dirty="0"/>
              <a:t>měřit v místnosti, kde  není hluk</a:t>
            </a:r>
          </a:p>
          <a:p>
            <a:pPr>
              <a:defRPr/>
            </a:pPr>
            <a:r>
              <a:rPr lang="cs-CZ" altLang="cs-CZ" dirty="0"/>
              <a:t>vhodná šířka manžety (standard šíře je12,5 cm,  u dětí a obézních se šířka mění a má krýt 2/3 paže)</a:t>
            </a:r>
          </a:p>
          <a:p>
            <a:pPr marL="324000" lvl="1" indent="0">
              <a:buSzPct val="85000"/>
              <a:buNone/>
              <a:defRPr/>
            </a:pPr>
            <a:r>
              <a:rPr lang="cs-CZ" altLang="cs-CZ" sz="1800" dirty="0"/>
              <a:t>U dětí mladších 1 roku                   2,5 cm</a:t>
            </a:r>
          </a:p>
          <a:p>
            <a:pPr marL="324000" lvl="1" indent="0">
              <a:buSzPct val="85000"/>
              <a:buNone/>
              <a:defRPr/>
            </a:pPr>
            <a:r>
              <a:rPr lang="cs-CZ" altLang="cs-CZ" sz="1800" dirty="0"/>
              <a:t>U dětí 1 až 4 roky                         5 – 6 cm</a:t>
            </a:r>
          </a:p>
          <a:p>
            <a:pPr marL="324000" lvl="1" indent="0">
              <a:buSzPct val="85000"/>
              <a:buNone/>
              <a:defRPr/>
            </a:pPr>
            <a:r>
              <a:rPr lang="cs-CZ" altLang="cs-CZ" sz="1800" dirty="0"/>
              <a:t>U děti 4 až 8 let                            8 – 9 cm</a:t>
            </a:r>
          </a:p>
          <a:p>
            <a:pPr marL="324000" lvl="1" indent="0">
              <a:buSzPct val="85000"/>
              <a:buNone/>
              <a:defRPr/>
            </a:pPr>
            <a:r>
              <a:rPr lang="cs-CZ" altLang="cs-CZ" sz="1800" dirty="0"/>
              <a:t>U dospělých osob                        12,5 cm</a:t>
            </a:r>
          </a:p>
          <a:p>
            <a:pPr marL="324000" lvl="1" indent="0">
              <a:buSzPct val="85000"/>
              <a:buNone/>
              <a:defRPr/>
            </a:pPr>
            <a:r>
              <a:rPr lang="cs-CZ" altLang="cs-CZ" sz="1800" dirty="0"/>
              <a:t>U obézních osob                             14 cm</a:t>
            </a:r>
          </a:p>
          <a:p>
            <a:pPr>
              <a:defRPr/>
            </a:pP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7011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9E06B6-0A33-4344-BD73-683F4BE1DD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F56707-22AC-4027-8F62-12B9C6F32C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138C03-590E-44F5-980C-93329D89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Pojmy identifikující změny TK</a:t>
            </a:r>
            <a:endParaRPr lang="cs-CZ" dirty="0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0AE2231A-D63B-4583-B75A-1D79AB4B8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13577"/>
              </p:ext>
            </p:extLst>
          </p:nvPr>
        </p:nvGraphicFramePr>
        <p:xfrm>
          <a:off x="720725" y="1692275"/>
          <a:ext cx="1075213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692">
                  <a:extLst>
                    <a:ext uri="{9D8B030D-6E8A-4147-A177-3AD203B41FA5}">
                      <a16:colId xmlns:a16="http://schemas.microsoft.com/office/drawing/2014/main" val="1729971344"/>
                    </a:ext>
                  </a:extLst>
                </a:gridCol>
                <a:gridCol w="7404446">
                  <a:extLst>
                    <a:ext uri="{9D8B030D-6E8A-4147-A177-3AD203B41FA5}">
                      <a16:colId xmlns:a16="http://schemas.microsoft.com/office/drawing/2014/main" val="2724902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528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rgbClr val="0000DC"/>
                          </a:solidFill>
                        </a:rPr>
                        <a:t>normotenze</a:t>
                      </a:r>
                      <a:endParaRPr lang="cs-CZ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fyziologická hodnota tlaku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980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hypotenze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nízký 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98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hypertenze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vysoký 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900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primární hypertenze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neznáme konkrétní etiologii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3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sekundární hypertenze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kompenzační mechanismus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682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rgbClr val="0000DC"/>
                          </a:solidFill>
                        </a:rPr>
                        <a:t>pružníková</a:t>
                      </a:r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 hypertenze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 TK u starších osob s aterosklerózou</a:t>
                      </a:r>
                      <a:endParaRPr lang="cs-CZ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987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hypertenzní krize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život ohrožující stav, diastola nad 130 </a:t>
                      </a:r>
                      <a:r>
                        <a:rPr lang="cs-CZ" dirty="0" err="1">
                          <a:solidFill>
                            <a:srgbClr val="0000DC"/>
                          </a:solidFill>
                        </a:rPr>
                        <a:t>mmHg</a:t>
                      </a:r>
                      <a:r>
                        <a:rPr lang="cs-CZ" dirty="0">
                          <a:solidFill>
                            <a:srgbClr val="0000DC"/>
                          </a:solidFill>
                        </a:rPr>
                        <a:t>, systola nad 210 </a:t>
                      </a:r>
                      <a:r>
                        <a:rPr lang="cs-CZ" dirty="0" err="1">
                          <a:solidFill>
                            <a:srgbClr val="0000DC"/>
                          </a:solidFill>
                        </a:rPr>
                        <a:t>mmHg</a:t>
                      </a:r>
                      <a:endParaRPr lang="cs-CZ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551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41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F7D4CC-2A2F-409F-A5C8-959B21087C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9858F8-82AA-45C6-ACF8-5E50B96DB1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3C7EBA-B136-44B0-923E-3C3899FA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Hodnoty krevního tlaku</a:t>
            </a:r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36A7C16F-9442-4F8D-B001-1E284787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000" y="1340432"/>
            <a:ext cx="6364776" cy="235935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41E573-1019-45C8-B4CF-4DD5DB257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" y="3830093"/>
            <a:ext cx="636477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21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A5B0C8-ED77-4531-A526-7E012C75A8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4B12B2-FA37-495D-AF98-9843BC6DC4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8909EB-314E-43F5-94B7-EA788E950B4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1. Tělesná teplota (TT)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019386-3B0C-48CF-AEB7-AD9ECA928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80000"/>
              </a:lnSpc>
              <a:defRPr/>
            </a:pPr>
            <a:r>
              <a:rPr lang="cs-CZ" dirty="0">
                <a:solidFill>
                  <a:srgbClr val="0000DC"/>
                </a:solidFill>
              </a:rPr>
              <a:t>označení pro přirozenou teplotu daného organismu, za které dochází k jeho obvyklému fungování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norma TT 36 – 37° C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termoregulační centrum v hypotalamu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 TT </a:t>
            </a:r>
            <a:r>
              <a:rPr lang="cs-CZ" altLang="cs-CZ" dirty="0">
                <a:latin typeface="Arial" pitchFamily="34" charset="0"/>
              </a:rPr>
              <a:t>není nemocí – příznak nemoci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nebezpečná není samotná teplota, ale její výše a doba trvání</a:t>
            </a:r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620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855EFC-09E6-4007-82FC-26BBEBBA4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2A734B-0D92-4209-975F-3B7B820C4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BB4F78-4DF3-4187-9BE4-132619DB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Intervence při měření TK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18C2605-D3AD-4955-AADB-31C30216D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472000" cy="4139998"/>
          </a:xfrm>
        </p:spPr>
        <p:txBody>
          <a:bodyPr/>
          <a:lstStyle/>
          <a:p>
            <a:pPr fontAlgn="t">
              <a:defRPr/>
            </a:pPr>
            <a:r>
              <a:rPr lang="cs-CZ" altLang="cs-CZ" dirty="0">
                <a:latin typeface="Arial" pitchFamily="34" charset="0"/>
                <a:cs typeface="Arial" pitchFamily="34" charset="0"/>
              </a:rPr>
              <a:t>sleduj hodnoty TK v pravidelných intervalech</a:t>
            </a:r>
          </a:p>
          <a:p>
            <a:pPr fontAlgn="t">
              <a:defRPr/>
            </a:pPr>
            <a:r>
              <a:rPr lang="cs-CZ" altLang="cs-CZ" dirty="0">
                <a:latin typeface="Arial" pitchFamily="34" charset="0"/>
                <a:cs typeface="Arial" pitchFamily="34" charset="0"/>
              </a:rPr>
              <a:t>o změně informuj lékaře</a:t>
            </a:r>
          </a:p>
          <a:p>
            <a:pPr fontAlgn="t">
              <a:defRPr/>
            </a:pPr>
            <a:r>
              <a:rPr lang="cs-CZ" altLang="cs-CZ" dirty="0">
                <a:cs typeface="Arial" pitchFamily="34" charset="0"/>
              </a:rPr>
              <a:t>lékaři vždy hlásit systolu </a:t>
            </a:r>
            <a:r>
              <a:rPr lang="cs-CZ" dirty="0"/>
              <a:t>↓ 100 nebo ↑ 160 , diastolu ↓ 50   nebo ↑ 100</a:t>
            </a:r>
          </a:p>
          <a:p>
            <a:pPr fontAlgn="t">
              <a:defRPr/>
            </a:pPr>
            <a:r>
              <a:rPr lang="cs-CZ" altLang="cs-CZ" dirty="0">
                <a:latin typeface="Arial" pitchFamily="34" charset="0"/>
                <a:cs typeface="Arial" pitchFamily="34" charset="0"/>
              </a:rPr>
              <a:t>podávej medikaci dle ordinace a kontroluj její účinek</a:t>
            </a:r>
          </a:p>
          <a:p>
            <a:pPr fontAlgn="t">
              <a:defRPr/>
            </a:pPr>
            <a:r>
              <a:rPr lang="cs-CZ" altLang="cs-CZ" dirty="0">
                <a:latin typeface="Arial" pitchFamily="34" charset="0"/>
                <a:cs typeface="Arial" pitchFamily="34" charset="0"/>
              </a:rPr>
              <a:t>z</a:t>
            </a:r>
            <a:r>
              <a:rPr lang="cs-CZ" altLang="cs-CZ" dirty="0"/>
              <a:t>ápis do </a:t>
            </a:r>
            <a:r>
              <a:rPr lang="cs-CZ" altLang="cs-CZ" dirty="0" err="1"/>
              <a:t>dekurzu</a:t>
            </a:r>
            <a:r>
              <a:rPr lang="cs-CZ" altLang="cs-CZ" dirty="0"/>
              <a:t>/teplotní tabulky: př. 120/80 </a:t>
            </a:r>
            <a:r>
              <a:rPr lang="cs-CZ" altLang="cs-CZ" dirty="0" err="1"/>
              <a:t>mmHg</a:t>
            </a:r>
            <a:r>
              <a:rPr lang="cs-CZ" altLang="cs-CZ" dirty="0"/>
              <a:t>  (tlak systolický/tlak diastolický v milimetrech rtuťového sloupce)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390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8C6CC9-7622-4D2B-83C6-921F8DE065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A1A2FB-64AC-419C-B759-876FBC1AB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DACB65-3F19-4D12-9CA1-34D98EDB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5. Vědomí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E32DECF-A31F-40D2-A429-3A53A689A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defRPr/>
            </a:pPr>
            <a:r>
              <a:rPr lang="cs-CZ" altLang="cs-CZ" dirty="0">
                <a:solidFill>
                  <a:srgbClr val="0000DC"/>
                </a:solidFill>
                <a:latin typeface="Arial" pitchFamily="34" charset="0"/>
              </a:rPr>
              <a:t>aktivní stav lidské psychiky</a:t>
            </a:r>
          </a:p>
          <a:p>
            <a:pPr marL="547688" indent="-411163">
              <a:defRPr/>
            </a:pPr>
            <a:r>
              <a:rPr lang="cs-CZ" altLang="cs-CZ" dirty="0">
                <a:latin typeface="Arial" pitchFamily="34" charset="0"/>
              </a:rPr>
              <a:t>vztah jednoty a souvislosti vlastní osoby s okolním světem (orientace v čase, místě, situaci, osobě)</a:t>
            </a:r>
          </a:p>
          <a:p>
            <a:pPr marL="547688" indent="-411163">
              <a:defRPr/>
            </a:pPr>
            <a:r>
              <a:rPr lang="cs-CZ" altLang="cs-CZ" dirty="0">
                <a:latin typeface="Arial" pitchFamily="34" charset="0"/>
              </a:rPr>
              <a:t>vnímání podnětů z okolí, přiměřená reakce na ně, komunikace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617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36CDFE-5371-471E-BD32-2A22C3544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870CFE-A510-4F32-9273-18F15D87B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C1F021-1342-46FA-88D9-3608AA31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Poruchy vědomí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2158B0C-D390-4591-AAC8-046F5F92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0000DC"/>
                </a:solidFill>
                <a:latin typeface="Arial" pitchFamily="34" charset="0"/>
              </a:rPr>
              <a:t>Kvantitativní  poruchy </a:t>
            </a:r>
            <a:r>
              <a:rPr lang="cs-CZ" altLang="cs-CZ" dirty="0">
                <a:latin typeface="Arial" pitchFamily="34" charset="0"/>
              </a:rPr>
              <a:t>= je narušená vigilita = bdělost (fyziologickou kvantitativní změnou vědomí je spánek)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př.: somnolence, </a:t>
            </a:r>
            <a:r>
              <a:rPr lang="cs-CZ" altLang="cs-CZ" dirty="0" err="1">
                <a:latin typeface="Arial" pitchFamily="34" charset="0"/>
              </a:rPr>
              <a:t>sopor</a:t>
            </a:r>
            <a:r>
              <a:rPr lang="cs-CZ" altLang="cs-CZ" dirty="0">
                <a:latin typeface="Arial" pitchFamily="34" charset="0"/>
              </a:rPr>
              <a:t>, kóma</a:t>
            </a:r>
          </a:p>
          <a:p>
            <a:pPr>
              <a:lnSpc>
                <a:spcPct val="90000"/>
              </a:lnSpc>
              <a:defRPr/>
            </a:pPr>
            <a:endParaRPr lang="cs-CZ" altLang="cs-CZ" dirty="0">
              <a:latin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0000DC"/>
                </a:solidFill>
                <a:latin typeface="Arial" pitchFamily="34" charset="0"/>
              </a:rPr>
              <a:t>Kvalitativní poruchy </a:t>
            </a:r>
            <a:r>
              <a:rPr lang="cs-CZ" altLang="cs-CZ" dirty="0">
                <a:latin typeface="Arial" pitchFamily="34" charset="0"/>
              </a:rPr>
              <a:t>= je narušená lucidita = orientovanost, jasnost vědomí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př.: delirium, amence</a:t>
            </a:r>
          </a:p>
          <a:p>
            <a:pPr>
              <a:lnSpc>
                <a:spcPct val="90000"/>
              </a:lnSpc>
              <a:defRPr/>
            </a:pP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4254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355D313-98FA-43E0-8C58-01B6C4004D3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014279" y="1439785"/>
            <a:ext cx="3311525" cy="580056"/>
          </a:xfrm>
        </p:spPr>
        <p:txBody>
          <a:bodyPr/>
          <a:lstStyle/>
          <a:p>
            <a:r>
              <a:rPr lang="cs-CZ" dirty="0" err="1">
                <a:solidFill>
                  <a:srgbClr val="0000DC"/>
                </a:solidFill>
              </a:rPr>
              <a:t>Sopor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7B2697-F358-4613-B45E-2777F22830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02FC9E-EFCE-4093-861A-08A78E75A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F6ADF81-6AB5-48AD-92C5-BA1B444CBF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068" y="2126284"/>
            <a:ext cx="2884592" cy="142773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spavost (usíná např. u jídla)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reakce na oslovení zachovalá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odpovědi přiléhavé</a:t>
            </a:r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9B05342-5C3C-4DEB-A7A0-A2376747E2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3804" y="2126284"/>
            <a:ext cx="3312000" cy="142773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latin typeface="Arial" pitchFamily="34" charset="0"/>
              </a:rPr>
              <a:t>- hluboký spánek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latin typeface="Arial" pitchFamily="34" charset="0"/>
              </a:rPr>
              <a:t>- reakce až na silnější podmět, bolestivý (stisk ruky)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latin typeface="Arial" pitchFamily="34" charset="0"/>
              </a:rPr>
              <a:t>- odpověď na podnět motorická (zamrkání, pohyb ruky), slovní odpověď chybí/s latencí</a:t>
            </a:r>
          </a:p>
          <a:p>
            <a:endParaRPr lang="cs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6E2070DC-7CF7-4724-9CB7-50D3768A09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72267" y="2028548"/>
            <a:ext cx="3700933" cy="142773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altLang="cs-CZ" sz="2400" dirty="0">
                <a:latin typeface="Arial" pitchFamily="34" charset="0"/>
              </a:rPr>
              <a:t>- pasivní zaujímání polohy, bezvládnost, zpomalený dech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u="sng" dirty="0">
                <a:latin typeface="Arial" pitchFamily="34" charset="0"/>
              </a:rPr>
              <a:t>- mělké</a:t>
            </a:r>
            <a:r>
              <a:rPr lang="cs-CZ" altLang="cs-CZ" sz="2400" dirty="0">
                <a:latin typeface="Arial" pitchFamily="34" charset="0"/>
              </a:rPr>
              <a:t> – reakce na silné bolestivé podněty, pomalejší reakce zornic na osvit</a:t>
            </a:r>
            <a:endParaRPr lang="cs-CZ" altLang="cs-CZ" sz="2400" i="1" dirty="0">
              <a:latin typeface="Arial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cs-CZ" altLang="cs-CZ" sz="2400" u="sng" dirty="0">
                <a:latin typeface="Arial" pitchFamily="34" charset="0"/>
              </a:rPr>
              <a:t>- hluboké</a:t>
            </a:r>
            <a:r>
              <a:rPr lang="cs-CZ" altLang="cs-CZ" sz="2400" dirty="0">
                <a:latin typeface="Arial" pitchFamily="34" charset="0"/>
              </a:rPr>
              <a:t> – nereaguje na bolestivé podněty, zornice nereagují na osvit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>
                <a:latin typeface="Arial" pitchFamily="34" charset="0"/>
              </a:rPr>
              <a:t>- nutnost zajištění vitálních funkcí</a:t>
            </a:r>
            <a:endParaRPr lang="cs-CZ" altLang="cs-CZ" sz="2400" i="1" dirty="0">
              <a:latin typeface="Arial" pitchFamily="34" charset="0"/>
            </a:endParaRPr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E07BE41-26E2-4722-9347-FF5FBA52BBC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3068" y="1504025"/>
            <a:ext cx="3311525" cy="451577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Somnolence</a:t>
            </a:r>
            <a:r>
              <a:rPr lang="cs-CZ" dirty="0"/>
              <a:t> </a:t>
            </a:r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F33D140F-4A11-4119-B7FC-2FC74CC5CFD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772267" y="1358902"/>
            <a:ext cx="3311525" cy="580056"/>
          </a:xfrm>
        </p:spPr>
        <p:txBody>
          <a:bodyPr/>
          <a:lstStyle/>
          <a:p>
            <a:r>
              <a:rPr lang="cs-CZ" dirty="0" err="1">
                <a:solidFill>
                  <a:srgbClr val="0000DC"/>
                </a:solidFill>
              </a:rPr>
              <a:t>Koma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1945C2AB-9BDA-40C1-B28F-0F7408D96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68" y="717626"/>
            <a:ext cx="10753200" cy="451576"/>
          </a:xfrm>
        </p:spPr>
        <p:txBody>
          <a:bodyPr/>
          <a:lstStyle/>
          <a:p>
            <a:r>
              <a:rPr lang="cs-CZ" altLang="cs-CZ" dirty="0"/>
              <a:t>Kvantitativní</a:t>
            </a:r>
            <a:r>
              <a:rPr lang="cs-CZ" altLang="cs-CZ" sz="3600" i="1" dirty="0"/>
              <a:t> </a:t>
            </a:r>
            <a:r>
              <a:rPr lang="cs-CZ" altLang="cs-CZ" dirty="0"/>
              <a:t>poruchy</a:t>
            </a:r>
            <a:r>
              <a:rPr lang="cs-CZ" altLang="cs-CZ" sz="3600" i="1" dirty="0"/>
              <a:t> </a:t>
            </a:r>
            <a:r>
              <a:rPr lang="cs-CZ" altLang="cs-CZ" dirty="0"/>
              <a:t>vědomí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0691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797BFA-F231-426E-A2BB-DA092AE7E1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4ADA43-D445-4452-99C2-6F8CD28D47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33CC29-8341-4B93-BADF-3981BE43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2672557" cy="451576"/>
          </a:xfrm>
        </p:spPr>
        <p:txBody>
          <a:bodyPr/>
          <a:lstStyle/>
          <a:p>
            <a:r>
              <a:rPr lang="cs-CZ" altLang="cs-CZ" dirty="0"/>
              <a:t>Glasgow </a:t>
            </a:r>
            <a:r>
              <a:rPr lang="cs-CZ" altLang="cs-CZ" dirty="0" err="1"/>
              <a:t>Coma</a:t>
            </a:r>
            <a:r>
              <a:rPr lang="cs-CZ" altLang="cs-CZ" dirty="0"/>
              <a:t> </a:t>
            </a:r>
            <a:r>
              <a:rPr lang="cs-CZ" altLang="cs-CZ" dirty="0" err="1"/>
              <a:t>Scale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1AF916A-08D4-45E8-BC60-5AA133C98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6714" y="300239"/>
            <a:ext cx="5115338" cy="62575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4521F0-071C-4698-B18A-EF06D8BE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00" y="3104839"/>
            <a:ext cx="1883827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06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4B2156-0567-4FAC-869A-DB5966FB9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04A913-7C1E-4C43-97BD-D969E78E9D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5A2922-E7B9-445A-8F76-3A20F856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8" y="378000"/>
            <a:ext cx="10753200" cy="451576"/>
          </a:xfrm>
        </p:spPr>
        <p:txBody>
          <a:bodyPr/>
          <a:lstStyle/>
          <a:p>
            <a:r>
              <a:rPr lang="cs-CZ" altLang="cs-CZ" dirty="0"/>
              <a:t>Pojmy identifikující změny vědomí</a:t>
            </a:r>
            <a:endParaRPr lang="cs-CZ" dirty="0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59C50-3E15-4F1E-A443-168AC87A34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968921"/>
              </p:ext>
            </p:extLst>
          </p:nvPr>
        </p:nvGraphicFramePr>
        <p:xfrm>
          <a:off x="718938" y="853440"/>
          <a:ext cx="10752138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069">
                  <a:extLst>
                    <a:ext uri="{9D8B030D-6E8A-4147-A177-3AD203B41FA5}">
                      <a16:colId xmlns:a16="http://schemas.microsoft.com/office/drawing/2014/main" val="3384282607"/>
                    </a:ext>
                  </a:extLst>
                </a:gridCol>
                <a:gridCol w="5376069">
                  <a:extLst>
                    <a:ext uri="{9D8B030D-6E8A-4147-A177-3AD203B41FA5}">
                      <a16:colId xmlns:a16="http://schemas.microsoft.com/office/drawing/2014/main" val="235078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983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vigilita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bdělost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81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lucidita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orientovanost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0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delirium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dezorientace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691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amence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zmatenost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obnubilace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mrákoty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28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somnambulismus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err="1">
                          <a:solidFill>
                            <a:srgbClr val="0000DC"/>
                          </a:solidFill>
                        </a:rPr>
                        <a:t>náměsičnictví</a:t>
                      </a:r>
                      <a:endParaRPr lang="cs-CZ" sz="200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168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agónie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zastřené vědomí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17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synkopa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ztráta vědomí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753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kolaps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zhroucení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011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somnolence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zvýšená ospalost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501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>
                          <a:solidFill>
                            <a:srgbClr val="0000DC"/>
                          </a:solidFill>
                        </a:rPr>
                        <a:t>sopor</a:t>
                      </a:r>
                      <a:endParaRPr lang="cs-CZ" sz="200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spánek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286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>
                          <a:solidFill>
                            <a:srgbClr val="0000DC"/>
                          </a:solidFill>
                        </a:rPr>
                        <a:t>koma</a:t>
                      </a:r>
                      <a:endParaRPr lang="cs-CZ" sz="2000" dirty="0">
                        <a:solidFill>
                          <a:srgbClr val="0000D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DC"/>
                          </a:solidFill>
                        </a:rPr>
                        <a:t>bezvědomí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6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149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53DD16-6436-4716-92B9-098415FDDA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966A49-484F-45D6-A63D-8AA4EDC3D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E0F6B6-FBF9-4530-A44C-5B4CFA7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Intervence při hodnocení vědomí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17AB031-F982-4FC0-8BBD-84E2E11E6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sleduj stav vědomí v pravidelných intervalech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o změně informuj lékaře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podávej medikaci dle ordinace a kontroluj její účinek</a:t>
            </a:r>
          </a:p>
          <a:p>
            <a:endParaRPr lang="cs-CZ" altLang="cs-CZ" dirty="0">
              <a:latin typeface="Arial" pitchFamily="34" charset="0"/>
              <a:cs typeface="Arial" pitchFamily="34" charset="0"/>
            </a:endParaRPr>
          </a:p>
          <a:p>
            <a:endParaRPr lang="cs-CZ" altLang="cs-CZ" dirty="0">
              <a:latin typeface="Arial" pitchFamily="34" charset="0"/>
              <a:cs typeface="Arial" pitchFamily="34" charset="0"/>
            </a:endParaRPr>
          </a:p>
          <a:p>
            <a:pPr marL="72000" indent="0">
              <a:buNone/>
            </a:pPr>
            <a:endParaRPr lang="cs-CZ" altLang="cs-CZ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788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774FC6-532A-4C80-AC5E-0CE665980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D21A5D-3DBA-402E-9921-67EE8A3AE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59E7F8-2F3D-4818-B440-3B29B194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Pulzní </a:t>
            </a:r>
            <a:r>
              <a:rPr lang="cs-CZ" altLang="cs-CZ" dirty="0" err="1"/>
              <a:t>oxymetrie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875F22F-7E1F-4C0D-86D7-FBA4E020F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umožňuje zhodnocení stupně sycení tkání kyslíkem</a:t>
            </a:r>
            <a:r>
              <a:rPr lang="cs-CZ" altLang="cs-CZ" dirty="0"/>
              <a:t> a tím i okysličovací funkce plic a funkce oběhového aparátu (srdce a cév)</a:t>
            </a:r>
          </a:p>
          <a:p>
            <a:r>
              <a:rPr lang="cs-CZ" altLang="cs-CZ" dirty="0"/>
              <a:t>neinvazivně měří saturaci hemoglobinu kyslíkem v arteriální části krevního řečiště</a:t>
            </a:r>
          </a:p>
          <a:p>
            <a:r>
              <a:rPr lang="cs-CZ" altLang="cs-CZ" dirty="0"/>
              <a:t>senzor pulzního </a:t>
            </a:r>
            <a:r>
              <a:rPr lang="cs-CZ" altLang="cs-CZ" dirty="0" err="1"/>
              <a:t>oxymetru</a:t>
            </a:r>
            <a:r>
              <a:rPr lang="cs-CZ" altLang="cs-CZ" dirty="0"/>
              <a:t> vyzařuje světlo dvou vlnových délek, které proniká tkání (většinou prstem)</a:t>
            </a:r>
          </a:p>
          <a:p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797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774FC6-532A-4C80-AC5E-0CE665980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D21A5D-3DBA-402E-9921-67EE8A3AE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59E7F8-2F3D-4818-B440-3B29B194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Pulzní </a:t>
            </a:r>
            <a:r>
              <a:rPr lang="cs-CZ" altLang="cs-CZ" dirty="0" err="1"/>
              <a:t>oxymetrie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875F22F-7E1F-4C0D-86D7-FBA4E020F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altLang="cs-CZ" dirty="0"/>
              <a:t>přístroj vyhodnocuje, kolik kterého světla bylo během pulzní vlny procházející tkání absorbováno</a:t>
            </a:r>
          </a:p>
          <a:p>
            <a:r>
              <a:rPr lang="cs-CZ" altLang="cs-CZ" dirty="0"/>
              <a:t>obě vlnové délky jsou </a:t>
            </a:r>
            <a:r>
              <a:rPr lang="cs-CZ" altLang="cs-CZ" dirty="0" err="1"/>
              <a:t>deoxyhemoglobinem</a:t>
            </a:r>
            <a:r>
              <a:rPr lang="cs-CZ" altLang="cs-CZ" dirty="0"/>
              <a:t> a oxyhemoglobinem absorbovány odlišně</a:t>
            </a:r>
            <a:endParaRPr lang="cs-CZ" dirty="0"/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FBF6E3-4FBE-4282-896D-9B1F2752E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12" y="3924804"/>
            <a:ext cx="2859272" cy="19386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B0C011-AC6B-4B35-B068-F189DBB2E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83" y="2815511"/>
            <a:ext cx="2097206" cy="32250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153D30-3A19-40D7-B2F0-ED612790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227" y="3203149"/>
            <a:ext cx="325554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4BBB1D-6F18-48E1-9A51-D1EB72075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3767B7-327A-4F7D-8163-1C4B95BA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692F3D-18A6-49A6-ADCA-92419A22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Hodnoty SpO2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D5494D8-9C16-4DE1-AB8F-CBFCD3893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139998"/>
          </a:xfrm>
        </p:spPr>
        <p:txBody>
          <a:bodyPr/>
          <a:lstStyle/>
          <a:p>
            <a:r>
              <a:rPr lang="cs-CZ" altLang="cs-CZ" dirty="0"/>
              <a:t>fyziologické hodnoty 95 – 98%</a:t>
            </a:r>
          </a:p>
          <a:p>
            <a:r>
              <a:rPr lang="cs-CZ" altLang="cs-CZ" dirty="0"/>
              <a:t>hodnoty pod 80% – </a:t>
            </a:r>
            <a:r>
              <a:rPr lang="cs-CZ" altLang="cs-CZ" dirty="0" err="1"/>
              <a:t>oxygenoterapie</a:t>
            </a:r>
            <a:endParaRPr lang="cs-CZ" altLang="cs-CZ" dirty="0"/>
          </a:p>
          <a:p>
            <a:pPr marL="72000" indent="0">
              <a:buNone/>
            </a:pPr>
            <a:endParaRPr lang="cs-CZ" altLang="cs-CZ" dirty="0"/>
          </a:p>
          <a:p>
            <a:pPr marL="72000" indent="0">
              <a:buNone/>
            </a:pPr>
            <a:r>
              <a:rPr lang="cs-CZ" altLang="cs-CZ" sz="4000" b="1" dirty="0">
                <a:solidFill>
                  <a:srgbClr val="0000DC"/>
                </a:solidFill>
                <a:latin typeface="+mj-lt"/>
              </a:rPr>
              <a:t>Výpočet saturace pO2</a:t>
            </a:r>
          </a:p>
          <a:p>
            <a:pPr marL="72000" indent="0">
              <a:buNone/>
            </a:pPr>
            <a:endParaRPr lang="cs-CZ" altLang="cs-CZ" sz="4000" b="1" dirty="0">
              <a:solidFill>
                <a:srgbClr val="0000DC"/>
              </a:solidFill>
              <a:latin typeface="+mj-lt"/>
            </a:endParaRPr>
          </a:p>
          <a:p>
            <a:r>
              <a:rPr lang="cs-CZ" altLang="cs-CZ" dirty="0"/>
              <a:t>výpočet saturace podle následujícího vzorce:</a:t>
            </a:r>
            <a:r>
              <a:rPr lang="cs-CZ" altLang="cs-CZ" b="1" dirty="0"/>
              <a:t> </a:t>
            </a:r>
            <a:br>
              <a:rPr lang="cs-CZ" altLang="cs-CZ" b="1" dirty="0"/>
            </a:br>
            <a:r>
              <a:rPr lang="cs-CZ" altLang="cs-CZ" b="1" dirty="0"/>
              <a:t> 				SpO2 = HbO2/HbO2+Hb</a:t>
            </a:r>
            <a:r>
              <a:rPr lang="cs-CZ" altLang="cs-CZ" dirty="0"/>
              <a:t> </a:t>
            </a:r>
          </a:p>
          <a:p>
            <a:endParaRPr lang="cs-CZ" dirty="0"/>
          </a:p>
          <a:p>
            <a:r>
              <a:rPr lang="cs-CZ" altLang="cs-CZ" dirty="0"/>
              <a:t>HbO2 je oxyhemoglobin</a:t>
            </a:r>
          </a:p>
          <a:p>
            <a:r>
              <a:rPr lang="cs-CZ" altLang="cs-CZ" dirty="0" err="1"/>
              <a:t>Hb</a:t>
            </a:r>
            <a:r>
              <a:rPr lang="cs-CZ" altLang="cs-CZ" dirty="0"/>
              <a:t> je </a:t>
            </a:r>
            <a:r>
              <a:rPr lang="cs-CZ" altLang="cs-CZ" dirty="0" err="1"/>
              <a:t>deoxyhemoglobin</a:t>
            </a:r>
            <a:r>
              <a:rPr lang="cs-CZ" altLang="cs-CZ" dirty="0"/>
              <a:t> </a:t>
            </a:r>
          </a:p>
          <a:p>
            <a:pPr marL="72000" indent="0">
              <a:buNone/>
            </a:pPr>
            <a:r>
              <a:rPr lang="cs-CZ" alt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08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B1D5B0-172C-4416-8464-6A8AE09B9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D67A2B-55EF-480F-989E-386652234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1F7845-4201-443A-99FC-2CD97879D32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Faktory ovlivňující TT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9F7ED34-B9D3-45F6-877A-D26C21F16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věk (dítě – teplota okolí, u starších riziko hypotermie)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denní doba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tělesná aktivita (těžká práce nebo namáhavé cvičení)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hormony (u žen ve dnech ovulace zvyšuje TT)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</a:rPr>
              <a:t>stres (stimulace sympatiku – produkce epinefrinu a </a:t>
            </a:r>
            <a:r>
              <a:rPr lang="cs-CZ" altLang="cs-CZ" dirty="0" err="1">
                <a:latin typeface="Arial" pitchFamily="34" charset="0"/>
              </a:rPr>
              <a:t>norepinefrinu</a:t>
            </a:r>
            <a:r>
              <a:rPr lang="cs-CZ" altLang="cs-CZ" dirty="0">
                <a:latin typeface="Arial" pitchFamily="34" charset="0"/>
              </a:rPr>
              <a:t> </a:t>
            </a:r>
            <a:r>
              <a:rPr lang="cs-CZ" altLang="cs-CZ" dirty="0">
                <a:latin typeface="Arial" pitchFamily="34" charset="0"/>
                <a:cs typeface="Times New Roman" pitchFamily="18" charset="0"/>
              </a:rPr>
              <a:t>→</a:t>
            </a:r>
            <a:r>
              <a:rPr lang="cs-CZ" altLang="cs-CZ" dirty="0">
                <a:latin typeface="Arial" pitchFamily="34" charset="0"/>
              </a:rPr>
              <a:t> </a:t>
            </a:r>
            <a:r>
              <a:rPr lang="cs-CZ" altLang="cs-CZ" dirty="0" err="1">
                <a:latin typeface="Arial" pitchFamily="34" charset="0"/>
              </a:rPr>
              <a:t>mtb</a:t>
            </a:r>
            <a:r>
              <a:rPr lang="cs-CZ" altLang="cs-CZ" dirty="0">
                <a:latin typeface="Arial" pitchFamily="34" charset="0"/>
              </a:rPr>
              <a:t> aktivita a produkce tepla)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tělesná aktivita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okolní prostředí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4140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F6A91F-4FBF-4C91-BAC9-863DC9E878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361944-26C4-4332-B9EB-4B7AFC3520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5CDE99-B671-47F7-866C-868A7DA8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Ovlivnění hodnoty měření pO2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E564EB9-0802-4960-9C4A-74BB5E24F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nízká </a:t>
            </a:r>
            <a:r>
              <a:rPr lang="cs-CZ" altLang="cs-CZ" dirty="0" err="1"/>
              <a:t>perfuze</a:t>
            </a:r>
            <a:r>
              <a:rPr lang="cs-CZ" altLang="cs-CZ" dirty="0"/>
              <a:t> místa měření → hypotenze, nízký srdeční výdej, hypotermie</a:t>
            </a:r>
          </a:p>
          <a:p>
            <a:r>
              <a:rPr lang="cs-CZ" altLang="cs-CZ" dirty="0"/>
              <a:t>závažná anémie</a:t>
            </a:r>
          </a:p>
          <a:p>
            <a:r>
              <a:rPr lang="cs-CZ" altLang="cs-CZ" dirty="0"/>
              <a:t>nadměrná intenzita okolního světla</a:t>
            </a:r>
          </a:p>
          <a:p>
            <a:r>
              <a:rPr lang="cs-CZ" altLang="cs-CZ" dirty="0"/>
              <a:t>nesprávná poloha senzorů</a:t>
            </a:r>
          </a:p>
          <a:p>
            <a:r>
              <a:rPr lang="cs-CZ" altLang="cs-CZ" dirty="0"/>
              <a:t>pohyb senzoru</a:t>
            </a:r>
          </a:p>
          <a:p>
            <a:r>
              <a:rPr lang="cs-CZ" altLang="cs-CZ" dirty="0"/>
              <a:t>nalakované nehty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293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44500F-CF81-43F9-85BA-B424C2545F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478888-BEBA-4671-9313-FF3C10895E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BE3EEB-DB40-4E69-B854-D7C75491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Detekce falešných hodnot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AA876D6-497D-4A53-B17F-2B508CF00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při anemii detekujeme falešně vysokou hodnotu SaO2, neboť při nízké koncentraci erytrocytů jsou tyto výborně saturovány </a:t>
            </a:r>
          </a:p>
          <a:p>
            <a:r>
              <a:rPr lang="cs-CZ" altLang="cs-CZ" dirty="0"/>
              <a:t>při intoxikaci oxidem uhelnatým vzniká </a:t>
            </a:r>
            <a:r>
              <a:rPr lang="cs-CZ" altLang="cs-CZ" dirty="0" err="1"/>
              <a:t>karboxyhemoglobin</a:t>
            </a:r>
            <a:r>
              <a:rPr lang="cs-CZ" altLang="cs-CZ" dirty="0"/>
              <a:t> (</a:t>
            </a:r>
            <a:r>
              <a:rPr lang="cs-CZ" altLang="cs-CZ" dirty="0" err="1"/>
              <a:t>COHb</a:t>
            </a:r>
            <a:r>
              <a:rPr lang="cs-CZ" altLang="cs-CZ" dirty="0"/>
              <a:t>), který má prakticky stejnou schopnost absorbovat světlo jako oxyhemoglobin, a proto standardní </a:t>
            </a:r>
            <a:r>
              <a:rPr lang="cs-CZ" altLang="cs-CZ" dirty="0" err="1"/>
              <a:t>oxymetry</a:t>
            </a:r>
            <a:r>
              <a:rPr lang="cs-CZ" altLang="cs-CZ" dirty="0"/>
              <a:t> udávají  falešně vysokou hodnotu SaO2</a:t>
            </a:r>
          </a:p>
          <a:p>
            <a:pPr marL="72000" indent="0">
              <a:buNone/>
            </a:pPr>
            <a:r>
              <a:rPr lang="cs-CZ" altLang="cs-CZ" dirty="0"/>
              <a:t> </a:t>
            </a:r>
          </a:p>
          <a:p>
            <a:endParaRPr lang="cs-CZ" alt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101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9600E-28F9-4F7F-87EB-4CB8F1567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7075C7-FD08-4840-8E6B-BA4755C03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95578F-5EF0-4EE8-82BF-C55452AF8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Elektrokardiografie – EKG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3A04935-50E3-4E59-977F-301C02BEA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patří k základním vyšetřovacím metodám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principem je snímání elektrické srdeční aktivity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většinou je neinvazivní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altLang="cs-CZ" sz="1600" dirty="0">
                <a:latin typeface="Palatino Linotype" panose="02040502050505030304" pitchFamily="18" charset="0"/>
              </a:rPr>
              <a:t>Zdroj: </a:t>
            </a:r>
            <a:r>
              <a:rPr lang="cs-CZ" altLang="cs-CZ" sz="1600" dirty="0">
                <a:latin typeface="Palatino Linotype" panose="02040502050505030304" pitchFamily="18" charset="0"/>
                <a:hlinkClick r:id="rId2"/>
              </a:rPr>
              <a:t>http://upload.wikimedia.org/wikipedia/commons/e/e5/ECG_principle_slow.gif</a:t>
            </a:r>
            <a:r>
              <a:rPr lang="cs-CZ" altLang="cs-CZ" sz="1600" dirty="0">
                <a:latin typeface="Palatino Linotype" panose="02040502050505030304" pitchFamily="18" charset="0"/>
              </a:rPr>
              <a:t> </a:t>
            </a:r>
          </a:p>
          <a:p>
            <a:endParaRPr lang="cs-CZ" dirty="0"/>
          </a:p>
        </p:txBody>
      </p:sp>
      <p:pic>
        <p:nvPicPr>
          <p:cNvPr id="6" name="Picture 2" descr="https://myhealth.alberta.ca/health/tests-treatments/_layouts/healthwise/media/medical/hw/h9991262_001_2.jpg">
            <a:extLst>
              <a:ext uri="{FF2B5EF4-FFF2-40B4-BE49-F238E27FC236}">
                <a16:creationId xmlns:a16="http://schemas.microsoft.com/office/drawing/2014/main" id="{E5B6C602-DDB8-4B12-88FD-28522F10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32" y="2919301"/>
            <a:ext cx="3444935" cy="224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EE58CB-3FA4-444A-B501-5209D23B9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675" y="3131087"/>
            <a:ext cx="1921751" cy="21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1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286BEC-A654-443B-830E-2CE87FBDC7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078287-DBAE-4B0F-A980-591BFFBCAF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7D8822-5BB8-4962-AFE2-EA50BD3D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dirty="0"/>
              <a:t>EKG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049FCA5-9F3E-46E7-A5E7-13E986D0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02175"/>
            <a:ext cx="11220209" cy="4139998"/>
          </a:xfrm>
        </p:spPr>
        <p:txBody>
          <a:bodyPr/>
          <a:lstStyle/>
          <a:p>
            <a:r>
              <a:rPr lang="cs-CZ" altLang="cs-CZ" sz="2400" dirty="0"/>
              <a:t>srdeční akce – pravidelnost  </a:t>
            </a:r>
          </a:p>
          <a:p>
            <a:r>
              <a:rPr lang="cs-CZ" altLang="cs-CZ" sz="2400" dirty="0"/>
              <a:t>srdeční rytmus – sinusový rytmus (vlna P, komplex QRS)</a:t>
            </a:r>
          </a:p>
          <a:p>
            <a:r>
              <a:rPr lang="cs-CZ" altLang="cs-CZ" sz="2400" dirty="0"/>
              <a:t>srdeční frekvence – bradykardie, tachykardie</a:t>
            </a:r>
          </a:p>
          <a:p>
            <a:r>
              <a:rPr lang="cs-CZ" altLang="cs-CZ" sz="2400" dirty="0"/>
              <a:t>P vlna – </a:t>
            </a:r>
            <a:r>
              <a:rPr lang="cs-CZ" altLang="cs-CZ" sz="2400" dirty="0" err="1"/>
              <a:t>pozit</a:t>
            </a:r>
            <a:r>
              <a:rPr lang="cs-CZ" altLang="cs-CZ" sz="2400" dirty="0"/>
              <a:t>., </a:t>
            </a:r>
            <a:r>
              <a:rPr lang="cs-CZ" altLang="cs-CZ" sz="2400" dirty="0" err="1"/>
              <a:t>negat</a:t>
            </a:r>
            <a:r>
              <a:rPr lang="cs-CZ" altLang="cs-CZ" sz="2400" dirty="0"/>
              <a:t>. (v 1. a 2. svodu </a:t>
            </a:r>
            <a:r>
              <a:rPr lang="cs-CZ" altLang="cs-CZ" sz="2400" dirty="0" err="1"/>
              <a:t>patol</a:t>
            </a:r>
            <a:r>
              <a:rPr lang="cs-CZ" altLang="cs-CZ" sz="2400" dirty="0"/>
              <a:t>.), delší než 0,11 P </a:t>
            </a:r>
            <a:r>
              <a:rPr lang="cs-CZ" altLang="cs-CZ" sz="2400" dirty="0" err="1"/>
              <a:t>mitrále</a:t>
            </a:r>
            <a:r>
              <a:rPr lang="cs-CZ" altLang="cs-CZ" sz="2400" dirty="0"/>
              <a:t> (stenóza mitrální chlopně)</a:t>
            </a:r>
          </a:p>
          <a:p>
            <a:r>
              <a:rPr lang="cs-CZ" altLang="cs-CZ" sz="2400" dirty="0"/>
              <a:t>PQ interval – prodloužený, zkrácený</a:t>
            </a:r>
          </a:p>
          <a:p>
            <a:r>
              <a:rPr lang="cs-CZ" altLang="cs-CZ" sz="2400" dirty="0"/>
              <a:t>QRS komplex – doba trvání, přítomnost a trvání Q kmitu</a:t>
            </a:r>
          </a:p>
          <a:p>
            <a:r>
              <a:rPr lang="cs-CZ" altLang="cs-CZ" sz="2400" dirty="0"/>
              <a:t>ST úsek – deprese, elevace (elevace ST úseku – </a:t>
            </a:r>
            <a:r>
              <a:rPr lang="cs-CZ" altLang="cs-CZ" sz="2400" dirty="0" err="1"/>
              <a:t>Pardeeho</a:t>
            </a:r>
            <a:r>
              <a:rPr lang="cs-CZ" altLang="cs-CZ" sz="2400" dirty="0"/>
              <a:t> vlna – u akutního IM)</a:t>
            </a:r>
          </a:p>
          <a:p>
            <a:r>
              <a:rPr lang="cs-CZ" altLang="cs-CZ" sz="2400" dirty="0"/>
              <a:t>T vlna – </a:t>
            </a:r>
            <a:r>
              <a:rPr lang="cs-CZ" altLang="cs-CZ" sz="2400" dirty="0" err="1"/>
              <a:t>repolarizace</a:t>
            </a:r>
            <a:r>
              <a:rPr lang="cs-CZ" altLang="cs-CZ" sz="2400" dirty="0"/>
              <a:t> komorového myokardu, </a:t>
            </a:r>
            <a:r>
              <a:rPr lang="cs-CZ" altLang="cs-CZ" sz="2400" dirty="0" err="1"/>
              <a:t>pozit</a:t>
            </a:r>
            <a:r>
              <a:rPr lang="cs-CZ" altLang="cs-CZ" sz="2400" dirty="0"/>
              <a:t>., </a:t>
            </a:r>
            <a:r>
              <a:rPr lang="cs-CZ" altLang="cs-CZ" sz="2400" dirty="0" err="1"/>
              <a:t>negat</a:t>
            </a:r>
            <a:r>
              <a:rPr lang="cs-CZ" altLang="cs-CZ" sz="2400" dirty="0"/>
              <a:t>.</a:t>
            </a:r>
          </a:p>
          <a:p>
            <a:r>
              <a:rPr lang="cs-CZ" altLang="cs-CZ" sz="2400" dirty="0"/>
              <a:t>QT interval – vzdálenost od začátku komorového QRS komplexu po konec vlny T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4B15CF2-400A-441E-9349-2EAB23F86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746" y="112636"/>
            <a:ext cx="2116915" cy="23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5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54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sz="3200" dirty="0"/>
              <a:t>Elektrokardiogram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359001"/>
            <a:ext cx="8198713" cy="4139998"/>
          </a:xfrm>
        </p:spPr>
        <p:txBody>
          <a:bodyPr/>
          <a:lstStyle/>
          <a:p>
            <a:r>
              <a:rPr lang="cs-CZ" altLang="cs-CZ" dirty="0"/>
              <a:t>časový záznam EKG křivek  </a:t>
            </a: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72" y="2173733"/>
            <a:ext cx="5321256" cy="351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55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Umístění svodů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r>
              <a:rPr lang="cs-CZ" dirty="0"/>
              <a:t>zpravidla natáčíme tzv. 12 svodové EKG</a:t>
            </a:r>
          </a:p>
          <a:p>
            <a:r>
              <a:rPr lang="cs-CZ" dirty="0"/>
              <a:t>rozlišujeme svody unipolární a bipolární:</a:t>
            </a:r>
          </a:p>
          <a:p>
            <a:pPr lvl="1"/>
            <a:r>
              <a:rPr lang="cs-CZ" sz="2800" dirty="0"/>
              <a:t>unipolární = hrudní – 6 svodů</a:t>
            </a:r>
          </a:p>
          <a:p>
            <a:pPr lvl="1"/>
            <a:r>
              <a:rPr lang="cs-CZ" sz="2800" dirty="0"/>
              <a:t>bipolární = končetinové – 3 bipolární svody:</a:t>
            </a:r>
          </a:p>
          <a:p>
            <a:pPr marL="1043305" lvl="1" indent="-514350">
              <a:buFont typeface="+mj-lt"/>
              <a:buAutoNum type="arabicPeriod"/>
            </a:pPr>
            <a:r>
              <a:rPr lang="cs-CZ" sz="2800" dirty="0"/>
              <a:t>I. svod: pravé rameno (-) a levé rameno (+)</a:t>
            </a:r>
          </a:p>
          <a:p>
            <a:pPr marL="1043305" lvl="1" indent="-514350">
              <a:buFont typeface="+mj-lt"/>
              <a:buAutoNum type="arabicPeriod"/>
            </a:pPr>
            <a:r>
              <a:rPr lang="cs-CZ" sz="2800" dirty="0"/>
              <a:t>II. svod: pravé rameno (-) a </a:t>
            </a:r>
            <a:r>
              <a:rPr lang="cs-CZ" sz="2800" dirty="0">
                <a:sym typeface="+mn-ea"/>
              </a:rPr>
              <a:t>levé </a:t>
            </a:r>
            <a:r>
              <a:rPr lang="cs-CZ" sz="2800" dirty="0"/>
              <a:t>stehno (+)</a:t>
            </a:r>
          </a:p>
          <a:p>
            <a:pPr marL="1043305" lvl="1" indent="-514350">
              <a:buFont typeface="+mj-lt"/>
              <a:buAutoNum type="arabicPeriod"/>
            </a:pPr>
            <a:r>
              <a:rPr lang="cs-CZ" sz="2800" dirty="0"/>
              <a:t>III. svod: </a:t>
            </a:r>
            <a:r>
              <a:rPr lang="cs-CZ" sz="2800" dirty="0">
                <a:sym typeface="+mn-ea"/>
              </a:rPr>
              <a:t>levé</a:t>
            </a:r>
            <a:r>
              <a:rPr lang="cs-CZ" sz="2800" dirty="0"/>
              <a:t> rameno (+) a </a:t>
            </a:r>
            <a:r>
              <a:rPr lang="cs-CZ" sz="2800" dirty="0">
                <a:sym typeface="+mn-ea"/>
              </a:rPr>
              <a:t>levé</a:t>
            </a:r>
            <a:r>
              <a:rPr lang="cs-CZ" sz="2800" dirty="0"/>
              <a:t> stehno (-)</a:t>
            </a:r>
          </a:p>
        </p:txBody>
      </p:sp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56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Umístění končetinových elektrod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929172"/>
            <a:ext cx="10753200" cy="3902828"/>
          </a:xfrm>
        </p:spPr>
        <p:txBody>
          <a:bodyPr/>
          <a:lstStyle/>
          <a:p>
            <a:pPr marL="71755" indent="0">
              <a:buNone/>
            </a:pPr>
            <a:r>
              <a:rPr lang="cs-CZ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Einthovenův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trojúhelník 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7" name="Picture 2" descr="http://www.wikiskripta.eu/images/thumb/5/53/Einthoven.png/350px-Einthov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19" y="1929172"/>
            <a:ext cx="45386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ebs.wofford.edu/moellerjf/bio342%20Fall%202014/einthove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88" y="2603379"/>
            <a:ext cx="360521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3"/>
          <p:cNvSpPr>
            <a:spLocks noChangeArrowheads="1"/>
          </p:cNvSpPr>
          <p:nvPr/>
        </p:nvSpPr>
        <p:spPr bwMode="auto">
          <a:xfrm>
            <a:off x="7975362" y="5625340"/>
            <a:ext cx="1577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tx1"/>
                </a:solidFill>
                <a:latin typeface="Palatino Linotype" panose="02040502050505030304" pitchFamily="18" charset="0"/>
                <a:hlinkClick r:id="rId6"/>
              </a:rPr>
              <a:t>www.wikiskripta.eu</a:t>
            </a:r>
            <a:endParaRPr lang="cs-CZ" altLang="cs-CZ" sz="1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 rot="10800000" flipV="1">
            <a:off x="2127517" y="5524508"/>
            <a:ext cx="194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200" dirty="0">
                <a:latin typeface="Palatino Linotype" panose="02040502050505030304" pitchFamily="18" charset="0"/>
                <a:hlinkClick r:id="rId7"/>
              </a:rPr>
              <a:t>Zdroj: webs.wofford.edu</a:t>
            </a:r>
            <a:endParaRPr lang="cs-CZ" altLang="cs-CZ" sz="1200" dirty="0">
              <a:latin typeface="Palatino Linotype" panose="0204050205050503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57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Umístění hrudních elektrod</a:t>
            </a:r>
          </a:p>
        </p:txBody>
      </p:sp>
      <p:pic>
        <p:nvPicPr>
          <p:cNvPr id="6" name="Picture 6" descr="http://www.apotheken-umschau.de/multimedia/73/124/85/1576441448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13" y="1629688"/>
            <a:ext cx="6232559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wikiskripta.eu/images/thumb/f/f3/Hrudn%C3%AD_svody.png/350px-Hrudn%C3%AD_svod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7926">
            <a:off x="7922858" y="1854368"/>
            <a:ext cx="3402057" cy="342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8420519" y="5240787"/>
            <a:ext cx="26427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200" dirty="0">
                <a:latin typeface="Palatino Linotype" panose="02040502050505030304" pitchFamily="18" charset="0"/>
                <a:hlinkClick r:id="rId6"/>
              </a:rPr>
              <a:t>Zdroj: www.apotheken-umschau.de</a:t>
            </a:r>
            <a:r>
              <a:rPr lang="cs-CZ" altLang="cs-CZ" sz="1200" dirty="0">
                <a:latin typeface="Palatino Linotype" panose="0204050205050503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58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EKG přístroj a pomůcky</a:t>
            </a:r>
          </a:p>
        </p:txBody>
      </p:sp>
      <p:pic>
        <p:nvPicPr>
          <p:cNvPr id="6" name="Picture 2" descr="C:\Documents and Settings\nbehar\Dokumenty\EKG\20141017_10093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6806" y="1578245"/>
            <a:ext cx="6008306" cy="4506230"/>
          </a:xfrm>
          <a:noFill/>
        </p:spPr>
      </p:pic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59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EKG přístroj – uložení</a:t>
            </a:r>
          </a:p>
        </p:txBody>
      </p:sp>
      <p:pic>
        <p:nvPicPr>
          <p:cNvPr id="6" name="Picture 11" descr="C:\Documents and Settings\nbehar\Dokumenty\EKG\20141017_10334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67" y="1488216"/>
            <a:ext cx="6196044" cy="464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458BE4-DFCD-4018-81EB-BE3EF4BDE4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863263-F499-41F5-8116-F17EC7A1BE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F1F644-DFAB-4492-9B37-C1877C9A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Místa měření TT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D2FEEBA-6DC5-48D1-9EA0-65CE27327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axila</a:t>
            </a:r>
          </a:p>
          <a:p>
            <a:pPr marL="547688" indent="-411163">
              <a:lnSpc>
                <a:spcPct val="90000"/>
              </a:lnSpc>
              <a:defRPr/>
            </a:pPr>
            <a:endParaRPr lang="cs-CZ" altLang="cs-CZ" dirty="0">
              <a:latin typeface="Arial" pitchFamily="34" charset="0"/>
            </a:endParaRP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konečník, + 0,5 </a:t>
            </a:r>
            <a:r>
              <a:rPr lang="cs-CZ" altLang="cs-CZ" dirty="0">
                <a:sym typeface="Symbol" pitchFamily="18" charset="2"/>
              </a:rPr>
              <a:t>C</a:t>
            </a:r>
          </a:p>
          <a:p>
            <a:pPr marL="136525" indent="0">
              <a:lnSpc>
                <a:spcPct val="90000"/>
              </a:lnSpc>
              <a:buNone/>
              <a:defRPr/>
            </a:pPr>
            <a:r>
              <a:rPr lang="cs-CZ" altLang="cs-CZ" dirty="0">
                <a:latin typeface="Arial" pitchFamily="34" charset="0"/>
              </a:rPr>
              <a:t> </a:t>
            </a:r>
            <a:endParaRPr lang="cs-CZ" altLang="cs-CZ" dirty="0">
              <a:latin typeface="Arial" pitchFamily="34" charset="0"/>
              <a:sym typeface="Symbol" pitchFamily="18" charset="2"/>
            </a:endParaRP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ústa, + </a:t>
            </a:r>
            <a:r>
              <a:rPr lang="cs-CZ" altLang="cs-CZ" dirty="0">
                <a:latin typeface="Arial" pitchFamily="34" charset="0"/>
              </a:rPr>
              <a:t>0,3 </a:t>
            </a:r>
            <a:r>
              <a:rPr lang="cs-CZ" altLang="cs-CZ" dirty="0">
                <a:sym typeface="Symbol" pitchFamily="18" charset="2"/>
              </a:rPr>
              <a:t>C</a:t>
            </a:r>
            <a:r>
              <a:rPr lang="cs-CZ" altLang="cs-CZ" dirty="0">
                <a:latin typeface="Arial" pitchFamily="34" charset="0"/>
              </a:rPr>
              <a:t> </a:t>
            </a:r>
          </a:p>
          <a:p>
            <a:pPr marL="547688" indent="-411163">
              <a:lnSpc>
                <a:spcPct val="90000"/>
              </a:lnSpc>
              <a:defRPr/>
            </a:pPr>
            <a:endParaRPr lang="cs-CZ" altLang="cs-CZ" dirty="0">
              <a:latin typeface="Arial" pitchFamily="34" charset="0"/>
            </a:endParaRP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  <a:sym typeface="Symbol" pitchFamily="18" charset="2"/>
              </a:rPr>
              <a:t>vagina </a:t>
            </a:r>
            <a:r>
              <a:rPr lang="cs-CZ" altLang="cs-CZ" dirty="0">
                <a:latin typeface="Arial" pitchFamily="34" charset="0"/>
              </a:rPr>
              <a:t>+ 0,5 </a:t>
            </a:r>
            <a:r>
              <a:rPr lang="cs-CZ" altLang="cs-CZ" dirty="0">
                <a:sym typeface="Symbol" pitchFamily="18" charset="2"/>
              </a:rPr>
              <a:t>C</a:t>
            </a:r>
          </a:p>
          <a:p>
            <a:pPr marL="547688" indent="-411163">
              <a:lnSpc>
                <a:spcPct val="90000"/>
              </a:lnSpc>
              <a:defRPr/>
            </a:pPr>
            <a:endParaRPr lang="cs-CZ" altLang="cs-CZ" dirty="0">
              <a:sym typeface="Symbol" pitchFamily="18" charset="2"/>
            </a:endParaRPr>
          </a:p>
          <a:p>
            <a:pPr marL="547688" indent="-411163">
              <a:lnSpc>
                <a:spcPct val="90000"/>
              </a:lnSpc>
              <a:defRPr/>
            </a:pPr>
            <a:r>
              <a:rPr lang="cs-CZ" altLang="cs-CZ" dirty="0">
                <a:latin typeface="Arial" pitchFamily="34" charset="0"/>
              </a:rPr>
              <a:t>ucho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910859-8735-49AE-B1DD-2CC5F979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93" y="1475803"/>
            <a:ext cx="3962743" cy="4572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501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89427" y="589371"/>
            <a:ext cx="3651033" cy="451576"/>
          </a:xfrm>
        </p:spPr>
        <p:txBody>
          <a:bodyPr/>
          <a:lstStyle/>
          <a:p>
            <a:r>
              <a:rPr lang="cs-CZ" dirty="0"/>
              <a:t>Příprava elektrod před umístěním </a:t>
            </a:r>
            <a:br>
              <a:rPr lang="cs-CZ" dirty="0"/>
            </a:br>
            <a:r>
              <a:rPr lang="cs-CZ" dirty="0"/>
              <a:t>na pacienta</a:t>
            </a:r>
          </a:p>
        </p:txBody>
      </p:sp>
      <p:pic>
        <p:nvPicPr>
          <p:cNvPr id="6" name="Picture 3" descr="C:\Documents and Settings\nbehar\Dokumenty\EKG\20141017_10142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3886" y="378000"/>
            <a:ext cx="4399175" cy="5867209"/>
          </a:xfrm>
          <a:noFill/>
        </p:spPr>
      </p:pic>
    </p:spTree>
    <p:custDataLst>
      <p:tags r:id="rId1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2E5C67-D7F3-4CFE-BDBB-DB190BDEFD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A666EB-3D2B-40CE-AC03-E10F64AE3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058FE7-8A38-4EF8-8673-79A7D0FB0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hrudních elektrod v pořadí: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ED2940A-1A9E-4CE5-B514-17FD83B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789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dirty="0">
                <a:latin typeface="Palatino Linotype" panose="02040502050505030304" pitchFamily="18" charset="0"/>
              </a:rPr>
              <a:t>KLÍČOVÁ JE LOKALIZACE 4. MEZIŽEBŘÍ:</a:t>
            </a:r>
          </a:p>
          <a:p>
            <a:pPr marL="72000" indent="0">
              <a:buNone/>
            </a:pPr>
            <a:endParaRPr lang="cs-CZ" altLang="cs-CZ" dirty="0">
              <a:latin typeface="Palatino Linotype" panose="02040502050505030304" pitchFamily="18" charset="0"/>
            </a:endParaRPr>
          </a:p>
          <a:p>
            <a:r>
              <a:rPr lang="cs-CZ" altLang="cs-CZ" dirty="0">
                <a:solidFill>
                  <a:srgbClr val="FF0000"/>
                </a:solidFill>
                <a:latin typeface="Palatino Linotype" panose="02040502050505030304" pitchFamily="18" charset="0"/>
              </a:rPr>
              <a:t>V1</a:t>
            </a:r>
            <a:r>
              <a:rPr lang="cs-CZ" altLang="cs-CZ" dirty="0"/>
              <a:t> – </a:t>
            </a:r>
            <a:r>
              <a:rPr lang="cs-CZ" altLang="cs-CZ" dirty="0">
                <a:latin typeface="Palatino Linotype" panose="02040502050505030304" pitchFamily="18" charset="0"/>
              </a:rPr>
              <a:t>4. mezižebří napravo od sterna </a:t>
            </a:r>
          </a:p>
          <a:p>
            <a:r>
              <a:rPr lang="cs-CZ" altLang="cs-CZ" dirty="0">
                <a:solidFill>
                  <a:srgbClr val="FFFF00"/>
                </a:solidFill>
                <a:latin typeface="Palatino Linotype" panose="02040502050505030304" pitchFamily="18" charset="0"/>
              </a:rPr>
              <a:t>V2</a:t>
            </a:r>
            <a:r>
              <a:rPr lang="cs-CZ" altLang="cs-CZ" dirty="0">
                <a:latin typeface="Palatino Linotype" panose="02040502050505030304" pitchFamily="18" charset="0"/>
              </a:rPr>
              <a:t> – 4. mezižebří vlevo od sterna</a:t>
            </a:r>
          </a:p>
          <a:p>
            <a:r>
              <a:rPr lang="cs-CZ" altLang="cs-CZ" dirty="0">
                <a:solidFill>
                  <a:srgbClr val="CD921B"/>
                </a:solidFill>
                <a:latin typeface="Palatino Linotype" panose="02040502050505030304" pitchFamily="18" charset="0"/>
              </a:rPr>
              <a:t>V4</a:t>
            </a:r>
            <a:r>
              <a:rPr lang="cs-CZ" altLang="cs-CZ" dirty="0">
                <a:latin typeface="Palatino Linotype" panose="02040502050505030304" pitchFamily="18" charset="0"/>
              </a:rPr>
              <a:t> – 5. mezižebří ve střední </a:t>
            </a:r>
            <a:r>
              <a:rPr lang="cs-CZ" altLang="cs-CZ" dirty="0" err="1">
                <a:latin typeface="Palatino Linotype" panose="02040502050505030304" pitchFamily="18" charset="0"/>
              </a:rPr>
              <a:t>medioklavikulární</a:t>
            </a:r>
            <a:r>
              <a:rPr lang="cs-CZ" altLang="cs-CZ" dirty="0">
                <a:latin typeface="Palatino Linotype" panose="02040502050505030304" pitchFamily="18" charset="0"/>
              </a:rPr>
              <a:t> čáře</a:t>
            </a:r>
          </a:p>
          <a:p>
            <a:r>
              <a:rPr lang="cs-CZ" altLang="cs-CZ" dirty="0">
                <a:solidFill>
                  <a:srgbClr val="00B050"/>
                </a:solidFill>
                <a:latin typeface="Palatino Linotype" panose="02040502050505030304" pitchFamily="18" charset="0"/>
              </a:rPr>
              <a:t>V3</a:t>
            </a:r>
            <a:r>
              <a:rPr lang="cs-CZ" altLang="cs-CZ" dirty="0">
                <a:latin typeface="Palatino Linotype" panose="02040502050505030304" pitchFamily="18" charset="0"/>
              </a:rPr>
              <a:t> doprostřed mezi V2 a V4 </a:t>
            </a:r>
          </a:p>
          <a:p>
            <a:r>
              <a:rPr lang="cs-CZ" altLang="cs-CZ" dirty="0">
                <a:latin typeface="Palatino Linotype" panose="02040502050505030304" pitchFamily="18" charset="0"/>
              </a:rPr>
              <a:t>V5 – 5. mezižebří v horizontálním pokračování </a:t>
            </a:r>
            <a:r>
              <a:rPr lang="cs-CZ" altLang="cs-CZ" dirty="0">
                <a:latin typeface="Arial" panose="020B0604020202020204" pitchFamily="34" charset="0"/>
              </a:rPr>
              <a:t>V</a:t>
            </a:r>
            <a:r>
              <a:rPr lang="cs-CZ" altLang="cs-CZ" dirty="0">
                <a:latin typeface="Palatino Linotype" panose="02040502050505030304" pitchFamily="18" charset="0"/>
              </a:rPr>
              <a:t>4  v přední axilární čáře </a:t>
            </a:r>
          </a:p>
          <a:p>
            <a:r>
              <a:rPr lang="cs-CZ" altLang="cs-CZ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V6 </a:t>
            </a:r>
            <a:r>
              <a:rPr lang="cs-CZ" altLang="cs-CZ" dirty="0">
                <a:latin typeface="Palatino Linotype" panose="02040502050505030304" pitchFamily="18" charset="0"/>
              </a:rPr>
              <a:t>– střední  axilární čára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E85B2C-A07C-4237-B29A-C26008310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884" y="1208019"/>
            <a:ext cx="288365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0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10437" y="737635"/>
            <a:ext cx="4495095" cy="451576"/>
          </a:xfrm>
        </p:spPr>
        <p:txBody>
          <a:bodyPr/>
          <a:lstStyle/>
          <a:p>
            <a:r>
              <a:rPr lang="cs-CZ" dirty="0"/>
              <a:t>Umístění končetinových elektrod</a:t>
            </a:r>
          </a:p>
        </p:txBody>
      </p:sp>
      <p:pic>
        <p:nvPicPr>
          <p:cNvPr id="6" name="Picture 3" descr="C:\Documents and Settings\nbehar\Dokumenty\EKG\20141017_10190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5532" y="720000"/>
            <a:ext cx="4082634" cy="5442003"/>
          </a:xfrm>
          <a:noFill/>
        </p:spPr>
      </p:pic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Natočení EKG krok 1</a:t>
            </a:r>
          </a:p>
        </p:txBody>
      </p:sp>
      <p:pic>
        <p:nvPicPr>
          <p:cNvPr id="6" name="Picture 2" descr="C:\Documents and Settings\nbehar\Dokumenty\EKG\20141017_1020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29688"/>
            <a:ext cx="5520266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>
            <a:off x="7405827" y="1783827"/>
            <a:ext cx="2220493" cy="1798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1. Stisknete tlačítko </a:t>
            </a:r>
            <a:r>
              <a:rPr lang="cs-CZ" b="1" dirty="0"/>
              <a:t>On/</a:t>
            </a:r>
            <a:r>
              <a:rPr lang="cs-CZ" b="1" dirty="0" err="1"/>
              <a:t>Off</a:t>
            </a:r>
            <a:endParaRPr lang="cs-CZ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8516073" y="4185301"/>
            <a:ext cx="1655763" cy="14398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100" dirty="0">
                <a:solidFill>
                  <a:schemeClr val="tx1"/>
                </a:solidFill>
              </a:rPr>
              <a:t>2. Při nutnosti zadat iniciály pacienta – stisknout </a:t>
            </a:r>
          </a:p>
          <a:p>
            <a:pPr algn="ctr" eaLnBrk="1" hangingPunct="1">
              <a:defRPr/>
            </a:pPr>
            <a:r>
              <a:rPr lang="cs-CZ" sz="1100" dirty="0">
                <a:solidFill>
                  <a:schemeClr val="tx1"/>
                </a:solidFill>
              </a:rPr>
              <a:t>žluté tlačítko </a:t>
            </a:r>
          </a:p>
          <a:p>
            <a:pPr algn="ctr" eaLnBrk="1" hangingPunct="1">
              <a:defRPr/>
            </a:pPr>
            <a:r>
              <a:rPr lang="cs-CZ" sz="1100" dirty="0">
                <a:solidFill>
                  <a:schemeClr val="tx1"/>
                </a:solidFill>
              </a:rPr>
              <a:t>s postavou</a:t>
            </a:r>
          </a:p>
        </p:txBody>
      </p:sp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Natočení EKG krok 2 </a:t>
            </a:r>
          </a:p>
        </p:txBody>
      </p:sp>
      <p:pic>
        <p:nvPicPr>
          <p:cNvPr id="6" name="Picture 2" descr="C:\Documents and Settings\nbehar\Dokumenty\EKG\20141017_10204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81" y="1629688"/>
            <a:ext cx="5520266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7556360" y="3029474"/>
            <a:ext cx="2639316" cy="1798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Stisknete tlačítko </a:t>
            </a:r>
            <a:r>
              <a:rPr lang="cs-CZ" b="1" dirty="0"/>
              <a:t>Auto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Natočení EKG krok 3 </a:t>
            </a:r>
          </a:p>
        </p:txBody>
      </p:sp>
      <p:pic>
        <p:nvPicPr>
          <p:cNvPr id="6" name="Picture 2" descr="C:\Documents and Settings\nbehar\Dokumenty\EKG\20141017_1020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38" y="1451115"/>
            <a:ext cx="5521531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7988160" y="2529681"/>
            <a:ext cx="2231014" cy="1798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Stisknete tlačítko </a:t>
            </a:r>
            <a:r>
              <a:rPr lang="cs-CZ" b="1" dirty="0" err="1"/>
              <a:t>Print</a:t>
            </a:r>
            <a:endParaRPr lang="cs-CZ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720000"/>
            <a:ext cx="6002347" cy="451576"/>
          </a:xfrm>
        </p:spPr>
        <p:txBody>
          <a:bodyPr/>
          <a:lstStyle/>
          <a:p>
            <a:r>
              <a:rPr lang="cs-CZ" dirty="0"/>
              <a:t>Přístroj pracuje...</a:t>
            </a:r>
          </a:p>
        </p:txBody>
      </p:sp>
      <p:pic>
        <p:nvPicPr>
          <p:cNvPr id="6" name="Picture 3" descr="C:\Documents and Settings\nbehar\Dokumenty\EKG\20141017_10214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80" y="341837"/>
            <a:ext cx="4413353" cy="58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Tisk záznamu</a:t>
            </a:r>
          </a:p>
        </p:txBody>
      </p:sp>
      <p:pic>
        <p:nvPicPr>
          <p:cNvPr id="6" name="Picture 2" descr="C:\Documents and Settings\nbehar\Dokumenty\EKG\20141017_1022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11" y="1552694"/>
            <a:ext cx="552156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8308800" y="2979857"/>
            <a:ext cx="1655763" cy="14398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100" dirty="0">
                <a:solidFill>
                  <a:schemeClr val="tx1"/>
                </a:solidFill>
              </a:rPr>
              <a:t> Při nutnosti stejného tisku záznamu –</a:t>
            </a:r>
          </a:p>
          <a:p>
            <a:pPr algn="ctr" eaLnBrk="1" hangingPunct="1">
              <a:defRPr/>
            </a:pPr>
            <a:r>
              <a:rPr lang="cs-CZ" sz="1100" dirty="0">
                <a:solidFill>
                  <a:schemeClr val="tx1"/>
                </a:solidFill>
              </a:rPr>
              <a:t>stisknete tlačítko COPY</a:t>
            </a:r>
          </a:p>
        </p:txBody>
      </p:sp>
    </p:spTree>
    <p:custDataLst>
      <p:tags r:id="rId1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Odtržení záznamu</a:t>
            </a:r>
          </a:p>
        </p:txBody>
      </p:sp>
      <p:pic>
        <p:nvPicPr>
          <p:cNvPr id="6" name="Picture 2" descr="C:\Documents and Settings\nbehar\Dokumenty\EKG\20141017_10222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35" y="1692275"/>
            <a:ext cx="552271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69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Sejmutí elektrod</a:t>
            </a:r>
          </a:p>
        </p:txBody>
      </p:sp>
      <p:pic>
        <p:nvPicPr>
          <p:cNvPr id="6" name="Picture 2" descr="C:\Documents and Settings\nbehar\Dokumenty\EKG\20141017_1028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73" y="1481260"/>
            <a:ext cx="5517581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2C340C-90D1-449C-8030-864E14DCF8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3751D4-2BC5-4E82-9FB0-65B7AD601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FDCBEE-470F-4017-B132-A31C4EBF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Typy teploměrů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6D72A7D-FBC2-4774-B156-047F62092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3576"/>
            <a:ext cx="10753200" cy="4139998"/>
          </a:xfrm>
        </p:spPr>
        <p:txBody>
          <a:bodyPr/>
          <a:lstStyle/>
          <a:p>
            <a:pPr>
              <a:spcBef>
                <a:spcPct val="0"/>
              </a:spcBef>
              <a:buClrTx/>
              <a:buSzTx/>
            </a:pPr>
            <a:r>
              <a:rPr lang="cs-CZ" altLang="cs-CZ" dirty="0"/>
              <a:t>Maximální lékařský teploměr</a:t>
            </a:r>
          </a:p>
          <a:p>
            <a:pPr>
              <a:spcBef>
                <a:spcPct val="0"/>
              </a:spcBef>
              <a:buClrTx/>
              <a:buSzTx/>
            </a:pPr>
            <a:endParaRPr lang="cs-CZ" altLang="cs-CZ" dirty="0"/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dirty="0"/>
              <a:t>Rychloběžný teploměr – teplotu odečítáme v době zavedení teploměru v  místě měření</a:t>
            </a:r>
          </a:p>
          <a:p>
            <a:pPr>
              <a:spcBef>
                <a:spcPct val="0"/>
              </a:spcBef>
              <a:buClrTx/>
              <a:buSzTx/>
            </a:pPr>
            <a:endParaRPr lang="cs-CZ" altLang="cs-CZ" dirty="0"/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dirty="0"/>
              <a:t>Ušní infračervený teploměr</a:t>
            </a:r>
          </a:p>
          <a:p>
            <a:pPr>
              <a:spcBef>
                <a:spcPct val="0"/>
              </a:spcBef>
              <a:buClrTx/>
              <a:buSzTx/>
            </a:pPr>
            <a:endParaRPr lang="cs-CZ" altLang="cs-CZ" dirty="0"/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dirty="0"/>
              <a:t>Bezdotykový infračervený teploměr</a:t>
            </a:r>
          </a:p>
          <a:p>
            <a:pPr>
              <a:spcBef>
                <a:spcPct val="0"/>
              </a:spcBef>
              <a:buClrTx/>
              <a:buSzTx/>
            </a:pPr>
            <a:endParaRPr lang="cs-CZ" altLang="cs-CZ" dirty="0"/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dirty="0"/>
              <a:t>Teplotní proužky s tekutými krystalky na kůži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349F26F-2AA7-4BA7-9BC5-A61B764CD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313" y="186592"/>
            <a:ext cx="2517866" cy="18716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F9912E-3B8E-4B38-B8A9-541C8EF4A1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52" r="32124"/>
          <a:stretch/>
        </p:blipFill>
        <p:spPr>
          <a:xfrm>
            <a:off x="7482409" y="3762001"/>
            <a:ext cx="1157591" cy="18478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92B419F-0187-45E0-BAC2-B9DB5BD463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06" b="17604"/>
          <a:stretch/>
        </p:blipFill>
        <p:spPr>
          <a:xfrm>
            <a:off x="5183525" y="3429000"/>
            <a:ext cx="2365139" cy="10311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1146C4C-F933-49C5-94FA-584DAD6E4C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93" t="2103" r="35334" b="4335"/>
          <a:stretch/>
        </p:blipFill>
        <p:spPr>
          <a:xfrm rot="16200000">
            <a:off x="9836022" y="1828862"/>
            <a:ext cx="817124" cy="304915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A89203E-AC30-415C-A2B6-C97602974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114" y="778352"/>
            <a:ext cx="3467100" cy="13144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DF521A2-C9CB-482E-8675-DB4FC54D8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311" r="36723"/>
          <a:stretch/>
        </p:blipFill>
        <p:spPr>
          <a:xfrm rot="5400000">
            <a:off x="8502246" y="5009598"/>
            <a:ext cx="828565" cy="2868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3341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70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Úklid pomůcek</a:t>
            </a:r>
          </a:p>
        </p:txBody>
      </p:sp>
      <p:pic>
        <p:nvPicPr>
          <p:cNvPr id="6" name="Picture 3" descr="C:\Documents and Settings\nbehar\Dokumenty\EKG\20141017_1031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4219" y="1358900"/>
            <a:ext cx="3106100" cy="4140200"/>
          </a:xfrm>
          <a:noFill/>
        </p:spPr>
      </p:pic>
      <p:pic>
        <p:nvPicPr>
          <p:cNvPr id="7" name="Picture 5" descr="C:\Documents and Settings\nbehar\Dokumenty\EKG\20141017_103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316" y="1900476"/>
            <a:ext cx="4041775" cy="30305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71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Nesprávně umístěné svody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19455" y="1433830"/>
            <a:ext cx="10753090" cy="4531995"/>
          </a:xfrm>
        </p:spPr>
        <p:txBody>
          <a:bodyPr/>
          <a:lstStyle/>
          <a:p>
            <a:r>
              <a:rPr lang="cs-CZ" dirty="0"/>
              <a:t>Když přehodíte končetinové elektrody na HKK otočíte Eithovenův trojúhelník o 180</a:t>
            </a:r>
            <a:r>
              <a:rPr lang="cs-CZ" dirty="0">
                <a:cs typeface="Times New Roman" panose="02020603050405020304" charset="0"/>
              </a:rPr>
              <a:t>º (příslušné EKG svody se tak zrcadlově změní)</a:t>
            </a:r>
          </a:p>
          <a:p>
            <a:endParaRPr lang="cs-CZ" dirty="0"/>
          </a:p>
          <a:p>
            <a:r>
              <a:rPr lang="cs-CZ" dirty="0"/>
              <a:t>Když přehodíte elektrody na DKK (zelenou za černou), neovlivníte nijak EKG svody, protože nenarušíte Eithovenův trojúhelník</a:t>
            </a:r>
          </a:p>
          <a:p>
            <a:endParaRPr lang="cs-CZ" dirty="0"/>
          </a:p>
          <a:p>
            <a:r>
              <a:rPr lang="cs-CZ" dirty="0"/>
              <a:t>Když přehodíte černou elektrodu za elektrodu na HK (červenou nebo žlutou) narušíte celý Eithovenův trojúhelník a centrální terminál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7321D0-99A5-49B5-A4F1-4E6F618082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3E6AA0-EDD8-4585-96B5-35C10F796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6AA293-6256-4650-8A33-E3BA09C4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Nesprávně umístěné svody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59B873A-D21F-4085-9D44-6E92CB37F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Přehozené končetinové elektrody, které tvoří </a:t>
            </a:r>
            <a:r>
              <a:rPr lang="cs-CZ" dirty="0" err="1"/>
              <a:t>Einthovenův</a:t>
            </a:r>
            <a:r>
              <a:rPr lang="cs-CZ" dirty="0"/>
              <a:t> trojúhelník změní svody na EKG záznamu</a:t>
            </a:r>
          </a:p>
          <a:p>
            <a:r>
              <a:rPr lang="cs-CZ" dirty="0"/>
              <a:t>Když zapojíte do trojúhelníku neutrální elektrodu (LDK), tak vznikne v jednom </a:t>
            </a:r>
            <a:r>
              <a:rPr lang="cs-CZ" dirty="0" err="1"/>
              <a:t>Einthovenově</a:t>
            </a:r>
            <a:r>
              <a:rPr lang="cs-CZ" dirty="0"/>
              <a:t> </a:t>
            </a:r>
            <a:r>
              <a:rPr lang="cs-CZ" dirty="0" err="1"/>
              <a:t>svodě</a:t>
            </a:r>
            <a:r>
              <a:rPr lang="cs-CZ" dirty="0"/>
              <a:t> </a:t>
            </a:r>
            <a:r>
              <a:rPr lang="cs-CZ" dirty="0" err="1"/>
              <a:t>pseudo-asystola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22877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B819528-3914-472B-92AE-164C5D5391D3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pt-BR" dirty="0"/>
              <a:t>Pseudo-asyst</a:t>
            </a:r>
            <a:r>
              <a:rPr lang="cs-CZ" dirty="0"/>
              <a:t>o</a:t>
            </a:r>
            <a:r>
              <a:rPr lang="pt-BR" dirty="0"/>
              <a:t>li</a:t>
            </a:r>
            <a:r>
              <a:rPr lang="cs-CZ" dirty="0"/>
              <a:t>e</a:t>
            </a:r>
            <a:r>
              <a:rPr lang="pt-BR" dirty="0"/>
              <a:t> </a:t>
            </a:r>
            <a:r>
              <a:rPr lang="cs-CZ" dirty="0"/>
              <a:t>II – </a:t>
            </a:r>
            <a:r>
              <a:rPr lang="cs-CZ" dirty="0" err="1"/>
              <a:t>př</a:t>
            </a:r>
            <a:r>
              <a:rPr lang="pt-BR" dirty="0"/>
              <a:t>eho</a:t>
            </a:r>
            <a:r>
              <a:rPr lang="cs-CZ" dirty="0"/>
              <a:t>z</a:t>
            </a:r>
            <a:r>
              <a:rPr lang="pt-BR" dirty="0"/>
              <a:t>ené (</a:t>
            </a:r>
            <a:r>
              <a:rPr lang="cs-CZ" b="1" dirty="0"/>
              <a:t>PHK</a:t>
            </a:r>
            <a:r>
              <a:rPr lang="pt-BR" b="1" dirty="0"/>
              <a:t>/P</a:t>
            </a:r>
            <a:r>
              <a:rPr lang="cs-CZ" b="1" dirty="0"/>
              <a:t>DK</a:t>
            </a:r>
            <a:r>
              <a:rPr lang="pt-BR" dirty="0"/>
              <a:t>)</a:t>
            </a:r>
            <a:endParaRPr lang="cs-CZ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0F614EA-2C8A-4342-8445-B8D21050C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B457D8-90EF-43F7-B875-AB3AF73E06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19E8A808-0D96-4DF7-90D5-FA5E1D5206AF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fontAlgn="ctr"/>
            <a:r>
              <a:rPr lang="pt-BR" dirty="0"/>
              <a:t>Pseudo-asyst</a:t>
            </a:r>
            <a:r>
              <a:rPr lang="cs-CZ" dirty="0"/>
              <a:t>o</a:t>
            </a:r>
            <a:r>
              <a:rPr lang="pt-BR" dirty="0"/>
              <a:t>li</a:t>
            </a:r>
            <a:r>
              <a:rPr lang="cs-CZ" dirty="0"/>
              <a:t>e</a:t>
            </a:r>
            <a:r>
              <a:rPr lang="pt-BR" dirty="0"/>
              <a:t> I</a:t>
            </a:r>
            <a:r>
              <a:rPr lang="cs-CZ" dirty="0"/>
              <a:t> – pře</a:t>
            </a:r>
            <a:r>
              <a:rPr lang="pt-BR" dirty="0"/>
              <a:t>ho</a:t>
            </a:r>
            <a:r>
              <a:rPr lang="cs-CZ" dirty="0"/>
              <a:t>z</a:t>
            </a:r>
            <a:r>
              <a:rPr lang="pt-BR" dirty="0"/>
              <a:t>ené (</a:t>
            </a:r>
            <a:r>
              <a:rPr lang="pt-BR" b="1" dirty="0"/>
              <a:t>P</a:t>
            </a:r>
            <a:r>
              <a:rPr lang="cs-CZ" b="1" dirty="0"/>
              <a:t>HK</a:t>
            </a:r>
            <a:r>
              <a:rPr lang="pt-BR" b="1" dirty="0"/>
              <a:t>/P</a:t>
            </a:r>
            <a:r>
              <a:rPr lang="cs-CZ" b="1" dirty="0"/>
              <a:t>DK</a:t>
            </a:r>
            <a:r>
              <a:rPr lang="pt-BR" dirty="0"/>
              <a:t>) </a:t>
            </a:r>
            <a:r>
              <a:rPr lang="pt-BR" b="1" dirty="0"/>
              <a:t>a</a:t>
            </a:r>
            <a:r>
              <a:rPr lang="pt-BR" dirty="0"/>
              <a:t> (</a:t>
            </a:r>
            <a:r>
              <a:rPr lang="cs-CZ" b="1" dirty="0"/>
              <a:t>LHK</a:t>
            </a:r>
            <a:r>
              <a:rPr lang="pt-BR" b="1" dirty="0"/>
              <a:t>/</a:t>
            </a:r>
            <a:r>
              <a:rPr lang="cs-CZ" b="1" dirty="0"/>
              <a:t>LDK</a:t>
            </a:r>
            <a:r>
              <a:rPr lang="pt-BR" dirty="0"/>
              <a:t>)</a:t>
            </a:r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92C7B2A1-1025-4F7E-9E98-64DF4425241A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fontAlgn="t"/>
            <a:r>
              <a:rPr lang="cs-CZ" dirty="0" err="1"/>
              <a:t>Pseudo</a:t>
            </a:r>
            <a:r>
              <a:rPr lang="cs-CZ" dirty="0"/>
              <a:t>-asystolie III – přehozené (</a:t>
            </a:r>
            <a:r>
              <a:rPr lang="cs-CZ" b="1" dirty="0"/>
              <a:t>LKH/PDK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B4CAD063-5C87-41CE-9D9D-EE439890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Nesprávně umístěné svody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51BD892-CCD1-4B5B-AE7F-CBECD3E1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05" y="3771099"/>
            <a:ext cx="2462997" cy="245690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90CCB0C-FE65-4876-9F69-D96A3E019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700" y="3771099"/>
            <a:ext cx="2280102" cy="246299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4FE6CC3-9247-4FE9-B201-5A4AC3A7E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413" y="3791547"/>
            <a:ext cx="2267909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98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en-US"/>
              <a:t>Artefakty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74</a:t>
            </a:fld>
            <a:endParaRPr lang="cs-CZ" altLang="cs-C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718820" y="2163445"/>
            <a:ext cx="5218430" cy="295846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28"/>
          </p:nvPr>
        </p:nvPicPr>
        <p:blipFill>
          <a:blip r:embed="rId3"/>
          <a:stretch>
            <a:fillRect/>
          </a:stretch>
        </p:blipFill>
        <p:spPr>
          <a:xfrm rot="16200000">
            <a:off x="7621905" y="1111250"/>
            <a:ext cx="2958465" cy="506285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023113-7440-438B-A572-3CF6ACEB36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A81637-034B-4B15-8A1F-AAADA06FD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9FA366-EE36-4A32-9B2C-F480A1AE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a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6E8C42-43D3-43EA-8A0B-316F0FA70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Pokorná, A., Komínková, A.,</a:t>
            </a:r>
            <a:r>
              <a:rPr lang="cs-CZ" dirty="0"/>
              <a:t> Menšíková, A., </a:t>
            </a:r>
            <a:r>
              <a:rPr lang="cs-CZ" dirty="0" err="1"/>
              <a:t>Šenkyříková</a:t>
            </a:r>
            <a:r>
              <a:rPr lang="cs-CZ"/>
              <a:t>, M</a:t>
            </a:r>
            <a:r>
              <a:rPr lang="cs-CZ" dirty="0"/>
              <a:t>.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 err="1"/>
              <a:t>Beharková</a:t>
            </a:r>
            <a:r>
              <a:rPr lang="cs-CZ" altLang="cs-CZ" dirty="0"/>
              <a:t>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2"/>
              </a:rPr>
              <a:t>Základy ošetřovatelských postupů a intervencí | Lékařská fakulta Masarykovy univerzity (muni.cz)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04399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t>76</a:t>
            </a:fld>
            <a:endParaRPr lang="cs-CZ" altLang="cs-CZ" dirty="0"/>
          </a:p>
        </p:txBody>
      </p:sp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C8A01234-A1A6-48D0-B410-2F1E9035B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3339" y="2237100"/>
            <a:ext cx="10752138" cy="32360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98B2E5-259B-49D0-8C79-CDDA1234C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A434B5-B667-4FA6-897E-DB32750E3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BE55CC-7EFE-4F80-8D6D-4FF1E81348A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Měření TT u kojence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8D9C36E-3645-47AF-9E21-93C1F5C90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62902" cy="4139998"/>
          </a:xfrm>
        </p:spPr>
        <p:txBody>
          <a:bodyPr/>
          <a:lstStyle/>
          <a:p>
            <a:r>
              <a:rPr lang="cs-CZ" dirty="0"/>
              <a:t>Digitální teploměr v šidítku – o</a:t>
            </a:r>
            <a:r>
              <a:rPr lang="cs-CZ" altLang="cs-CZ" dirty="0"/>
              <a:t>rální  měření – odečítáme 0,3</a:t>
            </a:r>
            <a:r>
              <a:rPr lang="cs-CZ" altLang="cs-CZ" baseline="30000" dirty="0"/>
              <a:t>o</a:t>
            </a:r>
            <a:r>
              <a:rPr lang="cs-CZ" altLang="cs-CZ" dirty="0"/>
              <a:t>C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Rychloběžný teploměr – rektální měření – odečítáme </a:t>
            </a:r>
            <a:r>
              <a:rPr lang="cs-CZ" altLang="cs-CZ" dirty="0"/>
              <a:t>0,5</a:t>
            </a:r>
            <a:r>
              <a:rPr lang="cs-CZ" altLang="cs-CZ" baseline="30000" dirty="0"/>
              <a:t>o</a:t>
            </a:r>
            <a:r>
              <a:rPr lang="cs-CZ" altLang="cs-CZ" dirty="0"/>
              <a:t>C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00B464-A3B3-41CD-AF4E-34BA90D93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44" y="853424"/>
            <a:ext cx="3151905" cy="18975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5CD2D7-9F76-4D4F-9E2D-51849F33B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744" y="3337256"/>
            <a:ext cx="3151905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32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9B490D-BE0E-4DBA-9477-D74C6848B7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Měření a monitoring vitálních funkcí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68E7E7-CE2A-4AC7-8A43-D331C6EEE0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188612-593D-4379-9B3E-4B8BE78C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Typy teplotních křivek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02FD913-8C65-44CC-AE69-473F08EE6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96417" cy="4139998"/>
          </a:xfrm>
        </p:spPr>
        <p:txBody>
          <a:bodyPr/>
          <a:lstStyle/>
          <a:p>
            <a:r>
              <a:rPr lang="cs-CZ" dirty="0" err="1">
                <a:solidFill>
                  <a:srgbClr val="0000DC"/>
                </a:solidFill>
              </a:rPr>
              <a:t>febris</a:t>
            </a:r>
            <a:r>
              <a:rPr lang="cs-CZ" dirty="0">
                <a:solidFill>
                  <a:srgbClr val="0000DC"/>
                </a:solidFill>
              </a:rPr>
              <a:t> continua </a:t>
            </a:r>
            <a:r>
              <a:rPr lang="cs-CZ" dirty="0"/>
              <a:t>(souvislá, trvalá horečka)</a:t>
            </a:r>
          </a:p>
          <a:p>
            <a:r>
              <a:rPr lang="cs-CZ" dirty="0" err="1">
                <a:solidFill>
                  <a:srgbClr val="0000DC"/>
                </a:solidFill>
              </a:rPr>
              <a:t>febris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remitens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(kolísavá horečka) </a:t>
            </a:r>
          </a:p>
          <a:p>
            <a:endParaRPr lang="cs-CZ" dirty="0"/>
          </a:p>
          <a:p>
            <a:r>
              <a:rPr lang="cs-CZ" dirty="0" err="1">
                <a:solidFill>
                  <a:srgbClr val="0000DC"/>
                </a:solidFill>
              </a:rPr>
              <a:t>febris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intermitens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(střídavá horečka)</a:t>
            </a:r>
          </a:p>
          <a:p>
            <a:endParaRPr lang="cs-CZ" dirty="0"/>
          </a:p>
          <a:p>
            <a:r>
              <a:rPr lang="cs-CZ" dirty="0" err="1">
                <a:solidFill>
                  <a:srgbClr val="0000DC"/>
                </a:solidFill>
              </a:rPr>
              <a:t>febris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recurrens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(návratná horečka)</a:t>
            </a:r>
          </a:p>
          <a:p>
            <a:endParaRPr lang="cs-CZ" dirty="0"/>
          </a:p>
          <a:p>
            <a:r>
              <a:rPr lang="cs-CZ" dirty="0" err="1">
                <a:solidFill>
                  <a:srgbClr val="0000DC"/>
                </a:solidFill>
              </a:rPr>
              <a:t>febris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undulans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(vlnovitá horečka)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A20A2E-7E9A-4B6C-AA0B-5A13CD73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0" r="6752"/>
          <a:stretch/>
        </p:blipFill>
        <p:spPr>
          <a:xfrm>
            <a:off x="6745356" y="1060236"/>
            <a:ext cx="5075583" cy="4969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29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vitální funkce - JVS[20210930142347254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731</TotalTime>
  <Words>2879</Words>
  <Application>Microsoft Office PowerPoint</Application>
  <PresentationFormat>Širokoúhlá obrazovka</PresentationFormat>
  <Paragraphs>647</Paragraphs>
  <Slides>77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6" baseType="lpstr">
      <vt:lpstr>Arial</vt:lpstr>
      <vt:lpstr>Arial Unicode MS</vt:lpstr>
      <vt:lpstr>Comic Sans MS</vt:lpstr>
      <vt:lpstr>Palatino Linotype</vt:lpstr>
      <vt:lpstr>Symbol</vt:lpstr>
      <vt:lpstr>Tahoma</vt:lpstr>
      <vt:lpstr>Times New Roman</vt:lpstr>
      <vt:lpstr>Wingdings</vt:lpstr>
      <vt:lpstr>Prezentace_MU_CZ</vt:lpstr>
      <vt:lpstr>Měření a monitoring vitálních funkcí</vt:lpstr>
      <vt:lpstr>Měření a monitoring vitálních funkcí</vt:lpstr>
      <vt:lpstr>Kdy měříme vitální fukce?</vt:lpstr>
      <vt:lpstr>1. Tělesná teplota (TT)</vt:lpstr>
      <vt:lpstr>Faktory ovlivňující TT</vt:lpstr>
      <vt:lpstr>Místa měření TT</vt:lpstr>
      <vt:lpstr>Typy teploměrů</vt:lpstr>
      <vt:lpstr>Měření TT u kojence </vt:lpstr>
      <vt:lpstr>Typy teplotních křivek</vt:lpstr>
      <vt:lpstr>Příznaky horečky</vt:lpstr>
      <vt:lpstr>Pojmy identifikující změny TT</vt:lpstr>
      <vt:lpstr> Intervence při měření TT </vt:lpstr>
      <vt:lpstr>2. Puls (P, HR, TF)</vt:lpstr>
      <vt:lpstr>Faktory ovlivňující tepovou frekvenci</vt:lpstr>
      <vt:lpstr>Hodnocení pulsu</vt:lpstr>
      <vt:lpstr>Měření pulsu</vt:lpstr>
      <vt:lpstr>Místa měření pulzu</vt:lpstr>
      <vt:lpstr>Způsob měření</vt:lpstr>
      <vt:lpstr>Pojmy identifikující změny P</vt:lpstr>
      <vt:lpstr>Intervence při měření P</vt:lpstr>
      <vt:lpstr>3. Dech </vt:lpstr>
      <vt:lpstr>Faktory ovlivňující dech </vt:lpstr>
      <vt:lpstr>Hodnocení dechu </vt:lpstr>
      <vt:lpstr>Pojmy identifikující změny D</vt:lpstr>
      <vt:lpstr>Druhy patologického dýchání</vt:lpstr>
      <vt:lpstr>Vlastní měření dechu</vt:lpstr>
      <vt:lpstr>Pojmy identifikující změny D</vt:lpstr>
      <vt:lpstr>Intervence při měření D</vt:lpstr>
      <vt:lpstr>4. Krevní tlak (TK)</vt:lpstr>
      <vt:lpstr>Význam kontroly tlaku krve</vt:lpstr>
      <vt:lpstr>Faktory ovlivňující TK</vt:lpstr>
      <vt:lpstr>Faktory ovlivňující TK</vt:lpstr>
      <vt:lpstr>Krevní tlak</vt:lpstr>
      <vt:lpstr>Metody měření TK</vt:lpstr>
      <vt:lpstr>Místa měření</vt:lpstr>
      <vt:lpstr>Postup měření</vt:lpstr>
      <vt:lpstr>Podmínky pro správné měření TK</vt:lpstr>
      <vt:lpstr>Pojmy identifikující změny TK</vt:lpstr>
      <vt:lpstr>Hodnoty krevního tlaku</vt:lpstr>
      <vt:lpstr>Intervence při měření TK</vt:lpstr>
      <vt:lpstr>5. Vědomí</vt:lpstr>
      <vt:lpstr>Poruchy vědomí</vt:lpstr>
      <vt:lpstr>Kvantitativní poruchy vědomí</vt:lpstr>
      <vt:lpstr>Glasgow Coma Scale</vt:lpstr>
      <vt:lpstr>Pojmy identifikující změny vědomí</vt:lpstr>
      <vt:lpstr>Intervence při hodnocení vědomí</vt:lpstr>
      <vt:lpstr>Pulzní oxymetrie</vt:lpstr>
      <vt:lpstr>Pulzní oxymetrie</vt:lpstr>
      <vt:lpstr>Hodnoty SpO2</vt:lpstr>
      <vt:lpstr>Ovlivnění hodnoty měření pO2</vt:lpstr>
      <vt:lpstr>Detekce falešných hodnot</vt:lpstr>
      <vt:lpstr>Elektrokardiografie – EKG </vt:lpstr>
      <vt:lpstr>EKG</vt:lpstr>
      <vt:lpstr>Elektrokardiogram </vt:lpstr>
      <vt:lpstr>Umístění svodů</vt:lpstr>
      <vt:lpstr>Umístění končetinových elektrod</vt:lpstr>
      <vt:lpstr>Umístění hrudních elektrod</vt:lpstr>
      <vt:lpstr>EKG přístroj a pomůcky</vt:lpstr>
      <vt:lpstr>EKG přístroj – uložení</vt:lpstr>
      <vt:lpstr>Příprava elektrod před umístěním  na pacienta</vt:lpstr>
      <vt:lpstr>Umístění hrudních elektrod v pořadí: </vt:lpstr>
      <vt:lpstr>Umístění končetinových elektrod</vt:lpstr>
      <vt:lpstr>Natočení EKG krok 1</vt:lpstr>
      <vt:lpstr>Natočení EKG krok 2 </vt:lpstr>
      <vt:lpstr>Natočení EKG krok 3 </vt:lpstr>
      <vt:lpstr>Přístroj pracuje...</vt:lpstr>
      <vt:lpstr>Tisk záznamu</vt:lpstr>
      <vt:lpstr>Odtržení záznamu</vt:lpstr>
      <vt:lpstr>Sejmutí elektrod</vt:lpstr>
      <vt:lpstr>Úklid pomůcek</vt:lpstr>
      <vt:lpstr>Nesprávně umístěné svody</vt:lpstr>
      <vt:lpstr>Nesprávně umístěné svody</vt:lpstr>
      <vt:lpstr>Nesprávně umístěné svody</vt:lpstr>
      <vt:lpstr>Artefakty</vt:lpstr>
      <vt:lpstr>Literatura a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163</cp:revision>
  <cp:lastPrinted>2021-09-09T08:11:12Z</cp:lastPrinted>
  <dcterms:created xsi:type="dcterms:W3CDTF">2021-02-15T10:37:16Z</dcterms:created>
  <dcterms:modified xsi:type="dcterms:W3CDTF">2021-10-04T18:27:57Z</dcterms:modified>
</cp:coreProperties>
</file>