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9"/>
  </p:notesMasterIdLst>
  <p:handoutMasterIdLst>
    <p:handoutMasterId r:id="rId60"/>
  </p:handoutMasterIdLst>
  <p:sldIdLst>
    <p:sldId id="257" r:id="rId2"/>
    <p:sldId id="266" r:id="rId3"/>
    <p:sldId id="314" r:id="rId4"/>
    <p:sldId id="315" r:id="rId5"/>
    <p:sldId id="316" r:id="rId6"/>
    <p:sldId id="318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405" r:id="rId20"/>
    <p:sldId id="368" r:id="rId21"/>
    <p:sldId id="407" r:id="rId22"/>
    <p:sldId id="408" r:id="rId23"/>
    <p:sldId id="370" r:id="rId24"/>
    <p:sldId id="372" r:id="rId25"/>
    <p:sldId id="371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1" r:id="rId34"/>
    <p:sldId id="383" r:id="rId35"/>
    <p:sldId id="382" r:id="rId36"/>
    <p:sldId id="385" r:id="rId37"/>
    <p:sldId id="384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305" r:id="rId58"/>
  </p:sldIdLst>
  <p:sldSz cx="12192000" cy="6858000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257"/>
            <p14:sldId id="266"/>
            <p14:sldId id="314"/>
            <p14:sldId id="315"/>
            <p14:sldId id="316"/>
            <p14:sldId id="318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  <p14:section name="Oddíl bez názvu" id="{678A563B-2B22-48BF-B69D-3A140C40EFA4}">
          <p14:sldIdLst>
            <p14:sldId id="326"/>
            <p14:sldId id="327"/>
            <p14:sldId id="328"/>
            <p14:sldId id="329"/>
            <p14:sldId id="405"/>
            <p14:sldId id="368"/>
            <p14:sldId id="407"/>
            <p14:sldId id="408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1"/>
            <p14:sldId id="383"/>
            <p14:sldId id="382"/>
            <p14:sldId id="385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9" d="100"/>
          <a:sy n="99" d="100"/>
        </p:scale>
        <p:origin x="96" y="4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Transfuze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zdravotni-predpoklady-darce-krve/t153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hyperlink" Target="http://www.lf3.cuni.cz/cs/pracoviste/anesteziologie/vyuka/studijni-materialy/prvni-pomoc/pp-01-transfuze.html" TargetMode="External"/><Relationship Id="rId5" Type="http://schemas.openxmlformats.org/officeDocument/2006/relationships/hyperlink" Target="https://www.fnbrno.cz/pristrojove-odbery-trombocytu/t2979" TargetMode="External"/><Relationship Id="rId4" Type="http://schemas.openxmlformats.org/officeDocument/2006/relationships/hyperlink" Target="https://www.fnbrno.cz/plazmafereza/t1716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portal/?id=149606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hyperlink" Target="http://is.muni.cz/elportal/?id=1364079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Transfuze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7AFFD3-4364-4937-A776-BFD70A9A5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000" dirty="0"/>
              <a:t>Mgr. et Mgr. Andrea Menšíková, Mgr. Marta Šenkyříková, PhD.</a:t>
            </a:r>
          </a:p>
          <a:p>
            <a:r>
              <a:rPr lang="cs-CZ" sz="1000" dirty="0"/>
              <a:t>Ústav zdravotnických věd, LF 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F36B1A-2834-4FA2-A2BC-736E96C11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F15DC-7C15-4F49-8E22-2FA62F66A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F3035-F5F4-4A81-B005-CFC117F3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Intrauterunní</a:t>
            </a:r>
            <a:r>
              <a:rPr lang="cs-CZ" dirty="0"/>
              <a:t>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1C4D33D-69AE-4792-90E9-495E4D45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89260" cy="4139998"/>
          </a:xfrm>
        </p:spPr>
        <p:txBody>
          <a:bodyPr/>
          <a:lstStyle/>
          <a:p>
            <a:r>
              <a:rPr lang="en-US" dirty="0" err="1"/>
              <a:t>provádí</a:t>
            </a:r>
            <a:r>
              <a:rPr lang="en-US" dirty="0"/>
              <a:t> se </a:t>
            </a:r>
            <a:r>
              <a:rPr lang="en-US" dirty="0" err="1"/>
              <a:t>intraumbilikálně</a:t>
            </a:r>
            <a:r>
              <a:rPr lang="en-US" dirty="0"/>
              <a:t>, </a:t>
            </a:r>
            <a:r>
              <a:rPr lang="en-US" dirty="0" err="1"/>
              <a:t>intraperitoneálně</a:t>
            </a:r>
            <a:r>
              <a:rPr lang="en-US" dirty="0"/>
              <a:t> s </a:t>
            </a:r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výměnou</a:t>
            </a:r>
            <a:r>
              <a:rPr lang="en-US" dirty="0"/>
              <a:t> </a:t>
            </a:r>
            <a:r>
              <a:rPr lang="en-US" dirty="0" err="1"/>
              <a:t>fetální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intraumbilikálně</a:t>
            </a:r>
            <a:r>
              <a:rPr lang="en-US" dirty="0"/>
              <a:t> bez </a:t>
            </a:r>
            <a:r>
              <a:rPr lang="en-US" dirty="0" err="1"/>
              <a:t>výměny</a:t>
            </a:r>
            <a:r>
              <a:rPr lang="en-US" dirty="0"/>
              <a:t> – </a:t>
            </a:r>
            <a:r>
              <a:rPr lang="en-US" dirty="0" err="1"/>
              <a:t>doplňovací</a:t>
            </a:r>
            <a:r>
              <a:rPr lang="en-US" dirty="0"/>
              <a:t> </a:t>
            </a:r>
            <a:r>
              <a:rPr lang="en-US" dirty="0" err="1"/>
              <a:t>transfúze</a:t>
            </a:r>
            <a:endParaRPr lang="en-US" dirty="0"/>
          </a:p>
          <a:p>
            <a:endParaRPr lang="cs-CZ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263C7A3-3A5A-4213-A91D-50544A1A5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790" y="1771175"/>
            <a:ext cx="5589270" cy="406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38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EA64D6-371D-464C-AE30-8C9CB5615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BCEFED-4A7F-4F78-B914-F42BA1348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9E19D8-6735-48D4-BB44-00B0D9CC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D49575-D6F8-43B7-81E8-E934CFA4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 </a:t>
            </a:r>
            <a:r>
              <a:rPr lang="en-US" dirty="0" err="1"/>
              <a:t>pochází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z </a:t>
            </a:r>
            <a:r>
              <a:rPr lang="en-US" dirty="0" err="1"/>
              <a:t>příjemcovy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cirkulace</a:t>
            </a:r>
            <a:r>
              <a:rPr lang="cs-CZ" altLang="en-US" dirty="0"/>
              <a:t>,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cs-CZ" b="1" dirty="0"/>
              <a:t>a</a:t>
            </a:r>
            <a:r>
              <a:rPr lang="en-US" b="1" dirty="0" err="1"/>
              <a:t>utotransfuze</a:t>
            </a:r>
            <a:endParaRPr lang="cs-CZ" b="1" dirty="0"/>
          </a:p>
          <a:p>
            <a:endParaRPr lang="en-US" dirty="0"/>
          </a:p>
          <a:p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3x v </a:t>
            </a:r>
            <a:r>
              <a:rPr lang="en-US" dirty="0" err="1"/>
              <a:t>týdenním</a:t>
            </a:r>
            <a:r>
              <a:rPr lang="en-US" dirty="0"/>
              <a:t> </a:t>
            </a:r>
            <a:r>
              <a:rPr lang="en-US" dirty="0" err="1"/>
              <a:t>intervalu</a:t>
            </a:r>
            <a:r>
              <a:rPr lang="en-US" dirty="0"/>
              <a:t> (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potřebná</a:t>
            </a:r>
            <a:r>
              <a:rPr lang="en-US" dirty="0"/>
              <a:t> pro</a:t>
            </a:r>
            <a:r>
              <a:rPr lang="cs-CZ" dirty="0"/>
              <a:t> </a:t>
            </a:r>
            <a:r>
              <a:rPr lang="en-US" dirty="0" err="1"/>
              <a:t>regeneraci</a:t>
            </a:r>
            <a:r>
              <a:rPr lang="en-US" dirty="0"/>
              <a:t> KO, </a:t>
            </a:r>
            <a:r>
              <a:rPr lang="en-US" dirty="0" err="1"/>
              <a:t>preparáty</a:t>
            </a:r>
            <a:r>
              <a:rPr lang="en-US" dirty="0"/>
              <a:t> Fe),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odebrána</a:t>
            </a:r>
            <a:r>
              <a:rPr lang="en-US" dirty="0"/>
              <a:t> </a:t>
            </a:r>
            <a:r>
              <a:rPr lang="en-US" dirty="0" err="1"/>
              <a:t>týden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plánováním</a:t>
            </a:r>
            <a:r>
              <a:rPr lang="en-US" dirty="0"/>
              <a:t> OP (</a:t>
            </a:r>
            <a:r>
              <a:rPr lang="en-US" dirty="0" err="1"/>
              <a:t>nejpozději</a:t>
            </a:r>
            <a:r>
              <a:rPr lang="en-US" dirty="0"/>
              <a:t> 72 </a:t>
            </a:r>
            <a:r>
              <a:rPr lang="en-US" dirty="0" err="1"/>
              <a:t>hod</a:t>
            </a:r>
            <a:r>
              <a:rPr lang="en-US" dirty="0"/>
              <a:t>), </a:t>
            </a:r>
            <a:r>
              <a:rPr lang="en-US" dirty="0" err="1"/>
              <a:t>intervaly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zkrátit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 </a:t>
            </a:r>
            <a:r>
              <a:rPr lang="en-US" dirty="0" err="1"/>
              <a:t>dny</a:t>
            </a:r>
            <a:endParaRPr lang="en-US" dirty="0"/>
          </a:p>
          <a:p>
            <a:r>
              <a:rPr lang="en-US" dirty="0" err="1"/>
              <a:t>jednorázově</a:t>
            </a:r>
            <a:r>
              <a:rPr lang="en-US" dirty="0"/>
              <a:t> se </a:t>
            </a:r>
            <a:r>
              <a:rPr lang="en-US" dirty="0" err="1"/>
              <a:t>odebírá</a:t>
            </a:r>
            <a:r>
              <a:rPr lang="en-US" dirty="0"/>
              <a:t> 10 % </a:t>
            </a:r>
            <a:r>
              <a:rPr lang="en-US" dirty="0" err="1"/>
              <a:t>objemu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(u </a:t>
            </a:r>
            <a:r>
              <a:rPr lang="en-US" dirty="0" err="1"/>
              <a:t>dospělého</a:t>
            </a:r>
            <a:r>
              <a:rPr lang="en-US" dirty="0"/>
              <a:t> 400-450 ml </a:t>
            </a:r>
            <a:r>
              <a:rPr lang="en-US" dirty="0" err="1"/>
              <a:t>krve</a:t>
            </a:r>
            <a:r>
              <a:rPr lang="en-US" dirty="0"/>
              <a:t>),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hmotnosti</a:t>
            </a:r>
            <a:r>
              <a:rPr lang="en-US" dirty="0"/>
              <a:t> P/K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37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535D6-853D-4430-8790-1D22FBD51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3B45F-1A38-4759-A9EB-C7BB6BE7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19F5E-A9A3-4093-9AC2-C0A4FC8A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B43868-479C-42E6-8A4D-4F7A46B8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P/K </a:t>
            </a:r>
            <a:r>
              <a:rPr lang="en-US" dirty="0" err="1"/>
              <a:t>si</a:t>
            </a:r>
            <a:r>
              <a:rPr lang="en-US" dirty="0"/>
              <a:t> k 1.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v den, </a:t>
            </a:r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přijde</a:t>
            </a:r>
            <a:r>
              <a:rPr lang="en-US" dirty="0"/>
              <a:t> </a:t>
            </a:r>
            <a:r>
              <a:rPr lang="en-US" dirty="0" err="1"/>
              <a:t>domluvit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termíny</a:t>
            </a:r>
            <a:r>
              <a:rPr lang="en-US" dirty="0"/>
              <a:t> </a:t>
            </a:r>
            <a:r>
              <a:rPr lang="en-US" dirty="0" err="1"/>
              <a:t>odběrů</a:t>
            </a:r>
            <a:r>
              <a:rPr lang="en-US" dirty="0"/>
              <a:t> </a:t>
            </a:r>
            <a:r>
              <a:rPr lang="en-US" dirty="0" err="1"/>
              <a:t>donese</a:t>
            </a:r>
            <a:r>
              <a:rPr lang="en-US" dirty="0"/>
              <a:t>:</a:t>
            </a:r>
          </a:p>
          <a:p>
            <a:pPr lvl="1"/>
            <a:r>
              <a:rPr lang="en-US" sz="2400" dirty="0" err="1"/>
              <a:t>žádanku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odběr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pro </a:t>
            </a:r>
            <a:r>
              <a:rPr lang="en-US" sz="2400" dirty="0" err="1"/>
              <a:t>autotransfuzi</a:t>
            </a:r>
            <a:r>
              <a:rPr lang="en-US" sz="2400" dirty="0"/>
              <a:t> (</a:t>
            </a:r>
            <a:r>
              <a:rPr lang="en-US" sz="2400" dirty="0" err="1"/>
              <a:t>vyplní</a:t>
            </a:r>
            <a:r>
              <a:rPr lang="en-US" sz="2400" dirty="0"/>
              <a:t> </a:t>
            </a:r>
            <a:r>
              <a:rPr lang="en-US" sz="2400" dirty="0" err="1"/>
              <a:t>ošetřující</a:t>
            </a:r>
            <a:r>
              <a:rPr lang="en-US" sz="2400" dirty="0"/>
              <a:t> </a:t>
            </a:r>
            <a:r>
              <a:rPr lang="en-US" sz="2400" dirty="0" err="1"/>
              <a:t>lékař</a:t>
            </a:r>
            <a:r>
              <a:rPr lang="en-US" sz="2400" dirty="0"/>
              <a:t>, </a:t>
            </a:r>
            <a:r>
              <a:rPr lang="en-US" sz="2400" dirty="0" err="1"/>
              <a:t>uveden</a:t>
            </a:r>
            <a:r>
              <a:rPr lang="en-US" sz="2400" dirty="0"/>
              <a:t> je </a:t>
            </a:r>
            <a:r>
              <a:rPr lang="en-US" sz="2400" dirty="0" err="1"/>
              <a:t>termín</a:t>
            </a:r>
            <a:r>
              <a:rPr lang="en-US" sz="2400" dirty="0"/>
              <a:t> OP a </a:t>
            </a:r>
            <a:r>
              <a:rPr lang="en-US" sz="2400" dirty="0" err="1"/>
              <a:t>množství</a:t>
            </a:r>
            <a:r>
              <a:rPr lang="en-US" sz="2400" dirty="0"/>
              <a:t> TRF </a:t>
            </a:r>
            <a:r>
              <a:rPr lang="en-US" sz="2400" dirty="0" err="1"/>
              <a:t>přípravků</a:t>
            </a:r>
            <a:r>
              <a:rPr lang="en-US" sz="2400" dirty="0"/>
              <a:t>, </a:t>
            </a:r>
            <a:r>
              <a:rPr lang="en-US" sz="2400" dirty="0" err="1"/>
              <a:t>kt</a:t>
            </a:r>
            <a:r>
              <a:rPr lang="cs-CZ" sz="2400" dirty="0" err="1"/>
              <a:t>eré</a:t>
            </a:r>
            <a:r>
              <a:rPr lang="en-US" sz="2400" dirty="0"/>
              <a:t> </a:t>
            </a:r>
            <a:r>
              <a:rPr lang="en-US" sz="2400" dirty="0" err="1"/>
              <a:t>budou</a:t>
            </a:r>
            <a:r>
              <a:rPr lang="en-US" sz="2400" dirty="0"/>
              <a:t> k</a:t>
            </a:r>
            <a:r>
              <a:rPr lang="cs-CZ" sz="2400" dirty="0"/>
              <a:t> operaci</a:t>
            </a:r>
            <a:r>
              <a:rPr lang="en-US" sz="2400" dirty="0"/>
              <a:t> </a:t>
            </a:r>
            <a:r>
              <a:rPr lang="en-US" sz="2400" dirty="0" err="1"/>
              <a:t>požadovány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předoperační</a:t>
            </a:r>
            <a:r>
              <a:rPr lang="en-US" sz="2400" dirty="0"/>
              <a:t> </a:t>
            </a:r>
            <a:r>
              <a:rPr lang="en-US" sz="2400" dirty="0" err="1"/>
              <a:t>interní</a:t>
            </a:r>
            <a:r>
              <a:rPr lang="en-US" sz="2400" dirty="0"/>
              <a:t> </a:t>
            </a:r>
            <a:r>
              <a:rPr lang="en-US" sz="2400" dirty="0" err="1"/>
              <a:t>vyšetření</a:t>
            </a:r>
            <a:r>
              <a:rPr lang="en-US" sz="2400" dirty="0"/>
              <a:t>, </a:t>
            </a:r>
            <a:r>
              <a:rPr lang="en-US" sz="2400" dirty="0" err="1"/>
              <a:t>občanský</a:t>
            </a:r>
            <a:r>
              <a:rPr lang="en-US" sz="2400" dirty="0"/>
              <a:t> </a:t>
            </a:r>
            <a:r>
              <a:rPr lang="en-US" sz="2400" dirty="0" err="1"/>
              <a:t>průkaz</a:t>
            </a:r>
            <a:r>
              <a:rPr lang="en-US" sz="2400" dirty="0"/>
              <a:t> a </a:t>
            </a:r>
            <a:r>
              <a:rPr lang="en-US" sz="2400" dirty="0" err="1"/>
              <a:t>průkaz</a:t>
            </a:r>
            <a:r>
              <a:rPr lang="en-US" sz="2400" dirty="0"/>
              <a:t> </a:t>
            </a:r>
            <a:r>
              <a:rPr lang="en-US" sz="2400" dirty="0" err="1"/>
              <a:t>zdravotní</a:t>
            </a:r>
            <a:r>
              <a:rPr lang="en-US" sz="2400" dirty="0"/>
              <a:t> </a:t>
            </a:r>
            <a:r>
              <a:rPr lang="en-US" sz="2400" dirty="0" err="1"/>
              <a:t>pojišťovny</a:t>
            </a:r>
            <a:r>
              <a:rPr lang="en-US" sz="2400" dirty="0"/>
              <a:t>,</a:t>
            </a:r>
          </a:p>
          <a:p>
            <a:pPr lvl="1"/>
            <a:r>
              <a:rPr lang="en-US" sz="2400" dirty="0" err="1"/>
              <a:t>nemusí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nalačno</a:t>
            </a:r>
            <a:r>
              <a:rPr lang="en-US" sz="2400" dirty="0"/>
              <a:t>, </a:t>
            </a:r>
            <a:r>
              <a:rPr lang="en-US" sz="2400" dirty="0" err="1"/>
              <a:t>důležitý</a:t>
            </a:r>
            <a:r>
              <a:rPr lang="en-US" sz="2400" dirty="0"/>
              <a:t> je </a:t>
            </a:r>
            <a:r>
              <a:rPr lang="en-US" sz="2400" dirty="0" err="1"/>
              <a:t>pitný</a:t>
            </a:r>
            <a:r>
              <a:rPr lang="en-US" sz="2400" dirty="0"/>
              <a:t> </a:t>
            </a:r>
            <a:r>
              <a:rPr lang="en-US" sz="2400" dirty="0" err="1"/>
              <a:t>režim</a:t>
            </a:r>
            <a:r>
              <a:rPr lang="en-US" sz="2400" dirty="0"/>
              <a:t>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odběrem</a:t>
            </a:r>
            <a:r>
              <a:rPr lang="cs-CZ" sz="2400" dirty="0"/>
              <a:t>, r</a:t>
            </a:r>
            <a:r>
              <a:rPr lang="en-US" sz="2400" dirty="0" err="1"/>
              <a:t>áno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</a:t>
            </a:r>
            <a:r>
              <a:rPr lang="en-US" sz="2400" dirty="0" err="1"/>
              <a:t>léky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užívá</a:t>
            </a:r>
            <a:r>
              <a:rPr lang="en-US" sz="2400" dirty="0"/>
              <a:t> (</a:t>
            </a:r>
            <a:r>
              <a:rPr lang="en-US" sz="2400" dirty="0" err="1"/>
              <a:t>mimo</a:t>
            </a:r>
            <a:r>
              <a:rPr lang="en-US" sz="2400" dirty="0"/>
              <a:t> </a:t>
            </a:r>
            <a:r>
              <a:rPr lang="en-US" sz="2400" dirty="0" err="1"/>
              <a:t>léků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snížení</a:t>
            </a:r>
            <a:r>
              <a:rPr lang="en-US" sz="2400" dirty="0"/>
              <a:t> </a:t>
            </a:r>
            <a:r>
              <a:rPr lang="en-US" sz="2400" dirty="0" err="1"/>
              <a:t>krevního</a:t>
            </a:r>
            <a:r>
              <a:rPr lang="en-US" sz="2400" dirty="0"/>
              <a:t> </a:t>
            </a:r>
            <a:r>
              <a:rPr lang="en-US" sz="2400" dirty="0" err="1"/>
              <a:t>tlaku</a:t>
            </a:r>
            <a:r>
              <a:rPr lang="en-US" sz="2400" dirty="0"/>
              <a:t>).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53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1B8B43-7E4E-41E2-81D0-676ED716B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6773C-E4A8-4ADF-87A3-06631D80B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F3537-FFD8-4139-B38C-76599216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autologních transfuzí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F1A464-63BA-44B0-884A-BFFDE0BA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předoperační</a:t>
            </a:r>
            <a:r>
              <a:rPr lang="en-US" dirty="0"/>
              <a:t> – </a:t>
            </a:r>
            <a:r>
              <a:rPr lang="en-US" dirty="0" err="1"/>
              <a:t>věk</a:t>
            </a:r>
            <a:r>
              <a:rPr lang="en-US" dirty="0"/>
              <a:t> min. 12 let </a:t>
            </a:r>
            <a:r>
              <a:rPr lang="cs-CZ" altLang="en-US" dirty="0"/>
              <a:t>(</a:t>
            </a:r>
            <a:r>
              <a:rPr lang="en-US" dirty="0"/>
              <a:t>hemoglobin 110</a:t>
            </a:r>
            <a:r>
              <a:rPr lang="cs-CZ" altLang="en-US" dirty="0"/>
              <a:t>,</a:t>
            </a:r>
            <a:r>
              <a:rPr lang="en-US" dirty="0"/>
              <a:t> </a:t>
            </a:r>
            <a:r>
              <a:rPr lang="en-US" dirty="0" err="1"/>
              <a:t>hematokrit</a:t>
            </a:r>
            <a:r>
              <a:rPr lang="en-US" dirty="0"/>
              <a:t> 0,33</a:t>
            </a:r>
            <a:r>
              <a:rPr lang="cs-CZ" altLang="en-US" dirty="0"/>
              <a:t>),</a:t>
            </a:r>
            <a:r>
              <a:rPr lang="en-US" dirty="0"/>
              <a:t> 5-7 </a:t>
            </a:r>
            <a:r>
              <a:rPr lang="en-US" dirty="0" err="1"/>
              <a:t>dní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operací</a:t>
            </a:r>
            <a:endParaRPr lang="en-US" dirty="0"/>
          </a:p>
          <a:p>
            <a:r>
              <a:rPr lang="en-US" b="1" dirty="0" err="1"/>
              <a:t>akutní</a:t>
            </a:r>
            <a:r>
              <a:rPr lang="en-US" b="1" dirty="0"/>
              <a:t> </a:t>
            </a:r>
            <a:r>
              <a:rPr lang="en-US" b="1" dirty="0" err="1"/>
              <a:t>předoperační</a:t>
            </a:r>
            <a:r>
              <a:rPr lang="en-US" dirty="0"/>
              <a:t> – </a:t>
            </a:r>
            <a:r>
              <a:rPr lang="en-US" dirty="0" err="1"/>
              <a:t>odběr</a:t>
            </a:r>
            <a:r>
              <a:rPr lang="cs-CZ" dirty="0"/>
              <a:t> </a:t>
            </a:r>
            <a:r>
              <a:rPr lang="en-US" dirty="0"/>
              <a:t>500 ml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OP </a:t>
            </a:r>
            <a:r>
              <a:rPr lang="en-US" dirty="0" err="1"/>
              <a:t>sále</a:t>
            </a:r>
            <a:r>
              <a:rPr lang="en-US" dirty="0"/>
              <a:t>, P/K se </a:t>
            </a:r>
            <a:r>
              <a:rPr lang="en-US" dirty="0" err="1"/>
              <a:t>podá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/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náhradní</a:t>
            </a:r>
            <a:r>
              <a:rPr lang="en-US" dirty="0"/>
              <a:t> </a:t>
            </a:r>
            <a:r>
              <a:rPr lang="en-US" dirty="0" err="1"/>
              <a:t>roztoky</a:t>
            </a:r>
            <a:r>
              <a:rPr lang="en-US" dirty="0"/>
              <a:t> pro </a:t>
            </a:r>
            <a:r>
              <a:rPr lang="en-US" dirty="0" err="1"/>
              <a:t>zachování</a:t>
            </a:r>
            <a:r>
              <a:rPr lang="en-US" dirty="0"/>
              <a:t> </a:t>
            </a:r>
            <a:r>
              <a:rPr lang="en-US" dirty="0" err="1"/>
              <a:t>oběhu</a:t>
            </a:r>
            <a:endParaRPr lang="en-US" dirty="0"/>
          </a:p>
          <a:p>
            <a:r>
              <a:rPr lang="cs-CZ" b="1" dirty="0"/>
              <a:t>p</a:t>
            </a:r>
            <a:r>
              <a:rPr lang="en-US" b="1" dirty="0" err="1"/>
              <a:t>erioperační</a:t>
            </a:r>
            <a:r>
              <a:rPr lang="cs-CZ" b="1" dirty="0"/>
              <a:t>, pooperační</a:t>
            </a:r>
            <a:r>
              <a:rPr lang="en-US" dirty="0"/>
              <a:t> </a:t>
            </a:r>
            <a:r>
              <a:rPr lang="cs-CZ" altLang="en-US" dirty="0"/>
              <a:t>- - odběr krve z drénů, krev se propírá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speciálním</a:t>
            </a:r>
            <a:r>
              <a:rPr lang="en-US" dirty="0"/>
              <a:t> </a:t>
            </a:r>
            <a:r>
              <a:rPr lang="en-US" dirty="0" err="1"/>
              <a:t>přístroji</a:t>
            </a:r>
            <a:r>
              <a:rPr lang="en-US" dirty="0"/>
              <a:t>, </a:t>
            </a:r>
            <a:r>
              <a:rPr lang="en-US" dirty="0" err="1"/>
              <a:t>vrací</a:t>
            </a:r>
            <a:r>
              <a:rPr lang="en-US" dirty="0"/>
              <a:t> se </a:t>
            </a:r>
            <a:r>
              <a:rPr lang="en-US" dirty="0" err="1"/>
              <a:t>zpět</a:t>
            </a:r>
            <a:r>
              <a:rPr lang="en-US" dirty="0"/>
              <a:t> do </a:t>
            </a:r>
            <a:r>
              <a:rPr lang="en-US" dirty="0" err="1"/>
              <a:t>oběhu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</a:p>
          <a:p>
            <a:r>
              <a:rPr lang="cs-CZ" altLang="en-US" b="1" dirty="0"/>
              <a:t>pooperační </a:t>
            </a:r>
            <a:r>
              <a:rPr lang="en-US" dirty="0" err="1"/>
              <a:t>rekuperace</a:t>
            </a:r>
            <a:r>
              <a:rPr lang="en-US" dirty="0"/>
              <a:t> - </a:t>
            </a:r>
            <a:r>
              <a:rPr lang="en-US" dirty="0" err="1"/>
              <a:t>využívá</a:t>
            </a:r>
            <a:r>
              <a:rPr lang="en-US" dirty="0"/>
              <a:t> se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větších</a:t>
            </a:r>
            <a:r>
              <a:rPr lang="en-US" dirty="0"/>
              <a:t> </a:t>
            </a:r>
            <a:r>
              <a:rPr lang="en-US" dirty="0" err="1"/>
              <a:t>ztrátách</a:t>
            </a:r>
            <a:r>
              <a:rPr lang="en-US" dirty="0"/>
              <a:t> </a:t>
            </a:r>
            <a:r>
              <a:rPr lang="en-US" dirty="0" err="1"/>
              <a:t>odsá</a:t>
            </a:r>
            <a:r>
              <a:rPr lang="cs-CZ" altLang="en-US" dirty="0"/>
              <a:t>t</a:t>
            </a:r>
            <a:r>
              <a:rPr lang="en-US" dirty="0"/>
              <a:t>í </a:t>
            </a:r>
            <a:r>
              <a:rPr lang="en-US" dirty="0" err="1"/>
              <a:t>krve</a:t>
            </a:r>
            <a:r>
              <a:rPr lang="en-US" dirty="0"/>
              <a:t> z </a:t>
            </a:r>
            <a:r>
              <a:rPr lang="en-US" dirty="0" err="1"/>
              <a:t>operačního</a:t>
            </a:r>
            <a:r>
              <a:rPr lang="en-US" dirty="0"/>
              <a:t> pole.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plnění</a:t>
            </a:r>
            <a:r>
              <a:rPr lang="en-US" dirty="0"/>
              <a:t>, </a:t>
            </a:r>
            <a:r>
              <a:rPr lang="en-US" dirty="0" err="1"/>
              <a:t>promývání</a:t>
            </a:r>
            <a:r>
              <a:rPr lang="en-US" dirty="0"/>
              <a:t>, </a:t>
            </a:r>
            <a:r>
              <a:rPr lang="en-US" dirty="0" err="1"/>
              <a:t>vyprazdňování</a:t>
            </a:r>
            <a:r>
              <a:rPr lang="en-US" dirty="0"/>
              <a:t>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24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3A2D63-78E1-444B-9A8B-FF2712A53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FAC65A-9B65-47FE-9024-0F77B4563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23A39F-E8B8-40E3-924D-96C8D6B6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Perioperační transfuze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4717365-347B-467F-BB40-F56B597C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3937" t="24373" r="57185" b="10912"/>
          <a:stretch>
            <a:fillRect/>
          </a:stretch>
        </p:blipFill>
        <p:spPr>
          <a:xfrm>
            <a:off x="-238538" y="1867714"/>
            <a:ext cx="6718434" cy="3664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10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406A7-1DBE-4DBF-9B67-880C64459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F5F9A5-6D7B-4D58-BD8C-E6C90578B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65F245-396F-41D0-9CA6-AB924CAA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en-US" dirty="0"/>
              <a:t>Výhody autologní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D4D3FC-DEE3-4909-8A37-0EB4CE40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en-US" sz="2400" dirty="0"/>
              <a:t>↓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přenosu</a:t>
            </a:r>
            <a:r>
              <a:rPr lang="en-US" sz="2400" dirty="0"/>
              <a:t> </a:t>
            </a:r>
            <a:r>
              <a:rPr lang="en-US" sz="2400" dirty="0" err="1"/>
              <a:t>krví</a:t>
            </a:r>
            <a:r>
              <a:rPr lang="en-US" sz="2400" dirty="0"/>
              <a:t> </a:t>
            </a:r>
            <a:r>
              <a:rPr lang="en-US" sz="2400" dirty="0" err="1"/>
              <a:t>přenosných</a:t>
            </a:r>
            <a:r>
              <a:rPr lang="en-US" sz="2400" dirty="0"/>
              <a:t> </a:t>
            </a:r>
            <a:r>
              <a:rPr lang="en-US" sz="2400" dirty="0" err="1"/>
              <a:t>infekcí</a:t>
            </a:r>
            <a:endParaRPr lang="en-US" sz="2400" dirty="0"/>
          </a:p>
          <a:p>
            <a:r>
              <a:rPr lang="en-US" sz="2400" dirty="0"/>
              <a:t>↓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aloimunizace</a:t>
            </a:r>
            <a:r>
              <a:rPr lang="cs-CZ" sz="2400" dirty="0"/>
              <a:t> (imunizace buňkami jiného jedince)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imunosuprese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výskytu</a:t>
            </a:r>
            <a:r>
              <a:rPr lang="en-US" sz="2400" dirty="0"/>
              <a:t> </a:t>
            </a:r>
            <a:r>
              <a:rPr lang="en-US" sz="2400" dirty="0" err="1"/>
              <a:t>febrilních</a:t>
            </a:r>
            <a:r>
              <a:rPr lang="en-US" sz="2400" dirty="0"/>
              <a:t> </a:t>
            </a:r>
            <a:r>
              <a:rPr lang="en-US" sz="2400" dirty="0" err="1"/>
              <a:t>nehemolytických</a:t>
            </a:r>
            <a:r>
              <a:rPr lang="cs-CZ" sz="2400" dirty="0"/>
              <a:t> </a:t>
            </a:r>
            <a:r>
              <a:rPr lang="en-US" sz="2400" dirty="0" err="1"/>
              <a:t>potransfuzních</a:t>
            </a:r>
            <a:r>
              <a:rPr lang="cs-CZ" sz="2400" dirty="0"/>
              <a:t> </a:t>
            </a:r>
            <a:r>
              <a:rPr lang="en-US" sz="2400" dirty="0" err="1"/>
              <a:t>reakcí</a:t>
            </a:r>
            <a:endParaRPr lang="en-US" sz="2400" dirty="0"/>
          </a:p>
          <a:p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</a:t>
            </a:r>
            <a:r>
              <a:rPr lang="en-US" sz="2400" dirty="0" err="1"/>
              <a:t>pacientům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</a:t>
            </a:r>
            <a:r>
              <a:rPr lang="en-US" sz="2400" dirty="0" err="1"/>
              <a:t>odmítají</a:t>
            </a:r>
            <a:r>
              <a:rPr lang="en-US" sz="2400" dirty="0"/>
              <a:t> </a:t>
            </a:r>
            <a:r>
              <a:rPr lang="en-US" sz="2400" dirty="0" err="1"/>
              <a:t>alogenní</a:t>
            </a:r>
            <a:r>
              <a:rPr lang="en-US" sz="2400" dirty="0"/>
              <a:t> </a:t>
            </a:r>
            <a:r>
              <a:rPr lang="en-US" sz="2400" dirty="0" err="1"/>
              <a:t>krev</a:t>
            </a:r>
            <a:endParaRPr lang="en-US" sz="2400" dirty="0"/>
          </a:p>
          <a:p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TRF </a:t>
            </a:r>
            <a:r>
              <a:rPr lang="en-US" sz="2400" dirty="0" err="1"/>
              <a:t>nemocným</a:t>
            </a:r>
            <a:r>
              <a:rPr lang="en-US" sz="2400" dirty="0"/>
              <a:t> s</a:t>
            </a:r>
            <a:r>
              <a:rPr lang="cs-CZ" sz="2400" dirty="0"/>
              <a:t> </a:t>
            </a:r>
            <a:r>
              <a:rPr lang="en-US" sz="2400" dirty="0" err="1"/>
              <a:t>antierytrocytárními</a:t>
            </a:r>
            <a:r>
              <a:rPr lang="cs-CZ" sz="2400" dirty="0"/>
              <a:t> </a:t>
            </a:r>
            <a:r>
              <a:rPr lang="en-US" sz="2400" dirty="0" err="1"/>
              <a:t>protilátkami</a:t>
            </a:r>
            <a:r>
              <a:rPr lang="en-US" sz="2400" dirty="0"/>
              <a:t> </a:t>
            </a:r>
            <a:r>
              <a:rPr lang="en-US" sz="2400" dirty="0" err="1"/>
              <a:t>proti</a:t>
            </a:r>
            <a:r>
              <a:rPr lang="en-US" sz="2400" dirty="0"/>
              <a:t> </a:t>
            </a:r>
            <a:r>
              <a:rPr lang="en-US" sz="2400" dirty="0" err="1"/>
              <a:t>antigenům</a:t>
            </a:r>
            <a:r>
              <a:rPr lang="en-US" sz="2400" dirty="0"/>
              <a:t> s</a:t>
            </a:r>
            <a:r>
              <a:rPr lang="cs-CZ" sz="2400" dirty="0"/>
              <a:t> </a:t>
            </a:r>
            <a:r>
              <a:rPr lang="en-US" sz="2400" dirty="0" err="1"/>
              <a:t>vysokou</a:t>
            </a:r>
            <a:r>
              <a:rPr lang="en-US" sz="2400" dirty="0"/>
              <a:t> </a:t>
            </a:r>
            <a:r>
              <a:rPr lang="en-US" sz="2400" dirty="0" err="1"/>
              <a:t>frekvencí</a:t>
            </a:r>
            <a:r>
              <a:rPr lang="en-US" sz="2400" dirty="0"/>
              <a:t> </a:t>
            </a:r>
            <a:r>
              <a:rPr lang="en-US" sz="2400" dirty="0" err="1"/>
              <a:t>výskytu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požadavků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alogenní</a:t>
            </a:r>
            <a:r>
              <a:rPr lang="en-US" sz="2400" dirty="0"/>
              <a:t> </a:t>
            </a:r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přípravky</a:t>
            </a:r>
            <a:endParaRPr lang="en-US" sz="2400" dirty="0"/>
          </a:p>
          <a:p>
            <a:r>
              <a:rPr lang="en-US" sz="2400" dirty="0" err="1"/>
              <a:t>stimulace</a:t>
            </a:r>
            <a:r>
              <a:rPr lang="en-US" sz="2400" dirty="0"/>
              <a:t> </a:t>
            </a:r>
            <a:r>
              <a:rPr lang="en-US" sz="2400" dirty="0" err="1"/>
              <a:t>krvetvorby</a:t>
            </a:r>
            <a:r>
              <a:rPr lang="en-US" sz="2400" dirty="0"/>
              <a:t> </a:t>
            </a:r>
            <a:r>
              <a:rPr lang="en-US" sz="2400" dirty="0" err="1"/>
              <a:t>opakovanými</a:t>
            </a:r>
            <a:r>
              <a:rPr lang="en-US" sz="2400" dirty="0"/>
              <a:t> </a:t>
            </a:r>
            <a:r>
              <a:rPr lang="en-US" sz="2400" dirty="0" err="1"/>
              <a:t>odběry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trombofilie</a:t>
            </a:r>
            <a:endParaRPr lang="en-US" sz="2400" dirty="0"/>
          </a:p>
          <a:p>
            <a:r>
              <a:rPr lang="en-US" sz="2400" dirty="0" err="1"/>
              <a:t>psychologický</a:t>
            </a:r>
            <a:r>
              <a:rPr lang="en-US" sz="2400" dirty="0"/>
              <a:t> </a:t>
            </a:r>
            <a:r>
              <a:rPr lang="en-US" sz="2400" dirty="0" err="1"/>
              <a:t>efekt</a:t>
            </a:r>
            <a:r>
              <a:rPr lang="cs-CZ" sz="2400" dirty="0"/>
              <a:t> terapie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které</a:t>
            </a:r>
            <a:r>
              <a:rPr lang="en-US" sz="2400" dirty="0"/>
              <a:t> se </a:t>
            </a:r>
            <a:r>
              <a:rPr lang="en-US" sz="2400" dirty="0" err="1"/>
              <a:t>podílí</a:t>
            </a:r>
            <a:r>
              <a:rPr lang="en-US" sz="2400" dirty="0"/>
              <a:t> </a:t>
            </a:r>
            <a:r>
              <a:rPr lang="en-US" sz="2400" dirty="0" err="1"/>
              <a:t>sám</a:t>
            </a:r>
            <a:r>
              <a:rPr lang="en-US" sz="2400" dirty="0"/>
              <a:t> </a:t>
            </a:r>
            <a:r>
              <a:rPr lang="en-US" sz="2400" dirty="0" err="1"/>
              <a:t>pacient</a:t>
            </a:r>
            <a:endParaRPr lang="en-US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3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BE9DB9-14D7-4960-B715-D44E0010C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10C29-E154-4EF9-B4EB-6E593EB2C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C3D682-2512-443D-A6CE-B294966F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Nevýhody autologní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BBAE86E-A6C0-47AA-BE43-3E346825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2976"/>
            <a:ext cx="10753200" cy="4139998"/>
          </a:xfrm>
        </p:spPr>
        <p:txBody>
          <a:bodyPr/>
          <a:lstStyle/>
          <a:p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komplikace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odběru</a:t>
            </a:r>
            <a:endParaRPr lang="en-US" dirty="0"/>
          </a:p>
          <a:p>
            <a:r>
              <a:rPr lang="en-US" dirty="0" err="1"/>
              <a:t>možný</a:t>
            </a:r>
            <a:r>
              <a:rPr lang="en-US" dirty="0"/>
              <a:t>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iatrogenní</a:t>
            </a:r>
            <a:r>
              <a:rPr lang="en-US" dirty="0"/>
              <a:t> </a:t>
            </a:r>
            <a:r>
              <a:rPr lang="en-US" dirty="0" err="1"/>
              <a:t>anemie</a:t>
            </a:r>
            <a:endParaRPr lang="en-US" dirty="0"/>
          </a:p>
          <a:p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skladované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po </a:t>
            </a:r>
            <a:r>
              <a:rPr lang="en-US" dirty="0" err="1"/>
              <a:t>odběru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organizační</a:t>
            </a:r>
            <a:r>
              <a:rPr lang="en-US" dirty="0"/>
              <a:t> </a:t>
            </a:r>
            <a:r>
              <a:rPr lang="en-US" dirty="0" err="1"/>
              <a:t>náročnost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autologních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náročnost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alogenních</a:t>
            </a:r>
            <a:r>
              <a:rPr lang="en-US" dirty="0"/>
              <a:t> </a:t>
            </a:r>
            <a:r>
              <a:rPr lang="en-US" dirty="0" err="1"/>
              <a:t>transfuzních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cs-CZ" dirty="0"/>
              <a:t>k</a:t>
            </a:r>
            <a:r>
              <a:rPr lang="en-US" dirty="0" err="1"/>
              <a:t>ontraindikace</a:t>
            </a:r>
            <a:r>
              <a:rPr lang="en-US" dirty="0"/>
              <a:t> u </a:t>
            </a:r>
            <a:r>
              <a:rPr lang="en-US" dirty="0" err="1"/>
              <a:t>septického</a:t>
            </a:r>
            <a:r>
              <a:rPr lang="en-US" dirty="0"/>
              <a:t> P/K</a:t>
            </a:r>
          </a:p>
          <a:p>
            <a:r>
              <a:rPr lang="cs-CZ" dirty="0"/>
              <a:t>r</a:t>
            </a:r>
            <a:r>
              <a:rPr lang="en-US" dirty="0" err="1"/>
              <a:t>elativní</a:t>
            </a:r>
            <a:r>
              <a:rPr lang="en-US" dirty="0"/>
              <a:t> </a:t>
            </a:r>
            <a:r>
              <a:rPr lang="en-US" dirty="0" err="1"/>
              <a:t>kontraindikace</a:t>
            </a:r>
            <a:r>
              <a:rPr lang="en-US" dirty="0"/>
              <a:t> – </a:t>
            </a:r>
            <a:r>
              <a:rPr lang="en-US" dirty="0" err="1"/>
              <a:t>gravidita</a:t>
            </a:r>
            <a:r>
              <a:rPr lang="en-US" dirty="0"/>
              <a:t>, </a:t>
            </a:r>
            <a:r>
              <a:rPr lang="en-US" dirty="0" err="1"/>
              <a:t>maligní</a:t>
            </a:r>
            <a:r>
              <a:rPr lang="en-US" dirty="0"/>
              <a:t> </a:t>
            </a:r>
            <a:r>
              <a:rPr lang="en-US" dirty="0" err="1"/>
              <a:t>nádory</a:t>
            </a:r>
            <a:r>
              <a:rPr lang="en-US" dirty="0"/>
              <a:t>, </a:t>
            </a:r>
            <a:r>
              <a:rPr lang="en-US" dirty="0" err="1"/>
              <a:t>srdečn</a:t>
            </a:r>
            <a:r>
              <a:rPr lang="cs-CZ" altLang="en-US" dirty="0"/>
              <a:t>í</a:t>
            </a:r>
            <a:r>
              <a:rPr lang="en-US" dirty="0"/>
              <a:t> </a:t>
            </a:r>
            <a:r>
              <a:rPr lang="en-US" dirty="0" err="1"/>
              <a:t>nedostatečnost</a:t>
            </a:r>
            <a:r>
              <a:rPr lang="en-US" dirty="0"/>
              <a:t>,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krvetvorby</a:t>
            </a:r>
            <a:r>
              <a:rPr lang="en-US" dirty="0"/>
              <a:t> a </a:t>
            </a:r>
            <a:r>
              <a:rPr lang="en-US" dirty="0" err="1"/>
              <a:t>srážení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, </a:t>
            </a:r>
            <a:r>
              <a:rPr lang="en-US" dirty="0" err="1"/>
              <a:t>renální</a:t>
            </a:r>
            <a:r>
              <a:rPr lang="en-US" dirty="0"/>
              <a:t> a </a:t>
            </a:r>
            <a:r>
              <a:rPr lang="en-US" dirty="0" err="1"/>
              <a:t>hepatální</a:t>
            </a:r>
            <a:r>
              <a:rPr lang="en-US" dirty="0"/>
              <a:t> </a:t>
            </a:r>
            <a:r>
              <a:rPr lang="en-US" dirty="0" err="1"/>
              <a:t>insuficience</a:t>
            </a:r>
            <a:r>
              <a:rPr lang="en-US" dirty="0"/>
              <a:t>, </a:t>
            </a:r>
            <a:r>
              <a:rPr lang="en-US" dirty="0" err="1"/>
              <a:t>epilepsie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6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7C6AA-51EE-4EDE-A6DF-A4D16286A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CACBA-BFA0-4759-8061-CE6B21735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D37404-1FF0-4F02-B89E-EDBC139D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Transfuzní přípravky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5772E-AF75-4110-95BB-585AF611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+mn-ea"/>
              </a:rPr>
              <a:t>Plná krev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Erytrocytový koncentrát – erymasa (EBR, EKR)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Deleukotizovaný erytrocytový koncentrát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Resuspendované erytrocyty  bez plazmy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Trombocytový koncentrát – odběr pomocí separátoru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Trombocyty deleukotizované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Čerstvá zmražená plazma</a:t>
            </a:r>
            <a:endParaRPr lang="en-US" dirty="0"/>
          </a:p>
        </p:txBody>
      </p:sp>
      <p:pic>
        <p:nvPicPr>
          <p:cNvPr id="7" name="Picture 2" descr="VÃ½sledek obrÃ¡zku pro transfuznÃ­ pÅÃ­pravky">
            <a:extLst>
              <a:ext uri="{FF2B5EF4-FFF2-40B4-BE49-F238E27FC236}">
                <a16:creationId xmlns:a16="http://schemas.microsoft.com/office/drawing/2014/main" id="{D8D93749-F635-4380-96AB-CD5B8469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64" y="4009805"/>
            <a:ext cx="3866214" cy="26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17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625DDC-F37F-4170-B406-F871BEECB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A5F931-8818-48B9-BEA3-05FFE2BB5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E00AA9-024C-4CC3-B58D-EE227A9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získané plazmaferézou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0C933B-8930-48BB-9401-36ED3F6F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6715"/>
            <a:ext cx="10753200" cy="4139998"/>
          </a:xfrm>
        </p:spPr>
        <p:txBody>
          <a:bodyPr/>
          <a:lstStyle/>
          <a:p>
            <a:r>
              <a:rPr lang="cs-CZ" altLang="en-US" dirty="0"/>
              <a:t>plazmaferéza - dárci se odebere samotná plazma a krvinky jsou vráceny zpět</a:t>
            </a:r>
          </a:p>
          <a:p>
            <a:r>
              <a:rPr lang="cs-CZ" altLang="en-US" dirty="0"/>
              <a:t>krevní deriváty - hromadně vyráběné léčebné přípravky z plazmy odebrané dárcům na trans. odd. </a:t>
            </a:r>
          </a:p>
          <a:p>
            <a:r>
              <a:rPr lang="cs-CZ" altLang="en-US" dirty="0"/>
              <a:t>plazma je do konečné podoby krevních derivátů zpracovávána frakcionací ve specializovaných frakcionačních centrech mimo území ČR</a:t>
            </a:r>
          </a:p>
          <a:p>
            <a:pPr lvl="1"/>
            <a:r>
              <a:rPr lang="cs-CZ" altLang="en-US" dirty="0"/>
              <a:t>albumin</a:t>
            </a:r>
          </a:p>
          <a:p>
            <a:pPr lvl="1"/>
            <a:r>
              <a:rPr lang="cs-CZ" altLang="en-US" dirty="0"/>
              <a:t>imunoglobuliny</a:t>
            </a:r>
          </a:p>
          <a:p>
            <a:pPr lvl="1"/>
            <a:r>
              <a:rPr lang="cs-CZ" altLang="en-US" dirty="0"/>
              <a:t>koncentrované koagulační faktory</a:t>
            </a:r>
          </a:p>
          <a:p>
            <a:pPr lvl="1"/>
            <a:r>
              <a:rPr lang="cs-CZ" altLang="en-US" dirty="0"/>
              <a:t>lidský fibrinogen</a:t>
            </a:r>
          </a:p>
          <a:p>
            <a:pPr lvl="1"/>
            <a:r>
              <a:rPr lang="cs-CZ" altLang="en-US" dirty="0"/>
              <a:t>antitrombin III.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08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43E4CF-6EF8-4CD6-94EF-62FE72AA9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06E2A-07E5-4F12-92E9-6A79B7166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F7C11C-8423-418A-8498-7A4FBEF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cs-CZ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AA8346F-75C9-43F0-B238-C707FB8FE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78628"/>
              </p:ext>
            </p:extLst>
          </p:nvPr>
        </p:nvGraphicFramePr>
        <p:xfrm>
          <a:off x="720725" y="1692275"/>
          <a:ext cx="103632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 dirty="0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sym typeface="+mn-ea"/>
                        </a:rPr>
                        <a:t>Plná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krev</a:t>
                      </a:r>
                      <a:endParaRPr lang="en-US" sz="18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exp.35 </a:t>
                      </a:r>
                      <a:r>
                        <a:rPr lang="en-US" sz="1800" dirty="0" err="1">
                          <a:sym typeface="+mn-ea"/>
                        </a:rPr>
                        <a:t>dní</a:t>
                      </a:r>
                      <a:endParaRPr lang="en-US" sz="18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 err="1">
                          <a:sym typeface="+mn-ea"/>
                        </a:rPr>
                        <a:t>Skladování</a:t>
                      </a:r>
                      <a:r>
                        <a:rPr lang="en-US" sz="1800" dirty="0">
                          <a:sym typeface="+mn-ea"/>
                        </a:rPr>
                        <a:t>: 2-6°C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Tč. výjimečnépoužívání, zejména při masivních krevních ztrátách</a:t>
                      </a:r>
                      <a:r>
                        <a:rPr lang="cs-CZ" altLang="en-US" sz="1800">
                          <a:sym typeface="+mn-ea"/>
                        </a:rPr>
                        <a:t>..</a:t>
                      </a:r>
                      <a:endParaRPr 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1 vak = 1 transfuzní jednotka = 500 ml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Erytrocytární masa (EM)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označována i jako erytrocyty (E)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Krev, z níž byla stažena část plazmy</a:t>
                      </a:r>
                      <a:r>
                        <a:rPr lang="cs-CZ" altLang="en-US"/>
                        <a:t>,</a:t>
                      </a:r>
                      <a:r>
                        <a:rPr lang="en-US"/>
                        <a:t> hematokrit je vysoký (0,65-0,75),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1 TU = 250-300 ml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Indikace - korekce anémie.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Teče pomalu (je hustá), proto není vhodná k rychlé náhradě při prudkém krvácení</a:t>
                      </a:r>
                      <a:r>
                        <a:rPr lang="cs-CZ" altLang="en-US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Resuspenze(ER)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EM </a:t>
                      </a:r>
                      <a:r>
                        <a:rPr lang="en-US" dirty="0" err="1"/>
                        <a:t>naředěná</a:t>
                      </a:r>
                      <a:r>
                        <a:rPr lang="en-US" dirty="0"/>
                        <a:t> 100 ml </a:t>
                      </a:r>
                      <a:r>
                        <a:rPr lang="en-US" dirty="0" err="1"/>
                        <a:t>resuspenzního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roztoku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ER </a:t>
                      </a:r>
                      <a:r>
                        <a:rPr lang="en-US" dirty="0" err="1"/>
                        <a:t>nahradí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ztráty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erytrocytů</a:t>
                      </a:r>
                      <a:r>
                        <a:rPr lang="en-US" dirty="0"/>
                        <a:t>,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hemoglob</a:t>
                      </a:r>
                      <a:r>
                        <a:rPr lang="cs-CZ" dirty="0"/>
                        <a:t>I</a:t>
                      </a:r>
                      <a:r>
                        <a:rPr lang="en-US" dirty="0"/>
                        <a:t>nu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ztraceného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volumu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Nejužívanější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krevní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derivát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th.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chirurgického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krvácení</a:t>
                      </a:r>
                      <a:r>
                        <a:rPr lang="cs-CZ" alt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0939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Transfuze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0062"/>
            <a:ext cx="10199791" cy="4139998"/>
          </a:xfrm>
        </p:spPr>
        <p:txBody>
          <a:bodyPr/>
          <a:lstStyle/>
          <a:p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derivátů</a:t>
            </a:r>
            <a:r>
              <a:rPr lang="en-US" dirty="0"/>
              <a:t> od </a:t>
            </a:r>
            <a:r>
              <a:rPr lang="en-US" dirty="0" err="1"/>
              <a:t>zdravého</a:t>
            </a:r>
            <a:r>
              <a:rPr lang="en-US" dirty="0"/>
              <a:t> </a:t>
            </a:r>
            <a:r>
              <a:rPr lang="en-US" dirty="0" err="1"/>
              <a:t>jedince</a:t>
            </a:r>
            <a:r>
              <a:rPr lang="en-US" dirty="0"/>
              <a:t>/</a:t>
            </a:r>
            <a:r>
              <a:rPr lang="en-US" dirty="0" err="1"/>
              <a:t>dárce</a:t>
            </a:r>
            <a:r>
              <a:rPr lang="en-US" dirty="0"/>
              <a:t>, </a:t>
            </a:r>
            <a:r>
              <a:rPr lang="en-US" dirty="0" err="1"/>
              <a:t>nemocnému</a:t>
            </a:r>
            <a:r>
              <a:rPr lang="cs-CZ" dirty="0"/>
              <a:t>/</a:t>
            </a:r>
            <a:r>
              <a:rPr lang="en-US" dirty="0" err="1"/>
              <a:t>příjemci</a:t>
            </a:r>
            <a:r>
              <a:rPr lang="en-US" dirty="0"/>
              <a:t>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doplnění</a:t>
            </a:r>
            <a:r>
              <a:rPr lang="en-US" dirty="0"/>
              <a:t> </a:t>
            </a:r>
            <a:r>
              <a:rPr lang="en-US" dirty="0" err="1"/>
              <a:t>chybějící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jejích</a:t>
            </a:r>
            <a:r>
              <a:rPr lang="en-US" dirty="0"/>
              <a:t> </a:t>
            </a:r>
            <a:r>
              <a:rPr lang="en-US" dirty="0" err="1"/>
              <a:t>složek</a:t>
            </a:r>
            <a:r>
              <a:rPr lang="en-US" dirty="0"/>
              <a:t> (</a:t>
            </a:r>
            <a:r>
              <a:rPr lang="en-US" dirty="0" err="1"/>
              <a:t>plazmy</a:t>
            </a:r>
            <a:r>
              <a:rPr lang="en-US" dirty="0"/>
              <a:t>, </a:t>
            </a:r>
            <a:r>
              <a:rPr lang="en-US" dirty="0" err="1"/>
              <a:t>ery</a:t>
            </a:r>
            <a:r>
              <a:rPr lang="en-US" dirty="0"/>
              <a:t>, </a:t>
            </a:r>
            <a:r>
              <a:rPr lang="en-US" dirty="0" err="1"/>
              <a:t>tromb</a:t>
            </a:r>
            <a:r>
              <a:rPr lang="en-US" dirty="0"/>
              <a:t>.)​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69B145E6-7EBF-48A2-AF99-3D00303B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85" y="3429000"/>
            <a:ext cx="4157629" cy="20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22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727075" y="1338580"/>
          <a:ext cx="10738485" cy="528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Prané erytrocyty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Erytrocyty bez buffycoat-Ebh, korekce anémie u P/K, kde jsou obavy z imunologické reakce na součást plazmy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Trombocytární nálev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K</a:t>
                      </a:r>
                      <a:r>
                        <a:rPr lang="en-US"/>
                        <a:t>rvácení z nedostatku Tr, trombocytopenie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Vždy čerstvě připraven a podáván těsně před OP, protože jsou transfundované destičky rychle destruovány</a:t>
                      </a:r>
                      <a:r>
                        <a:rPr lang="cs-CZ" altLang="en-US"/>
                        <a:t>.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U P/K s poklesem trombocytů pod 30-50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Plazma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Skladování: -30°C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Čerstvá mražená plazmy (FFP-freshfrozenplasma) indikace k náhradě koagulačních faktorů.Součástí plazmy: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Albumin-volum expandérke ↑objemu cirkulující krve,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Fibrinogen-indik. u krvácivých stavech se ztrátou nativního fibrinogenu,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Specifické globuliny-používají se v imunoterapii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Pro klinické použitíexistuje povinnost 6 měsíční karantenizaceplazmyzdůvodů snížení rizika přenosu infekčních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25B7D3-A635-44CC-8CCD-F75634B2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Transfuze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0EECFA-E483-4E58-B932-41470047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0323222"/>
              </p:ext>
            </p:extLst>
          </p:nvPr>
        </p:nvGraphicFramePr>
        <p:xfrm>
          <a:off x="727075" y="1338580"/>
          <a:ext cx="107384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-</a:t>
                      </a:r>
                      <a:r>
                        <a:rPr lang="cs-CZ" dirty="0"/>
                        <a:t> n</a:t>
                      </a:r>
                      <a:r>
                        <a:rPr lang="en-US" dirty="0" err="1"/>
                        <a:t>áhrada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albuminu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před</a:t>
                      </a:r>
                      <a:r>
                        <a:rPr lang="en-US" dirty="0"/>
                        <a:t> a po </a:t>
                      </a:r>
                      <a:r>
                        <a:rPr lang="en-US" dirty="0" err="1"/>
                        <a:t>chirurgickém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výkonu</a:t>
                      </a:r>
                      <a:r>
                        <a:rPr lang="en-US" dirty="0"/>
                        <a:t>,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léčbě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hypovolemických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stavů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hemoragický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šok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popáleniny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renální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hepatální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selhání</a:t>
                      </a:r>
                      <a:r>
                        <a:rPr lang="en-US" dirty="0"/>
                        <a:t>, u </a:t>
                      </a:r>
                      <a:r>
                        <a:rPr lang="en-US" dirty="0" err="1"/>
                        <a:t>nemocných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sníženou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hladinou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albuminu</a:t>
                      </a:r>
                      <a:r>
                        <a:rPr lang="en-US" dirty="0"/>
                        <a:t> v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plazmě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Přípravek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nemá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během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infúze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mísit</a:t>
                      </a:r>
                      <a:r>
                        <a:rPr lang="en-US" dirty="0"/>
                        <a:t> s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jinými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léky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krví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nebo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krevními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deriváty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Používat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smějí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zcela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čiré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roztoky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Přípravek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musí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aplikovat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okamžitě</a:t>
                      </a:r>
                      <a:r>
                        <a:rPr lang="en-US" dirty="0"/>
                        <a:t> po </a:t>
                      </a:r>
                      <a:r>
                        <a:rPr lang="en-US" dirty="0" err="1"/>
                        <a:t>otevření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Imunoglobulin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IVIG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i.v.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/>
                        <a:t>SCIG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s.c.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/>
                        <a:t>IMIG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i.m.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–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léčebnéi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profylaktické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 err="1"/>
                        <a:t>Např</a:t>
                      </a:r>
                      <a:r>
                        <a:rPr lang="en-US" dirty="0"/>
                        <a:t>. anti-D (IMIG, IVIG)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HBV virus hep. B (IMIG, IVIG), tetanus (IMIG), rabies (IMIG),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CMV cytomegalovirus(IVIG)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AE8348-6F2A-4C27-A269-09E2F236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Transfuze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1C7302-DDAD-43A3-8234-9E4CFA02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61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Krevní deriváty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292311"/>
              </p:ext>
            </p:extLst>
          </p:nvPr>
        </p:nvGraphicFramePr>
        <p:xfrm>
          <a:off x="806589" y="1616875"/>
          <a:ext cx="6667637" cy="319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Lidský</a:t>
                      </a:r>
                      <a:r>
                        <a:rPr lang="en-US" dirty="0"/>
                        <a:t> fibrinogen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Krevní nemoci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9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Antitrombin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Fyziologický</a:t>
                      </a:r>
                      <a:r>
                        <a:rPr lang="en-US" dirty="0"/>
                        <a:t> inhibitor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koagulace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trombin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aktivovaný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faktor</a:t>
                      </a:r>
                      <a:r>
                        <a:rPr lang="en-US" dirty="0"/>
                        <a:t> X)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jeho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nedostatek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velká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poranění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sepse</a:t>
                      </a:r>
                      <a:r>
                        <a:rPr lang="en-US" dirty="0"/>
                        <a:t>, DIC, </a:t>
                      </a:r>
                      <a:r>
                        <a:rPr lang="en-US" dirty="0" err="1"/>
                        <a:t>hepatopatie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a </a:t>
                      </a:r>
                      <a:r>
                        <a:rPr lang="en-US" dirty="0" err="1"/>
                        <a:t>nefrotický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syndrom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CC8F4349-2731-4DD2-96F4-0D54809D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95" b="20418"/>
          <a:stretch/>
        </p:blipFill>
        <p:spPr>
          <a:xfrm>
            <a:off x="7713086" y="1616874"/>
            <a:ext cx="4200620" cy="31936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5B1A28-976F-46EC-A8E6-BB97B99D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Transfuze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270A6-1E90-423C-AA46-BEF4CF84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08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977BF-6594-4F57-8B20-B55FEC56F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F4B84-DC0D-4247-949A-C1F76D140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6705AF-9F92-4213-81C1-3C7A589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A4C86C-89C1-4C5D-BC48-61D29676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připravuje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stanici</a:t>
            </a:r>
            <a:r>
              <a:rPr lang="en-US" dirty="0"/>
              <a:t> od </a:t>
            </a:r>
            <a:r>
              <a:rPr lang="en-US" dirty="0" err="1"/>
              <a:t>dárců</a:t>
            </a:r>
            <a:r>
              <a:rPr lang="en-US" dirty="0"/>
              <a:t> do </a:t>
            </a:r>
            <a:r>
              <a:rPr lang="en-US" dirty="0" err="1"/>
              <a:t>plastových</a:t>
            </a:r>
            <a:r>
              <a:rPr lang="en-US" dirty="0"/>
              <a:t> </a:t>
            </a:r>
            <a:r>
              <a:rPr lang="en-US" dirty="0" err="1"/>
              <a:t>sáčků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centrifugací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err="1"/>
              <a:t>vytvářejí</a:t>
            </a:r>
            <a:r>
              <a:rPr lang="en-US" dirty="0"/>
              <a:t> </a:t>
            </a:r>
            <a:r>
              <a:rPr lang="en-US" dirty="0" err="1"/>
              <a:t>vrstvy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plynule</a:t>
            </a:r>
            <a:r>
              <a:rPr lang="en-US" dirty="0"/>
              <a:t> </a:t>
            </a:r>
            <a:r>
              <a:rPr lang="en-US" dirty="0" err="1"/>
              <a:t>přecházejí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dně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se </a:t>
            </a:r>
            <a:r>
              <a:rPr lang="en-US" dirty="0" err="1"/>
              <a:t>sedimentují</a:t>
            </a:r>
            <a:r>
              <a:rPr lang="en-US" dirty="0"/>
              <a:t> </a:t>
            </a:r>
            <a:r>
              <a:rPr lang="en-US" dirty="0" err="1"/>
              <a:t>erytrocyty</a:t>
            </a:r>
            <a:r>
              <a:rPr lang="en-US" dirty="0"/>
              <a:t>,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leukocyty</a:t>
            </a:r>
            <a:r>
              <a:rPr lang="en-US" dirty="0"/>
              <a:t>, </a:t>
            </a:r>
            <a:r>
              <a:rPr lang="en-US" dirty="0" err="1"/>
              <a:t>trombocyty</a:t>
            </a:r>
            <a:r>
              <a:rPr lang="en-US" dirty="0"/>
              <a:t> a </a:t>
            </a:r>
            <a:r>
              <a:rPr lang="en-US" dirty="0" err="1"/>
              <a:t>plazma</a:t>
            </a:r>
            <a:r>
              <a:rPr lang="en-US" dirty="0"/>
              <a:t> )</a:t>
            </a:r>
          </a:p>
          <a:p>
            <a:r>
              <a:rPr lang="en-US" dirty="0" err="1"/>
              <a:t>konzervační</a:t>
            </a:r>
            <a:r>
              <a:rPr lang="en-US" dirty="0"/>
              <a:t>, </a:t>
            </a:r>
            <a:r>
              <a:rPr lang="en-US" dirty="0" err="1"/>
              <a:t>antikoagulační</a:t>
            </a:r>
            <a:r>
              <a:rPr lang="en-US" dirty="0"/>
              <a:t> </a:t>
            </a:r>
            <a:r>
              <a:rPr lang="en-US" dirty="0" err="1"/>
              <a:t>roztok</a:t>
            </a:r>
            <a:r>
              <a:rPr lang="en-US" dirty="0"/>
              <a:t> CPDA s </a:t>
            </a:r>
            <a:r>
              <a:rPr lang="en-US" dirty="0" err="1"/>
              <a:t>přídavkem</a:t>
            </a:r>
            <a:r>
              <a:rPr lang="en-US" dirty="0"/>
              <a:t> </a:t>
            </a:r>
            <a:r>
              <a:rPr lang="en-US" dirty="0" err="1"/>
              <a:t>adeninu</a:t>
            </a:r>
            <a:endParaRPr lang="en-US" dirty="0"/>
          </a:p>
          <a:p>
            <a:r>
              <a:rPr lang="cs-CZ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en-US" dirty="0" err="1"/>
              <a:t>vaků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jednoduchý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krve</a:t>
            </a:r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err="1"/>
              <a:t>dvojvak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</a:t>
            </a:r>
            <a:r>
              <a:rPr lang="en-US" dirty="0" err="1"/>
              <a:t>erytrocytového</a:t>
            </a:r>
            <a:r>
              <a:rPr lang="en-US" dirty="0"/>
              <a:t> </a:t>
            </a:r>
            <a:r>
              <a:rPr lang="en-US" dirty="0" err="1"/>
              <a:t>koncentrátu</a:t>
            </a:r>
            <a:r>
              <a:rPr lang="en-US" dirty="0"/>
              <a:t> a </a:t>
            </a:r>
            <a:r>
              <a:rPr lang="en-US" dirty="0" err="1"/>
              <a:t>plazmy</a:t>
            </a:r>
            <a:endParaRPr lang="en-US" dirty="0"/>
          </a:p>
          <a:p>
            <a:pPr lvl="1"/>
            <a:r>
              <a:rPr lang="en-US" dirty="0"/>
              <a:t>d) </a:t>
            </a:r>
            <a:r>
              <a:rPr lang="en-US" dirty="0" err="1"/>
              <a:t>trojvak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vaky</a:t>
            </a:r>
            <a:endParaRPr lang="en-US" dirty="0"/>
          </a:p>
          <a:p>
            <a:pPr lvl="1"/>
            <a:r>
              <a:rPr lang="en-US" dirty="0"/>
              <a:t>e) </a:t>
            </a:r>
            <a:r>
              <a:rPr lang="en-US" dirty="0" err="1"/>
              <a:t>čtyřvak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vaky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erytrocyty</a:t>
            </a:r>
            <a:r>
              <a:rPr lang="en-US" dirty="0"/>
              <a:t>, </a:t>
            </a:r>
            <a:r>
              <a:rPr lang="en-US" dirty="0" err="1"/>
              <a:t>trombocyty</a:t>
            </a:r>
            <a:r>
              <a:rPr lang="en-US" dirty="0"/>
              <a:t> a </a:t>
            </a:r>
            <a:r>
              <a:rPr lang="en-US" dirty="0" err="1"/>
              <a:t>plazmu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3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4617AC-C0CD-4280-BC20-BFDA583E49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3DA426-87AA-4FEF-8E38-D3DC38DFD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C24FD6-B4A7-473E-9163-9A2B9DE8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F8B467-9E7F-423D-B00B-7C6550FC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79583" cy="4139998"/>
          </a:xfrm>
        </p:spPr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en-US" dirty="0" err="1"/>
              <a:t>vaků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a) </a:t>
            </a:r>
            <a:r>
              <a:rPr lang="en-US" sz="2400" dirty="0" err="1"/>
              <a:t>jednoduchý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odběr</a:t>
            </a:r>
            <a:r>
              <a:rPr lang="en-US" sz="2400" dirty="0"/>
              <a:t> </a:t>
            </a:r>
            <a:r>
              <a:rPr lang="en-US" sz="2400" dirty="0" err="1"/>
              <a:t>plné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endParaRPr lang="en-US" sz="2400" dirty="0"/>
          </a:p>
          <a:p>
            <a:pPr lvl="1"/>
            <a:r>
              <a:rPr lang="en-US" sz="2400" dirty="0"/>
              <a:t>b) </a:t>
            </a:r>
            <a:r>
              <a:rPr lang="en-US" sz="2400" dirty="0" err="1"/>
              <a:t>dvojvak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 pro </a:t>
            </a:r>
            <a:r>
              <a:rPr lang="en-US" sz="2400" dirty="0" err="1"/>
              <a:t>přípravu</a:t>
            </a:r>
            <a:r>
              <a:rPr lang="en-US" sz="2400" dirty="0"/>
              <a:t> </a:t>
            </a:r>
            <a:r>
              <a:rPr lang="en-US" sz="2400" dirty="0" err="1"/>
              <a:t>erytrocytového</a:t>
            </a:r>
            <a:r>
              <a:rPr lang="en-US" sz="2400" dirty="0"/>
              <a:t> </a:t>
            </a:r>
            <a:r>
              <a:rPr lang="en-US" sz="2400" dirty="0" err="1"/>
              <a:t>koncentrátu</a:t>
            </a:r>
            <a:r>
              <a:rPr lang="en-US" sz="2400" dirty="0"/>
              <a:t> a </a:t>
            </a:r>
            <a:r>
              <a:rPr lang="en-US" sz="2400" dirty="0" err="1"/>
              <a:t>plazmy</a:t>
            </a:r>
            <a:endParaRPr lang="en-US" sz="2400" dirty="0"/>
          </a:p>
          <a:p>
            <a:pPr lvl="1"/>
            <a:r>
              <a:rPr lang="cs-CZ" sz="2400" dirty="0"/>
              <a:t>c</a:t>
            </a:r>
            <a:r>
              <a:rPr lang="en-US" sz="2400" dirty="0"/>
              <a:t>) </a:t>
            </a:r>
            <a:r>
              <a:rPr lang="en-US" sz="2400" dirty="0" err="1"/>
              <a:t>trojvak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vaky</a:t>
            </a:r>
            <a:endParaRPr lang="en-US" sz="2400" dirty="0"/>
          </a:p>
          <a:p>
            <a:pPr lvl="1"/>
            <a:r>
              <a:rPr lang="cs-CZ" sz="2400" dirty="0"/>
              <a:t>d</a:t>
            </a:r>
            <a:r>
              <a:rPr lang="en-US" sz="2400" dirty="0"/>
              <a:t>) </a:t>
            </a:r>
            <a:r>
              <a:rPr lang="en-US" sz="2400" dirty="0" err="1"/>
              <a:t>čtyřvak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tři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vaky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erytrocyty</a:t>
            </a:r>
            <a:r>
              <a:rPr lang="en-US" sz="2400" dirty="0"/>
              <a:t>, </a:t>
            </a:r>
            <a:r>
              <a:rPr lang="en-US" sz="2400" dirty="0" err="1"/>
              <a:t>trombocyty</a:t>
            </a:r>
            <a:r>
              <a:rPr lang="en-US" sz="2400" dirty="0"/>
              <a:t> a </a:t>
            </a:r>
            <a:r>
              <a:rPr lang="en-US" sz="2400" dirty="0" err="1"/>
              <a:t>plazmu</a:t>
            </a:r>
            <a:endParaRPr lang="en-US" sz="2400" dirty="0"/>
          </a:p>
          <a:p>
            <a:endParaRPr lang="cs-CZ" dirty="0"/>
          </a:p>
        </p:txBody>
      </p:sp>
      <p:pic>
        <p:nvPicPr>
          <p:cNvPr id="6" name="Picture 2" descr="VÃ½sledek obrÃ¡zku pro trojvak krve">
            <a:extLst>
              <a:ext uri="{FF2B5EF4-FFF2-40B4-BE49-F238E27FC236}">
                <a16:creationId xmlns:a16="http://schemas.microsoft.com/office/drawing/2014/main" id="{E2B83A23-FE74-4C4D-B412-B7244D78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56038" r="24252" b="7636"/>
          <a:stretch/>
        </p:blipFill>
        <p:spPr bwMode="auto">
          <a:xfrm>
            <a:off x="7421219" y="1567576"/>
            <a:ext cx="3538904" cy="32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41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09972C-1CB3-43B2-B1DD-41FC4E7FF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FBF7-2B91-4429-95E2-DBF737DC1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9EC103-4A52-4988-9117-438B20B3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12B47F-E054-4EA7-AB34-F006CC85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13322" cy="4139998"/>
          </a:xfrm>
        </p:spPr>
        <p:txBody>
          <a:bodyPr/>
          <a:lstStyle/>
          <a:p>
            <a:r>
              <a:rPr lang="en-US" dirty="0" err="1"/>
              <a:t>množství</a:t>
            </a:r>
            <a:r>
              <a:rPr lang="cs-CZ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</a:t>
            </a:r>
            <a:r>
              <a:rPr lang="cs-CZ" altLang="en-US" dirty="0"/>
              <a:t>se udává </a:t>
            </a:r>
            <a:r>
              <a:rPr lang="en-US" dirty="0"/>
              <a:t>v </a:t>
            </a:r>
            <a:r>
              <a:rPr lang="en-US" dirty="0" err="1"/>
              <a:t>transfúzních</a:t>
            </a:r>
            <a:r>
              <a:rPr lang="en-US" dirty="0"/>
              <a:t> </a:t>
            </a:r>
            <a:r>
              <a:rPr lang="en-US" dirty="0" err="1"/>
              <a:t>jednotkách</a:t>
            </a:r>
            <a:r>
              <a:rPr lang="cs-CZ" dirty="0"/>
              <a:t> </a:t>
            </a:r>
            <a:r>
              <a:rPr lang="en-US" dirty="0"/>
              <a:t>(T. U. –</a:t>
            </a:r>
            <a:r>
              <a:rPr lang="cs-CZ" dirty="0"/>
              <a:t> </a:t>
            </a:r>
            <a:r>
              <a:rPr lang="en-US" dirty="0"/>
              <a:t>transfusion</a:t>
            </a:r>
            <a:r>
              <a:rPr lang="cs-CZ" dirty="0"/>
              <a:t> </a:t>
            </a:r>
            <a:r>
              <a:rPr lang="en-US" dirty="0"/>
              <a:t>unit )</a:t>
            </a:r>
            <a:r>
              <a:rPr lang="cs-CZ" dirty="0"/>
              <a:t> </a:t>
            </a:r>
            <a:r>
              <a:rPr lang="en-US" dirty="0"/>
              <a:t>=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 </a:t>
            </a:r>
            <a:r>
              <a:rPr lang="en-US" dirty="0" err="1"/>
              <a:t>kt</a:t>
            </a:r>
            <a:r>
              <a:rPr lang="cs-CZ" dirty="0" err="1"/>
              <a:t>erý</a:t>
            </a:r>
            <a:r>
              <a:rPr lang="en-US" dirty="0"/>
              <a:t> </a:t>
            </a:r>
            <a:r>
              <a:rPr lang="en-US" dirty="0" err="1"/>
              <a:t>vznikl</a:t>
            </a:r>
            <a:r>
              <a:rPr lang="en-US" dirty="0"/>
              <a:t> </a:t>
            </a:r>
            <a:r>
              <a:rPr lang="en-US" dirty="0" err="1"/>
              <a:t>zpracováním</a:t>
            </a:r>
            <a:r>
              <a:rPr lang="en-US" dirty="0"/>
              <a:t> 1. </a:t>
            </a:r>
            <a:r>
              <a:rPr lang="en-US" dirty="0" err="1"/>
              <a:t>standardního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konzervačního</a:t>
            </a:r>
            <a:r>
              <a:rPr lang="en-US" dirty="0"/>
              <a:t>/</a:t>
            </a:r>
            <a:r>
              <a:rPr lang="en-US" dirty="0" err="1"/>
              <a:t>náhradního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 1 </a:t>
            </a:r>
            <a:r>
              <a:rPr lang="en-US" dirty="0" err="1"/>
              <a:t>dárce</a:t>
            </a:r>
            <a:r>
              <a:rPr lang="en-US" dirty="0"/>
              <a:t> 450 ml±10 %</a:t>
            </a:r>
          </a:p>
          <a:p>
            <a:endParaRPr lang="cs-CZ" dirty="0"/>
          </a:p>
        </p:txBody>
      </p:sp>
      <p:pic>
        <p:nvPicPr>
          <p:cNvPr id="6" name="Picture 2" descr="VÃ½sledek obrÃ¡zku pro krevnÃ­ konzerva">
            <a:extLst>
              <a:ext uri="{FF2B5EF4-FFF2-40B4-BE49-F238E27FC236}">
                <a16:creationId xmlns:a16="http://schemas.microsoft.com/office/drawing/2014/main" id="{904925C7-222E-484D-B659-191E8A3E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7" y="2034814"/>
            <a:ext cx="4182558" cy="27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33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861568-3BF2-441D-BFB9-65C2BC2C0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101EDD-AB8A-4A46-BD0B-4C2CCE9CD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6E8A93-F6B1-4FE6-A74F-B709EACA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3B847A-6A68-401D-8251-C5A35D24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výrobku</a:t>
            </a:r>
            <a:r>
              <a:rPr lang="en-US" dirty="0"/>
              <a:t>, </a:t>
            </a:r>
            <a:r>
              <a:rPr lang="en-US" dirty="0" err="1"/>
              <a:t>číslo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, </a:t>
            </a:r>
            <a:r>
              <a:rPr lang="en-US" dirty="0" err="1"/>
              <a:t>identifikační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,</a:t>
            </a:r>
          </a:p>
          <a:p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a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záruka</a:t>
            </a:r>
            <a:r>
              <a:rPr lang="en-US" dirty="0"/>
              <a:t> negativity </a:t>
            </a:r>
            <a:r>
              <a:rPr lang="en-US" dirty="0" err="1"/>
              <a:t>vyšetřených</a:t>
            </a:r>
            <a:r>
              <a:rPr lang="en-US" dirty="0"/>
              <a:t> </a:t>
            </a:r>
            <a:r>
              <a:rPr lang="en-US" dirty="0" err="1"/>
              <a:t>testů</a:t>
            </a:r>
            <a:r>
              <a:rPr lang="en-US" dirty="0"/>
              <a:t>, 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výrobku</a:t>
            </a:r>
            <a:r>
              <a:rPr lang="en-US" dirty="0"/>
              <a:t>,</a:t>
            </a:r>
          </a:p>
          <a:p>
            <a:r>
              <a:rPr lang="en-US" dirty="0" err="1"/>
              <a:t>složení</a:t>
            </a:r>
            <a:r>
              <a:rPr lang="en-US" dirty="0"/>
              <a:t> a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konzervačního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,</a:t>
            </a:r>
          </a:p>
          <a:p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</a:t>
            </a:r>
          </a:p>
          <a:p>
            <a:r>
              <a:rPr lang="en-US" dirty="0"/>
              <a:t>datum </a:t>
            </a:r>
            <a:r>
              <a:rPr lang="en-US" dirty="0" err="1"/>
              <a:t>odběru</a:t>
            </a:r>
            <a:r>
              <a:rPr lang="en-US" dirty="0"/>
              <a:t>,</a:t>
            </a:r>
          </a:p>
          <a:p>
            <a:r>
              <a:rPr lang="en-US" dirty="0"/>
              <a:t>datum </a:t>
            </a:r>
            <a:r>
              <a:rPr lang="en-US" dirty="0" err="1"/>
              <a:t>expirace</a:t>
            </a:r>
            <a:r>
              <a:rPr lang="en-US" dirty="0"/>
              <a:t>, </a:t>
            </a:r>
            <a:r>
              <a:rPr lang="en-US" dirty="0" err="1"/>
              <a:t>skladovací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cs-CZ" dirty="0"/>
              <a:t>,</a:t>
            </a:r>
            <a:endParaRPr lang="en-US" dirty="0"/>
          </a:p>
          <a:p>
            <a:r>
              <a:rPr lang="cs-CZ" altLang="en-US" dirty="0"/>
              <a:t>B</a:t>
            </a:r>
            <a:r>
              <a:rPr lang="en-US" dirty="0" err="1"/>
              <a:t>arevné</a:t>
            </a:r>
            <a:r>
              <a:rPr lang="en-US" dirty="0"/>
              <a:t> </a:t>
            </a:r>
            <a:r>
              <a:rPr lang="en-US" dirty="0" err="1"/>
              <a:t>odlišení</a:t>
            </a:r>
            <a:r>
              <a:rPr lang="en-US" dirty="0"/>
              <a:t> </a:t>
            </a:r>
            <a:r>
              <a:rPr lang="en-US" dirty="0" err="1"/>
              <a:t>štítku</a:t>
            </a:r>
            <a:r>
              <a:rPr lang="en-US" dirty="0"/>
              <a:t> pro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37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4F0FFC-5E96-43F3-8135-D16D12A00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5A2AB-18E5-4ABC-BCB7-7435C13A1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60CD42-5035-40E3-A7A6-1B42E9B5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pic>
        <p:nvPicPr>
          <p:cNvPr id="6" name="Picture 2" descr="TransfuznÃ­ pÅÃ­pravkyÂ â Plazma aÂ Erytrocyty resuspendovanÃ©, deleukotizovanÃ©">
            <a:extLst>
              <a:ext uri="{FF2B5EF4-FFF2-40B4-BE49-F238E27FC236}">
                <a16:creationId xmlns:a16="http://schemas.microsoft.com/office/drawing/2014/main" id="{44D23365-9263-4F35-A197-DC105795A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4" y="1335234"/>
            <a:ext cx="6403687" cy="48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198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D89142-2471-4252-A198-6FD27B0EE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4B932-2EAD-4565-938A-3AC72483D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817CB1-CE6F-41F5-9C6B-8609F88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51182DF-8DDC-4234-964F-54631C726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4650" y="1839982"/>
            <a:ext cx="4836548" cy="346674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D980695-648E-44CF-8735-E272DCC39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89" y="1839982"/>
            <a:ext cx="5198822" cy="3466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212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64183B-257A-401C-A03B-AE4683127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0990A-4191-40E5-83B1-F94D0D40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EB3A8B-3077-48B1-A2FE-2387E8D1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Objednání krevní konzervy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4314CE-9585-4C13-8A2D-C5004CA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žádanka</a:t>
            </a:r>
            <a:r>
              <a:rPr lang="en-US" dirty="0"/>
              <a:t> o </a:t>
            </a:r>
            <a:r>
              <a:rPr lang="en-US" dirty="0" err="1"/>
              <a:t>imunohematologické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a </a:t>
            </a:r>
            <a:r>
              <a:rPr lang="en-US" dirty="0" err="1"/>
              <a:t>erytrocytové</a:t>
            </a:r>
            <a:r>
              <a:rPr lang="en-US" dirty="0"/>
              <a:t> </a:t>
            </a:r>
            <a:r>
              <a:rPr lang="en-US" dirty="0" err="1"/>
              <a:t>přípravky</a:t>
            </a:r>
            <a:endParaRPr lang="en-US" dirty="0"/>
          </a:p>
          <a:p>
            <a:r>
              <a:rPr lang="en-US" dirty="0" err="1"/>
              <a:t>zatrhneme</a:t>
            </a:r>
            <a:r>
              <a:rPr lang="en-US" dirty="0"/>
              <a:t>: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, </a:t>
            </a:r>
            <a:r>
              <a:rPr lang="en-US" dirty="0" err="1"/>
              <a:t>Rhfaktor</a:t>
            </a:r>
            <a:r>
              <a:rPr lang="en-US" dirty="0"/>
              <a:t>, </a:t>
            </a:r>
            <a:r>
              <a:rPr lang="en-US" dirty="0" err="1"/>
              <a:t>křížovou</a:t>
            </a:r>
            <a:r>
              <a:rPr lang="en-US" dirty="0"/>
              <a:t> </a:t>
            </a:r>
            <a:r>
              <a:rPr lang="en-US" dirty="0" err="1"/>
              <a:t>zkoušku</a:t>
            </a:r>
            <a:r>
              <a:rPr lang="en-US" dirty="0"/>
              <a:t>, </a:t>
            </a:r>
            <a:r>
              <a:rPr lang="en-US" dirty="0" err="1"/>
              <a:t>zkoušku</a:t>
            </a:r>
            <a:r>
              <a:rPr lang="en-US" dirty="0"/>
              <a:t> </a:t>
            </a:r>
            <a:r>
              <a:rPr lang="en-US" dirty="0" err="1"/>
              <a:t>kompatibility</a:t>
            </a:r>
            <a:r>
              <a:rPr lang="en-US" dirty="0"/>
              <a:t>,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a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naléhavě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požadujeme</a:t>
            </a:r>
            <a:r>
              <a:rPr lang="en-US" dirty="0"/>
              <a:t>:</a:t>
            </a:r>
            <a:endParaRPr lang="cs-CZ" dirty="0"/>
          </a:p>
          <a:p>
            <a:endParaRPr lang="en-US" sz="2400" dirty="0"/>
          </a:p>
          <a:p>
            <a:pPr lvl="1"/>
            <a:r>
              <a:rPr lang="en-US" sz="2400" dirty="0"/>
              <a:t>STANDARDNĚ (</a:t>
            </a:r>
            <a:r>
              <a:rPr lang="en-US" sz="2400" dirty="0" err="1"/>
              <a:t>připravena</a:t>
            </a:r>
            <a:r>
              <a:rPr lang="en-US" sz="2400" dirty="0"/>
              <a:t> do 2 </a:t>
            </a:r>
            <a:r>
              <a:rPr lang="en-US" sz="2400" dirty="0" err="1"/>
              <a:t>hodin</a:t>
            </a:r>
            <a:r>
              <a:rPr lang="en-US" sz="2400" dirty="0"/>
              <a:t> )</a:t>
            </a:r>
          </a:p>
          <a:p>
            <a:pPr lvl="1"/>
            <a:r>
              <a:rPr lang="en-US" sz="2400" dirty="0"/>
              <a:t>STATIM (</a:t>
            </a:r>
            <a:r>
              <a:rPr lang="en-US" sz="2400" dirty="0" err="1"/>
              <a:t>připravena</a:t>
            </a:r>
            <a:r>
              <a:rPr lang="en-US" sz="2400" dirty="0"/>
              <a:t> do </a:t>
            </a:r>
            <a:r>
              <a:rPr lang="en-US" sz="2400" dirty="0" err="1"/>
              <a:t>půl</a:t>
            </a:r>
            <a:r>
              <a:rPr lang="en-US" sz="2400" dirty="0"/>
              <a:t> </a:t>
            </a:r>
            <a:r>
              <a:rPr lang="en-US" sz="2400" dirty="0" err="1"/>
              <a:t>hodiny</a:t>
            </a:r>
            <a:r>
              <a:rPr lang="en-US" sz="2400" dirty="0"/>
              <a:t> – </a:t>
            </a:r>
            <a:r>
              <a:rPr lang="en-US" sz="2400" dirty="0" err="1"/>
              <a:t>objednává</a:t>
            </a:r>
            <a:r>
              <a:rPr lang="en-US" sz="2400" dirty="0"/>
              <a:t> </a:t>
            </a:r>
            <a:r>
              <a:rPr lang="en-US" sz="2400" dirty="0" err="1"/>
              <a:t>telefonicky</a:t>
            </a:r>
            <a:r>
              <a:rPr lang="en-US" sz="2400" dirty="0"/>
              <a:t> </a:t>
            </a:r>
            <a:r>
              <a:rPr lang="en-US" sz="2400" dirty="0" err="1"/>
              <a:t>lékař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VITÁLNÍ INDIKACE (</a:t>
            </a:r>
            <a:r>
              <a:rPr lang="en-US" sz="2400" dirty="0" err="1"/>
              <a:t>připravena</a:t>
            </a:r>
            <a:r>
              <a:rPr lang="en-US" sz="2400" dirty="0"/>
              <a:t> po </a:t>
            </a:r>
            <a:r>
              <a:rPr lang="en-US" sz="2400" dirty="0" err="1"/>
              <a:t>telefonickém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lékařem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DLE ORDINACE </a:t>
            </a:r>
            <a:r>
              <a:rPr lang="en-US" sz="2400" dirty="0" err="1"/>
              <a:t>lékaře</a:t>
            </a:r>
            <a:r>
              <a:rPr lang="en-US" sz="2400" dirty="0"/>
              <a:t> – v </a:t>
            </a:r>
            <a:r>
              <a:rPr lang="en-US" sz="2400" dirty="0" err="1"/>
              <a:t>průběhu</a:t>
            </a:r>
            <a:r>
              <a:rPr lang="en-US" sz="2400" dirty="0"/>
              <a:t> </a:t>
            </a:r>
            <a:r>
              <a:rPr lang="en-US" sz="2400" dirty="0" err="1"/>
              <a:t>dne</a:t>
            </a:r>
            <a:r>
              <a:rPr lang="en-US" sz="2400" dirty="0"/>
              <a:t> – </a:t>
            </a:r>
            <a:r>
              <a:rPr lang="en-US" sz="2400" dirty="0" err="1"/>
              <a:t>musí</a:t>
            </a:r>
            <a:r>
              <a:rPr lang="en-US" sz="2400" dirty="0"/>
              <a:t> se </a:t>
            </a:r>
            <a:r>
              <a:rPr lang="en-US" sz="2400" dirty="0" err="1"/>
              <a:t>napsat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jakou</a:t>
            </a:r>
            <a:r>
              <a:rPr lang="en-US" sz="2400" dirty="0"/>
              <a:t> </a:t>
            </a:r>
            <a:r>
              <a:rPr lang="en-US" sz="2400" dirty="0" err="1"/>
              <a:t>hodinu</a:t>
            </a:r>
            <a:r>
              <a:rPr lang="en-US" sz="2400" dirty="0"/>
              <a:t> ji </a:t>
            </a:r>
            <a:r>
              <a:rPr lang="en-US" sz="2400" dirty="0" err="1"/>
              <a:t>požadujeme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zítra</a:t>
            </a:r>
            <a:r>
              <a:rPr lang="en-US" sz="2400" dirty="0"/>
              <a:t>,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operací</a:t>
            </a:r>
            <a:r>
              <a:rPr lang="en-US" sz="2400" dirty="0"/>
              <a:t>….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54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Transfuze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69818"/>
            <a:ext cx="10753200" cy="4139998"/>
          </a:xfrm>
        </p:spPr>
        <p:txBody>
          <a:bodyPr/>
          <a:lstStyle/>
          <a:p>
            <a:r>
              <a:rPr lang="cs-CZ" dirty="0"/>
              <a:t>postupy prováděné v souvislosti s odběrem, vyšetřením, zpracováním, skladováním a distribucí lidské krve a jejích složek podléhají legislativnímu nařízení, a to vyhlášce o lidské krvi (vyhláška č. 130/2018 sb., o stanovení bližších požadavků pro zajištění jakosti a bezpečnosti lidské krve a jejích složek)</a:t>
            </a:r>
          </a:p>
          <a:p>
            <a:endParaRPr lang="cs-CZ" dirty="0"/>
          </a:p>
          <a:p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ztráty</a:t>
            </a:r>
            <a:r>
              <a:rPr lang="en-US" dirty="0"/>
              <a:t>  https://www.youtube.com/watch?v=of7zykzoriw​</a:t>
            </a:r>
          </a:p>
          <a:p>
            <a:pPr>
              <a:lnSpc>
                <a:spcPct val="100000"/>
              </a:lnSpc>
            </a:pPr>
            <a:endParaRPr lang="cs-CZ" altLang="cs-CZ" dirty="0"/>
          </a:p>
          <a:p>
            <a:pPr>
              <a:lnSpc>
                <a:spcPct val="150000"/>
              </a:lnSpc>
            </a:pPr>
            <a:endParaRPr lang="cs-CZ" altLang="cs-CZ" dirty="0"/>
          </a:p>
          <a:p>
            <a:endParaRPr lang="cs-CZ" kern="1200" dirty="0">
              <a:solidFill>
                <a:prstClr val="black"/>
              </a:solidFill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63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C97754-89D7-4857-BE22-46634FDC0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2B3C7-6EE2-4B82-B717-81A2EF12D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364A3-1F26-4DA6-B738-8DD58226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27BA08-A354-478B-A56B-AA85A6C7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20"/>
            <a:ext cx="10753200" cy="4139998"/>
          </a:xfrm>
        </p:spPr>
        <p:txBody>
          <a:bodyPr/>
          <a:lstStyle/>
          <a:p>
            <a:r>
              <a:rPr lang="en-US" sz="2400" dirty="0" err="1"/>
              <a:t>nesrážlivá</a:t>
            </a:r>
            <a:r>
              <a:rPr lang="en-US" sz="2400" dirty="0"/>
              <a:t> </a:t>
            </a:r>
            <a:r>
              <a:rPr lang="en-US" sz="2400" dirty="0" err="1"/>
              <a:t>krev</a:t>
            </a:r>
            <a:r>
              <a:rPr lang="en-US" sz="2400" dirty="0"/>
              <a:t> ze </a:t>
            </a:r>
            <a:r>
              <a:rPr lang="en-US" sz="2400" dirty="0" err="1"/>
              <a:t>žíly</a:t>
            </a:r>
            <a:endParaRPr lang="en-US" sz="2400" dirty="0"/>
          </a:p>
          <a:p>
            <a:r>
              <a:rPr lang="en-US" sz="2400" dirty="0" err="1"/>
              <a:t>vyšetření</a:t>
            </a:r>
            <a:r>
              <a:rPr lang="en-US" sz="2400" dirty="0"/>
              <a:t> </a:t>
            </a:r>
            <a:r>
              <a:rPr lang="en-US" sz="2400" dirty="0" err="1"/>
              <a:t>krevní</a:t>
            </a:r>
            <a:r>
              <a:rPr lang="en-US" sz="2400" dirty="0"/>
              <a:t> </a:t>
            </a:r>
            <a:r>
              <a:rPr lang="en-US" sz="2400" dirty="0" err="1"/>
              <a:t>skupiny</a:t>
            </a:r>
            <a:r>
              <a:rPr lang="en-US" sz="2400" dirty="0"/>
              <a:t> a</a:t>
            </a:r>
            <a:r>
              <a:rPr lang="cs-CZ" sz="2400" dirty="0"/>
              <a:t> </a:t>
            </a:r>
            <a:r>
              <a:rPr lang="en-US" sz="2400" dirty="0"/>
              <a:t>Rh</a:t>
            </a:r>
            <a:r>
              <a:rPr lang="cs-CZ" sz="2400" dirty="0"/>
              <a:t> </a:t>
            </a:r>
            <a:r>
              <a:rPr lang="en-US" sz="2400" dirty="0" err="1"/>
              <a:t>faktoru</a:t>
            </a:r>
            <a:r>
              <a:rPr lang="en-US" sz="2400" dirty="0"/>
              <a:t>,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transfuzního</a:t>
            </a:r>
            <a:r>
              <a:rPr lang="en-US" sz="2400" dirty="0"/>
              <a:t> </a:t>
            </a:r>
            <a:r>
              <a:rPr lang="en-US" sz="2400" dirty="0" err="1"/>
              <a:t>přípravku</a:t>
            </a:r>
            <a:endParaRPr lang="en-US" sz="2400" dirty="0"/>
          </a:p>
          <a:p>
            <a:r>
              <a:rPr lang="en-US" sz="2400" dirty="0" err="1"/>
              <a:t>Sarstedt</a:t>
            </a:r>
            <a:r>
              <a:rPr lang="cs-CZ" sz="2400" dirty="0"/>
              <a:t> </a:t>
            </a:r>
            <a:r>
              <a:rPr lang="en-US" sz="2400" dirty="0" err="1"/>
              <a:t>monovette</a:t>
            </a:r>
            <a:r>
              <a:rPr lang="cs-CZ" sz="2400" dirty="0"/>
              <a:t> </a:t>
            </a:r>
            <a:r>
              <a:rPr lang="en-US" sz="2400" dirty="0" err="1"/>
              <a:t>červené</a:t>
            </a:r>
            <a:r>
              <a:rPr lang="en-US" sz="2400" dirty="0"/>
              <a:t> </a:t>
            </a:r>
            <a:r>
              <a:rPr lang="en-US" sz="2400" dirty="0" err="1"/>
              <a:t>označení</a:t>
            </a:r>
            <a:r>
              <a:rPr lang="en-US" sz="2400" dirty="0"/>
              <a:t> 4,9 ml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zelené</a:t>
            </a:r>
            <a:r>
              <a:rPr lang="en-US" sz="2400" dirty="0"/>
              <a:t> </a:t>
            </a:r>
            <a:r>
              <a:rPr lang="en-US" sz="2400" dirty="0" err="1"/>
              <a:t>označení</a:t>
            </a:r>
            <a:r>
              <a:rPr lang="en-US" sz="2400" dirty="0"/>
              <a:t> 5 ml (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en-US" sz="2400" dirty="0" err="1"/>
              <a:t>zvyklostí</a:t>
            </a:r>
            <a:r>
              <a:rPr lang="en-US" sz="2400" dirty="0"/>
              <a:t> </a:t>
            </a:r>
            <a:r>
              <a:rPr lang="en-US" sz="2400" dirty="0" err="1"/>
              <a:t>pracoviště</a:t>
            </a:r>
            <a:r>
              <a:rPr lang="en-US" sz="2400" dirty="0"/>
              <a:t>)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ři</a:t>
            </a:r>
            <a:r>
              <a:rPr lang="en-US" sz="2400" dirty="0"/>
              <a:t> </a:t>
            </a:r>
            <a:r>
              <a:rPr lang="en-US" sz="2400" dirty="0" err="1"/>
              <a:t>vyš</a:t>
            </a:r>
            <a:r>
              <a:rPr lang="en-US" sz="2400" dirty="0"/>
              <a:t>. KS + </a:t>
            </a:r>
            <a:r>
              <a:rPr lang="en-US" sz="2400" dirty="0" err="1"/>
              <a:t>objednávka</a:t>
            </a:r>
            <a:r>
              <a:rPr lang="en-US" sz="2400" dirty="0"/>
              <a:t> = 2 </a:t>
            </a:r>
            <a:r>
              <a:rPr lang="en-US" sz="2400" dirty="0" err="1"/>
              <a:t>zkumavky</a:t>
            </a:r>
            <a:r>
              <a:rPr lang="en-US" sz="2400" dirty="0"/>
              <a:t> (</a:t>
            </a:r>
            <a:r>
              <a:rPr lang="en-US" sz="2400" dirty="0" err="1"/>
              <a:t>pokud</a:t>
            </a:r>
            <a:r>
              <a:rPr lang="en-US" sz="2400" dirty="0"/>
              <a:t> KS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zjištěna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opis</a:t>
            </a:r>
            <a:r>
              <a:rPr lang="en-US" sz="2400" dirty="0"/>
              <a:t> KS a </a:t>
            </a:r>
            <a:r>
              <a:rPr lang="en-US" sz="2400" dirty="0" err="1"/>
              <a:t>založit</a:t>
            </a:r>
            <a:r>
              <a:rPr lang="en-US" sz="2400" dirty="0"/>
              <a:t> do </a:t>
            </a:r>
            <a:r>
              <a:rPr lang="en-US" sz="2400" dirty="0" err="1"/>
              <a:t>dokumentace</a:t>
            </a:r>
            <a:r>
              <a:rPr lang="en-US" sz="2400" dirty="0"/>
              <a:t>)</a:t>
            </a:r>
          </a:p>
          <a:p>
            <a:r>
              <a:rPr lang="en-US" sz="2400" dirty="0"/>
              <a:t>1 </a:t>
            </a:r>
            <a:r>
              <a:rPr lang="en-US" sz="2400" dirty="0" err="1"/>
              <a:t>zkumavka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je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2-3 </a:t>
            </a:r>
            <a:r>
              <a:rPr lang="en-US" sz="2400" dirty="0" err="1"/>
              <a:t>vaků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, </a:t>
            </a:r>
            <a:r>
              <a:rPr lang="en-US" sz="2400" dirty="0" err="1"/>
              <a:t>když</a:t>
            </a:r>
            <a:r>
              <a:rPr lang="en-US" sz="2400" dirty="0"/>
              <a:t> </a:t>
            </a:r>
            <a:r>
              <a:rPr lang="en-US" sz="2400" dirty="0" err="1"/>
              <a:t>chceme</a:t>
            </a:r>
            <a:r>
              <a:rPr lang="en-US" sz="2400" dirty="0"/>
              <a:t> </a:t>
            </a:r>
            <a:r>
              <a:rPr lang="en-US" sz="2400" dirty="0" err="1"/>
              <a:t>více</a:t>
            </a:r>
            <a:r>
              <a:rPr lang="en-US" sz="2400" dirty="0"/>
              <a:t> </a:t>
            </a:r>
            <a:r>
              <a:rPr lang="en-US" sz="2400" dirty="0" err="1"/>
              <a:t>krevních</a:t>
            </a:r>
            <a:r>
              <a:rPr lang="en-US" sz="2400" dirty="0"/>
              <a:t> </a:t>
            </a:r>
            <a:r>
              <a:rPr lang="en-US" sz="2400" dirty="0" err="1"/>
              <a:t>vaků</a:t>
            </a:r>
            <a:r>
              <a:rPr lang="en-US" sz="2400" dirty="0"/>
              <a:t>, </a:t>
            </a:r>
            <a:r>
              <a:rPr lang="en-US" sz="2400" dirty="0" err="1"/>
              <a:t>musíme</a:t>
            </a:r>
            <a:r>
              <a:rPr lang="en-US" sz="2400" dirty="0"/>
              <a:t> </a:t>
            </a:r>
            <a:r>
              <a:rPr lang="en-US" sz="2400" dirty="0" err="1"/>
              <a:t>přidat</a:t>
            </a:r>
            <a:r>
              <a:rPr lang="en-US" sz="2400" dirty="0"/>
              <a:t> </a:t>
            </a:r>
            <a:r>
              <a:rPr lang="en-US" sz="2400" dirty="0" err="1"/>
              <a:t>ještě</a:t>
            </a:r>
            <a:r>
              <a:rPr lang="en-US" sz="2400" dirty="0"/>
              <a:t> </a:t>
            </a:r>
            <a:r>
              <a:rPr lang="en-US" sz="2400" dirty="0" err="1"/>
              <a:t>jednu</a:t>
            </a:r>
            <a:r>
              <a:rPr lang="en-US" sz="2400" dirty="0"/>
              <a:t> </a:t>
            </a:r>
            <a:r>
              <a:rPr lang="en-US" sz="2400" dirty="0" err="1"/>
              <a:t>zkumavku</a:t>
            </a:r>
            <a:r>
              <a:rPr lang="en-US" sz="2400" dirty="0"/>
              <a:t> </a:t>
            </a:r>
            <a:r>
              <a:rPr lang="en-US" sz="2400" dirty="0" err="1"/>
              <a:t>odebrané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endParaRPr lang="en-US" sz="2400" dirty="0"/>
          </a:p>
          <a:p>
            <a:r>
              <a:rPr lang="cs-CZ" sz="2400" dirty="0"/>
              <a:t>n</a:t>
            </a:r>
            <a:r>
              <a:rPr lang="en-US" sz="2400" dirty="0" err="1"/>
              <a:t>ové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nová</a:t>
            </a:r>
            <a:r>
              <a:rPr lang="en-US" sz="2400" dirty="0"/>
              <a:t> </a:t>
            </a:r>
            <a:r>
              <a:rPr lang="en-US" sz="2400" dirty="0" err="1"/>
              <a:t>žádanka</a:t>
            </a:r>
            <a:endParaRPr lang="en-US" sz="2400" dirty="0"/>
          </a:p>
          <a:p>
            <a:r>
              <a:rPr lang="cs-CZ" sz="2400" dirty="0"/>
              <a:t>p</a:t>
            </a:r>
            <a:r>
              <a:rPr lang="en-US" sz="2400" dirty="0" err="1"/>
              <a:t>ři</a:t>
            </a:r>
            <a:r>
              <a:rPr lang="en-US" sz="2400" dirty="0"/>
              <a:t> </a:t>
            </a:r>
            <a:r>
              <a:rPr lang="en-US" sz="2400" dirty="0" err="1"/>
              <a:t>odběru</a:t>
            </a:r>
            <a:r>
              <a:rPr lang="en-US" sz="2400" dirty="0"/>
              <a:t> </a:t>
            </a:r>
            <a:r>
              <a:rPr lang="en-US" sz="2400" dirty="0" err="1"/>
              <a:t>již</a:t>
            </a:r>
            <a:r>
              <a:rPr lang="en-US" sz="2400" dirty="0"/>
              <a:t> „</a:t>
            </a:r>
            <a:r>
              <a:rPr lang="en-US" sz="2400" dirty="0" err="1"/>
              <a:t>vykřížené</a:t>
            </a:r>
            <a:r>
              <a:rPr lang="en-US" sz="2400" dirty="0"/>
              <a:t>“ </a:t>
            </a:r>
            <a:r>
              <a:rPr lang="en-US" sz="2400" dirty="0" err="1"/>
              <a:t>krve</a:t>
            </a:r>
            <a:r>
              <a:rPr lang="en-US" sz="2400" dirty="0"/>
              <a:t> </a:t>
            </a:r>
            <a:r>
              <a:rPr lang="en-US" sz="2400" dirty="0" err="1"/>
              <a:t>bere</a:t>
            </a:r>
            <a:r>
              <a:rPr lang="en-US" sz="2400" dirty="0"/>
              <a:t> </a:t>
            </a:r>
            <a:r>
              <a:rPr lang="en-US" sz="2400" dirty="0" err="1"/>
              <a:t>sanitář</a:t>
            </a:r>
            <a:r>
              <a:rPr lang="en-US" sz="2400" dirty="0"/>
              <a:t> </a:t>
            </a:r>
            <a:r>
              <a:rPr lang="en-US" sz="2400" dirty="0" err="1"/>
              <a:t>žádanku</a:t>
            </a:r>
            <a:r>
              <a:rPr lang="en-US" sz="2400" dirty="0"/>
              <a:t> o </a:t>
            </a:r>
            <a:r>
              <a:rPr lang="en-US" sz="2400" dirty="0" err="1"/>
              <a:t>vydání</a:t>
            </a:r>
            <a:r>
              <a:rPr lang="en-US" sz="2400" dirty="0"/>
              <a:t> transf. </a:t>
            </a:r>
            <a:r>
              <a:rPr lang="en-US" sz="2400" dirty="0" err="1"/>
              <a:t>přípravku</a:t>
            </a:r>
            <a:endParaRPr lang="en-US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447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3E4330-7DFA-45C4-ADEF-0D52AAED6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5FE86-D998-4E44-8F0F-6DE05603E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EFF7B33-B600-4C4D-8684-ADD562B7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0752" y="508565"/>
            <a:ext cx="3723858" cy="5507924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0BFF6023-FBE3-4122-9C28-6DC212D07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3571"/>
          <a:stretch/>
        </p:blipFill>
        <p:spPr bwMode="auto">
          <a:xfrm>
            <a:off x="6279198" y="1682980"/>
            <a:ext cx="4122050" cy="29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00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6C5435-85D5-47FF-9A75-934584EE6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3D2BAB-DC1A-46C8-A7C1-FDDE6964D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1EDD8A-ACAD-4854-8987-187D81DA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transfuze - zásady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54095B-EBD7-4C11-81FD-80A508AC4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en-US" dirty="0"/>
              <a:t> se </a:t>
            </a:r>
            <a:r>
              <a:rPr lang="en-US" dirty="0" err="1"/>
              <a:t>podává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dosažení</a:t>
            </a:r>
            <a:r>
              <a:rPr lang="en-US" dirty="0"/>
              <a:t> </a:t>
            </a:r>
            <a:r>
              <a:rPr lang="en-US" dirty="0" err="1"/>
              <a:t>pokojové</a:t>
            </a:r>
            <a:r>
              <a:rPr lang="en-US" dirty="0"/>
              <a:t> </a:t>
            </a:r>
            <a:r>
              <a:rPr lang="en-US" dirty="0" err="1"/>
              <a:t>teploty</a:t>
            </a:r>
            <a:endParaRPr lang="en-US" dirty="0"/>
          </a:p>
          <a:p>
            <a:r>
              <a:rPr lang="en-US" dirty="0" err="1"/>
              <a:t>podat</a:t>
            </a:r>
            <a:r>
              <a:rPr lang="en-US" dirty="0"/>
              <a:t> </a:t>
            </a:r>
            <a:r>
              <a:rPr lang="en-US" dirty="0" err="1"/>
              <a:t>nemocnému</a:t>
            </a:r>
            <a:r>
              <a:rPr lang="en-US" dirty="0"/>
              <a:t> po </a:t>
            </a:r>
            <a:r>
              <a:rPr lang="en-US" dirty="0" err="1"/>
              <a:t>přinesení</a:t>
            </a:r>
            <a:r>
              <a:rPr lang="en-US" dirty="0"/>
              <a:t> z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</a:t>
            </a:r>
            <a:r>
              <a:rPr lang="en-US" dirty="0" err="1"/>
              <a:t>nejpozději</a:t>
            </a:r>
            <a:r>
              <a:rPr lang="en-US" dirty="0"/>
              <a:t> do 2 </a:t>
            </a:r>
            <a:r>
              <a:rPr lang="en-US" dirty="0" err="1"/>
              <a:t>hod</a:t>
            </a:r>
            <a:r>
              <a:rPr lang="en-US" dirty="0"/>
              <a:t>.</a:t>
            </a:r>
          </a:p>
          <a:p>
            <a:r>
              <a:rPr lang="en-US" dirty="0" err="1"/>
              <a:t>vak</a:t>
            </a:r>
            <a:r>
              <a:rPr lang="en-US" dirty="0"/>
              <a:t> se </a:t>
            </a:r>
            <a:r>
              <a:rPr lang="en-US" dirty="0" err="1"/>
              <a:t>nesmí</a:t>
            </a:r>
            <a:r>
              <a:rPr lang="en-US" dirty="0"/>
              <a:t> </a:t>
            </a:r>
            <a:r>
              <a:rPr lang="en-US" dirty="0" err="1"/>
              <a:t>skladovat</a:t>
            </a:r>
            <a:r>
              <a:rPr lang="en-US" dirty="0"/>
              <a:t> v </a:t>
            </a:r>
            <a:r>
              <a:rPr lang="en-US" dirty="0" err="1"/>
              <a:t>lednici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oddělení</a:t>
            </a:r>
            <a:endParaRPr lang="en-US" dirty="0"/>
          </a:p>
          <a:p>
            <a:r>
              <a:rPr lang="en-US" dirty="0" err="1"/>
              <a:t>transfúzní</a:t>
            </a:r>
            <a:r>
              <a:rPr lang="en-US" dirty="0"/>
              <a:t> set </a:t>
            </a:r>
            <a:r>
              <a:rPr lang="en-US" dirty="0" err="1"/>
              <a:t>aplikovat</a:t>
            </a:r>
            <a:r>
              <a:rPr lang="en-US" dirty="0"/>
              <a:t> </a:t>
            </a:r>
            <a:r>
              <a:rPr lang="en-US" dirty="0" err="1"/>
              <a:t>těsně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podáním</a:t>
            </a:r>
            <a:endParaRPr lang="en-US" dirty="0"/>
          </a:p>
          <a:p>
            <a:r>
              <a:rPr lang="en-US" dirty="0"/>
              <a:t>do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set</a:t>
            </a:r>
          </a:p>
          <a:p>
            <a:r>
              <a:rPr lang="en-US" dirty="0"/>
              <a:t>po </a:t>
            </a:r>
            <a:r>
              <a:rPr lang="en-US" dirty="0" err="1"/>
              <a:t>vykapání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transfúzní</a:t>
            </a:r>
            <a:r>
              <a:rPr lang="en-US" dirty="0"/>
              <a:t> set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uchovává</a:t>
            </a:r>
            <a:r>
              <a:rPr lang="en-US" dirty="0"/>
              <a:t> v </a:t>
            </a:r>
            <a:r>
              <a:rPr lang="en-US" dirty="0" err="1"/>
              <a:t>lednici</a:t>
            </a:r>
            <a:r>
              <a:rPr lang="en-US" dirty="0"/>
              <a:t> po 24 </a:t>
            </a:r>
            <a:r>
              <a:rPr lang="en-US" dirty="0" err="1"/>
              <a:t>hodin</a:t>
            </a:r>
            <a:r>
              <a:rPr lang="en-US" dirty="0"/>
              <a:t> (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podaný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en-US" dirty="0"/>
              <a:t>)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znehodnocení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vrátit</a:t>
            </a:r>
            <a:r>
              <a:rPr lang="en-US" dirty="0"/>
              <a:t> </a:t>
            </a:r>
            <a:r>
              <a:rPr lang="en-US" dirty="0" err="1"/>
              <a:t>zpět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stanici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248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1DD390-8693-4034-9503-22352B903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B30208-6A82-40CC-86BE-2309EA4EC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3A134D-647B-4248-98C8-0D6C893F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pacienta, pomůcky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BF62D4-B262-4B6E-9B30-FAF64D4DECE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91522"/>
            <a:ext cx="5219998" cy="4139998"/>
          </a:xfrm>
        </p:spPr>
        <p:txBody>
          <a:bodyPr/>
          <a:lstStyle/>
          <a:p>
            <a:r>
              <a:rPr lang="en-US" sz="2400" dirty="0" err="1"/>
              <a:t>lékařská</a:t>
            </a:r>
            <a:r>
              <a:rPr lang="en-US" sz="2400" dirty="0"/>
              <a:t> </a:t>
            </a:r>
            <a:r>
              <a:rPr lang="en-US" sz="2400" dirty="0" err="1"/>
              <a:t>dokumentace</a:t>
            </a:r>
            <a:endParaRPr lang="en-US" sz="2400" dirty="0"/>
          </a:p>
          <a:p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přípravek</a:t>
            </a:r>
            <a:r>
              <a:rPr lang="en-US" sz="2400" dirty="0"/>
              <a:t> s </a:t>
            </a:r>
            <a:r>
              <a:rPr lang="en-US" sz="2400" dirty="0" err="1"/>
              <a:t>dokumentacíSanguitest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/>
              <a:t>AB0 test (</a:t>
            </a:r>
            <a:r>
              <a:rPr lang="en-US" sz="2400" dirty="0" err="1"/>
              <a:t>testovací</a:t>
            </a:r>
            <a:r>
              <a:rPr lang="en-US" sz="2400" dirty="0"/>
              <a:t> </a:t>
            </a:r>
            <a:r>
              <a:rPr lang="en-US" sz="2400" dirty="0" err="1"/>
              <a:t>karta</a:t>
            </a:r>
            <a:r>
              <a:rPr lang="en-US" sz="2400" dirty="0"/>
              <a:t>, </a:t>
            </a:r>
            <a:r>
              <a:rPr lang="en-US" sz="2400" dirty="0" err="1"/>
              <a:t>testovací</a:t>
            </a:r>
            <a:r>
              <a:rPr lang="en-US" sz="2400" dirty="0"/>
              <a:t> </a:t>
            </a:r>
            <a:r>
              <a:rPr lang="en-US" sz="2400" dirty="0" err="1"/>
              <a:t>séra</a:t>
            </a:r>
            <a:r>
              <a:rPr lang="en-US" sz="2400" dirty="0"/>
              <a:t> anti-A, anti-B, </a:t>
            </a:r>
            <a:r>
              <a:rPr lang="en-US" sz="2400" dirty="0" err="1"/>
              <a:t>minimálně</a:t>
            </a:r>
            <a:r>
              <a:rPr lang="en-US" sz="2400" dirty="0"/>
              <a:t> 2 </a:t>
            </a:r>
            <a:r>
              <a:rPr lang="en-US" sz="2400" dirty="0" err="1"/>
              <a:t>tyčinky</a:t>
            </a:r>
            <a:r>
              <a:rPr lang="en-US" sz="2400" dirty="0"/>
              <a:t> k </a:t>
            </a:r>
            <a:r>
              <a:rPr lang="en-US" sz="2400" dirty="0" err="1"/>
              <a:t>promíchání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pomůcky</a:t>
            </a:r>
            <a:r>
              <a:rPr lang="en-US" sz="2400" dirty="0"/>
              <a:t> k </a:t>
            </a:r>
            <a:r>
              <a:rPr lang="en-US" sz="2400" dirty="0" err="1"/>
              <a:t>odběru</a:t>
            </a:r>
            <a:r>
              <a:rPr lang="en-US" sz="2400" dirty="0"/>
              <a:t> </a:t>
            </a:r>
            <a:r>
              <a:rPr lang="en-US" sz="2400" dirty="0" err="1"/>
              <a:t>kapilární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kopíčko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jehla</a:t>
            </a:r>
            <a:r>
              <a:rPr lang="en-US" sz="2400" dirty="0"/>
              <a:t> s </a:t>
            </a:r>
            <a:r>
              <a:rPr lang="en-US" sz="2400" dirty="0" err="1"/>
              <a:t>malým</a:t>
            </a:r>
            <a:r>
              <a:rPr lang="en-US" sz="2400" dirty="0"/>
              <a:t> </a:t>
            </a:r>
            <a:r>
              <a:rPr lang="en-US" sz="2400" dirty="0" err="1"/>
              <a:t>průsvitem</a:t>
            </a:r>
            <a:endParaRPr lang="en-US" sz="2400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53C71A1-A2CC-4A26-A547-494D927D04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491522"/>
            <a:ext cx="5219998" cy="4139998"/>
          </a:xfrm>
        </p:spPr>
        <p:txBody>
          <a:bodyPr/>
          <a:lstStyle/>
          <a:p>
            <a:r>
              <a:rPr lang="en-US" sz="2400" dirty="0"/>
              <a:t>k </a:t>
            </a:r>
            <a:r>
              <a:rPr lang="en-US" sz="2400" dirty="0" err="1"/>
              <a:t>zavedení</a:t>
            </a:r>
            <a:r>
              <a:rPr lang="en-US" sz="2400" dirty="0"/>
              <a:t> </a:t>
            </a:r>
            <a:r>
              <a:rPr lang="en-US" sz="2400" dirty="0" err="1"/>
              <a:t>i.v.</a:t>
            </a:r>
            <a:r>
              <a:rPr lang="en-US" sz="2400" dirty="0"/>
              <a:t> </a:t>
            </a:r>
            <a:r>
              <a:rPr lang="en-US" sz="2400" dirty="0" err="1"/>
              <a:t>vstupu</a:t>
            </a:r>
            <a:r>
              <a:rPr lang="cs-CZ" altLang="en-US" sz="2400" dirty="0"/>
              <a:t>, </a:t>
            </a:r>
            <a:r>
              <a:rPr lang="en-US" sz="2400" dirty="0" err="1"/>
              <a:t>podložka</a:t>
            </a:r>
            <a:r>
              <a:rPr lang="en-US" sz="2400" dirty="0"/>
              <a:t> pod </a:t>
            </a:r>
            <a:r>
              <a:rPr lang="en-US" sz="2400" dirty="0" err="1"/>
              <a:t>končetinu</a:t>
            </a:r>
            <a:endParaRPr lang="en-US" sz="2400" dirty="0"/>
          </a:p>
          <a:p>
            <a:r>
              <a:rPr lang="en-US" sz="2400" dirty="0" err="1"/>
              <a:t>rukavice</a:t>
            </a:r>
            <a:r>
              <a:rPr lang="en-US" sz="2400" dirty="0"/>
              <a:t> </a:t>
            </a:r>
            <a:r>
              <a:rPr lang="en-US" sz="2400" dirty="0" err="1"/>
              <a:t>nesterilní</a:t>
            </a:r>
            <a:r>
              <a:rPr lang="cs-CZ" altLang="en-US" sz="2400" dirty="0"/>
              <a:t>, </a:t>
            </a:r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převodová</a:t>
            </a:r>
            <a:r>
              <a:rPr lang="en-US" sz="2400" dirty="0"/>
              <a:t> </a:t>
            </a:r>
            <a:r>
              <a:rPr lang="en-US" sz="2400" dirty="0" err="1"/>
              <a:t>souprava</a:t>
            </a:r>
            <a:r>
              <a:rPr lang="cs-CZ" altLang="en-US" sz="2400" dirty="0"/>
              <a:t>,</a:t>
            </a:r>
          </a:p>
          <a:p>
            <a:r>
              <a:rPr lang="en-US" sz="2400" dirty="0" err="1"/>
              <a:t>emitní</a:t>
            </a:r>
            <a:r>
              <a:rPr lang="en-US" sz="2400" dirty="0"/>
              <a:t> </a:t>
            </a:r>
            <a:r>
              <a:rPr lang="en-US" sz="2400" dirty="0" err="1"/>
              <a:t>misky</a:t>
            </a:r>
            <a:r>
              <a:rPr lang="en-US" sz="2400" dirty="0"/>
              <a:t>, </a:t>
            </a:r>
            <a:r>
              <a:rPr lang="en-US" sz="2400" dirty="0" err="1"/>
              <a:t>kontejner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kontaminovaný</a:t>
            </a:r>
            <a:r>
              <a:rPr lang="en-US" sz="2400" dirty="0"/>
              <a:t> a </a:t>
            </a:r>
            <a:r>
              <a:rPr lang="en-US" sz="2400" dirty="0" err="1"/>
              <a:t>ostrý</a:t>
            </a:r>
            <a:r>
              <a:rPr lang="en-US" sz="2400" dirty="0"/>
              <a:t> </a:t>
            </a:r>
            <a:r>
              <a:rPr lang="en-US" sz="2400" dirty="0" err="1"/>
              <a:t>odpad</a:t>
            </a:r>
            <a:endParaRPr lang="en-US" sz="2400" dirty="0"/>
          </a:p>
          <a:p>
            <a:r>
              <a:rPr lang="en-US" sz="2400" dirty="0" err="1"/>
              <a:t>tonometr</a:t>
            </a:r>
            <a:r>
              <a:rPr lang="en-US" sz="2400" dirty="0"/>
              <a:t>, </a:t>
            </a:r>
            <a:r>
              <a:rPr lang="en-US" sz="2400" dirty="0" err="1"/>
              <a:t>fonendoskop</a:t>
            </a:r>
            <a:r>
              <a:rPr lang="cs-CZ" altLang="en-US" sz="2400" dirty="0"/>
              <a:t>, </a:t>
            </a:r>
            <a:r>
              <a:rPr lang="en-US" sz="2400" dirty="0" err="1"/>
              <a:t>teploměr</a:t>
            </a:r>
            <a:endParaRPr lang="en-US" sz="2400" dirty="0"/>
          </a:p>
          <a:p>
            <a:r>
              <a:rPr lang="cs-CZ" sz="2400" dirty="0"/>
              <a:t>i</a:t>
            </a:r>
            <a:r>
              <a:rPr lang="en-US" sz="2400" dirty="0" err="1"/>
              <a:t>nf</a:t>
            </a:r>
            <a:r>
              <a:rPr lang="en-US" sz="2400" dirty="0"/>
              <a:t>. </a:t>
            </a:r>
            <a:r>
              <a:rPr lang="en-US" sz="2400" dirty="0" err="1"/>
              <a:t>stojan</a:t>
            </a:r>
            <a:r>
              <a:rPr lang="en-US" sz="2400" dirty="0"/>
              <a:t>, </a:t>
            </a:r>
            <a:r>
              <a:rPr lang="en-US" sz="2400" dirty="0" err="1"/>
              <a:t>eventuálně</a:t>
            </a:r>
            <a:r>
              <a:rPr lang="en-US" sz="2400" dirty="0"/>
              <a:t> </a:t>
            </a:r>
            <a:r>
              <a:rPr lang="en-US" sz="2400" dirty="0" err="1"/>
              <a:t>manžeta</a:t>
            </a:r>
            <a:r>
              <a:rPr lang="en-US" sz="2400" dirty="0"/>
              <a:t> k </a:t>
            </a:r>
            <a:r>
              <a:rPr lang="en-US" sz="2400" dirty="0" err="1"/>
              <a:t>přetlakové</a:t>
            </a:r>
            <a:r>
              <a:rPr lang="en-US" sz="2400" dirty="0"/>
              <a:t> </a:t>
            </a:r>
            <a:r>
              <a:rPr lang="en-US" sz="2400" dirty="0" err="1"/>
              <a:t>transfuzi</a:t>
            </a:r>
            <a:endParaRPr lang="en-US" sz="2400" dirty="0"/>
          </a:p>
          <a:p>
            <a:r>
              <a:rPr lang="en-US" sz="2400" dirty="0" err="1"/>
              <a:t>kontrola</a:t>
            </a:r>
            <a:r>
              <a:rPr lang="en-US" sz="2400" dirty="0"/>
              <a:t> signal. </a:t>
            </a:r>
            <a:r>
              <a:rPr lang="en-US" sz="2400" dirty="0" err="1"/>
              <a:t>zařízení</a:t>
            </a:r>
            <a:endParaRPr lang="en-US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620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04F61C-7543-442F-8811-412176B20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1A7C30-C5F5-419B-B566-4A0BCC948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4D7594-A150-47B5-A356-35887A3B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336" y="2336765"/>
            <a:ext cx="2646116" cy="451576"/>
          </a:xfrm>
        </p:spPr>
        <p:txBody>
          <a:bodyPr/>
          <a:lstStyle/>
          <a:p>
            <a:r>
              <a:rPr lang="cs-CZ" dirty="0"/>
              <a:t>Transfuze - pomůcky</a:t>
            </a:r>
          </a:p>
        </p:txBody>
      </p:sp>
      <p:pic>
        <p:nvPicPr>
          <p:cNvPr id="6" name="Picture 2" descr="PÅÃ­prava pomÅ¯cek pro aplikaci transfuznÃ­ho pÅÃ­pravku Erytrocyty resuspendovanÃ©, deleukotizovanÃ©">
            <a:extLst>
              <a:ext uri="{FF2B5EF4-FFF2-40B4-BE49-F238E27FC236}">
                <a16:creationId xmlns:a16="http://schemas.microsoft.com/office/drawing/2014/main" id="{E334715D-3649-45DF-9D64-5F7BE09DB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378000"/>
            <a:ext cx="7770249" cy="58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229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C3F576-B9FB-447B-A3DF-16B581410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CA430-1D3B-4481-BA56-DF764F52F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2FB9AD-3BFC-4EEE-BC1A-A3A21D7C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230748"/>
            <a:ext cx="2473774" cy="451576"/>
          </a:xfrm>
        </p:spPr>
        <p:txBody>
          <a:bodyPr/>
          <a:lstStyle/>
          <a:p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test - pomůcky</a:t>
            </a:r>
          </a:p>
        </p:txBody>
      </p:sp>
      <p:pic>
        <p:nvPicPr>
          <p:cNvPr id="6" name="Picture 2" descr="PomÅ¯cky kÂ provedenÃ­ Sanqui testu">
            <a:extLst>
              <a:ext uri="{FF2B5EF4-FFF2-40B4-BE49-F238E27FC236}">
                <a16:creationId xmlns:a16="http://schemas.microsoft.com/office/drawing/2014/main" id="{EC9BF2C3-234F-4A31-B534-18E8F23E0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44" y="695092"/>
            <a:ext cx="6973530" cy="52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44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C8A6F-AE65-48AC-9228-57D5DB17D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075374-65EA-4C6C-8443-87E0D608C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CEA5F-8CCC-4C29-8B75-F0FF2944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</a:t>
            </a:r>
            <a:r>
              <a:rPr lang="cs-CZ" altLang="en-US"/>
              <a:t>ovinnosti </a:t>
            </a:r>
            <a:r>
              <a:rPr lang="cs-CZ" altLang="en-US" dirty="0"/>
              <a:t>před podáním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905707-94E6-46FA-AD2D-32AB60BE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4139998"/>
          </a:xfrm>
        </p:spPr>
        <p:txBody>
          <a:bodyPr/>
          <a:lstStyle/>
          <a:p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a </a:t>
            </a:r>
            <a:r>
              <a:rPr lang="en-US" dirty="0" err="1"/>
              <a:t>výdejce</a:t>
            </a:r>
            <a:r>
              <a:rPr lang="en-US" dirty="0"/>
              <a:t> – KS,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číslo</a:t>
            </a:r>
            <a:r>
              <a:rPr lang="en-US" dirty="0"/>
              <a:t>, </a:t>
            </a:r>
            <a:r>
              <a:rPr lang="en-US" dirty="0" err="1"/>
              <a:t>expiraci</a:t>
            </a:r>
            <a:r>
              <a:rPr lang="en-US" dirty="0"/>
              <a:t>, </a:t>
            </a:r>
            <a:r>
              <a:rPr lang="en-US" dirty="0" err="1"/>
              <a:t>množství</a:t>
            </a:r>
            <a:r>
              <a:rPr lang="en-US" dirty="0"/>
              <a:t> a </a:t>
            </a:r>
            <a:r>
              <a:rPr lang="en-US" dirty="0" err="1"/>
              <a:t>druh</a:t>
            </a:r>
            <a:endParaRPr lang="en-US" dirty="0"/>
          </a:p>
          <a:p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dokumentace</a:t>
            </a:r>
            <a:r>
              <a:rPr lang="en-US" dirty="0"/>
              <a:t> – </a:t>
            </a:r>
            <a:r>
              <a:rPr lang="en-US" dirty="0" err="1"/>
              <a:t>dekurzs</a:t>
            </a:r>
            <a:r>
              <a:rPr lang="en-US" dirty="0"/>
              <a:t> </a:t>
            </a:r>
            <a:r>
              <a:rPr lang="en-US" dirty="0" err="1"/>
              <a:t>transfuzním</a:t>
            </a:r>
            <a:r>
              <a:rPr lang="en-US" dirty="0"/>
              <a:t> </a:t>
            </a:r>
            <a:r>
              <a:rPr lang="en-US" dirty="0" err="1"/>
              <a:t>razítkem</a:t>
            </a:r>
            <a:r>
              <a:rPr lang="en-US" dirty="0"/>
              <a:t>, </a:t>
            </a:r>
            <a:r>
              <a:rPr lang="en-US" dirty="0" err="1"/>
              <a:t>kniha</a:t>
            </a:r>
            <a:r>
              <a:rPr lang="en-US" dirty="0"/>
              <a:t> evidence </a:t>
            </a:r>
            <a:r>
              <a:rPr lang="en-US" dirty="0" err="1"/>
              <a:t>podávání</a:t>
            </a:r>
            <a:r>
              <a:rPr lang="en-US" dirty="0"/>
              <a:t> </a:t>
            </a:r>
            <a:r>
              <a:rPr lang="en-US" dirty="0" err="1"/>
              <a:t>transfuzních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en-US" dirty="0" err="1"/>
              <a:t>doklad</a:t>
            </a:r>
            <a:r>
              <a:rPr lang="en-US" dirty="0"/>
              <a:t> o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skupině</a:t>
            </a:r>
            <a:r>
              <a:rPr lang="en-US" dirty="0"/>
              <a:t> – </a:t>
            </a:r>
            <a:r>
              <a:rPr lang="en-US" dirty="0" err="1"/>
              <a:t>porovná</a:t>
            </a:r>
            <a:r>
              <a:rPr lang="en-US" dirty="0"/>
              <a:t> se </a:t>
            </a:r>
            <a:r>
              <a:rPr lang="en-US" dirty="0" err="1"/>
              <a:t>skupinou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krevním</a:t>
            </a:r>
            <a:r>
              <a:rPr lang="en-US" dirty="0"/>
              <a:t> </a:t>
            </a:r>
            <a:r>
              <a:rPr lang="en-US" dirty="0" err="1"/>
              <a:t>vaku</a:t>
            </a:r>
            <a:endParaRPr lang="en-US" dirty="0"/>
          </a:p>
          <a:p>
            <a:r>
              <a:rPr lang="en-US" dirty="0" err="1"/>
              <a:t>záznam</a:t>
            </a:r>
            <a:r>
              <a:rPr lang="en-US" dirty="0"/>
              <a:t> o </a:t>
            </a:r>
            <a:r>
              <a:rPr lang="en-US" dirty="0" err="1"/>
              <a:t>vykonané</a:t>
            </a:r>
            <a:r>
              <a:rPr lang="en-US" dirty="0"/>
              <a:t> </a:t>
            </a:r>
            <a:r>
              <a:rPr lang="en-US" dirty="0" err="1"/>
              <a:t>transfúzi</a:t>
            </a:r>
            <a:r>
              <a:rPr lang="en-US" dirty="0"/>
              <a:t> – </a:t>
            </a:r>
            <a:r>
              <a:rPr lang="cs-CZ" altLang="en-US" dirty="0"/>
              <a:t>zapisujeme </a:t>
            </a:r>
            <a:r>
              <a:rPr lang="en-US" dirty="0"/>
              <a:t>TT, TK, P, </a:t>
            </a:r>
            <a:r>
              <a:rPr lang="en-US" dirty="0" err="1"/>
              <a:t>provede</a:t>
            </a:r>
            <a:r>
              <a:rPr lang="cs-CZ" dirty="0"/>
              <a:t>ný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(</a:t>
            </a:r>
            <a:r>
              <a:rPr lang="en-US" dirty="0" err="1"/>
              <a:t>moč+sediment</a:t>
            </a:r>
            <a:r>
              <a:rPr lang="en-US" dirty="0"/>
              <a:t>)</a:t>
            </a:r>
          </a:p>
          <a:p>
            <a:r>
              <a:rPr lang="en-US" dirty="0" err="1"/>
              <a:t>přivolání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-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– </a:t>
            </a:r>
            <a:r>
              <a:rPr lang="en-US" dirty="0" err="1"/>
              <a:t>čísla</a:t>
            </a:r>
            <a:r>
              <a:rPr lang="en-US" dirty="0"/>
              <a:t>, </a:t>
            </a:r>
            <a:r>
              <a:rPr lang="en-US" dirty="0" err="1"/>
              <a:t>exspirace</a:t>
            </a:r>
            <a:r>
              <a:rPr lang="en-US" dirty="0"/>
              <a:t>, </a:t>
            </a:r>
            <a:r>
              <a:rPr lang="en-US" dirty="0" err="1"/>
              <a:t>souhlas</a:t>
            </a:r>
            <a:r>
              <a:rPr lang="en-US" dirty="0"/>
              <a:t> s </a:t>
            </a:r>
            <a:r>
              <a:rPr lang="en-US" dirty="0" err="1"/>
              <a:t>dodanou</a:t>
            </a:r>
            <a:r>
              <a:rPr lang="en-US" dirty="0"/>
              <a:t> </a:t>
            </a:r>
            <a:r>
              <a:rPr lang="en-US" dirty="0" err="1"/>
              <a:t>žádankou</a:t>
            </a:r>
            <a:r>
              <a:rPr lang="en-US" dirty="0"/>
              <a:t>,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,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jméno</a:t>
            </a:r>
            <a:r>
              <a:rPr lang="en-US" dirty="0"/>
              <a:t> a </a:t>
            </a:r>
            <a:r>
              <a:rPr lang="en-US" dirty="0" err="1"/>
              <a:t>příjmení</a:t>
            </a:r>
            <a:r>
              <a:rPr lang="en-US" dirty="0"/>
              <a:t> </a:t>
            </a:r>
            <a:r>
              <a:rPr lang="en-US" dirty="0" err="1"/>
              <a:t>pacienta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02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C8A6F-AE65-48AC-9228-57D5DB17D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075374-65EA-4C6C-8443-87E0D608C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CEA5F-8CCC-4C29-8B75-F0FF294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en-US" dirty="0"/>
              <a:t>Povinnosti před podáním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905707-94E6-46FA-AD2D-32AB60BE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cs-CZ" dirty="0"/>
              <a:t>l</a:t>
            </a:r>
            <a:r>
              <a:rPr lang="en-US" dirty="0" err="1"/>
              <a:t>ékař</a:t>
            </a:r>
            <a:r>
              <a:rPr lang="en-US" dirty="0"/>
              <a:t> (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pověření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cs-CZ" dirty="0"/>
              <a:t> – sestra přímo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cs-CZ" dirty="0" err="1"/>
              <a:t>em</a:t>
            </a:r>
            <a:r>
              <a:rPr lang="en-US" dirty="0"/>
              <a:t>) </a:t>
            </a:r>
            <a:r>
              <a:rPr lang="en-US" dirty="0" err="1"/>
              <a:t>odebere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od </a:t>
            </a:r>
            <a:r>
              <a:rPr lang="en-US" dirty="0" err="1"/>
              <a:t>pacienta</a:t>
            </a:r>
            <a:r>
              <a:rPr lang="en-US" dirty="0"/>
              <a:t>, </a:t>
            </a:r>
            <a:r>
              <a:rPr lang="en-US" dirty="0" err="1"/>
              <a:t>lékař</a:t>
            </a:r>
            <a:r>
              <a:rPr lang="en-US" dirty="0"/>
              <a:t> </a:t>
            </a:r>
            <a:r>
              <a:rPr lang="en-US" dirty="0" err="1"/>
              <a:t>provede</a:t>
            </a:r>
            <a:r>
              <a:rPr lang="en-US" dirty="0"/>
              <a:t> bedside test = </a:t>
            </a:r>
            <a:r>
              <a:rPr lang="en-US" dirty="0" err="1"/>
              <a:t>ověřovací</a:t>
            </a:r>
            <a:r>
              <a:rPr lang="en-US" dirty="0"/>
              <a:t> </a:t>
            </a:r>
            <a:r>
              <a:rPr lang="cs-CZ" dirty="0"/>
              <a:t>z</a:t>
            </a:r>
            <a:r>
              <a:rPr lang="en-US" dirty="0" err="1"/>
              <a:t>kou</a:t>
            </a:r>
            <a:r>
              <a:rPr lang="cs-CZ" dirty="0"/>
              <a:t>š</a:t>
            </a:r>
            <a:r>
              <a:rPr lang="en-US" dirty="0"/>
              <a:t>ka</a:t>
            </a:r>
            <a:r>
              <a:rPr lang="cs-CZ" dirty="0"/>
              <a:t> K</a:t>
            </a:r>
            <a:r>
              <a:rPr lang="en-US" dirty="0"/>
              <a:t>S u </a:t>
            </a:r>
            <a:r>
              <a:rPr lang="en-US" dirty="0" err="1"/>
              <a:t>lůžka</a:t>
            </a:r>
            <a:r>
              <a:rPr lang="en-US" dirty="0"/>
              <a:t> (</a:t>
            </a:r>
            <a:r>
              <a:rPr lang="en-US" dirty="0" err="1"/>
              <a:t>odečet</a:t>
            </a:r>
            <a:r>
              <a:rPr lang="en-US" dirty="0"/>
              <a:t> do 1minut</a:t>
            </a:r>
            <a:r>
              <a:rPr lang="cs-CZ" dirty="0"/>
              <a:t>y</a:t>
            </a:r>
            <a:r>
              <a:rPr lang="en-US" dirty="0"/>
              <a:t>) </a:t>
            </a:r>
            <a:r>
              <a:rPr lang="cs-CZ" dirty="0"/>
              <a:t>- </a:t>
            </a:r>
            <a:r>
              <a:rPr lang="en-US" dirty="0" err="1"/>
              <a:t>kapil</a:t>
            </a:r>
            <a:r>
              <a:rPr lang="cs-CZ" dirty="0" err="1"/>
              <a:t>ární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/>
              <a:t>rev a </a:t>
            </a:r>
            <a:r>
              <a:rPr lang="cs-CZ" dirty="0"/>
              <a:t>krev ze </a:t>
            </a:r>
            <a:r>
              <a:rPr lang="en-US" dirty="0" err="1"/>
              <a:t>zaslepené</a:t>
            </a:r>
            <a:r>
              <a:rPr lang="en-US" dirty="0"/>
              <a:t> </a:t>
            </a:r>
            <a:r>
              <a:rPr lang="en-US" dirty="0" err="1"/>
              <a:t>koncovky</a:t>
            </a:r>
            <a:r>
              <a:rPr lang="en-US" dirty="0"/>
              <a:t> z </a:t>
            </a:r>
            <a:r>
              <a:rPr lang="en-US" dirty="0" err="1"/>
              <a:t>vaku</a:t>
            </a:r>
            <a:endParaRPr lang="en-US" dirty="0"/>
          </a:p>
          <a:p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soupravy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lékařem</a:t>
            </a:r>
            <a:r>
              <a:rPr lang="en-US" dirty="0"/>
              <a:t> </a:t>
            </a:r>
            <a:r>
              <a:rPr lang="en-US" dirty="0" err="1"/>
              <a:t>zavede</a:t>
            </a:r>
            <a:r>
              <a:rPr lang="en-US" dirty="0"/>
              <a:t> do </a:t>
            </a:r>
            <a:r>
              <a:rPr lang="en-US" dirty="0" err="1"/>
              <a:t>krevního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, </a:t>
            </a:r>
            <a:r>
              <a:rPr lang="en-US" dirty="0" err="1"/>
              <a:t>odpustí</a:t>
            </a:r>
            <a:r>
              <a:rPr lang="en-US" dirty="0"/>
              <a:t> </a:t>
            </a:r>
            <a:r>
              <a:rPr lang="en-US" dirty="0" err="1"/>
              <a:t>vzduch</a:t>
            </a:r>
            <a:r>
              <a:rPr lang="en-US" dirty="0"/>
              <a:t> a </a:t>
            </a:r>
            <a:r>
              <a:rPr lang="en-US" dirty="0" err="1"/>
              <a:t>zavěsí</a:t>
            </a:r>
            <a:r>
              <a:rPr lang="en-US" dirty="0"/>
              <a:t> </a:t>
            </a:r>
            <a:r>
              <a:rPr lang="en-US" dirty="0" err="1"/>
              <a:t>připravený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stojan</a:t>
            </a:r>
            <a:endParaRPr lang="en-US" dirty="0"/>
          </a:p>
          <a:p>
            <a:r>
              <a:rPr lang="cs-CZ" dirty="0"/>
              <a:t>b</a:t>
            </a:r>
            <a:r>
              <a:rPr lang="en-US" dirty="0" err="1"/>
              <a:t>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provádí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 po </a:t>
            </a:r>
            <a:r>
              <a:rPr lang="en-US" dirty="0" err="1"/>
              <a:t>napojení</a:t>
            </a:r>
            <a:r>
              <a:rPr lang="en-US" dirty="0"/>
              <a:t> </a:t>
            </a:r>
            <a:r>
              <a:rPr lang="en-US" dirty="0" err="1"/>
              <a:t>setu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PŽK, 5-10 ml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rychle</a:t>
            </a:r>
            <a:r>
              <a:rPr lang="en-US" dirty="0"/>
              <a:t>, po</a:t>
            </a:r>
            <a:r>
              <a:rPr lang="cs-CZ" dirty="0"/>
              <a:t>t</a:t>
            </a:r>
            <a:r>
              <a:rPr lang="en-US" dirty="0"/>
              <a:t>é </a:t>
            </a:r>
            <a:r>
              <a:rPr lang="en-US" dirty="0" err="1"/>
              <a:t>zpomalení</a:t>
            </a:r>
            <a:r>
              <a:rPr lang="en-US" dirty="0"/>
              <a:t>, </a:t>
            </a:r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2x, </a:t>
            </a:r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reakcí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, u </a:t>
            </a:r>
            <a:r>
              <a:rPr lang="en-US" dirty="0" err="1"/>
              <a:t>dětí</a:t>
            </a:r>
            <a:r>
              <a:rPr lang="en-US" dirty="0"/>
              <a:t> </a:t>
            </a:r>
            <a:r>
              <a:rPr lang="en-US" dirty="0" err="1"/>
              <a:t>opakovaná</a:t>
            </a:r>
            <a:r>
              <a:rPr lang="en-US" dirty="0"/>
              <a:t> 3x</a:t>
            </a:r>
          </a:p>
          <a:p>
            <a:r>
              <a:rPr lang="en-US" dirty="0" err="1"/>
              <a:t>zapíše</a:t>
            </a:r>
            <a:r>
              <a:rPr lang="en-US" dirty="0"/>
              <a:t> </a:t>
            </a:r>
            <a:r>
              <a:rPr lang="en-US" dirty="0" err="1"/>
              <a:t>počátek</a:t>
            </a:r>
            <a:r>
              <a:rPr lang="en-US" dirty="0"/>
              <a:t> </a:t>
            </a:r>
            <a:r>
              <a:rPr lang="en-US" dirty="0" err="1"/>
              <a:t>transfúze</a:t>
            </a:r>
            <a:r>
              <a:rPr lang="en-US" dirty="0"/>
              <a:t> (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) do </a:t>
            </a:r>
            <a:r>
              <a:rPr lang="en-US" dirty="0" err="1"/>
              <a:t>dokumentace</a:t>
            </a:r>
            <a:r>
              <a:rPr lang="en-US" dirty="0"/>
              <a:t>, </a:t>
            </a: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transfuze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ordinace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do 1,5 -2 </a:t>
            </a:r>
            <a:r>
              <a:rPr lang="en-US" dirty="0" err="1"/>
              <a:t>hodiny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792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0A99A-B04F-4CEF-8009-1B23D5E7C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0D4122-72A8-4A17-BEFE-55DAE060E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557B11-80F5-462D-B762-4C95A15F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47" y="2403026"/>
            <a:ext cx="4028123" cy="451576"/>
          </a:xfrm>
        </p:spPr>
        <p:txBody>
          <a:bodyPr/>
          <a:lstStyle/>
          <a:p>
            <a:r>
              <a:rPr lang="cs-CZ" dirty="0"/>
              <a:t>Transfuzní deník</a:t>
            </a:r>
          </a:p>
        </p:txBody>
      </p:sp>
      <p:pic>
        <p:nvPicPr>
          <p:cNvPr id="6" name="Picture 2" descr="TransfuznÃ­ denÃ­k (ÄÃ­slovanÃ© strÃ¡nky, vytrhÃ¡vÃ¡nÃ­ strÃ¡nek aÂ mÄnÄnÃ­ zÃ¡znamÅ¯ nepÅÃ­pustnÃ©)">
            <a:extLst>
              <a:ext uri="{FF2B5EF4-FFF2-40B4-BE49-F238E27FC236}">
                <a16:creationId xmlns:a16="http://schemas.microsoft.com/office/drawing/2014/main" id="{F13F414E-3E32-422D-903A-F97CB5E64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2" y="231265"/>
            <a:ext cx="7609635" cy="57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18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1FBAF3-169A-40A2-9AAA-C6482DBB3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CD3C5-55FB-4580-B7BF-81FE1D04A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305534-CA7D-4676-A470-9AE226D7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test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DC5F5A7-74C8-4028-A390-7CC194DE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3695" y="1358900"/>
            <a:ext cx="4604076" cy="414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16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BB8A2-870E-4F7C-B09B-0B150B71E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D00C06-C0EC-4A86-A56C-48DDCE4CF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001A3-E457-4F86-B8BC-09D0AB64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transfuzi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885D5D-78A0-4C0C-B95E-B08E4133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ztráty velkého množství krve (úraz, operace, těžký porod, masivní krvácení)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chronické hemoragické ztráty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poruchy srážení krve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anémie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příznaky hypoxie, šok, intoxikace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těžké popáleniny (aplikace plazmy)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601C47CC-5FA5-4420-B285-D81BC7F0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14" y="3014706"/>
            <a:ext cx="3226938" cy="21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157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D09AF5-A7BC-4989-AF30-3310BCC27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70567-1F41-4C72-B24C-4114FACF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52AB67-5F36-402E-BC89-DCB774EF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krevní skupiny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65F1EDB-3E12-4E93-8C4A-F28E7A22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cs-CZ" altLang="cs-CZ" dirty="0">
                <a:latin typeface="Arial" panose="020B0604020202020204" pitchFamily="34" charset="0"/>
              </a:rPr>
              <a:t>Antigen – látka navozující produkci jedné nebo více protilátek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dirty="0">
                <a:latin typeface="Arial" panose="020B0604020202020204" pitchFamily="34" charset="0"/>
              </a:rPr>
              <a:t>Aglutinogeny – na membráně </a:t>
            </a:r>
            <a:r>
              <a:rPr lang="cs-CZ" altLang="cs-CZ" dirty="0" err="1">
                <a:latin typeface="Arial" panose="020B0604020202020204" pitchFamily="34" charset="0"/>
              </a:rPr>
              <a:t>ery</a:t>
            </a:r>
            <a:r>
              <a:rPr lang="cs-CZ" altLang="cs-CZ" dirty="0">
                <a:latin typeface="Arial" panose="020B0604020202020204" pitchFamily="34" charset="0"/>
              </a:rPr>
              <a:t> a při neshodě navozují tvorbu protilátek – aglutininů – vzniká aglutinace/shlukování</a:t>
            </a:r>
          </a:p>
          <a:p>
            <a:endParaRPr 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FD27F2-7A0B-4278-A6BB-AEB811433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357" y="3288883"/>
            <a:ext cx="3529330" cy="2543117"/>
          </a:xfrm>
          <a:prstGeom prst="rect">
            <a:avLst/>
          </a:prstGeom>
        </p:spPr>
      </p:pic>
      <p:pic>
        <p:nvPicPr>
          <p:cNvPr id="7" name="Zástupný symbol pro obsah 2">
            <a:extLst>
              <a:ext uri="{FF2B5EF4-FFF2-40B4-BE49-F238E27FC236}">
                <a16:creationId xmlns:a16="http://schemas.microsoft.com/office/drawing/2014/main" id="{C490299F-7588-4AED-8557-BC6183561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9315" y="3429000"/>
            <a:ext cx="3810000" cy="2457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28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1324C-5BBD-4EDC-88BE-7DFDFC183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3F3FC1-21F7-4006-9EEE-5F2C149BB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D16C7B-819A-47DA-BEB3-2D65B0E0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934266-5B1D-4BE4-AB0C-ACB30A7C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89113" cy="4139998"/>
          </a:xfrm>
        </p:spPr>
        <p:txBody>
          <a:bodyPr/>
          <a:lstStyle/>
          <a:p>
            <a:r>
              <a:rPr lang="en-US" dirty="0" err="1">
                <a:sym typeface="+mn-ea"/>
              </a:rPr>
              <a:t>nutno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používat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plazmukompatibilní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vsystému</a:t>
            </a:r>
            <a:r>
              <a:rPr lang="en-US" dirty="0">
                <a:sym typeface="+mn-ea"/>
              </a:rPr>
              <a:t> AB0,není </a:t>
            </a:r>
            <a:r>
              <a:rPr lang="en-US" dirty="0" err="1">
                <a:sym typeface="+mn-ea"/>
              </a:rPr>
              <a:t>třeba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respektovat</a:t>
            </a:r>
            <a:r>
              <a:rPr lang="en-US" dirty="0">
                <a:sym typeface="+mn-ea"/>
              </a:rPr>
              <a:t> Rh</a:t>
            </a:r>
            <a:r>
              <a:rPr lang="cs-CZ" dirty="0">
                <a:sym typeface="+mn-ea"/>
              </a:rPr>
              <a:t>f</a:t>
            </a:r>
            <a:r>
              <a:rPr lang="en-US" dirty="0">
                <a:sym typeface="+mn-ea"/>
              </a:rPr>
              <a:t>. (</a:t>
            </a:r>
            <a:r>
              <a:rPr lang="en-US" dirty="0" err="1">
                <a:sym typeface="+mn-ea"/>
              </a:rPr>
              <a:t>respektovat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sedoporučuje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případě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četných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děvčat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žen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fertilním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věku</a:t>
            </a:r>
            <a:r>
              <a:rPr lang="en-US" dirty="0">
                <a:sym typeface="+mn-ea"/>
              </a:rPr>
              <a:t>)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lazma</a:t>
            </a:r>
            <a:r>
              <a:rPr lang="en-US" dirty="0">
                <a:sym typeface="+mn-ea"/>
              </a:rPr>
              <a:t> AB je </a:t>
            </a:r>
            <a:r>
              <a:rPr lang="en-US" dirty="0" err="1">
                <a:sym typeface="+mn-ea"/>
              </a:rPr>
              <a:t>univerzální</a:t>
            </a:r>
            <a:r>
              <a:rPr lang="en-US" dirty="0">
                <a:sym typeface="+mn-ea"/>
              </a:rPr>
              <a:t> –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může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použita</a:t>
            </a:r>
            <a:r>
              <a:rPr lang="en-US" dirty="0">
                <a:sym typeface="+mn-ea"/>
              </a:rPr>
              <a:t> pro </a:t>
            </a:r>
            <a:r>
              <a:rPr lang="en-US" dirty="0" err="1">
                <a:sym typeface="+mn-ea"/>
              </a:rPr>
              <a:t>pacienty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všech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i</a:t>
            </a:r>
            <a:r>
              <a:rPr lang="en-US" dirty="0">
                <a:sym typeface="+mn-ea"/>
              </a:rPr>
              <a:t> pro </a:t>
            </a:r>
            <a:r>
              <a:rPr lang="en-US" dirty="0" err="1">
                <a:sym typeface="+mn-ea"/>
              </a:rPr>
              <a:t>pacienty</a:t>
            </a:r>
            <a:r>
              <a:rPr lang="en-US" dirty="0">
                <a:sym typeface="+mn-ea"/>
              </a:rPr>
              <a:t> s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neznámou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skupinou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Člověk může být dárcem krve i plazmy zároveň, říká doktorka Alice Drábková  z olomoucké Sanaplasmy">
            <a:extLst>
              <a:ext uri="{FF2B5EF4-FFF2-40B4-BE49-F238E27FC236}">
                <a16:creationId xmlns:a16="http://schemas.microsoft.com/office/drawing/2014/main" id="{388C5E41-5822-4F17-892A-D059C289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94" y="1867744"/>
            <a:ext cx="3235543" cy="31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06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0C09B-62E1-49D6-9611-D34C1C358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17985C-6D04-49E9-95D2-A7E91A6DA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BFF09-072E-4F21-AA60-895B0D8D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A5A2E3-32FE-4A25-8D09-CD7FEE45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861322" cy="4139998"/>
          </a:xfrm>
        </p:spPr>
        <p:txBody>
          <a:bodyPr/>
          <a:lstStyle/>
          <a:p>
            <a:r>
              <a:rPr lang="cs-CZ" dirty="0">
                <a:sym typeface="+mn-ea"/>
              </a:rPr>
              <a:t>t</a:t>
            </a:r>
            <a:r>
              <a:rPr lang="en-US" dirty="0" err="1">
                <a:sym typeface="+mn-ea"/>
              </a:rPr>
              <a:t>esty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kompatibility</a:t>
            </a:r>
            <a:r>
              <a:rPr lang="en-US" dirty="0">
                <a:sym typeface="+mn-ea"/>
              </a:rPr>
              <a:t> se u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neprovádějí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řed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lékař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lůžka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zkontrolovat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zda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souhlasí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všechny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údaje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vaku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dodacím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listu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provést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ověření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pacienta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diagnostickými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séry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odsouhlasit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shodu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systému</a:t>
            </a:r>
            <a:r>
              <a:rPr lang="en-US" dirty="0">
                <a:sym typeface="+mn-ea"/>
              </a:rPr>
              <a:t> AB0 </a:t>
            </a:r>
            <a:r>
              <a:rPr lang="en-US" dirty="0" err="1">
                <a:sym typeface="+mn-ea"/>
              </a:rPr>
              <a:t>mezi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příjemcem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přípravkem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ro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platí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povinnost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dokumentace</a:t>
            </a:r>
            <a:r>
              <a:rPr lang="en-US" dirty="0">
                <a:sym typeface="+mn-ea"/>
              </a:rPr>
              <a:t> o </a:t>
            </a:r>
            <a:r>
              <a:rPr lang="en-US" dirty="0" err="1">
                <a:sym typeface="+mn-ea"/>
              </a:rPr>
              <a:t>aplikaci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stejně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jako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ostatních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přípravků</a:t>
            </a:r>
            <a:endParaRPr lang="en-US" dirty="0"/>
          </a:p>
          <a:p>
            <a:endParaRPr lang="cs-CZ" dirty="0"/>
          </a:p>
        </p:txBody>
      </p:sp>
      <p:pic>
        <p:nvPicPr>
          <p:cNvPr id="2050" name="Picture 2" descr="O plazmě | Krevní centrum s.r.o.">
            <a:extLst>
              <a:ext uri="{FF2B5EF4-FFF2-40B4-BE49-F238E27FC236}">
                <a16:creationId xmlns:a16="http://schemas.microsoft.com/office/drawing/2014/main" id="{2A7CD718-D785-425D-805B-D465B1B4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135" y="2416037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185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92D492-D70F-46D7-8D91-63917401A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C83DD3-CB7E-4A6F-8919-956FFEEEC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137FC-6395-46DE-9980-B80BC46F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80FB27-89B9-422D-AD2B-2C31ADB0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r</a:t>
            </a:r>
            <a:r>
              <a:rPr lang="en-US" dirty="0" err="1">
                <a:sym typeface="+mn-ea"/>
              </a:rPr>
              <a:t>ozmrazování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- co </a:t>
            </a:r>
            <a:r>
              <a:rPr lang="en-US" dirty="0" err="1">
                <a:sym typeface="+mn-ea"/>
              </a:rPr>
              <a:t>nejrychleji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provádí</a:t>
            </a:r>
            <a:r>
              <a:rPr lang="en-US" dirty="0">
                <a:sym typeface="+mn-ea"/>
              </a:rPr>
              <a:t> se za </a:t>
            </a:r>
            <a:r>
              <a:rPr lang="en-US" dirty="0" err="1">
                <a:sym typeface="+mn-ea"/>
              </a:rPr>
              <a:t>šetrného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míchání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vodní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lázni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nebo</a:t>
            </a:r>
            <a:r>
              <a:rPr lang="en-US" dirty="0">
                <a:sym typeface="+mn-ea"/>
              </a:rPr>
              <a:t> v </a:t>
            </a:r>
            <a:r>
              <a:rPr lang="en-US" dirty="0" err="1">
                <a:sym typeface="+mn-ea"/>
              </a:rPr>
              <a:t>rozmrazovači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teplotě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maximálně</a:t>
            </a:r>
            <a:r>
              <a:rPr lang="en-US" dirty="0">
                <a:sym typeface="+mn-ea"/>
              </a:rPr>
              <a:t> 37°C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až</a:t>
            </a:r>
            <a:r>
              <a:rPr lang="en-US" dirty="0">
                <a:sym typeface="+mn-ea"/>
              </a:rPr>
              <a:t> do </a:t>
            </a:r>
            <a:r>
              <a:rPr lang="en-US" dirty="0" err="1">
                <a:sym typeface="+mn-ea"/>
              </a:rPr>
              <a:t>úplného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rozpuštění</a:t>
            </a:r>
            <a:r>
              <a:rPr lang="en-US" dirty="0">
                <a:sym typeface="+mn-ea"/>
              </a:rPr>
              <a:t> („</a:t>
            </a:r>
            <a:r>
              <a:rPr lang="en-US" dirty="0" err="1">
                <a:sym typeface="+mn-ea"/>
              </a:rPr>
              <a:t>ohřívačka</a:t>
            </a:r>
            <a:r>
              <a:rPr lang="en-US" dirty="0">
                <a:sym typeface="+mn-ea"/>
              </a:rPr>
              <a:t>“)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>
                <a:sym typeface="+mn-ea"/>
              </a:rPr>
              <a:t>o </a:t>
            </a:r>
            <a:r>
              <a:rPr lang="en-US" dirty="0" err="1">
                <a:sym typeface="+mn-ea"/>
              </a:rPr>
              <a:t>úplném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rozmrazení</a:t>
            </a:r>
            <a:r>
              <a:rPr lang="en-US" dirty="0">
                <a:sym typeface="+mn-ea"/>
              </a:rPr>
              <a:t> je </a:t>
            </a:r>
            <a:r>
              <a:rPr lang="en-US" dirty="0" err="1">
                <a:sym typeface="+mn-ea"/>
              </a:rPr>
              <a:t>nutno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zkontrolovat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vzhled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cs-CZ" dirty="0">
                <a:sym typeface="+mn-ea"/>
              </a:rPr>
              <a:t> </a:t>
            </a:r>
            <a:r>
              <a:rPr lang="en-US" dirty="0">
                <a:sym typeface="+mn-ea"/>
              </a:rPr>
              <a:t>(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přítomna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koagula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změněna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barva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porušena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celistvost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vaku</a:t>
            </a:r>
            <a:r>
              <a:rPr lang="en-US" dirty="0">
                <a:sym typeface="+mn-ea"/>
              </a:rPr>
              <a:t>)</a:t>
            </a:r>
            <a:endParaRPr lang="en-US" dirty="0"/>
          </a:p>
          <a:p>
            <a:r>
              <a:rPr lang="cs-CZ" dirty="0">
                <a:sym typeface="+mn-ea"/>
              </a:rPr>
              <a:t>j</a:t>
            </a:r>
            <a:r>
              <a:rPr lang="en-US" dirty="0" err="1">
                <a:sym typeface="+mn-ea"/>
              </a:rPr>
              <a:t>ednou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rozmrazená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již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znovu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zamražena</a:t>
            </a:r>
            <a:r>
              <a:rPr lang="en-US" dirty="0">
                <a:sym typeface="+mn-ea"/>
              </a:rPr>
              <a:t> ani </a:t>
            </a:r>
            <a:r>
              <a:rPr lang="en-US" dirty="0" err="1">
                <a:sym typeface="+mn-ea"/>
              </a:rPr>
              <a:t>uchována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tekutém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stavu</a:t>
            </a:r>
            <a:endParaRPr lang="en-US" dirty="0">
              <a:sym typeface="+mn-ea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24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A3951F-219C-4ACA-8DC3-4EF31B9A8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7B8228-DE57-459C-88A8-4721CF99A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8F13D-C17A-4D24-AE48-FB5E5C8B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2A6B321-2DB5-47C6-BE36-241F6AF6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p</a:t>
            </a:r>
            <a:r>
              <a:rPr lang="en-US" dirty="0">
                <a:sym typeface="+mn-ea"/>
              </a:rPr>
              <a:t>o </a:t>
            </a:r>
            <a:r>
              <a:rPr lang="en-US" dirty="0" err="1">
                <a:sym typeface="+mn-ea"/>
              </a:rPr>
              <a:t>rozmrazení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transfundována</a:t>
            </a:r>
            <a:r>
              <a:rPr lang="en-US" dirty="0">
                <a:sym typeface="+mn-ea"/>
              </a:rPr>
              <a:t> co </a:t>
            </a:r>
            <a:r>
              <a:rPr lang="en-US" dirty="0" err="1">
                <a:sym typeface="+mn-ea"/>
              </a:rPr>
              <a:t>nejdříve</a:t>
            </a:r>
            <a:r>
              <a:rPr lang="cs-CZ" alt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nejpozději</a:t>
            </a:r>
            <a:r>
              <a:rPr lang="cs-CZ" dirty="0">
                <a:sym typeface="+mn-ea"/>
              </a:rPr>
              <a:t> </a:t>
            </a:r>
            <a:r>
              <a:rPr lang="en-US" dirty="0">
                <a:sym typeface="+mn-ea"/>
              </a:rPr>
              <a:t>do 1 </a:t>
            </a:r>
            <a:r>
              <a:rPr lang="en-US" dirty="0" err="1">
                <a:sym typeface="+mn-ea"/>
              </a:rPr>
              <a:t>hodiny</a:t>
            </a:r>
            <a:endParaRPr lang="en-US" dirty="0"/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lazma</a:t>
            </a:r>
            <a:r>
              <a:rPr lang="en-US" dirty="0">
                <a:sym typeface="+mn-ea"/>
              </a:rPr>
              <a:t> se </a:t>
            </a:r>
            <a:r>
              <a:rPr lang="en-US" dirty="0" err="1">
                <a:sym typeface="+mn-ea"/>
              </a:rPr>
              <a:t>aplikuje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i.v.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pomocí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soupravy</a:t>
            </a:r>
            <a:r>
              <a:rPr lang="en-US" dirty="0">
                <a:sym typeface="+mn-ea"/>
              </a:rPr>
              <a:t> s </a:t>
            </a:r>
            <a:r>
              <a:rPr lang="en-US" dirty="0" err="1">
                <a:sym typeface="+mn-ea"/>
              </a:rPr>
              <a:t>filtrem</a:t>
            </a:r>
            <a:endParaRPr lang="en-US" dirty="0">
              <a:sym typeface="+mn-ea"/>
            </a:endParaRPr>
          </a:p>
          <a:p>
            <a:r>
              <a:rPr lang="cs-CZ" dirty="0">
                <a:sym typeface="+mn-ea"/>
              </a:rPr>
              <a:t>do </a:t>
            </a:r>
            <a:r>
              <a:rPr lang="en-US" dirty="0" err="1">
                <a:sym typeface="+mn-ea"/>
              </a:rPr>
              <a:t>transfuzních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přípravků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tzn</a:t>
            </a:r>
            <a:r>
              <a:rPr lang="en-US" dirty="0">
                <a:sym typeface="+mn-ea"/>
              </a:rPr>
              <a:t>. ani do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, se 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přidávat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žádné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roztoky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léky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641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F3B525-A756-4C73-8524-AF6242819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F7CBF1-922B-4023-B002-F1B38A33F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7F6C6-C924-4925-8324-7672242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o pacienta v průběhu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CFE51B-4A73-4DE5-8F6F-D3BC4A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altLang="cs-CZ" dirty="0">
                <a:sym typeface="+mn-ea"/>
              </a:rPr>
              <a:t>estra aktivně kontroluje subjektivní pocity a objektivní příznaky nemocného vždy po 10 minutách</a:t>
            </a:r>
          </a:p>
          <a:p>
            <a:r>
              <a:rPr lang="cs-CZ" altLang="cs-CZ" dirty="0">
                <a:sym typeface="+mn-ea"/>
              </a:rPr>
              <a:t>sleduje frekvenci transfuze</a:t>
            </a:r>
          </a:p>
          <a:p>
            <a:r>
              <a:rPr lang="cs-CZ" altLang="cs-CZ" dirty="0">
                <a:sym typeface="+mn-ea"/>
              </a:rPr>
              <a:t>sleduje místo aplikace kanyly</a:t>
            </a:r>
          </a:p>
          <a:p>
            <a:r>
              <a:rPr lang="cs-CZ" altLang="cs-CZ" dirty="0">
                <a:sym typeface="+mn-ea"/>
              </a:rPr>
              <a:t>při vzniku reakce okamžitě přeruší transfuzi, informuje lékaře a poskytne péči nemocnému</a:t>
            </a: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3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F9FB9B-619E-4944-8897-DEAD6DCC3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0B8EC0-F988-4B5B-B71A-B8AE12779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F7D27-D66A-496E-BBD7-7B9210F5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po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780DA0-9EB5-4C18-8499-20D11021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uzavřeme</a:t>
            </a:r>
            <a:r>
              <a:rPr lang="en-US" dirty="0"/>
              <a:t> </a:t>
            </a:r>
            <a:r>
              <a:rPr lang="en-US" dirty="0" err="1"/>
              <a:t>tlačku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transfuzním</a:t>
            </a:r>
            <a:r>
              <a:rPr lang="en-US" dirty="0"/>
              <a:t> </a:t>
            </a:r>
            <a:r>
              <a:rPr lang="en-US" dirty="0" err="1"/>
              <a:t>setu</a:t>
            </a:r>
            <a:endParaRPr lang="en-US" dirty="0"/>
          </a:p>
          <a:p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dirty="0" err="1"/>
              <a:t>proplach</a:t>
            </a:r>
            <a:r>
              <a:rPr lang="en-US" dirty="0"/>
              <a:t> </a:t>
            </a:r>
            <a:r>
              <a:rPr lang="en-US" dirty="0" err="1"/>
              <a:t>periferního</a:t>
            </a:r>
            <a:r>
              <a:rPr lang="en-US" dirty="0"/>
              <a:t> </a:t>
            </a:r>
            <a:r>
              <a:rPr lang="en-US" dirty="0" err="1"/>
              <a:t>kat</a:t>
            </a:r>
            <a:r>
              <a:rPr lang="cs-CZ" dirty="0"/>
              <a:t>et</a:t>
            </a:r>
            <a:r>
              <a:rPr lang="en-US" dirty="0" err="1"/>
              <a:t>ru</a:t>
            </a:r>
            <a:r>
              <a:rPr lang="en-US" dirty="0"/>
              <a:t> 10 ml F1/1 a </a:t>
            </a:r>
            <a:r>
              <a:rPr lang="en-US" dirty="0" err="1"/>
              <a:t>uzavřeme</a:t>
            </a:r>
            <a:r>
              <a:rPr lang="en-US" dirty="0"/>
              <a:t> </a:t>
            </a:r>
            <a:r>
              <a:rPr lang="en-US" dirty="0" err="1"/>
              <a:t>sterilní</a:t>
            </a:r>
            <a:r>
              <a:rPr lang="en-US" dirty="0"/>
              <a:t> </a:t>
            </a:r>
            <a:r>
              <a:rPr lang="en-US" dirty="0" err="1"/>
              <a:t>koncovkou</a:t>
            </a:r>
            <a:endParaRPr lang="en-US" dirty="0"/>
          </a:p>
          <a:p>
            <a:r>
              <a:rPr lang="en-US" dirty="0" err="1"/>
              <a:t>změříme</a:t>
            </a:r>
            <a:r>
              <a:rPr lang="en-US" dirty="0"/>
              <a:t> VF (TT, TK, P)</a:t>
            </a:r>
          </a:p>
          <a:p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dirty="0" err="1"/>
              <a:t>znovu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k </a:t>
            </a:r>
            <a:r>
              <a:rPr lang="en-US" dirty="0" err="1"/>
              <a:t>orientačnímu</a:t>
            </a:r>
            <a:r>
              <a:rPr lang="en-US" dirty="0"/>
              <a:t> </a:t>
            </a:r>
            <a:r>
              <a:rPr lang="en-US" dirty="0" err="1"/>
              <a:t>biochemickému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přítomnost</a:t>
            </a:r>
            <a:r>
              <a:rPr lang="en-US" dirty="0"/>
              <a:t> </a:t>
            </a:r>
            <a:r>
              <a:rPr lang="en-US" dirty="0" err="1"/>
              <a:t>bílkoviny</a:t>
            </a:r>
            <a:r>
              <a:rPr lang="en-US" dirty="0"/>
              <a:t> a </a:t>
            </a:r>
            <a:r>
              <a:rPr lang="en-US" dirty="0" err="1"/>
              <a:t>krve</a:t>
            </a:r>
            <a:endParaRPr lang="en-US" dirty="0"/>
          </a:p>
          <a:p>
            <a:r>
              <a:rPr lang="en-US" dirty="0" err="1"/>
              <a:t>dokončíme</a:t>
            </a:r>
            <a:r>
              <a:rPr lang="en-US" dirty="0"/>
              <a:t> </a:t>
            </a:r>
            <a:r>
              <a:rPr lang="en-US" dirty="0" err="1"/>
              <a:t>záznamy</a:t>
            </a:r>
            <a:r>
              <a:rPr lang="en-US" dirty="0"/>
              <a:t> v </a:t>
            </a:r>
            <a:r>
              <a:rPr lang="en-US" dirty="0" err="1"/>
              <a:t>dokumentaci</a:t>
            </a:r>
            <a:r>
              <a:rPr lang="en-US" dirty="0"/>
              <a:t> (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transfuze</a:t>
            </a:r>
            <a:r>
              <a:rPr lang="en-US" dirty="0"/>
              <a:t>,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podaného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 </a:t>
            </a:r>
            <a:r>
              <a:rPr lang="en-US" dirty="0" err="1"/>
              <a:t>výskyt</a:t>
            </a:r>
            <a:r>
              <a:rPr lang="en-US" dirty="0"/>
              <a:t> </a:t>
            </a:r>
            <a:r>
              <a:rPr lang="en-US" dirty="0" err="1"/>
              <a:t>případných</a:t>
            </a:r>
            <a:r>
              <a:rPr lang="en-US" dirty="0"/>
              <a:t> </a:t>
            </a:r>
            <a:r>
              <a:rPr lang="en-US" dirty="0" err="1"/>
              <a:t>komplikací</a:t>
            </a:r>
            <a:r>
              <a:rPr lang="en-US" dirty="0"/>
              <a:t>, </a:t>
            </a:r>
            <a:r>
              <a:rPr lang="en-US" dirty="0" err="1"/>
              <a:t>podpisy</a:t>
            </a:r>
            <a:r>
              <a:rPr lang="en-US" dirty="0"/>
              <a:t> a </a:t>
            </a:r>
            <a:r>
              <a:rPr lang="en-US" dirty="0" err="1"/>
              <a:t>razítka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00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0200B-1951-4571-9E66-4C00258D7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6761AD-DAC1-4660-8BDE-D31B51F8D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AD2E21-2752-492E-A2BE-ADDAC7AD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po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69A1FB-6671-4A3F-9763-82577CF3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označený</a:t>
            </a:r>
            <a:r>
              <a:rPr lang="en-US" dirty="0"/>
              <a:t> </a:t>
            </a:r>
            <a:r>
              <a:rPr lang="en-US" dirty="0" err="1"/>
              <a:t>prázdný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s </a:t>
            </a:r>
            <a:r>
              <a:rPr lang="en-US" dirty="0" err="1"/>
              <a:t>uzavřeným</a:t>
            </a:r>
            <a:r>
              <a:rPr lang="en-US" dirty="0"/>
              <a:t> </a:t>
            </a:r>
            <a:r>
              <a:rPr lang="en-US" dirty="0" err="1"/>
              <a:t>setem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se </a:t>
            </a:r>
            <a:r>
              <a:rPr lang="en-US" dirty="0" err="1"/>
              <a:t>zbylou</a:t>
            </a:r>
            <a:r>
              <a:rPr lang="en-US" dirty="0"/>
              <a:t> </a:t>
            </a:r>
            <a:r>
              <a:rPr lang="en-US" dirty="0" err="1"/>
              <a:t>krví</a:t>
            </a:r>
            <a:r>
              <a:rPr lang="en-US" dirty="0"/>
              <a:t> </a:t>
            </a:r>
            <a:r>
              <a:rPr lang="en-US" dirty="0" err="1"/>
              <a:t>uložíme</a:t>
            </a:r>
            <a:r>
              <a:rPr lang="en-US" dirty="0"/>
              <a:t> v </a:t>
            </a:r>
            <a:r>
              <a:rPr lang="en-US" dirty="0" err="1"/>
              <a:t>polyetylénovém</a:t>
            </a:r>
            <a:r>
              <a:rPr lang="en-US" dirty="0"/>
              <a:t> </a:t>
            </a:r>
            <a:r>
              <a:rPr lang="en-US" dirty="0" err="1"/>
              <a:t>sáčku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do </a:t>
            </a:r>
            <a:r>
              <a:rPr lang="en-US" dirty="0" err="1"/>
              <a:t>chladničky</a:t>
            </a:r>
            <a:r>
              <a:rPr lang="en-US" dirty="0"/>
              <a:t> –</a:t>
            </a:r>
            <a:r>
              <a:rPr lang="en-US" dirty="0" err="1"/>
              <a:t>ponecháme</a:t>
            </a:r>
            <a:r>
              <a:rPr lang="en-US" dirty="0"/>
              <a:t> 24 </a:t>
            </a:r>
            <a:r>
              <a:rPr lang="en-US" dirty="0" err="1"/>
              <a:t>hodin</a:t>
            </a:r>
            <a:r>
              <a:rPr lang="en-US" dirty="0"/>
              <a:t> v </a:t>
            </a:r>
            <a:r>
              <a:rPr lang="en-US" dirty="0" err="1"/>
              <a:t>chladničce</a:t>
            </a:r>
            <a:r>
              <a:rPr lang="en-US" dirty="0"/>
              <a:t>,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odstraníme</a:t>
            </a:r>
            <a:r>
              <a:rPr lang="en-US" dirty="0"/>
              <a:t> do </a:t>
            </a:r>
            <a:r>
              <a:rPr lang="en-US" dirty="0" err="1"/>
              <a:t>biologického</a:t>
            </a:r>
            <a:r>
              <a:rPr lang="en-US" dirty="0"/>
              <a:t> </a:t>
            </a:r>
            <a:r>
              <a:rPr lang="en-US" dirty="0" err="1"/>
              <a:t>odpadu</a:t>
            </a:r>
            <a:endParaRPr lang="en-US" dirty="0"/>
          </a:p>
          <a:p>
            <a:r>
              <a:rPr lang="en-US" dirty="0" err="1"/>
              <a:t>zajistíme</a:t>
            </a:r>
            <a:r>
              <a:rPr lang="en-US" dirty="0"/>
              <a:t> </a:t>
            </a:r>
            <a:r>
              <a:rPr lang="en-US" dirty="0" err="1"/>
              <a:t>úklid</a:t>
            </a:r>
            <a:r>
              <a:rPr lang="en-US" dirty="0"/>
              <a:t> </a:t>
            </a:r>
            <a:r>
              <a:rPr lang="en-US" dirty="0" err="1"/>
              <a:t>použitých</a:t>
            </a:r>
            <a:r>
              <a:rPr lang="en-US" dirty="0"/>
              <a:t> </a:t>
            </a:r>
            <a:r>
              <a:rPr lang="en-US" dirty="0" err="1"/>
              <a:t>pomůcek</a:t>
            </a:r>
            <a:endParaRPr lang="en-US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podání</a:t>
            </a:r>
            <a:r>
              <a:rPr lang="en-US" dirty="0"/>
              <a:t> </a:t>
            </a:r>
            <a:r>
              <a:rPr lang="en-US" dirty="0" err="1"/>
              <a:t>dalšího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je </a:t>
            </a:r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standardní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znovu</a:t>
            </a:r>
            <a:r>
              <a:rPr lang="en-US" dirty="0"/>
              <a:t> a s </a:t>
            </a:r>
            <a:r>
              <a:rPr lang="en-US" dirty="0" err="1"/>
              <a:t>novou</a:t>
            </a:r>
            <a:r>
              <a:rPr lang="en-US" dirty="0"/>
              <a:t> </a:t>
            </a:r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převodovou</a:t>
            </a:r>
            <a:r>
              <a:rPr lang="en-US" dirty="0"/>
              <a:t> </a:t>
            </a:r>
            <a:r>
              <a:rPr lang="en-US" dirty="0" err="1"/>
              <a:t>soupravou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195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689381-6E51-4C11-8B56-ADF149827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768FEC-8E05-478B-90C3-9F36EE4A5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619DD-8C9E-4342-9042-DEADECB0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25C25A-5F91-418D-95D4-149A5EE9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pyretická</a:t>
            </a:r>
            <a:r>
              <a:rPr lang="cs-CZ" altLang="en-US" dirty="0"/>
              <a:t> reakce </a:t>
            </a:r>
          </a:p>
          <a:p>
            <a:r>
              <a:rPr lang="cs-CZ" altLang="en-US" dirty="0"/>
              <a:t>hemolytická reakce</a:t>
            </a:r>
          </a:p>
          <a:p>
            <a:r>
              <a:rPr lang="cs-CZ" altLang="en-US" dirty="0"/>
              <a:t>alergická</a:t>
            </a:r>
          </a:p>
          <a:p>
            <a:r>
              <a:rPr lang="cs-CZ" altLang="en-US" dirty="0">
                <a:sym typeface="+mn-ea"/>
              </a:rPr>
              <a:t>oběhové přetížení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bakteriální reakce</a:t>
            </a:r>
          </a:p>
          <a:p>
            <a:r>
              <a:rPr lang="cs-CZ" altLang="en-US" dirty="0"/>
              <a:t>přenos infekce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163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A79D46-E4EE-4F5A-BD9E-4F3C04F54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545993-CECE-4521-8C12-8FBD7C5AA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30D823-51C1-45DD-9F32-DEED61E1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Pyretická</a:t>
            </a:r>
            <a:r>
              <a:rPr lang="cs-CZ" dirty="0"/>
              <a:t>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D5B98C-9F4B-4AD2-86EE-A424950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en-US" dirty="0"/>
              <a:t>je nejčastější</a:t>
            </a:r>
          </a:p>
          <a:p>
            <a:r>
              <a:rPr lang="cs-CZ" dirty="0"/>
              <a:t>e</a:t>
            </a:r>
            <a:r>
              <a:rPr lang="en-US" dirty="0" err="1"/>
              <a:t>tiologie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pyrogenů</a:t>
            </a:r>
            <a:r>
              <a:rPr lang="en-US" dirty="0"/>
              <a:t> v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cs-CZ" altLang="en-US" dirty="0"/>
              <a:t>:</a:t>
            </a:r>
            <a:endParaRPr lang="en-US" dirty="0"/>
          </a:p>
          <a:p>
            <a:pPr lvl="1"/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vzestup</a:t>
            </a:r>
            <a:r>
              <a:rPr lang="en-US" dirty="0"/>
              <a:t> </a:t>
            </a:r>
            <a:r>
              <a:rPr lang="en-US" dirty="0" err="1"/>
              <a:t>teploty</a:t>
            </a:r>
            <a:r>
              <a:rPr lang="en-US" dirty="0"/>
              <a:t> ↑TT (</a:t>
            </a:r>
            <a:r>
              <a:rPr lang="en-US" dirty="0" err="1"/>
              <a:t>již</a:t>
            </a:r>
            <a:r>
              <a:rPr lang="en-US" dirty="0"/>
              <a:t> o 1º C),½-6 </a:t>
            </a:r>
            <a:r>
              <a:rPr lang="en-US" dirty="0" err="1"/>
              <a:t>hod</a:t>
            </a:r>
            <a:r>
              <a:rPr lang="en-US" dirty="0"/>
              <a:t> po </a:t>
            </a:r>
            <a:r>
              <a:rPr lang="en-US" dirty="0" err="1"/>
              <a:t>aplikaci</a:t>
            </a:r>
            <a:endParaRPr lang="en-US" dirty="0"/>
          </a:p>
          <a:p>
            <a:pPr lvl="1"/>
            <a:r>
              <a:rPr lang="en-US" dirty="0" err="1"/>
              <a:t>třesavka</a:t>
            </a:r>
            <a:endParaRPr lang="en-US" dirty="0"/>
          </a:p>
          <a:p>
            <a:pPr lvl="1"/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hlavy</a:t>
            </a:r>
            <a:endParaRPr lang="en-US" dirty="0"/>
          </a:p>
          <a:p>
            <a:pPr lvl="1"/>
            <a:r>
              <a:rPr lang="en-US" dirty="0" err="1"/>
              <a:t>nauzea</a:t>
            </a:r>
            <a:r>
              <a:rPr lang="en-US" dirty="0"/>
              <a:t>, </a:t>
            </a:r>
            <a:r>
              <a:rPr lang="en-US" dirty="0" err="1"/>
              <a:t>zvracení</a:t>
            </a:r>
            <a:endParaRPr lang="en-US" dirty="0"/>
          </a:p>
          <a:p>
            <a:pPr lvl="1"/>
            <a:r>
              <a:rPr lang="en-US" dirty="0" err="1"/>
              <a:t>tachykardie</a:t>
            </a:r>
            <a:endParaRPr lang="en-US" dirty="0"/>
          </a:p>
          <a:p>
            <a:r>
              <a:rPr lang="en-US" dirty="0" err="1"/>
              <a:t>průběh</a:t>
            </a:r>
            <a:r>
              <a:rPr lang="en-US" dirty="0"/>
              <a:t>: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lehký</a:t>
            </a:r>
            <a:r>
              <a:rPr lang="en-US" dirty="0"/>
              <a:t>, </a:t>
            </a:r>
            <a:r>
              <a:rPr lang="en-US" dirty="0" err="1"/>
              <a:t>těžší</a:t>
            </a:r>
            <a:r>
              <a:rPr lang="en-US" dirty="0"/>
              <a:t> </a:t>
            </a:r>
            <a:r>
              <a:rPr lang="en-US" dirty="0" err="1"/>
              <a:t>stupeň</a:t>
            </a:r>
            <a:r>
              <a:rPr lang="en-US" dirty="0"/>
              <a:t>: </a:t>
            </a:r>
            <a:r>
              <a:rPr lang="en-US" dirty="0" err="1"/>
              <a:t>následuje</a:t>
            </a:r>
            <a:r>
              <a:rPr lang="en-US" dirty="0"/>
              <a:t> </a:t>
            </a:r>
            <a:r>
              <a:rPr lang="en-US" dirty="0" err="1"/>
              <a:t>horečka</a:t>
            </a:r>
            <a:r>
              <a:rPr lang="en-US" dirty="0"/>
              <a:t> 38 °C s </a:t>
            </a:r>
            <a:r>
              <a:rPr lang="en-US" dirty="0" err="1"/>
              <a:t>trváním</a:t>
            </a:r>
            <a:r>
              <a:rPr lang="en-US" dirty="0"/>
              <a:t> 24 </a:t>
            </a:r>
            <a:r>
              <a:rPr lang="en-US" dirty="0" err="1"/>
              <a:t>hodin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ovinnost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: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tlačkou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TRF </a:t>
            </a:r>
            <a:r>
              <a:rPr lang="en-US" dirty="0" err="1"/>
              <a:t>setu</a:t>
            </a:r>
            <a:r>
              <a:rPr lang="en-US" dirty="0"/>
              <a:t>),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lékaře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23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880809-54B9-4593-8603-FEE16628A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2A8343-4957-499E-8545-9F02FDF75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6A3EE6-9E36-4BEB-8C38-A4DF35B6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transfuzi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2AF42-FB03-4E46-B3E6-D03A1FAF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US" dirty="0"/>
              <a:t>a </a:t>
            </a:r>
            <a:r>
              <a:rPr lang="en-US" dirty="0" err="1"/>
              <a:t>postup</a:t>
            </a:r>
            <a:r>
              <a:rPr lang="en-US" dirty="0"/>
              <a:t> s </a:t>
            </a:r>
            <a:r>
              <a:rPr lang="en-US" dirty="0" err="1"/>
              <a:t>největším</a:t>
            </a:r>
            <a:r>
              <a:rPr lang="en-US" dirty="0"/>
              <a:t> </a:t>
            </a:r>
            <a:r>
              <a:rPr lang="en-US" dirty="0" err="1"/>
              <a:t>přínosem</a:t>
            </a:r>
            <a:r>
              <a:rPr lang="en-US" dirty="0"/>
              <a:t> pro </a:t>
            </a:r>
            <a:r>
              <a:rPr lang="en-US" dirty="0" err="1"/>
              <a:t>pacienta</a:t>
            </a:r>
            <a:r>
              <a:rPr lang="en-US" dirty="0"/>
              <a:t> je </a:t>
            </a:r>
            <a:r>
              <a:rPr lang="en-US" dirty="0" err="1"/>
              <a:t>považována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metoda</a:t>
            </a:r>
            <a:r>
              <a:rPr lang="en-US" dirty="0">
                <a:solidFill>
                  <a:srgbClr val="00B0F0"/>
                </a:solidFill>
              </a:rPr>
              <a:t> 4S: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právná</a:t>
            </a:r>
            <a:r>
              <a:rPr lang="en-US" dirty="0"/>
              <a:t> </a:t>
            </a:r>
            <a:r>
              <a:rPr lang="en-US" dirty="0" err="1"/>
              <a:t>indikace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právného</a:t>
            </a:r>
            <a:r>
              <a:rPr lang="en-US" dirty="0"/>
              <a:t> TRF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právný</a:t>
            </a:r>
            <a:r>
              <a:rPr lang="en-US" dirty="0"/>
              <a:t> </a:t>
            </a:r>
            <a:r>
              <a:rPr lang="en-US" dirty="0" err="1"/>
              <a:t>čas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r</a:t>
            </a:r>
            <a:r>
              <a:rPr lang="en-US" dirty="0" err="1"/>
              <a:t>ozhodování</a:t>
            </a:r>
            <a:r>
              <a:rPr lang="en-US" dirty="0"/>
              <a:t>: </a:t>
            </a:r>
            <a:r>
              <a:rPr lang="cs-CZ" dirty="0"/>
              <a:t>r</a:t>
            </a:r>
            <a:r>
              <a:rPr lang="en-US" dirty="0" err="1"/>
              <a:t>izika</a:t>
            </a:r>
            <a:r>
              <a:rPr lang="en-US" dirty="0"/>
              <a:t> TRF,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nepodání</a:t>
            </a:r>
            <a:r>
              <a:rPr lang="en-US" dirty="0"/>
              <a:t> TRF a </a:t>
            </a:r>
            <a:r>
              <a:rPr lang="en-US" dirty="0" err="1"/>
              <a:t>očekávaný</a:t>
            </a:r>
            <a:r>
              <a:rPr lang="en-US" dirty="0"/>
              <a:t> </a:t>
            </a:r>
            <a:r>
              <a:rPr lang="en-US" dirty="0" err="1"/>
              <a:t>přínos</a:t>
            </a:r>
            <a:r>
              <a:rPr lang="en-US" dirty="0"/>
              <a:t> TRF pro P/K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878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A08A7E-62DB-469A-9A17-9E35B665A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1C856A-439B-4D73-BD2D-CBD108AD8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3D286F-E474-47FA-B547-F9B9650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Hemolytická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91942-F469-4656-B8BB-B0AD0BFA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je nejzávažnější</a:t>
            </a:r>
          </a:p>
          <a:p>
            <a:r>
              <a:rPr lang="en-US" dirty="0" err="1"/>
              <a:t>inkompatibilita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KS </a:t>
            </a:r>
            <a:r>
              <a:rPr lang="en-US" dirty="0" err="1"/>
              <a:t>dárce</a:t>
            </a:r>
            <a:r>
              <a:rPr lang="en-US" dirty="0"/>
              <a:t> a </a:t>
            </a:r>
            <a:r>
              <a:rPr lang="en-US" dirty="0" err="1"/>
              <a:t>příjemce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en-US" dirty="0"/>
              <a:t>: </a:t>
            </a:r>
            <a:r>
              <a:rPr lang="en-US" dirty="0" err="1"/>
              <a:t>zimnice</a:t>
            </a:r>
            <a:r>
              <a:rPr lang="en-US" dirty="0"/>
              <a:t>, </a:t>
            </a:r>
            <a:r>
              <a:rPr lang="en-US" dirty="0" err="1"/>
              <a:t>třesavka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 v </a:t>
            </a:r>
            <a:r>
              <a:rPr lang="en-US" dirty="0" err="1"/>
              <a:t>bederní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nauzea</a:t>
            </a:r>
            <a:r>
              <a:rPr lang="en-US" dirty="0"/>
              <a:t>, </a:t>
            </a:r>
            <a:r>
              <a:rPr lang="en-US" dirty="0" err="1"/>
              <a:t>zvracení</a:t>
            </a:r>
            <a:r>
              <a:rPr lang="en-US" dirty="0"/>
              <a:t>, </a:t>
            </a:r>
            <a:r>
              <a:rPr lang="en-US" dirty="0" err="1"/>
              <a:t>oligurie</a:t>
            </a:r>
            <a:r>
              <a:rPr lang="en-US" dirty="0"/>
              <a:t>, </a:t>
            </a:r>
            <a:r>
              <a:rPr lang="en-US" dirty="0" err="1"/>
              <a:t>anurie</a:t>
            </a:r>
            <a:r>
              <a:rPr lang="en-US" dirty="0"/>
              <a:t>, </a:t>
            </a:r>
            <a:r>
              <a:rPr lang="en-US" dirty="0" err="1"/>
              <a:t>renální</a:t>
            </a:r>
            <a:r>
              <a:rPr lang="en-US" dirty="0"/>
              <a:t> </a:t>
            </a:r>
            <a:r>
              <a:rPr lang="en-US" dirty="0" err="1"/>
              <a:t>selhání</a:t>
            </a:r>
            <a:r>
              <a:rPr lang="en-US" dirty="0"/>
              <a:t>, </a:t>
            </a:r>
            <a:r>
              <a:rPr lang="en-US" dirty="0" err="1"/>
              <a:t>šokový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ilná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u 10-50 ml </a:t>
            </a:r>
            <a:r>
              <a:rPr lang="en-US" dirty="0" err="1"/>
              <a:t>objemu</a:t>
            </a:r>
            <a:endParaRPr lang="en-US" dirty="0"/>
          </a:p>
          <a:p>
            <a:r>
              <a:rPr lang="cs-CZ" dirty="0"/>
              <a:t>o</a:t>
            </a:r>
            <a:r>
              <a:rPr lang="en-US" dirty="0" err="1"/>
              <a:t>kamžitě</a:t>
            </a:r>
            <a:r>
              <a:rPr lang="en-US" dirty="0"/>
              <a:t>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</a:t>
            </a:r>
            <a:r>
              <a:rPr lang="en-US" dirty="0" err="1"/>
              <a:t>tranf</a:t>
            </a:r>
            <a:r>
              <a:rPr lang="en-US" dirty="0"/>
              <a:t>.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důkladně</a:t>
            </a:r>
            <a:r>
              <a:rPr lang="en-US" dirty="0"/>
              <a:t> </a:t>
            </a:r>
            <a:r>
              <a:rPr lang="en-US" dirty="0" err="1"/>
              <a:t>provedená</a:t>
            </a:r>
            <a:r>
              <a:rPr lang="en-US" dirty="0"/>
              <a:t> </a:t>
            </a:r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lékařem</a:t>
            </a:r>
            <a:r>
              <a:rPr lang="en-US" dirty="0"/>
              <a:t> 10-15 ml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</a:t>
            </a:r>
            <a:r>
              <a:rPr lang="cs-CZ" altLang="en-US" dirty="0"/>
              <a:t> </a:t>
            </a:r>
            <a:r>
              <a:rPr lang="en-US" dirty="0"/>
              <a:t>po 2-3´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opakuje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147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4094B8-6EC2-44DB-9B2C-23ACE5F8D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1AC21-42F3-4D9A-9E60-CF1668571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53DFFC-D5D8-4CB3-B2CB-B6CBED2E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FEF706-9A5A-4E33-B948-00559B37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en-US" sz="2400" dirty="0" err="1"/>
              <a:t>příčina</a:t>
            </a:r>
            <a:r>
              <a:rPr lang="en-US" sz="2400" dirty="0"/>
              <a:t> </a:t>
            </a:r>
            <a:r>
              <a:rPr lang="cs-CZ" altLang="en-US" sz="2400" dirty="0"/>
              <a:t>- </a:t>
            </a:r>
            <a:r>
              <a:rPr lang="en-US" sz="2400" dirty="0" err="1"/>
              <a:t>přecitlivělost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různé</a:t>
            </a:r>
            <a:r>
              <a:rPr lang="en-US" sz="2400" dirty="0"/>
              <a:t> </a:t>
            </a:r>
            <a:r>
              <a:rPr lang="en-US" sz="2400" dirty="0" err="1"/>
              <a:t>složky</a:t>
            </a:r>
            <a:r>
              <a:rPr lang="en-US" sz="2400" dirty="0"/>
              <a:t> </a:t>
            </a:r>
            <a:r>
              <a:rPr lang="en-US" sz="2400" dirty="0" err="1"/>
              <a:t>přítomné</a:t>
            </a:r>
            <a:r>
              <a:rPr lang="en-US" sz="2400" dirty="0"/>
              <a:t> v </a:t>
            </a:r>
            <a:r>
              <a:rPr lang="en-US" sz="2400" dirty="0" err="1"/>
              <a:t>krvi</a:t>
            </a:r>
            <a:r>
              <a:rPr lang="en-US" sz="2400" dirty="0"/>
              <a:t> </a:t>
            </a:r>
            <a:r>
              <a:rPr lang="en-US" sz="2400" dirty="0" err="1"/>
              <a:t>dárce</a:t>
            </a:r>
            <a:r>
              <a:rPr lang="en-US" sz="2400" dirty="0"/>
              <a:t> (</a:t>
            </a:r>
            <a:r>
              <a:rPr lang="en-US" sz="2400" dirty="0" err="1"/>
              <a:t>alergické</a:t>
            </a:r>
            <a:r>
              <a:rPr lang="en-US" sz="2400" dirty="0"/>
              <a:t> </a:t>
            </a:r>
            <a:r>
              <a:rPr lang="en-US" sz="2400" dirty="0" err="1"/>
              <a:t>látky</a:t>
            </a:r>
            <a:r>
              <a:rPr lang="en-US" sz="2400" dirty="0"/>
              <a:t>, </a:t>
            </a:r>
            <a:r>
              <a:rPr lang="en-US" sz="2400" dirty="0" err="1"/>
              <a:t>protilátky</a:t>
            </a:r>
            <a:r>
              <a:rPr lang="en-US" sz="2400" dirty="0"/>
              <a:t>) </a:t>
            </a:r>
            <a:r>
              <a:rPr lang="en-US" sz="2400" dirty="0" err="1"/>
              <a:t>případně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látky</a:t>
            </a:r>
            <a:r>
              <a:rPr lang="en-US" sz="2400" dirty="0"/>
              <a:t> </a:t>
            </a:r>
            <a:r>
              <a:rPr lang="en-US" sz="2400" dirty="0" err="1"/>
              <a:t>protisrážlivéhonebo</a:t>
            </a:r>
            <a:r>
              <a:rPr lang="en-US" sz="2400" dirty="0"/>
              <a:t> </a:t>
            </a:r>
            <a:r>
              <a:rPr lang="en-US" sz="2400" dirty="0" err="1"/>
              <a:t>konzervačního</a:t>
            </a:r>
            <a:r>
              <a:rPr lang="en-US" sz="2400" dirty="0"/>
              <a:t> </a:t>
            </a:r>
            <a:r>
              <a:rPr lang="en-US" sz="2400" dirty="0" err="1"/>
              <a:t>prostředku</a:t>
            </a:r>
            <a:endParaRPr lang="en-US" sz="2400" dirty="0"/>
          </a:p>
          <a:p>
            <a:r>
              <a:rPr lang="cs-CZ" sz="2400" dirty="0"/>
              <a:t>s</a:t>
            </a:r>
            <a:r>
              <a:rPr lang="en-US" sz="2400" dirty="0" err="1"/>
              <a:t>ymptomy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otok</a:t>
            </a:r>
            <a:r>
              <a:rPr lang="en-US" sz="2400" dirty="0"/>
              <a:t> </a:t>
            </a:r>
            <a:r>
              <a:rPr lang="en-US" sz="2400" dirty="0" err="1"/>
              <a:t>sliznice</a:t>
            </a:r>
            <a:endParaRPr lang="en-US" sz="2400" dirty="0"/>
          </a:p>
          <a:p>
            <a:pPr lvl="1"/>
            <a:r>
              <a:rPr lang="en-US" sz="2400" dirty="0" err="1"/>
              <a:t>kopřivka</a:t>
            </a:r>
            <a:endParaRPr lang="en-US" sz="2400" dirty="0"/>
          </a:p>
          <a:p>
            <a:pPr lvl="1"/>
            <a:r>
              <a:rPr lang="en-US" sz="2400" dirty="0" err="1"/>
              <a:t>zvýšená</a:t>
            </a:r>
            <a:r>
              <a:rPr lang="en-US" sz="2400" dirty="0"/>
              <a:t> </a:t>
            </a:r>
            <a:r>
              <a:rPr lang="en-US" sz="2400" dirty="0" err="1"/>
              <a:t>teplota</a:t>
            </a:r>
            <a:endParaRPr lang="en-US" sz="2400" dirty="0"/>
          </a:p>
          <a:p>
            <a:pPr lvl="1"/>
            <a:r>
              <a:rPr lang="en-US" sz="2400" dirty="0" err="1"/>
              <a:t>bolest</a:t>
            </a:r>
            <a:r>
              <a:rPr lang="en-US" sz="2400" dirty="0"/>
              <a:t> </a:t>
            </a:r>
            <a:r>
              <a:rPr lang="en-US" sz="2400" dirty="0" err="1"/>
              <a:t>hlavy</a:t>
            </a:r>
            <a:endParaRPr lang="en-US" sz="2400" dirty="0"/>
          </a:p>
          <a:p>
            <a:pPr lvl="1"/>
            <a:r>
              <a:rPr lang="en-US" sz="2400" dirty="0" err="1"/>
              <a:t>průjem</a:t>
            </a:r>
            <a:endParaRPr lang="en-US" sz="2400" dirty="0"/>
          </a:p>
          <a:p>
            <a:r>
              <a:rPr lang="en-US" sz="2400" dirty="0" err="1"/>
              <a:t>těžší</a:t>
            </a:r>
            <a:r>
              <a:rPr lang="en-US" sz="2400" dirty="0"/>
              <a:t> </a:t>
            </a:r>
            <a:r>
              <a:rPr lang="en-US" sz="2400" dirty="0" err="1"/>
              <a:t>stupeň</a:t>
            </a:r>
            <a:r>
              <a:rPr lang="en-US" sz="2400" dirty="0"/>
              <a:t>: </a:t>
            </a:r>
            <a:r>
              <a:rPr lang="en-US" sz="2400" dirty="0" err="1"/>
              <a:t>dušnost</a:t>
            </a:r>
            <a:r>
              <a:rPr lang="en-US" sz="2400" dirty="0"/>
              <a:t> </a:t>
            </a:r>
            <a:r>
              <a:rPr lang="en-US" sz="2400" dirty="0" err="1"/>
              <a:t>podobná</a:t>
            </a:r>
            <a:r>
              <a:rPr lang="en-US" sz="2400" dirty="0"/>
              <a:t> </a:t>
            </a:r>
            <a:r>
              <a:rPr lang="en-US" sz="2400" dirty="0" err="1"/>
              <a:t>astmatickému</a:t>
            </a:r>
            <a:r>
              <a:rPr lang="en-US" sz="2400" dirty="0"/>
              <a:t> </a:t>
            </a:r>
            <a:r>
              <a:rPr lang="en-US" sz="2400" dirty="0" err="1"/>
              <a:t>záchvatu</a:t>
            </a:r>
            <a:r>
              <a:rPr lang="en-US" sz="2400" dirty="0"/>
              <a:t>,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ovinnost</a:t>
            </a:r>
            <a:r>
              <a:rPr lang="en-US" sz="2400" dirty="0"/>
              <a:t> </a:t>
            </a:r>
            <a:r>
              <a:rPr lang="en-US" sz="2400" dirty="0" err="1"/>
              <a:t>sestry</a:t>
            </a:r>
            <a:r>
              <a:rPr lang="en-US" sz="2400" dirty="0"/>
              <a:t>: </a:t>
            </a:r>
            <a:r>
              <a:rPr lang="en-US" sz="2400" dirty="0" err="1"/>
              <a:t>přerušit</a:t>
            </a:r>
            <a:r>
              <a:rPr lang="en-US" sz="2400" dirty="0"/>
              <a:t> </a:t>
            </a:r>
            <a:r>
              <a:rPr lang="en-US" sz="2400" dirty="0" err="1"/>
              <a:t>převod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(</a:t>
            </a:r>
            <a:r>
              <a:rPr lang="en-US" sz="2400" dirty="0" err="1"/>
              <a:t>tlačkou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TRF </a:t>
            </a:r>
            <a:r>
              <a:rPr lang="en-US" sz="2400" dirty="0" err="1"/>
              <a:t>setu</a:t>
            </a:r>
            <a:r>
              <a:rPr lang="en-US" sz="2400" dirty="0"/>
              <a:t>), </a:t>
            </a:r>
            <a:r>
              <a:rPr lang="en-US" sz="2400" dirty="0" err="1"/>
              <a:t>volat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endParaRPr lang="en-US" sz="2400" dirty="0"/>
          </a:p>
          <a:p>
            <a:r>
              <a:rPr lang="cs-CZ" sz="2400" dirty="0"/>
              <a:t>d</a:t>
            </a:r>
            <a:r>
              <a:rPr lang="en-US" sz="2400" dirty="0"/>
              <a:t>le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r>
              <a:rPr lang="en-US" sz="2400" dirty="0"/>
              <a:t> </a:t>
            </a:r>
            <a:r>
              <a:rPr lang="en-US" sz="2400" dirty="0" err="1"/>
              <a:t>antihistaminika</a:t>
            </a:r>
            <a:r>
              <a:rPr lang="en-US" sz="2400" dirty="0"/>
              <a:t>, </a:t>
            </a:r>
            <a:r>
              <a:rPr lang="en-US" sz="2400" dirty="0" err="1"/>
              <a:t>kortikosteroidy</a:t>
            </a:r>
            <a:endParaRPr lang="en-US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157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829384-6FA1-4B49-84F0-C3402B357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510CCE-00C1-456D-A1B1-488B710E6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78352A-C61B-47B2-AF7B-B795CE15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35" y="294180"/>
            <a:ext cx="10753200" cy="451576"/>
          </a:xfrm>
        </p:spPr>
        <p:txBody>
          <a:bodyPr/>
          <a:lstStyle/>
          <a:p>
            <a:r>
              <a:rPr lang="cs-CZ" altLang="en-US" dirty="0"/>
              <a:t>Oběhové přetížení (hypervolemie)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FD14B94-D5C2-49F3-94AF-0EE44E87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2646"/>
            <a:ext cx="10753200" cy="4139998"/>
          </a:xfrm>
        </p:spPr>
        <p:txBody>
          <a:bodyPr/>
          <a:lstStyle/>
          <a:p>
            <a:r>
              <a:rPr lang="cs-CZ" sz="2400" dirty="0"/>
              <a:t>n</a:t>
            </a:r>
            <a:r>
              <a:rPr lang="en-US" sz="2400" dirty="0" err="1"/>
              <a:t>ásledkem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srdeční</a:t>
            </a:r>
            <a:r>
              <a:rPr lang="en-US" sz="2400" dirty="0"/>
              <a:t> </a:t>
            </a:r>
            <a:r>
              <a:rPr lang="en-US" sz="2400" dirty="0" err="1"/>
              <a:t>selhání</a:t>
            </a:r>
            <a:r>
              <a:rPr lang="en-US" sz="2400" dirty="0"/>
              <a:t> a </a:t>
            </a:r>
            <a:r>
              <a:rPr lang="en-US" sz="2400" dirty="0" err="1"/>
              <a:t>plicní</a:t>
            </a:r>
            <a:r>
              <a:rPr lang="en-US" sz="2400" dirty="0"/>
              <a:t> </a:t>
            </a:r>
            <a:r>
              <a:rPr lang="en-US" sz="2400" dirty="0" err="1"/>
              <a:t>edém</a:t>
            </a:r>
            <a:endParaRPr lang="en-US" sz="2400" dirty="0"/>
          </a:p>
          <a:p>
            <a:r>
              <a:rPr lang="cs-CZ" sz="2400" dirty="0"/>
              <a:t>e</a:t>
            </a:r>
            <a:r>
              <a:rPr lang="en-US" sz="2400" dirty="0" err="1"/>
              <a:t>tiologie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transfuzí</a:t>
            </a:r>
            <a:r>
              <a:rPr lang="en-US" dirty="0"/>
              <a:t> se </a:t>
            </a:r>
            <a:r>
              <a:rPr lang="en-US" dirty="0" err="1"/>
              <a:t>podá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tekutin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rychlá</a:t>
            </a:r>
            <a:endParaRPr lang="en-US" dirty="0"/>
          </a:p>
          <a:p>
            <a:pPr lvl="1"/>
            <a:r>
              <a:rPr lang="en-US" dirty="0"/>
              <a:t>je </a:t>
            </a:r>
            <a:r>
              <a:rPr lang="en-US" dirty="0" err="1"/>
              <a:t>narušená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ledvin</a:t>
            </a:r>
            <a:endParaRPr lang="en-US" dirty="0"/>
          </a:p>
          <a:p>
            <a:r>
              <a:rPr lang="cs-CZ" sz="2400" dirty="0"/>
              <a:t>s</a:t>
            </a:r>
            <a:r>
              <a:rPr lang="en-US" sz="2400" dirty="0" err="1"/>
              <a:t>ymptomy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prsou</a:t>
            </a:r>
            <a:endParaRPr lang="en-US" dirty="0"/>
          </a:p>
          <a:p>
            <a:pPr lvl="1"/>
            <a:r>
              <a:rPr lang="en-US" dirty="0" err="1"/>
              <a:t>vystupňovaná</a:t>
            </a:r>
            <a:r>
              <a:rPr lang="en-US" dirty="0"/>
              <a:t> </a:t>
            </a:r>
            <a:r>
              <a:rPr lang="en-US" dirty="0" err="1"/>
              <a:t>úzkost</a:t>
            </a:r>
            <a:endParaRPr lang="en-US" dirty="0"/>
          </a:p>
          <a:p>
            <a:pPr lvl="1"/>
            <a:r>
              <a:rPr lang="en-US" dirty="0" err="1"/>
              <a:t>psychomotorický</a:t>
            </a:r>
            <a:r>
              <a:rPr lang="en-US" dirty="0"/>
              <a:t> </a:t>
            </a:r>
            <a:r>
              <a:rPr lang="en-US" dirty="0" err="1"/>
              <a:t>neklid</a:t>
            </a:r>
            <a:endParaRPr lang="en-US" dirty="0"/>
          </a:p>
          <a:p>
            <a:pPr lvl="1"/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krku</a:t>
            </a:r>
            <a:r>
              <a:rPr lang="en-US" dirty="0"/>
              <a:t> je </a:t>
            </a:r>
            <a:r>
              <a:rPr lang="en-US" dirty="0" err="1"/>
              <a:t>viditelné</a:t>
            </a:r>
            <a:r>
              <a:rPr lang="en-US" dirty="0"/>
              <a:t> </a:t>
            </a: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žilní</a:t>
            </a:r>
            <a:r>
              <a:rPr lang="en-US" dirty="0"/>
              <a:t> </a:t>
            </a:r>
            <a:r>
              <a:rPr lang="en-US" dirty="0" err="1"/>
              <a:t>náplň</a:t>
            </a:r>
            <a:endParaRPr lang="en-US" dirty="0"/>
          </a:p>
          <a:p>
            <a:pPr lvl="1"/>
            <a:r>
              <a:rPr lang="en-US" dirty="0" err="1"/>
              <a:t>dušnost</a:t>
            </a:r>
            <a:endParaRPr lang="en-US" dirty="0"/>
          </a:p>
          <a:p>
            <a:pPr lvl="1"/>
            <a:r>
              <a:rPr lang="en-US" dirty="0" err="1"/>
              <a:t>cyanóza</a:t>
            </a:r>
            <a:endParaRPr lang="en-US" dirty="0"/>
          </a:p>
          <a:p>
            <a:pPr lvl="1"/>
            <a:r>
              <a:rPr lang="en-US" dirty="0" err="1"/>
              <a:t>tachykardie</a:t>
            </a:r>
            <a:endParaRPr lang="en-US" dirty="0"/>
          </a:p>
          <a:p>
            <a:r>
              <a:rPr lang="cs-CZ" sz="2400" dirty="0"/>
              <a:t>p</a:t>
            </a:r>
            <a:r>
              <a:rPr lang="en-US" sz="2400" dirty="0" err="1"/>
              <a:t>ovinnost</a:t>
            </a:r>
            <a:r>
              <a:rPr lang="en-US" sz="2400" dirty="0"/>
              <a:t> </a:t>
            </a:r>
            <a:r>
              <a:rPr lang="en-US" sz="2400" dirty="0" err="1"/>
              <a:t>sestry</a:t>
            </a:r>
            <a:r>
              <a:rPr lang="en-US" sz="2400" dirty="0"/>
              <a:t>: </a:t>
            </a:r>
            <a:r>
              <a:rPr lang="en-US" sz="2400" dirty="0" err="1"/>
              <a:t>přerušit</a:t>
            </a:r>
            <a:r>
              <a:rPr lang="en-US" sz="2400" dirty="0"/>
              <a:t> </a:t>
            </a:r>
            <a:r>
              <a:rPr lang="en-US" sz="2400" dirty="0" err="1"/>
              <a:t>převod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(</a:t>
            </a:r>
            <a:r>
              <a:rPr lang="en-US" sz="2400" dirty="0" err="1"/>
              <a:t>tlačkou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TRF </a:t>
            </a:r>
            <a:r>
              <a:rPr lang="en-US" sz="2400" dirty="0" err="1"/>
              <a:t>setu</a:t>
            </a:r>
            <a:r>
              <a:rPr lang="en-US" sz="2400" dirty="0"/>
              <a:t>), </a:t>
            </a:r>
            <a:r>
              <a:rPr lang="en-US" sz="2400" dirty="0" err="1"/>
              <a:t>volat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r>
              <a:rPr lang="en-US" sz="2400" dirty="0"/>
              <a:t>, O2, </a:t>
            </a:r>
            <a:r>
              <a:rPr lang="en-US" sz="2400" dirty="0" err="1"/>
              <a:t>sledovat</a:t>
            </a:r>
            <a:r>
              <a:rPr lang="en-US" sz="2400" dirty="0"/>
              <a:t> TK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820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075031-1345-49C9-8450-1AE9FB01F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4D7783-FC77-46D7-9AF5-3DE092110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AF632B-5B18-482C-BB81-6AA592F7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Bakteriální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205877C-5C14-4653-8C40-3665F57A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při k</a:t>
            </a:r>
            <a:r>
              <a:rPr lang="en-US" dirty="0" err="1"/>
              <a:t>ontaminac</a:t>
            </a:r>
            <a:r>
              <a:rPr lang="cs-CZ" dirty="0"/>
              <a:t>i</a:t>
            </a:r>
            <a:r>
              <a:rPr lang="en-US" dirty="0"/>
              <a:t> trans. </a:t>
            </a:r>
            <a:r>
              <a:rPr lang="en-US" dirty="0" err="1"/>
              <a:t>přípravku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Bakterie</a:t>
            </a:r>
            <a:r>
              <a:rPr lang="en-US" dirty="0"/>
              <a:t> z </a:t>
            </a:r>
            <a:r>
              <a:rPr lang="en-US" dirty="0" err="1"/>
              <a:t>kůže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kožní</a:t>
            </a:r>
            <a:r>
              <a:rPr lang="en-US" dirty="0"/>
              <a:t> </a:t>
            </a:r>
            <a:r>
              <a:rPr lang="en-US" dirty="0" err="1"/>
              <a:t>stafylokoky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Bakterie</a:t>
            </a:r>
            <a:r>
              <a:rPr lang="en-US" dirty="0"/>
              <a:t> </a:t>
            </a:r>
            <a:r>
              <a:rPr lang="en-US" dirty="0" err="1"/>
              <a:t>přítomné</a:t>
            </a:r>
            <a:r>
              <a:rPr lang="en-US" dirty="0"/>
              <a:t> v </a:t>
            </a:r>
            <a:r>
              <a:rPr lang="en-US" dirty="0" err="1"/>
              <a:t>krvi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 v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(Yersinia)</a:t>
            </a:r>
          </a:p>
          <a:p>
            <a:pPr lvl="1"/>
            <a:r>
              <a:rPr lang="en-US" dirty="0" err="1"/>
              <a:t>Nesprávné</a:t>
            </a:r>
            <a:r>
              <a:rPr lang="en-US" dirty="0"/>
              <a:t> </a:t>
            </a:r>
            <a:r>
              <a:rPr lang="en-US" dirty="0" err="1"/>
              <a:t>zacházení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krve</a:t>
            </a:r>
            <a:endParaRPr lang="en-US" dirty="0"/>
          </a:p>
          <a:p>
            <a:pPr lvl="1"/>
            <a:r>
              <a:rPr lang="en-US" dirty="0" err="1"/>
              <a:t>Poškození</a:t>
            </a:r>
            <a:r>
              <a:rPr lang="en-US" dirty="0"/>
              <a:t> </a:t>
            </a:r>
            <a:r>
              <a:rPr lang="en-US" dirty="0" err="1"/>
              <a:t>plastového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TP</a:t>
            </a:r>
          </a:p>
          <a:p>
            <a:pPr lvl="1"/>
            <a:r>
              <a:rPr lang="en-US" dirty="0" err="1"/>
              <a:t>Kontaminace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zacházení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podáním</a:t>
            </a:r>
            <a:r>
              <a:rPr lang="en-US" dirty="0"/>
              <a:t> </a:t>
            </a:r>
            <a:r>
              <a:rPr lang="en-US" dirty="0" err="1"/>
              <a:t>trf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en-US" dirty="0"/>
              <a:t>: ↑TT, </a:t>
            </a:r>
            <a:r>
              <a:rPr lang="en-US" dirty="0" err="1"/>
              <a:t>zimnice</a:t>
            </a:r>
            <a:r>
              <a:rPr lang="en-US" dirty="0"/>
              <a:t>, </a:t>
            </a:r>
            <a:r>
              <a:rPr lang="en-US" dirty="0" err="1"/>
              <a:t>hypotenze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ovinnost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: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tlačkou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TRF </a:t>
            </a:r>
            <a:r>
              <a:rPr lang="en-US" dirty="0" err="1"/>
              <a:t>setu</a:t>
            </a:r>
            <a:r>
              <a:rPr lang="en-US" dirty="0"/>
              <a:t>),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lékaře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99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246B4D-9096-44D3-918C-758764151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5C3D44-C9F4-4AC4-9024-8142915A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79910B-260C-4400-A107-776EF6DB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1461"/>
            <a:ext cx="10753200" cy="451576"/>
          </a:xfrm>
        </p:spPr>
        <p:txBody>
          <a:bodyPr/>
          <a:lstStyle/>
          <a:p>
            <a:r>
              <a:rPr lang="en-US" dirty="0" err="1"/>
              <a:t>Zkoušky</a:t>
            </a:r>
            <a:r>
              <a:rPr lang="en-US" dirty="0"/>
              <a:t> </a:t>
            </a:r>
            <a:r>
              <a:rPr lang="en-US" dirty="0" err="1"/>
              <a:t>vhodnosti</a:t>
            </a:r>
            <a:r>
              <a:rPr lang="en-US" dirty="0"/>
              <a:t> a </a:t>
            </a:r>
            <a:r>
              <a:rPr lang="en-US" dirty="0" err="1"/>
              <a:t>kompatibility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shrnutí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2B6A39-3EF1-4CDF-877F-DC42B5D7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křížový</a:t>
            </a:r>
            <a:r>
              <a:rPr lang="en-US" dirty="0"/>
              <a:t> </a:t>
            </a:r>
            <a:r>
              <a:rPr lang="en-US" dirty="0" err="1"/>
              <a:t>pokus</a:t>
            </a:r>
            <a:r>
              <a:rPr lang="en-US" dirty="0"/>
              <a:t> (</a:t>
            </a:r>
            <a:r>
              <a:rPr lang="en-US" dirty="0" err="1"/>
              <a:t>zkouška</a:t>
            </a:r>
            <a:r>
              <a:rPr lang="en-US" dirty="0"/>
              <a:t>) a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Rhfaktoru</a:t>
            </a:r>
            <a:r>
              <a:rPr lang="en-US" dirty="0"/>
              <a:t> (</a:t>
            </a:r>
            <a:r>
              <a:rPr lang="en-US" dirty="0" err="1"/>
              <a:t>před</a:t>
            </a:r>
            <a:r>
              <a:rPr lang="en-US" dirty="0"/>
              <a:t> TSF –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/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)</a:t>
            </a:r>
          </a:p>
          <a:p>
            <a:r>
              <a:rPr lang="en-US" dirty="0" err="1"/>
              <a:t>zajišťovací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(</a:t>
            </a:r>
            <a:r>
              <a:rPr lang="en-US" dirty="0" err="1"/>
              <a:t>bedsidetest</a:t>
            </a:r>
            <a:r>
              <a:rPr lang="en-US" dirty="0"/>
              <a:t>, </a:t>
            </a:r>
            <a:r>
              <a:rPr lang="en-US" dirty="0" err="1"/>
              <a:t>sanqui</a:t>
            </a:r>
            <a:r>
              <a:rPr lang="en-US" dirty="0"/>
              <a:t>-test, AB0 test) u </a:t>
            </a:r>
            <a:r>
              <a:rPr lang="en-US" dirty="0" err="1"/>
              <a:t>lůžka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 LÉKAŘ</a:t>
            </a:r>
          </a:p>
          <a:p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(u </a:t>
            </a:r>
            <a:r>
              <a:rPr lang="en-US" dirty="0" err="1"/>
              <a:t>lůžka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) LÉKAŘ</a:t>
            </a:r>
          </a:p>
          <a:p>
            <a:r>
              <a:rPr lang="cs-CZ" dirty="0"/>
              <a:t>t</a:t>
            </a:r>
            <a:r>
              <a:rPr lang="en-US" dirty="0" err="1"/>
              <a:t>ransfuzní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 s</a:t>
            </a:r>
            <a:r>
              <a:rPr lang="cs-CZ" dirty="0"/>
              <a:t> </a:t>
            </a:r>
            <a:r>
              <a:rPr lang="en-US" dirty="0" err="1"/>
              <a:t>trombocyty</a:t>
            </a:r>
            <a:r>
              <a:rPr lang="en-US" dirty="0"/>
              <a:t> se </a:t>
            </a:r>
            <a:r>
              <a:rPr lang="en-US" dirty="0" err="1"/>
              <a:t>vyrábějí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objednávku</a:t>
            </a:r>
            <a:r>
              <a:rPr lang="en-US" dirty="0"/>
              <a:t> pro </a:t>
            </a:r>
            <a:r>
              <a:rPr lang="en-US" dirty="0" err="1"/>
              <a:t>konkrétního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ajejich</a:t>
            </a:r>
            <a:r>
              <a:rPr lang="en-US" dirty="0"/>
              <a:t> </a:t>
            </a:r>
            <a:r>
              <a:rPr lang="en-US" dirty="0" err="1"/>
              <a:t>životnost</a:t>
            </a:r>
            <a:r>
              <a:rPr lang="en-US" dirty="0"/>
              <a:t> je </a:t>
            </a:r>
            <a:r>
              <a:rPr lang="en-US" dirty="0" err="1"/>
              <a:t>pouhých</a:t>
            </a:r>
            <a:r>
              <a:rPr lang="en-US" dirty="0"/>
              <a:t> 5 </a:t>
            </a:r>
            <a:r>
              <a:rPr lang="en-US" dirty="0" err="1"/>
              <a:t>dnů</a:t>
            </a:r>
            <a:r>
              <a:rPr lang="en-US" dirty="0"/>
              <a:t>. Proto se </a:t>
            </a:r>
            <a:r>
              <a:rPr lang="en-US" dirty="0" err="1"/>
              <a:t>dárci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destiček</a:t>
            </a:r>
            <a:r>
              <a:rPr lang="en-US" dirty="0"/>
              <a:t> </a:t>
            </a:r>
            <a:r>
              <a:rPr lang="en-US" dirty="0" err="1"/>
              <a:t>dostavují</a:t>
            </a:r>
            <a:r>
              <a:rPr lang="en-US" dirty="0"/>
              <a:t> k </a:t>
            </a:r>
            <a:r>
              <a:rPr lang="en-US" dirty="0" err="1"/>
              <a:t>odběrům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po </a:t>
            </a:r>
            <a:r>
              <a:rPr lang="en-US" dirty="0" err="1"/>
              <a:t>telefonické</a:t>
            </a:r>
            <a:r>
              <a:rPr lang="en-US" dirty="0"/>
              <a:t> </a:t>
            </a:r>
            <a:r>
              <a:rPr lang="en-US" dirty="0" err="1"/>
              <a:t>výzvě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a </a:t>
            </a:r>
            <a:r>
              <a:rPr lang="en-US" dirty="0" err="1"/>
              <a:t>tkáňového</a:t>
            </a:r>
            <a:r>
              <a:rPr lang="en-US" dirty="0"/>
              <a:t> </a:t>
            </a:r>
            <a:r>
              <a:rPr lang="en-US" dirty="0" err="1"/>
              <a:t>oddělení</a:t>
            </a:r>
            <a:r>
              <a:rPr lang="en-US" dirty="0"/>
              <a:t> FN Brno.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383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B24D42-FAD4-42AA-8BDB-361BF975F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6B32A-8F94-4CCB-A437-7D376F12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7D49FD-7B36-4E3A-A1AA-BC406B87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4212"/>
            <a:ext cx="10753200" cy="451576"/>
          </a:xfrm>
        </p:spPr>
        <p:txBody>
          <a:bodyPr/>
          <a:lstStyle/>
          <a:p>
            <a:r>
              <a:rPr lang="cs-CZ" dirty="0"/>
              <a:t>Videa ke shlédnutí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51C3B7-F6FB-4CDE-A4B1-48C7DEFC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99975"/>
            <a:ext cx="10753200" cy="4139998"/>
          </a:xfrm>
        </p:spPr>
        <p:txBody>
          <a:bodyPr/>
          <a:lstStyle/>
          <a:p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dárcovství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https://www.fnbrno.cz/zdravotni-predpoklady-darce-krve/t1532</a:t>
            </a:r>
            <a:endParaRPr lang="cs-CZ" dirty="0"/>
          </a:p>
          <a:p>
            <a:pPr marL="72000" indent="0">
              <a:buNone/>
            </a:pPr>
            <a:endParaRPr lang="en-US" dirty="0"/>
          </a:p>
          <a:p>
            <a:r>
              <a:rPr lang="en-US" dirty="0" err="1"/>
              <a:t>Plazmaferéza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https://www.fnbrno.cz/plazmafereza/t1716</a:t>
            </a:r>
            <a:endParaRPr lang="cs-CZ" dirty="0"/>
          </a:p>
          <a:p>
            <a:endParaRPr lang="en-US" dirty="0"/>
          </a:p>
          <a:p>
            <a:r>
              <a:rPr lang="en-US" dirty="0" err="1"/>
              <a:t>Trombocyt</a:t>
            </a:r>
            <a:r>
              <a:rPr lang="cs-CZ" dirty="0"/>
              <a:t>o</a:t>
            </a:r>
            <a:r>
              <a:rPr lang="en-US" dirty="0" err="1"/>
              <a:t>feréza</a:t>
            </a:r>
            <a:r>
              <a:rPr lang="en-US" dirty="0"/>
              <a:t> </a:t>
            </a:r>
            <a:r>
              <a:rPr lang="cs-CZ" altLang="en-US" dirty="0"/>
              <a:t>-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destiček</a:t>
            </a:r>
            <a:r>
              <a:rPr lang="en-US" dirty="0"/>
              <a:t>  </a:t>
            </a:r>
            <a:r>
              <a:rPr lang="en-US" dirty="0">
                <a:hlinkClick r:id="rId5"/>
              </a:rPr>
              <a:t>https://www.fnbrno.cz/pristrojove-odbery-trombocytu/t2979</a:t>
            </a:r>
            <a:endParaRPr lang="cs-CZ" dirty="0"/>
          </a:p>
          <a:p>
            <a:endParaRPr lang="cs-CZ" dirty="0"/>
          </a:p>
          <a:p>
            <a:r>
              <a:rPr lang="cs-CZ" dirty="0"/>
              <a:t>Transfuze </a:t>
            </a:r>
            <a:r>
              <a:rPr lang="cs-CZ" u="sng" dirty="0">
                <a:hlinkClick r:id="rId6"/>
              </a:rPr>
              <a:t>http://www.lf3.cuni.cz/cs/pracoviste/anesteziologie/vyuka/studijni-materialy/prvni-pomoc/pp-01-transfuze.html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41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B60D43-DDC8-4DE2-961F-AD04D577E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42CC66-C076-44F7-938F-85A1F0A82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4B807E-D663-450B-A550-82FAEA30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0343CC-F677-4123-809F-F810868A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Beharková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N., Soldánová, D.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Elportál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sym typeface="+mn-ea"/>
                <a:hlinkClick r:id="rId3"/>
              </a:rPr>
              <a:t>https://is.muni.cz/elportal/?id=1496062</a:t>
            </a: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Beharková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N., Soldánová, D. : Základy ošetřovatelských postupů a intervencí.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Elportál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brno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Masarykova univerzita 2016. </a:t>
            </a:r>
            <a:r>
              <a:rPr lang="cs-CZ" dirty="0">
                <a:solidFill>
                  <a:prstClr val="black"/>
                </a:solidFill>
                <a:sym typeface="+mn-ea"/>
                <a:hlinkClick r:id="rId4"/>
              </a:rPr>
              <a:t>http://is.muni.cz/elportal/?id=1364079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  <a:sym typeface="+mn-ea"/>
              </a:rPr>
              <a:t>Pokorná, A., Komínková, A. : Ošetřovatelské postupy založené na důkazech. 2. díl. Brno, Masarykova univerzita 2014.</a:t>
            </a:r>
            <a:endParaRPr lang="cs-CZ" alt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326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CAE53-064A-4EB7-89BC-7DF737431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C30E0-9F5B-4FAD-95AA-92C3954C7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CC2C92-46B6-4A0F-B4F1-445C9873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5391"/>
            <a:ext cx="10753200" cy="451576"/>
          </a:xfrm>
        </p:spPr>
        <p:txBody>
          <a:bodyPr/>
          <a:lstStyle/>
          <a:p>
            <a:r>
              <a:rPr lang="cs-CZ" dirty="0"/>
              <a:t>Druhy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2FE0F7-388F-4DA0-A162-F8DE6C5DE1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176803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přímá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nepřímá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exsanquinační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reexsanquinační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kordocentéza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inrauterinní</a:t>
            </a:r>
            <a:r>
              <a:rPr lang="cs-CZ" altLang="cs-CZ" dirty="0">
                <a:sym typeface="+mn-ea"/>
              </a:rPr>
              <a:t> transfuze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autologní transfuze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alogenní transfuze 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09D7EF0-A110-468E-8C54-07D82BCE6AE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939998" y="1176803"/>
            <a:ext cx="5219998" cy="4139998"/>
          </a:xfrm>
        </p:spPr>
        <p:txBody>
          <a:bodyPr/>
          <a:lstStyle/>
          <a:p>
            <a:r>
              <a:rPr lang="cs-CZ" altLang="en-US" dirty="0">
                <a:solidFill>
                  <a:prstClr val="black"/>
                </a:solidFill>
              </a:rPr>
              <a:t>pro možnost podávání krevních přípravků a jejich derivátů je nezbytný systém dárcovství krve (viz. skripta)</a:t>
            </a:r>
          </a:p>
          <a:p>
            <a:endParaRPr lang="cs-CZ" dirty="0"/>
          </a:p>
        </p:txBody>
      </p:sp>
      <p:pic>
        <p:nvPicPr>
          <p:cNvPr id="7" name="Picture 2" descr="VÃ½sledek obrÃ¡zku pro transfuze">
            <a:extLst>
              <a:ext uri="{FF2B5EF4-FFF2-40B4-BE49-F238E27FC236}">
                <a16:creationId xmlns:a16="http://schemas.microsoft.com/office/drawing/2014/main" id="{B43111BD-7002-4CC1-A15B-5E521043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4" y="3429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8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E4975C-3DAE-4DF5-BAB6-9755CF0F5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85BA70-9747-4403-BD47-AE4094FC5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8724B-4B69-44C8-ABEA-4FEB2EB6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C9DF342-AA1F-4636-A2E0-48D7E134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74" y="5150820"/>
            <a:ext cx="10753200" cy="4139998"/>
          </a:xfrm>
        </p:spPr>
        <p:txBody>
          <a:bodyPr/>
          <a:lstStyle/>
          <a:p>
            <a:r>
              <a:rPr lang="cs-CZ" altLang="en-US" b="1" dirty="0">
                <a:solidFill>
                  <a:srgbClr val="0000DC"/>
                </a:solidFill>
              </a:rPr>
              <a:t>nepřímá transfuze </a:t>
            </a:r>
            <a:r>
              <a:rPr lang="cs-CZ" altLang="en-US" dirty="0"/>
              <a:t>– OD ROKU 1916 SE PROVÁDÍ PŘENOS KRVE OD DÁRCE DO KREVNÍCH KONZERV</a:t>
            </a:r>
          </a:p>
          <a:p>
            <a:endParaRPr lang="cs-CZ" dirty="0"/>
          </a:p>
        </p:txBody>
      </p:sp>
      <p:pic>
        <p:nvPicPr>
          <p:cNvPr id="6" name="Picture 5" descr="bloodbank-transfusion">
            <a:extLst>
              <a:ext uri="{FF2B5EF4-FFF2-40B4-BE49-F238E27FC236}">
                <a16:creationId xmlns:a16="http://schemas.microsoft.com/office/drawing/2014/main" id="{792C0989-8FEB-446C-B9D6-B08BC7E4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764515"/>
            <a:ext cx="4188460" cy="2793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transfusion">
            <a:extLst>
              <a:ext uri="{FF2B5EF4-FFF2-40B4-BE49-F238E27FC236}">
                <a16:creationId xmlns:a16="http://schemas.microsoft.com/office/drawing/2014/main" id="{082C658D-93FC-4F8C-B6E1-6FE54089A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730" y="1762610"/>
            <a:ext cx="3557270" cy="2795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ED9E2EAB-A294-4D47-82FA-A6472FC16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169" y="1762610"/>
            <a:ext cx="2625090" cy="2693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23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ADD25-984A-4E63-B0F1-0C3D629FC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9E393F-4F31-4DFB-8E11-1AAFB691C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82D2B9-40BE-4498-9286-BA35E908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ym typeface="+mn-ea"/>
              </a:rPr>
              <a:t>Exsanquinační</a:t>
            </a:r>
            <a:r>
              <a:rPr lang="cs-CZ" altLang="cs-CZ" dirty="0">
                <a:sym typeface="+mn-ea"/>
              </a:rPr>
              <a:t>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CB5539-F89A-4B0F-A93B-7530428A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ym typeface="+mn-ea"/>
              </a:rPr>
              <a:t>výměnná transfuze u novorozenců při fetální erytroblastóze (matka </a:t>
            </a:r>
            <a:r>
              <a:rPr lang="cs-CZ" altLang="cs-CZ" dirty="0" err="1">
                <a:sym typeface="+mn-ea"/>
              </a:rPr>
              <a:t>Rh</a:t>
            </a:r>
            <a:r>
              <a:rPr lang="cs-CZ" altLang="cs-CZ" dirty="0">
                <a:sym typeface="+mn-ea"/>
              </a:rPr>
              <a:t>-) 2. – 3. den po porodu do pupečního pahýlu pomocí speciální soupravy – uzavřený systém</a:t>
            </a:r>
            <a:endParaRPr lang="cs-CZ" altLang="cs-CZ" dirty="0"/>
          </a:p>
          <a:p>
            <a:r>
              <a:rPr lang="cs-CZ" altLang="cs-CZ" dirty="0">
                <a:sym typeface="+mn-ea"/>
              </a:rPr>
              <a:t>prevencí je podání 1 </a:t>
            </a:r>
            <a:r>
              <a:rPr lang="cs-CZ" altLang="cs-CZ" dirty="0" err="1">
                <a:sym typeface="+mn-ea"/>
              </a:rPr>
              <a:t>amp</a:t>
            </a:r>
            <a:r>
              <a:rPr lang="cs-CZ" altLang="cs-CZ" dirty="0">
                <a:sym typeface="+mn-ea"/>
              </a:rPr>
              <a:t>. Anti D – </a:t>
            </a:r>
            <a:r>
              <a:rPr lang="cs-CZ" altLang="cs-CZ" dirty="0" err="1">
                <a:sym typeface="+mn-ea"/>
              </a:rPr>
              <a:t>gamaglobuinu</a:t>
            </a:r>
            <a:r>
              <a:rPr lang="cs-CZ" altLang="cs-CZ" dirty="0">
                <a:sym typeface="+mn-ea"/>
              </a:rPr>
              <a:t> </a:t>
            </a:r>
            <a:r>
              <a:rPr lang="cs-CZ" altLang="cs-CZ" dirty="0" err="1">
                <a:sym typeface="+mn-ea"/>
              </a:rPr>
              <a:t>i.m</a:t>
            </a:r>
            <a:r>
              <a:rPr lang="cs-CZ" altLang="cs-CZ" dirty="0">
                <a:sym typeface="+mn-ea"/>
              </a:rPr>
              <a:t>. po porodu každé </a:t>
            </a:r>
            <a:r>
              <a:rPr lang="cs-CZ" altLang="cs-CZ" dirty="0" err="1">
                <a:sym typeface="+mn-ea"/>
              </a:rPr>
              <a:t>Rh</a:t>
            </a:r>
            <a:r>
              <a:rPr lang="cs-CZ" altLang="cs-CZ" dirty="0">
                <a:sym typeface="+mn-ea"/>
              </a:rPr>
              <a:t>- ženě</a:t>
            </a:r>
            <a:endParaRPr lang="cs-CZ" altLang="cs-CZ" dirty="0"/>
          </a:p>
          <a:p>
            <a:endParaRPr lang="en-US" dirty="0"/>
          </a:p>
          <a:p>
            <a:r>
              <a:rPr lang="en-US" b="1" dirty="0" err="1"/>
              <a:t>Reexanquinační</a:t>
            </a:r>
            <a:r>
              <a:rPr lang="en-US" b="1" dirty="0"/>
              <a:t> </a:t>
            </a:r>
            <a:r>
              <a:rPr lang="en-US" b="1" dirty="0" err="1"/>
              <a:t>transfuze</a:t>
            </a:r>
            <a:r>
              <a:rPr lang="cs-CZ" alt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opakovaná</a:t>
            </a:r>
            <a:r>
              <a:rPr lang="en-US" dirty="0"/>
              <a:t> </a:t>
            </a:r>
            <a:r>
              <a:rPr lang="en-US" dirty="0" err="1"/>
              <a:t>výměnná</a:t>
            </a:r>
            <a:r>
              <a:rPr lang="en-US" dirty="0"/>
              <a:t> </a:t>
            </a:r>
            <a:r>
              <a:rPr lang="en-US" dirty="0" err="1"/>
              <a:t>transfúze</a:t>
            </a:r>
            <a:r>
              <a:rPr lang="en-US" dirty="0"/>
              <a:t> </a:t>
            </a:r>
            <a:r>
              <a:rPr lang="en-US" dirty="0" err="1"/>
              <a:t>novorozenců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nedonošenců</a:t>
            </a:r>
            <a:endParaRPr lang="en-US" dirty="0"/>
          </a:p>
          <a:p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97313E86-366D-4011-88C2-7CEBBE20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42" y="4256527"/>
            <a:ext cx="2870558" cy="14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19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DB9EE0-CC09-42FF-B37E-60684F9E9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Transfuze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BF4D2A-6D5D-4A24-B9D2-DCEC1C43B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A871E3-7227-4BD8-8473-B06FDCD2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3647"/>
            <a:ext cx="10753200" cy="451576"/>
          </a:xfrm>
        </p:spPr>
        <p:txBody>
          <a:bodyPr/>
          <a:lstStyle/>
          <a:p>
            <a:r>
              <a:rPr lang="cs-CZ" dirty="0" err="1"/>
              <a:t>Kordocentéza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994A55-FE89-4A4F-B36E-3B8A779D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171576"/>
            <a:ext cx="7297565" cy="4139998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k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z </a:t>
            </a:r>
            <a:r>
              <a:rPr lang="en-US" dirty="0" err="1"/>
              <a:t>pupeční</a:t>
            </a:r>
            <a:r>
              <a:rPr lang="en-US" dirty="0"/>
              <a:t> </a:t>
            </a:r>
            <a:r>
              <a:rPr lang="en-US" dirty="0" err="1"/>
              <a:t>žíly</a:t>
            </a:r>
            <a:r>
              <a:rPr lang="en-US" dirty="0"/>
              <a:t> </a:t>
            </a:r>
            <a:r>
              <a:rPr lang="en-US" dirty="0" err="1"/>
              <a:t>jehlou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břišní</a:t>
            </a:r>
            <a:r>
              <a:rPr lang="en-US" dirty="0"/>
              <a:t> a </a:t>
            </a:r>
            <a:r>
              <a:rPr lang="en-US" dirty="0" err="1"/>
              <a:t>děložní</a:t>
            </a:r>
            <a:r>
              <a:rPr lang="en-US" dirty="0"/>
              <a:t> </a:t>
            </a:r>
            <a:r>
              <a:rPr lang="en-US" dirty="0" err="1"/>
              <a:t>stěnu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 cm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odstupem</a:t>
            </a:r>
            <a:r>
              <a:rPr lang="en-US" dirty="0"/>
              <a:t> z </a:t>
            </a:r>
            <a:r>
              <a:rPr lang="en-US" dirty="0" err="1"/>
              <a:t>plodové</a:t>
            </a:r>
            <a:r>
              <a:rPr lang="en-US" dirty="0"/>
              <a:t> </a:t>
            </a:r>
            <a:r>
              <a:rPr lang="en-US" dirty="0" err="1"/>
              <a:t>plochy</a:t>
            </a:r>
            <a:r>
              <a:rPr lang="en-US" dirty="0"/>
              <a:t> </a:t>
            </a:r>
            <a:r>
              <a:rPr lang="en-US" dirty="0" err="1"/>
              <a:t>placenty</a:t>
            </a:r>
            <a:r>
              <a:rPr lang="en-US" dirty="0"/>
              <a:t>,</a:t>
            </a:r>
          </a:p>
          <a:p>
            <a:r>
              <a:rPr lang="en-US" dirty="0" err="1"/>
              <a:t>provádí</a:t>
            </a:r>
            <a:r>
              <a:rPr lang="en-US" dirty="0"/>
              <a:t> se za </a:t>
            </a:r>
            <a:r>
              <a:rPr lang="en-US" dirty="0" err="1"/>
              <a:t>asistence</a:t>
            </a:r>
            <a:r>
              <a:rPr lang="en-US" dirty="0"/>
              <a:t> </a:t>
            </a:r>
            <a:r>
              <a:rPr lang="en-US" dirty="0" err="1"/>
              <a:t>ultrazvuku</a:t>
            </a:r>
            <a:endParaRPr lang="en-US" dirty="0"/>
          </a:p>
          <a:p>
            <a:r>
              <a:rPr lang="en-US" dirty="0" err="1"/>
              <a:t>nebezpečí</a:t>
            </a:r>
            <a:r>
              <a:rPr lang="en-US" dirty="0"/>
              <a:t> </a:t>
            </a:r>
            <a:r>
              <a:rPr lang="en-US" dirty="0" err="1"/>
              <a:t>poranění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vyvolání</a:t>
            </a:r>
            <a:r>
              <a:rPr lang="en-US" dirty="0"/>
              <a:t> </a:t>
            </a:r>
            <a:r>
              <a:rPr lang="en-US" dirty="0" err="1"/>
              <a:t>předčasného</a:t>
            </a:r>
            <a:r>
              <a:rPr lang="en-US" dirty="0"/>
              <a:t> </a:t>
            </a:r>
            <a:r>
              <a:rPr lang="en-US" dirty="0" err="1"/>
              <a:t>porodu</a:t>
            </a:r>
            <a:r>
              <a:rPr lang="en-US" dirty="0"/>
              <a:t> –1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cs-CZ" dirty="0"/>
              <a:t>2</a:t>
            </a:r>
            <a:r>
              <a:rPr lang="en-US" dirty="0"/>
              <a:t>%</a:t>
            </a:r>
            <a:r>
              <a:rPr lang="cs-CZ" dirty="0"/>
              <a:t>, n</a:t>
            </a:r>
            <a:r>
              <a:rPr lang="en-US" dirty="0" err="1"/>
              <a:t>ěkdy</a:t>
            </a:r>
            <a:r>
              <a:rPr lang="en-US" dirty="0"/>
              <a:t> je </a:t>
            </a:r>
            <a:r>
              <a:rPr lang="en-US" dirty="0" err="1"/>
              <a:t>prováděna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fetoskopii</a:t>
            </a:r>
            <a:endParaRPr lang="en-US" dirty="0"/>
          </a:p>
          <a:p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, Rh</a:t>
            </a:r>
            <a:r>
              <a:rPr lang="cs-CZ" dirty="0"/>
              <a:t> </a:t>
            </a:r>
            <a:r>
              <a:rPr lang="en-US" dirty="0" err="1"/>
              <a:t>faktoru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od 20. -24 t. gravidity, </a:t>
            </a:r>
            <a:r>
              <a:rPr lang="en-US" dirty="0" err="1"/>
              <a:t>později</a:t>
            </a:r>
            <a:r>
              <a:rPr lang="en-US" dirty="0"/>
              <a:t> 1denní </a:t>
            </a:r>
            <a:r>
              <a:rPr lang="en-US" dirty="0" err="1"/>
              <a:t>hospitaliz</a:t>
            </a:r>
            <a:r>
              <a:rPr lang="cs-CZ" dirty="0" err="1"/>
              <a:t>ace</a:t>
            </a:r>
            <a:r>
              <a:rPr lang="cs-CZ" dirty="0"/>
              <a:t>, </a:t>
            </a:r>
            <a:r>
              <a:rPr lang="en-US" dirty="0" err="1"/>
              <a:t>monitorování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po </a:t>
            </a:r>
            <a:r>
              <a:rPr lang="en-US" dirty="0" err="1"/>
              <a:t>výkonu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8EA5C9-8816-4F34-98A7-9EEB5472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018" y="1869116"/>
            <a:ext cx="4240696" cy="3254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423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transfuze[2021101106485262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738</TotalTime>
  <Words>3348</Words>
  <Application>Microsoft Office PowerPoint</Application>
  <PresentationFormat>Širokoúhlá obrazovka</PresentationFormat>
  <Paragraphs>460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Tahoma</vt:lpstr>
      <vt:lpstr>Wingdings</vt:lpstr>
      <vt:lpstr>Prezentace_MU_CZ</vt:lpstr>
      <vt:lpstr>Transfuze</vt:lpstr>
      <vt:lpstr>Transfuze </vt:lpstr>
      <vt:lpstr>Transfuze </vt:lpstr>
      <vt:lpstr>Indikace k transfuzi</vt:lpstr>
      <vt:lpstr>Indikace k transfuzi</vt:lpstr>
      <vt:lpstr>Druhy transfuze</vt:lpstr>
      <vt:lpstr>Přímá transfuze</vt:lpstr>
      <vt:lpstr>Exsanquinační transfuze</vt:lpstr>
      <vt:lpstr>Kordocentéza </vt:lpstr>
      <vt:lpstr>Intrauterunní transfuze</vt:lpstr>
      <vt:lpstr>Autologní transfuze</vt:lpstr>
      <vt:lpstr>Autologní transfuze</vt:lpstr>
      <vt:lpstr>Typy autologních transfuzí</vt:lpstr>
      <vt:lpstr>Perioperační transfuze</vt:lpstr>
      <vt:lpstr>Výhody autologní transfuze</vt:lpstr>
      <vt:lpstr>Nevýhody autologní transfuze</vt:lpstr>
      <vt:lpstr>Transfuzní přípravky</vt:lpstr>
      <vt:lpstr>Deriváty získané plazmaferézou</vt:lpstr>
      <vt:lpstr>Transfuzní přípravky</vt:lpstr>
      <vt:lpstr>Transfuzní přípravky</vt:lpstr>
      <vt:lpstr>Transfuzní přípravky</vt:lpstr>
      <vt:lpstr>Krevní deriváty</vt:lpstr>
      <vt:lpstr>Krevní konzerva</vt:lpstr>
      <vt:lpstr>Krevní konzerva</vt:lpstr>
      <vt:lpstr>Krevní konzerva</vt:lpstr>
      <vt:lpstr>Označení krevní konzervy</vt:lpstr>
      <vt:lpstr>Označení krevní konzervy</vt:lpstr>
      <vt:lpstr>Označení krevní konzervy</vt:lpstr>
      <vt:lpstr>Objednání krevní konzervy</vt:lpstr>
      <vt:lpstr>Odběr </vt:lpstr>
      <vt:lpstr>Prezentace aplikace PowerPoint</vt:lpstr>
      <vt:lpstr>Podání transfuze - zásady</vt:lpstr>
      <vt:lpstr>Příprava pacienta, pomůcky</vt:lpstr>
      <vt:lpstr>Transfuze - pomůcky</vt:lpstr>
      <vt:lpstr>Bed side test - pomůcky</vt:lpstr>
      <vt:lpstr>Povinnosti před podáním transfuze</vt:lpstr>
      <vt:lpstr>Povinnosti před podáním transfuze</vt:lpstr>
      <vt:lpstr>Transfuzní deník</vt:lpstr>
      <vt:lpstr>Bed side test</vt:lpstr>
      <vt:lpstr>Ověření krevní skupiny</vt:lpstr>
      <vt:lpstr>Podání plazmy</vt:lpstr>
      <vt:lpstr>Podání plazmy</vt:lpstr>
      <vt:lpstr>Podání plazmy</vt:lpstr>
      <vt:lpstr>Podání plazmy</vt:lpstr>
      <vt:lpstr>Péče o pacienta v průběhu podání transfuze</vt:lpstr>
      <vt:lpstr>Péče po podání transfuze</vt:lpstr>
      <vt:lpstr>Péče po podání transfuze</vt:lpstr>
      <vt:lpstr>Komplikace transfuze</vt:lpstr>
      <vt:lpstr>Pyretická reakce</vt:lpstr>
      <vt:lpstr>Hemolytická reakce</vt:lpstr>
      <vt:lpstr>Alergická reakce</vt:lpstr>
      <vt:lpstr>Oběhové přetížení (hypervolemie)</vt:lpstr>
      <vt:lpstr>Bakteriální reakce</vt:lpstr>
      <vt:lpstr>Zkoušky vhodnosti a kompatibility krve (shrnutí)</vt:lpstr>
      <vt:lpstr>Videa ke shlédnutí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49</cp:revision>
  <cp:lastPrinted>1601-01-01T00:00:00Z</cp:lastPrinted>
  <dcterms:created xsi:type="dcterms:W3CDTF">2021-02-15T10:37:16Z</dcterms:created>
  <dcterms:modified xsi:type="dcterms:W3CDTF">2021-10-13T06:09:44Z</dcterms:modified>
</cp:coreProperties>
</file>