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303" r:id="rId3"/>
    <p:sldId id="302" r:id="rId4"/>
    <p:sldId id="309" r:id="rId5"/>
    <p:sldId id="310" r:id="rId6"/>
    <p:sldId id="304" r:id="rId7"/>
    <p:sldId id="311" r:id="rId8"/>
    <p:sldId id="307" r:id="rId9"/>
    <p:sldId id="300" r:id="rId10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64A"/>
    <a:srgbClr val="EBECED"/>
    <a:srgbClr val="7AC143"/>
    <a:srgbClr val="FFFFFF"/>
    <a:srgbClr val="62BB46"/>
    <a:srgbClr val="21A9C0"/>
    <a:srgbClr val="F6F7F7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87127" autoAdjust="0"/>
  </p:normalViewPr>
  <p:slideViewPr>
    <p:cSldViewPr snapToGrid="0" showGuides="1">
      <p:cViewPr varScale="1">
        <p:scale>
          <a:sx n="158" d="100"/>
          <a:sy n="158" d="100"/>
        </p:scale>
        <p:origin x="108" y="312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16-Sep-21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6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stathandbook.com/index.html" TargetMode="External"/><Relationship Id="rId13" Type="http://schemas.openxmlformats.org/officeDocument/2006/relationships/image" Target="../media/image29.jpeg"/><Relationship Id="rId3" Type="http://schemas.openxmlformats.org/officeDocument/2006/relationships/hyperlink" Target="https://wiki.python.org/moin/BeginnersGuide/NonProgrammers" TargetMode="External"/><Relationship Id="rId7" Type="http://schemas.openxmlformats.org/officeDocument/2006/relationships/hyperlink" Target="https://www.dataquest.io/blog/jupyter-notebook-tutorial/" TargetMode="External"/><Relationship Id="rId12" Type="http://schemas.openxmlformats.org/officeDocument/2006/relationships/image" Target="../media/image28.png"/><Relationship Id="rId2" Type="http://schemas.openxmlformats.org/officeDocument/2006/relationships/hyperlink" Target="https://www.kaggle.com/learn/overview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esearch.google.com/colaboratory/faq.html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guides.github.com/activities/hello-world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wiki.python.org/moin/BeginnersGuide/Programmers" TargetMode="Externa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cs-CZ" sz="4800" dirty="0"/>
              <a:t/>
            </a:r>
            <a:br>
              <a:rPr lang="en-GB" altLang="cs-CZ" sz="4800" dirty="0"/>
            </a:br>
            <a:r>
              <a:rPr lang="en-US" altLang="cs-CZ" sz="4800" dirty="0" smtClean="0"/>
              <a:t>Week 1 </a:t>
            </a:r>
            <a:r>
              <a:rPr lang="en-US" altLang="cs-CZ" sz="4800" dirty="0"/>
              <a:t>: </a:t>
            </a:r>
            <a:r>
              <a:rPr lang="en-US" altLang="cs-CZ" sz="4800" dirty="0" smtClean="0"/>
              <a:t>Introduction to the course</a:t>
            </a:r>
            <a:endParaRPr lang="en-GB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Bioinformatics (LF:DSIB01)</a:t>
            </a:r>
            <a:endParaRPr lang="en-GB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" y="345438"/>
            <a:ext cx="4277238" cy="1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0210" y="2449142"/>
            <a:ext cx="2710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Introduce ourselves</a:t>
            </a:r>
          </a:p>
          <a:p>
            <a:endParaRPr lang="en-US" dirty="0"/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Project</a:t>
            </a:r>
          </a:p>
          <a:p>
            <a:r>
              <a:rPr lang="en-US" dirty="0" smtClean="0"/>
              <a:t>Motivation for the course</a:t>
            </a:r>
          </a:p>
        </p:txBody>
      </p:sp>
      <p:pic>
        <p:nvPicPr>
          <p:cNvPr id="1026" name="Picture 2" descr="Lessons on How to Introduce People | Southern L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711"/>
            <a:ext cx="12192000" cy="81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53902">
            <a:off x="2075580" y="4025049"/>
            <a:ext cx="84720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iandra GD" panose="020E0502030308020204" pitchFamily="34" charset="0"/>
              </a:rPr>
              <a:t>Introductions</a:t>
            </a:r>
          </a:p>
          <a:p>
            <a:endParaRPr lang="en-US" sz="3200" dirty="0" smtClean="0">
              <a:latin typeface="Maiandra GD" panose="020E0502030308020204" pitchFamily="34" charset="0"/>
            </a:endParaRPr>
          </a:p>
          <a:p>
            <a:r>
              <a:rPr lang="en-US" sz="2000" dirty="0" smtClean="0">
                <a:latin typeface="Maiandra GD" panose="020E0502030308020204" pitchFamily="34" charset="0"/>
              </a:rPr>
              <a:t>Let’s take 1 minute to introduce ourselves, our name, our background </a:t>
            </a:r>
          </a:p>
          <a:p>
            <a:r>
              <a:rPr lang="en-US" sz="2000" dirty="0" smtClean="0">
                <a:latin typeface="Maiandra GD" panose="020E0502030308020204" pitchFamily="34" charset="0"/>
              </a:rPr>
              <a:t>the main project we work on, and our </a:t>
            </a:r>
            <a:r>
              <a:rPr lang="en-US" sz="2000" u="sng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motivation</a:t>
            </a:r>
            <a:r>
              <a:rPr lang="en-US" sz="2000" dirty="0" smtClean="0">
                <a:latin typeface="Maiandra GD" panose="020E0502030308020204" pitchFamily="34" charset="0"/>
              </a:rPr>
              <a:t> for taking this class</a:t>
            </a:r>
          </a:p>
        </p:txBody>
      </p:sp>
    </p:spTree>
    <p:extLst>
      <p:ext uri="{BB962C8B-B14F-4D97-AF65-F5344CB8AC3E}">
        <p14:creationId xmlns:p14="http://schemas.microsoft.com/office/powerpoint/2010/main" val="326607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Bioinformatics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7694" y="1321247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bioinformatics?</a:t>
            </a:r>
            <a:endParaRPr lang="en-US" dirty="0"/>
          </a:p>
        </p:txBody>
      </p:sp>
      <p:pic>
        <p:nvPicPr>
          <p:cNvPr id="2050" name="Picture 2" descr="Bioinformatics- Introduction and Applications - Bioinformatics - Microbe 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62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0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Bioinformatics?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731148" y="2194559"/>
            <a:ext cx="4832820" cy="4228012"/>
          </a:xfrm>
          <a:prstGeom prst="ellipse">
            <a:avLst/>
          </a:prstGeom>
          <a:solidFill>
            <a:srgbClr val="B9E1AD">
              <a:alpha val="23137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757126" y="160474"/>
            <a:ext cx="5204025" cy="4730932"/>
          </a:xfrm>
          <a:prstGeom prst="ellipse">
            <a:avLst/>
          </a:prstGeom>
          <a:solidFill>
            <a:srgbClr val="B9E1AD">
              <a:alpha val="23137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4858" y="2220685"/>
            <a:ext cx="4593336" cy="4175760"/>
          </a:xfrm>
          <a:prstGeom prst="ellipse">
            <a:avLst/>
          </a:prstGeom>
          <a:solidFill>
            <a:srgbClr val="B9E1AD">
              <a:alpha val="23137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14559" y="4918314"/>
            <a:ext cx="186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</a:t>
            </a:r>
          </a:p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8171" y="4918314"/>
            <a:ext cx="186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94171" y="932775"/>
            <a:ext cx="186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39245" y="2704732"/>
            <a:ext cx="154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Biostatistics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13667" y="270473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Computational</a:t>
            </a:r>
          </a:p>
          <a:p>
            <a:r>
              <a:rPr lang="en-US" b="1" dirty="0" smtClean="0"/>
              <a:t>Biology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94171" y="4945222"/>
            <a:ext cx="266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</a:p>
          <a:p>
            <a:r>
              <a:rPr lang="en-US" b="1" dirty="0" smtClean="0"/>
              <a:t>Science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85016" y="3669477"/>
            <a:ext cx="16337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Bioinformatics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576" y="1211333"/>
            <a:ext cx="4122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science</a:t>
            </a:r>
            <a:r>
              <a:rPr lang="en-US" dirty="0" smtClean="0"/>
              <a:t> that uses Computational and Statistical tools in order to address Biological questions.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400" y="2202198"/>
            <a:ext cx="347390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Key Skills</a:t>
            </a:r>
          </a:p>
          <a:p>
            <a:endParaRPr lang="en-US" dirty="0" smtClean="0">
              <a:solidFill>
                <a:srgbClr val="39464A"/>
              </a:solidFill>
            </a:endParaRPr>
          </a:p>
          <a:p>
            <a:r>
              <a:rPr lang="en-US" dirty="0" smtClean="0">
                <a:solidFill>
                  <a:srgbClr val="39464A"/>
                </a:solidFill>
              </a:rPr>
              <a:t>Scientific Rigor</a:t>
            </a:r>
          </a:p>
          <a:p>
            <a:r>
              <a:rPr lang="en-US" dirty="0" smtClean="0">
                <a:solidFill>
                  <a:srgbClr val="39464A"/>
                </a:solidFill>
              </a:rPr>
              <a:t>Engineering Mentality</a:t>
            </a:r>
          </a:p>
          <a:p>
            <a:r>
              <a:rPr lang="en-US" dirty="0" smtClean="0">
                <a:solidFill>
                  <a:srgbClr val="39464A"/>
                </a:solidFill>
              </a:rPr>
              <a:t>Collaborative</a:t>
            </a:r>
            <a:r>
              <a:rPr lang="en-US" dirty="0" smtClean="0">
                <a:solidFill>
                  <a:srgbClr val="39464A"/>
                </a:solidFill>
              </a:rPr>
              <a:t> </a:t>
            </a:r>
            <a:r>
              <a:rPr lang="en-US" dirty="0">
                <a:solidFill>
                  <a:srgbClr val="39464A"/>
                </a:solidFill>
              </a:rPr>
              <a:t>Spirit</a:t>
            </a:r>
          </a:p>
          <a:p>
            <a:r>
              <a:rPr lang="en-US" dirty="0" smtClean="0">
                <a:solidFill>
                  <a:srgbClr val="39464A"/>
                </a:solidFill>
              </a:rPr>
              <a:t>Interdisciplinary Understanding</a:t>
            </a:r>
          </a:p>
          <a:p>
            <a:r>
              <a:rPr lang="en-US" dirty="0" smtClean="0">
                <a:solidFill>
                  <a:srgbClr val="39464A"/>
                </a:solidFill>
              </a:rPr>
              <a:t>Simplification and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400" y="4321576"/>
            <a:ext cx="347390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Key Pitfalls</a:t>
            </a:r>
          </a:p>
          <a:p>
            <a:endParaRPr lang="en-US" dirty="0" smtClean="0">
              <a:solidFill>
                <a:srgbClr val="39464A"/>
              </a:solidFill>
            </a:endParaRPr>
          </a:p>
          <a:p>
            <a:r>
              <a:rPr lang="en-US" dirty="0" smtClean="0">
                <a:solidFill>
                  <a:srgbClr val="39464A"/>
                </a:solidFill>
              </a:rPr>
              <a:t>Hacker Mentality</a:t>
            </a:r>
          </a:p>
          <a:p>
            <a:r>
              <a:rPr lang="en-US" dirty="0" smtClean="0">
                <a:solidFill>
                  <a:srgbClr val="39464A"/>
                </a:solidFill>
              </a:rPr>
              <a:t>Bad Code &gt; Reproducibility</a:t>
            </a:r>
          </a:p>
          <a:p>
            <a:r>
              <a:rPr lang="en-US" dirty="0" smtClean="0">
                <a:solidFill>
                  <a:srgbClr val="39464A"/>
                </a:solidFill>
              </a:rPr>
              <a:t>Uninterpretable Models</a:t>
            </a:r>
          </a:p>
          <a:p>
            <a:r>
              <a:rPr lang="en-US" dirty="0" smtClean="0">
                <a:solidFill>
                  <a:srgbClr val="39464A"/>
                </a:solidFill>
              </a:rPr>
              <a:t>Jargon and Gatekeeping</a:t>
            </a:r>
          </a:p>
          <a:p>
            <a:r>
              <a:rPr lang="en-US" dirty="0">
                <a:solidFill>
                  <a:srgbClr val="39464A"/>
                </a:solidFill>
              </a:rPr>
              <a:t>Losing track of goal: </a:t>
            </a:r>
            <a:r>
              <a:rPr lang="en-US" u="sng" dirty="0" smtClean="0">
                <a:solidFill>
                  <a:srgbClr val="39464A"/>
                </a:solidFill>
              </a:rPr>
              <a:t>Biology</a:t>
            </a:r>
            <a:endParaRPr lang="en-US" u="sng" dirty="0">
              <a:solidFill>
                <a:srgbClr val="394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Someone finishing this course should: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Have a </a:t>
            </a:r>
            <a:r>
              <a:rPr lang="en-US" u="sng" dirty="0" smtClean="0"/>
              <a:t>basic understanding</a:t>
            </a:r>
            <a:r>
              <a:rPr lang="en-US" dirty="0" smtClean="0"/>
              <a:t> of the theory and practice of Bioinformatic Research</a:t>
            </a:r>
          </a:p>
          <a:p>
            <a:pPr marL="457200" indent="-457200">
              <a:buAutoNum type="alphaLcParenR"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Be able to </a:t>
            </a:r>
            <a:r>
              <a:rPr lang="en-US" u="sng" dirty="0" smtClean="0"/>
              <a:t>practically function</a:t>
            </a:r>
            <a:r>
              <a:rPr lang="en-US" dirty="0" smtClean="0"/>
              <a:t> in a Bioinformatics research group setting or other collaborative setting</a:t>
            </a:r>
          </a:p>
          <a:p>
            <a:pPr marL="457200" indent="-457200">
              <a:buAutoNum type="alphaLcParenR"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Be able to </a:t>
            </a:r>
            <a:r>
              <a:rPr lang="en-US" u="sng" dirty="0" smtClean="0"/>
              <a:t>produce and present analysis results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/ week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22076"/>
              </p:ext>
            </p:extLst>
          </p:nvPr>
        </p:nvGraphicFramePr>
        <p:xfrm>
          <a:off x="466725" y="1190626"/>
          <a:ext cx="8931051" cy="46751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16381">
                  <a:extLst>
                    <a:ext uri="{9D8B030D-6E8A-4147-A177-3AD203B41FA5}">
                      <a16:colId xmlns:a16="http://schemas.microsoft.com/office/drawing/2014/main" val="1053514589"/>
                    </a:ext>
                  </a:extLst>
                </a:gridCol>
                <a:gridCol w="1385140">
                  <a:extLst>
                    <a:ext uri="{9D8B030D-6E8A-4147-A177-3AD203B41FA5}">
                      <a16:colId xmlns:a16="http://schemas.microsoft.com/office/drawing/2014/main" val="2067092622"/>
                    </a:ext>
                  </a:extLst>
                </a:gridCol>
                <a:gridCol w="3163081">
                  <a:extLst>
                    <a:ext uri="{9D8B030D-6E8A-4147-A177-3AD203B41FA5}">
                      <a16:colId xmlns:a16="http://schemas.microsoft.com/office/drawing/2014/main" val="4198994627"/>
                    </a:ext>
                  </a:extLst>
                </a:gridCol>
                <a:gridCol w="3266449">
                  <a:extLst>
                    <a:ext uri="{9D8B030D-6E8A-4147-A177-3AD203B41FA5}">
                      <a16:colId xmlns:a16="http://schemas.microsoft.com/office/drawing/2014/main" val="2035293347"/>
                    </a:ext>
                  </a:extLst>
                </a:gridCol>
              </a:tblGrid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Week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Material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u="none" strike="noStrike" dirty="0" smtClean="0">
                        <a:effectLst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250539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Week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17-Sep-21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Introduction</a:t>
                      </a:r>
                      <a:r>
                        <a:rPr lang="en-US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to the course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683629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Week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24-Sep-21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Intro to Molecular </a:t>
                      </a:r>
                      <a:r>
                        <a:rPr lang="en-US" sz="1000" u="none" strike="noStrike" dirty="0" smtClean="0">
                          <a:effectLst/>
                        </a:rPr>
                        <a:t>Biology / Genomics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Organizing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data,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Git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026854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Week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1-Oct-21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Exploring the human genome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Sequence Databases, Preprocessing NGS data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33721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Week 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8-Oct-21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Sequence Alignment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NGS data Alignment</a:t>
                      </a:r>
                      <a:r>
                        <a:rPr lang="en-US" sz="1000" u="none" strike="noStrike" dirty="0">
                          <a:effectLst/>
                        </a:rPr>
                        <a:t>, </a:t>
                      </a:r>
                      <a:r>
                        <a:rPr lang="en-US" sz="1000" u="none" strike="noStrike" dirty="0" smtClean="0">
                          <a:effectLst/>
                        </a:rPr>
                        <a:t>Peak Calling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1050297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Week 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15-Oct-21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Sequence (over)Representation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Motif </a:t>
                      </a:r>
                      <a:r>
                        <a:rPr lang="en-US" sz="1000" u="none" strike="noStrike" dirty="0" smtClean="0">
                          <a:effectLst/>
                        </a:rPr>
                        <a:t>Finding Tools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1716330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22-Oct-21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Week Off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151709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29-Oct-21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Week Off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183353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Week </a:t>
                      </a:r>
                      <a:r>
                        <a:rPr lang="en-US" sz="1000" u="none" strike="noStrike" dirty="0" smtClean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5-Nov-21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Evaluation Metrics and Data </a:t>
                      </a:r>
                      <a:r>
                        <a:rPr lang="en-US" sz="1000" u="none" strike="noStrike" dirty="0">
                          <a:effectLst/>
                        </a:rPr>
                        <a:t>Visualization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75351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Week </a:t>
                      </a:r>
                      <a:r>
                        <a:rPr lang="en-US" sz="1000" u="none" strike="noStrike" dirty="0" smtClean="0">
                          <a:effectLst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12-Nov-21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ML techniques I (log </a:t>
                      </a:r>
                      <a:r>
                        <a:rPr lang="fr-FR" sz="1000" u="none" strike="noStrike" dirty="0" err="1">
                          <a:effectLst/>
                        </a:rPr>
                        <a:t>regresion</a:t>
                      </a:r>
                      <a:r>
                        <a:rPr lang="fr-FR" sz="1000" u="none" strike="noStrike" dirty="0">
                          <a:effectLst/>
                        </a:rPr>
                        <a:t>, </a:t>
                      </a:r>
                      <a:r>
                        <a:rPr lang="fr-FR" sz="1000" u="none" strike="noStrike" dirty="0" smtClean="0">
                          <a:effectLst/>
                        </a:rPr>
                        <a:t>SVM)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00405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Week </a:t>
                      </a:r>
                      <a:r>
                        <a:rPr lang="en-US" sz="1000" u="none" strike="noStrike" dirty="0" smtClean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19-Nov-21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ML techniques II (decision trees, random forest)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41965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Week </a:t>
                      </a:r>
                      <a:r>
                        <a:rPr lang="en-US" sz="1000" u="none" strike="noStrike" dirty="0" smtClean="0">
                          <a:effectLst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16-Nov-21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ML techniques III </a:t>
                      </a:r>
                      <a:r>
                        <a:rPr lang="fr-FR" sz="1000" u="none" strike="noStrike" dirty="0" smtClean="0">
                          <a:effectLst/>
                        </a:rPr>
                        <a:t>(ANN, </a:t>
                      </a:r>
                      <a:r>
                        <a:rPr lang="fr-FR" sz="1000" u="none" strike="noStrike" dirty="0">
                          <a:effectLst/>
                        </a:rPr>
                        <a:t>perceptrons)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183061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Week </a:t>
                      </a:r>
                      <a:r>
                        <a:rPr lang="en-US" sz="1000" u="none" strike="noStrike" dirty="0" smtClean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3-Dec-21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ML techniques IV </a:t>
                      </a:r>
                      <a:r>
                        <a:rPr lang="fr-FR" sz="1000" u="none" strike="noStrike" dirty="0" smtClean="0">
                          <a:effectLst/>
                        </a:rPr>
                        <a:t>(CNN) </a:t>
                      </a:r>
                      <a:r>
                        <a:rPr lang="fr-FR" sz="1000" u="none" strike="noStrike" dirty="0">
                          <a:effectLst/>
                        </a:rPr>
                        <a:t>+ </a:t>
                      </a:r>
                      <a:r>
                        <a:rPr lang="fr-FR" sz="1000" u="none" strike="noStrike" dirty="0" err="1">
                          <a:effectLst/>
                        </a:rPr>
                        <a:t>Advances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578385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10-Dec-21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Wrap up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388148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17-Dec-21 (?)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Colloquium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46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37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/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Tools</a:t>
            </a:r>
          </a:p>
          <a:p>
            <a:r>
              <a:rPr lang="en-US" dirty="0" smtClean="0"/>
              <a:t>Python</a:t>
            </a:r>
            <a:endParaRPr lang="en-US" dirty="0" smtClean="0"/>
          </a:p>
          <a:p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 err="1" smtClean="0"/>
              <a:t>Colaboratory</a:t>
            </a:r>
            <a:endParaRPr lang="en-US" dirty="0" smtClean="0"/>
          </a:p>
          <a:p>
            <a:r>
              <a:rPr lang="en-US" dirty="0" err="1" smtClean="0"/>
              <a:t>Jupyter</a:t>
            </a:r>
            <a:r>
              <a:rPr lang="en-US" dirty="0" smtClean="0"/>
              <a:t> Notebook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Resources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www.kaggle.com/learn/overview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wiki.python.org/moin/BeginnersGuide/NonProgrammers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wiki.python.org/moin/BeginnersGuide/Programmers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https://guides.github.com/activities/hello-world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research.google.com/colaboratory/faq.html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7"/>
              </a:rPr>
              <a:t>https://www.dataquest.io/blog/jupyter-notebook-tutorial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www.biostathandbook.com/index.html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1919" y="230777"/>
            <a:ext cx="2483997" cy="323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8332" y="230777"/>
            <a:ext cx="2512705" cy="3230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8332" y="3596106"/>
            <a:ext cx="2512705" cy="3197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0018" y="3558005"/>
            <a:ext cx="2483997" cy="3284563"/>
          </a:xfrm>
          <a:prstGeom prst="rect">
            <a:avLst/>
          </a:prstGeom>
        </p:spPr>
      </p:pic>
      <p:pic>
        <p:nvPicPr>
          <p:cNvPr id="2050" name="Picture 2" descr="File:NewTux.svg - Wikimedia Commo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03" y="1118606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23863" y="216314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368" y="1349445"/>
            <a:ext cx="59683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Ongoing project through the semester</a:t>
            </a:r>
          </a:p>
          <a:p>
            <a:endParaRPr lang="en-US" dirty="0"/>
          </a:p>
          <a:p>
            <a:r>
              <a:rPr lang="en-US" dirty="0" smtClean="0"/>
              <a:t>Small task after each practical – can be finished at home</a:t>
            </a:r>
          </a:p>
          <a:p>
            <a:endParaRPr lang="en-US" dirty="0"/>
          </a:p>
          <a:p>
            <a:r>
              <a:rPr lang="en-US" dirty="0" smtClean="0"/>
              <a:t>Colloquium: discussion of questions, results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60015" y="4586990"/>
            <a:ext cx="3204231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 dirty="0" smtClean="0">
                <a:solidFill>
                  <a:srgbClr val="21A9C0"/>
                </a:solidFill>
              </a:rPr>
              <a:t>For any questions, comments</a:t>
            </a:r>
            <a:r>
              <a:rPr lang="en-US" sz="1600" b="0" dirty="0">
                <a:solidFill>
                  <a:srgbClr val="21A9C0"/>
                </a:solidFill>
              </a:rPr>
              <a:t> </a:t>
            </a:r>
            <a:r>
              <a:rPr lang="en-US" sz="1600" b="0" dirty="0" err="1" smtClean="0">
                <a:solidFill>
                  <a:srgbClr val="21A9C0"/>
                </a:solidFill>
              </a:rPr>
              <a:t>etc</a:t>
            </a:r>
            <a:endParaRPr lang="en-US" sz="1600" b="0" dirty="0" smtClean="0">
              <a:solidFill>
                <a:srgbClr val="21A9C0"/>
              </a:solidFill>
            </a:endParaRPr>
          </a:p>
          <a:p>
            <a:pPr algn="l"/>
            <a:endParaRPr lang="en-US" sz="1600" b="0" dirty="0">
              <a:solidFill>
                <a:srgbClr val="21A9C0"/>
              </a:solidFill>
            </a:endParaRPr>
          </a:p>
          <a:p>
            <a:pPr algn="l"/>
            <a:r>
              <a:rPr lang="en-US" sz="1600" b="0" u="sng" dirty="0" smtClean="0">
                <a:solidFill>
                  <a:srgbClr val="21A9C0"/>
                </a:solidFill>
              </a:rPr>
              <a:t>panagiotis.alexiou@ceitec.muni.cz</a:t>
            </a:r>
          </a:p>
        </p:txBody>
      </p:sp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2018_Presentation.potx" id="{E48A03DA-D02B-4828-AB81-2E0A3A1968A3}" vid="{D87DA677-CFD7-4928-885D-0CCC18AB9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5410</TotalTime>
  <Words>373</Words>
  <Application>Microsoft Office PowerPoint</Application>
  <PresentationFormat>Widescreen</PresentationFormat>
  <Paragraphs>135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Maiandra GD</vt:lpstr>
      <vt:lpstr>Roboto</vt:lpstr>
      <vt:lpstr>Motiv Office</vt:lpstr>
      <vt:lpstr> Week 1 : Introduction to the course</vt:lpstr>
      <vt:lpstr>Introductions</vt:lpstr>
      <vt:lpstr>Bioinformatics</vt:lpstr>
      <vt:lpstr>What is Bioinformatics?</vt:lpstr>
      <vt:lpstr>Goals of this course</vt:lpstr>
      <vt:lpstr>Syllabus / week</vt:lpstr>
      <vt:lpstr>Resources / Tools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Lipovská</dc:creator>
  <cp:lastModifiedBy>Panagiotis Alexiou</cp:lastModifiedBy>
  <cp:revision>209</cp:revision>
  <cp:lastPrinted>2017-09-20T07:48:49Z</cp:lastPrinted>
  <dcterms:created xsi:type="dcterms:W3CDTF">2018-06-18T13:01:41Z</dcterms:created>
  <dcterms:modified xsi:type="dcterms:W3CDTF">2021-09-16T12:08:18Z</dcterms:modified>
</cp:coreProperties>
</file>