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7" r:id="rId2"/>
    <p:sldId id="307" r:id="rId3"/>
    <p:sldId id="308" r:id="rId4"/>
    <p:sldId id="313" r:id="rId5"/>
    <p:sldId id="309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4" r:id="rId16"/>
    <p:sldId id="323" r:id="rId17"/>
    <p:sldId id="325" r:id="rId18"/>
    <p:sldId id="326" r:id="rId19"/>
    <p:sldId id="311" r:id="rId20"/>
    <p:sldId id="329" r:id="rId21"/>
    <p:sldId id="327" r:id="rId22"/>
    <p:sldId id="328" r:id="rId23"/>
    <p:sldId id="330" r:id="rId24"/>
    <p:sldId id="331" r:id="rId25"/>
    <p:sldId id="332" r:id="rId26"/>
    <p:sldId id="334" r:id="rId27"/>
    <p:sldId id="335" r:id="rId28"/>
    <p:sldId id="336" r:id="rId29"/>
    <p:sldId id="337" r:id="rId30"/>
    <p:sldId id="333" r:id="rId31"/>
    <p:sldId id="338" r:id="rId32"/>
    <p:sldId id="341" r:id="rId33"/>
    <p:sldId id="342" r:id="rId34"/>
    <p:sldId id="344" r:id="rId35"/>
    <p:sldId id="345" r:id="rId36"/>
    <p:sldId id="346" r:id="rId37"/>
    <p:sldId id="339" r:id="rId38"/>
    <p:sldId id="347" r:id="rId39"/>
    <p:sldId id="348" r:id="rId40"/>
    <p:sldId id="300" r:id="rId41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2BB46"/>
    <a:srgbClr val="21A9C0"/>
    <a:srgbClr val="7AC143"/>
    <a:srgbClr val="39464A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7127" autoAdjust="0"/>
  </p:normalViewPr>
  <p:slideViewPr>
    <p:cSldViewPr snapToGrid="0" showGuides="1">
      <p:cViewPr varScale="1">
        <p:scale>
          <a:sx n="146" d="100"/>
          <a:sy n="146" d="100"/>
        </p:scale>
        <p:origin x="624" y="88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064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41064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23-Sep-21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064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41064"/>
          </a:xfrm>
          <a:prstGeom prst="rect">
            <a:avLst/>
          </a:prstGeom>
        </p:spPr>
        <p:txBody>
          <a:bodyPr vert="horz" lIns="95570" tIns="47785" rIns="95570" bIns="4778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23-Sep-21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75113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0" tIns="47785" rIns="95570" bIns="477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95570" tIns="47785" rIns="95570" bIns="4778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5570" tIns="47785" rIns="95570" bIns="4778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505" indent="-29865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4624" indent="-23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2473" indent="-23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0322" indent="-23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172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6022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3871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1720" indent="-23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1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2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08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1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6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23C0-22E8-4F3C-9489-1582CADF85A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9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936EE-4FBC-4323-8C30-7EEC88E67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22" y="397746"/>
            <a:ext cx="1247372" cy="1247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nagiotis.alexiou@ceitec.muni.cz" TargetMode="Externa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isfun.com/games/towerofhanoi.htm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mathsisfun.com/games/towerofhanoi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mailto:panagiotis.alexiou@ceitec.muni.cz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cs-CZ" sz="4800" dirty="0"/>
              <a:t/>
            </a:r>
            <a:br>
              <a:rPr lang="en-GB" altLang="cs-CZ" sz="4800" dirty="0"/>
            </a:br>
            <a:r>
              <a:rPr lang="en-US" altLang="cs-CZ" sz="4800" dirty="0" smtClean="0"/>
              <a:t>Week </a:t>
            </a:r>
            <a:r>
              <a:rPr lang="en-US" altLang="cs-CZ" sz="4800" dirty="0" smtClean="0"/>
              <a:t>2 </a:t>
            </a:r>
            <a:r>
              <a:rPr lang="en-US" altLang="cs-CZ" sz="4800" dirty="0"/>
              <a:t>: </a:t>
            </a:r>
            <a:r>
              <a:rPr lang="en-US" altLang="cs-CZ" sz="4800" dirty="0" smtClean="0"/>
              <a:t>Algorithm </a:t>
            </a:r>
            <a:r>
              <a:rPr lang="en-US" altLang="cs-CZ" sz="4800" dirty="0"/>
              <a:t>Basics</a:t>
            </a:r>
            <a:r>
              <a:rPr lang="en-GB" altLang="cs-CZ" sz="4800" dirty="0"/>
              <a:t/>
            </a:r>
            <a:br>
              <a:rPr lang="en-GB" altLang="cs-CZ" sz="4800" dirty="0"/>
            </a:br>
            <a:endParaRPr lang="en-GB" altLang="cs-CZ" sz="4800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to Bioinformatics (LF:DSIB01)</a:t>
            </a:r>
            <a:endParaRPr lang="en-GB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" y="345438"/>
            <a:ext cx="4277238" cy="1554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88" y="6355127"/>
            <a:ext cx="2351926" cy="430887"/>
          </a:xfrm>
          <a:prstGeom prst="rect">
            <a:avLst/>
          </a:prstGeom>
          <a:solidFill>
            <a:schemeClr val="bg1"/>
          </a:solidFill>
          <a:ln>
            <a:solidFill>
              <a:srgbClr val="21A9C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Panos</a:t>
            </a:r>
            <a:r>
              <a:rPr lang="en-US" sz="1100" dirty="0" smtClean="0"/>
              <a:t> Alexiou </a:t>
            </a:r>
          </a:p>
          <a:p>
            <a:r>
              <a:rPr lang="en-US" sz="1100" dirty="0" smtClean="0">
                <a:solidFill>
                  <a:srgbClr val="21A9C0"/>
                </a:solidFill>
                <a:hlinkClick r:id="rId5"/>
              </a:rPr>
              <a:t>panagiotis.alexiou@ceitec.muni.cz</a:t>
            </a:r>
            <a:endParaRPr lang="en-US" sz="1100" dirty="0" smtClean="0">
              <a:solidFill>
                <a:srgbClr val="21A9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095712"/>
            <a:ext cx="102108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vs Computer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9333" y="1582064"/>
            <a:ext cx="118467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 were to build a machine that follows these </a:t>
            </a:r>
            <a:r>
              <a:rPr lang="en-US" dirty="0" smtClean="0"/>
              <a:t>instructions, you </a:t>
            </a:r>
            <a:r>
              <a:rPr lang="en-US" dirty="0"/>
              <a:t>would need to make it specific to a particular kitchen and be </a:t>
            </a:r>
            <a:r>
              <a:rPr lang="en-US" dirty="0" smtClean="0"/>
              <a:t>tirelessly explicit </a:t>
            </a:r>
            <a:r>
              <a:rPr lang="en-US" dirty="0"/>
              <a:t>in all the steps (e.g., how many times and how hard to stir the </a:t>
            </a:r>
            <a:r>
              <a:rPr lang="en-US" dirty="0" smtClean="0"/>
              <a:t>filling</a:t>
            </a:r>
            <a:r>
              <a:rPr lang="en-US" dirty="0"/>
              <a:t>, with what kind of spoon, in what kind of bowl, etc.)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 smtClean="0"/>
              <a:t>exactly the </a:t>
            </a:r>
            <a:r>
              <a:rPr lang="en-US" dirty="0"/>
              <a:t>difference between pseudocode (the abstract sequence of steps to </a:t>
            </a:r>
            <a:r>
              <a:rPr lang="en-US" dirty="0" smtClean="0"/>
              <a:t>solve a </a:t>
            </a:r>
            <a:r>
              <a:rPr lang="en-US" dirty="0"/>
              <a:t>well-formulated computational problem) and computer code (a set of </a:t>
            </a:r>
            <a:r>
              <a:rPr lang="en-US" dirty="0" smtClean="0"/>
              <a:t>detailed </a:t>
            </a:r>
            <a:r>
              <a:rPr lang="en-US" dirty="0"/>
              <a:t>instructions that one particular computer will be able to perform).</a:t>
            </a:r>
          </a:p>
        </p:txBody>
      </p:sp>
    </p:spTree>
    <p:extLst>
      <p:ext uri="{BB962C8B-B14F-4D97-AF65-F5344CB8AC3E}">
        <p14:creationId xmlns:p14="http://schemas.microsoft.com/office/powerpoint/2010/main" val="11225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Exercise: Coin Change (Euro coins)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0325" y="1124793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Convert an amount of money into the fewest number of coins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0325" y="1494125"/>
            <a:ext cx="8340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Input</a:t>
            </a:r>
            <a:r>
              <a:rPr lang="en-US" dirty="0" smtClean="0"/>
              <a:t>: Amount of money (M)</a:t>
            </a:r>
          </a:p>
          <a:p>
            <a:r>
              <a:rPr lang="en-US" b="1" dirty="0" smtClean="0"/>
              <a:t>Output</a:t>
            </a:r>
            <a:r>
              <a:rPr lang="en-US" dirty="0" smtClean="0"/>
              <a:t>: the smallest number of 50c (a), 20c (b), 10c (c), 5c (d), 2c (e) and 1c (f)</a:t>
            </a:r>
          </a:p>
          <a:p>
            <a:r>
              <a:rPr lang="en-US" dirty="0" smtClean="0"/>
              <a:t>such that 50a+20b+10c+5d+2e+1f = 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725" y="4577028"/>
            <a:ext cx="302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Try: </a:t>
            </a:r>
            <a:r>
              <a:rPr lang="en-US" dirty="0" smtClean="0"/>
              <a:t>M=60c; M=55c; M=40c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720954"/>
            <a:ext cx="8067675" cy="1552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8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Exercise: Coin Change (</a:t>
            </a:r>
            <a:r>
              <a:rPr lang="en-US" dirty="0" err="1" smtClean="0"/>
              <a:t>Generalised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88664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73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Exercise: Coin Change (US coins)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541149"/>
            <a:ext cx="352425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274537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51470" y="3398612"/>
            <a:ext cx="369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Try</a:t>
            </a:r>
          </a:p>
          <a:p>
            <a:r>
              <a:rPr lang="en-US" dirty="0" smtClean="0"/>
              <a:t>M = 40; c1=25, c2=10, c3=5, c4=1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13927" r="1" b="50594"/>
          <a:stretch/>
        </p:blipFill>
        <p:spPr>
          <a:xfrm>
            <a:off x="7551470" y="4044943"/>
            <a:ext cx="4130309" cy="10258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325" y="6038926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NB: Division = “floor”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Exercise: Coin Change (US coins)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541149"/>
            <a:ext cx="352425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274537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7349169" y="3541149"/>
            <a:ext cx="4455066" cy="2708851"/>
            <a:chOff x="7551470" y="4028759"/>
            <a:chExt cx="4455066" cy="2708851"/>
          </a:xfrm>
        </p:grpSpPr>
        <p:grpSp>
          <p:nvGrpSpPr>
            <p:cNvPr id="11" name="Group 10"/>
            <p:cNvGrpSpPr/>
            <p:nvPr/>
          </p:nvGrpSpPr>
          <p:grpSpPr>
            <a:xfrm>
              <a:off x="7551470" y="4028759"/>
              <a:ext cx="4455066" cy="2708851"/>
              <a:chOff x="3990975" y="4128854"/>
              <a:chExt cx="4455066" cy="270885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49" t="13927" r="1" b="50594"/>
              <a:stretch/>
            </p:blipFill>
            <p:spPr>
              <a:xfrm>
                <a:off x="3990975" y="4128854"/>
                <a:ext cx="4130309" cy="1025819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990975" y="5154673"/>
                <a:ext cx="4455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 = 40; c1=25, </a:t>
                </a:r>
                <a:r>
                  <a:rPr lang="en-US" b="1" dirty="0"/>
                  <a:t>c2=20</a:t>
                </a:r>
                <a:r>
                  <a:rPr lang="en-US" dirty="0"/>
                  <a:t>, c3=10, c4=5, c5=1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2" t="1934" r="1"/>
              <a:stretch/>
            </p:blipFill>
            <p:spPr>
              <a:xfrm>
                <a:off x="4108690" y="5523279"/>
                <a:ext cx="1330379" cy="1314426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8896389" y="5679664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Discontinued</a:t>
              </a:r>
            </a:p>
            <a:p>
              <a:pPr algn="ctr"/>
              <a:r>
                <a:rPr lang="en-US" sz="1100" dirty="0" smtClean="0"/>
                <a:t>1875</a:t>
              </a:r>
            </a:p>
            <a:p>
              <a:pPr algn="ctr"/>
              <a:r>
                <a:rPr lang="en-US" sz="1100" dirty="0" smtClean="0"/>
                <a:t>for being too</a:t>
              </a:r>
            </a:p>
            <a:p>
              <a:pPr algn="ctr"/>
              <a:r>
                <a:rPr lang="en-US" sz="1100" dirty="0" smtClean="0"/>
                <a:t>confusing</a:t>
              </a:r>
              <a:endParaRPr lang="en-US" sz="11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0325" y="6038926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NB: Division = “floor”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Exercise: Coin Change (US coins)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3541149"/>
            <a:ext cx="352425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274537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109542" y="3658574"/>
            <a:ext cx="22172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BetterChange</a:t>
            </a:r>
            <a:endParaRPr lang="en-US" dirty="0" smtClean="0"/>
          </a:p>
          <a:p>
            <a:r>
              <a:rPr lang="en-US" dirty="0" smtClean="0"/>
              <a:t>40=</a:t>
            </a:r>
          </a:p>
          <a:p>
            <a:r>
              <a:rPr lang="en-US" dirty="0" smtClean="0"/>
              <a:t>1x25 + 1x10 + 1x5=</a:t>
            </a:r>
          </a:p>
          <a:p>
            <a:r>
              <a:rPr lang="en-US" dirty="0" smtClean="0"/>
              <a:t>3 coins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Incorrect!</a:t>
            </a:r>
          </a:p>
          <a:p>
            <a:r>
              <a:rPr lang="en-US" dirty="0" smtClean="0"/>
              <a:t>40 = 2x20=</a:t>
            </a:r>
          </a:p>
          <a:p>
            <a:r>
              <a:rPr lang="en-US" dirty="0" smtClean="0"/>
              <a:t>2 coins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49169" y="3541149"/>
            <a:ext cx="4455066" cy="2708851"/>
            <a:chOff x="7551470" y="4028759"/>
            <a:chExt cx="4455066" cy="2708851"/>
          </a:xfrm>
        </p:grpSpPr>
        <p:grpSp>
          <p:nvGrpSpPr>
            <p:cNvPr id="15" name="Group 14"/>
            <p:cNvGrpSpPr/>
            <p:nvPr/>
          </p:nvGrpSpPr>
          <p:grpSpPr>
            <a:xfrm>
              <a:off x="7551470" y="4028759"/>
              <a:ext cx="4455066" cy="2708851"/>
              <a:chOff x="3990975" y="4128854"/>
              <a:chExt cx="4455066" cy="270885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49" t="13927" r="1" b="50594"/>
              <a:stretch/>
            </p:blipFill>
            <p:spPr>
              <a:xfrm>
                <a:off x="3990975" y="4128854"/>
                <a:ext cx="4130309" cy="1025819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3990975" y="5154673"/>
                <a:ext cx="4455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 = 40; c1=25, </a:t>
                </a:r>
                <a:r>
                  <a:rPr lang="en-US" b="1" dirty="0"/>
                  <a:t>c2=20</a:t>
                </a:r>
                <a:r>
                  <a:rPr lang="en-US" dirty="0"/>
                  <a:t>, c3=10, c4=5, c5=1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2" t="1934" r="1"/>
              <a:stretch/>
            </p:blipFill>
            <p:spPr>
              <a:xfrm>
                <a:off x="4108690" y="5523279"/>
                <a:ext cx="1330379" cy="1314426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8896389" y="5679664"/>
              <a:ext cx="10021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Discontinued</a:t>
              </a:r>
            </a:p>
            <a:p>
              <a:pPr algn="ctr"/>
              <a:r>
                <a:rPr lang="en-US" sz="1100" dirty="0" smtClean="0"/>
                <a:t>1875</a:t>
              </a:r>
            </a:p>
            <a:p>
              <a:pPr algn="ctr"/>
              <a:r>
                <a:rPr lang="en-US" sz="1100" dirty="0" smtClean="0"/>
                <a:t>for being too</a:t>
              </a:r>
            </a:p>
            <a:p>
              <a:pPr algn="ctr"/>
              <a:r>
                <a:rPr lang="en-US" sz="1100" dirty="0" smtClean="0"/>
                <a:t>confusing</a:t>
              </a:r>
              <a:endParaRPr lang="en-US" sz="11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0325" y="6038926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NB: Division = “floor”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Exercise: Coin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74537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34375" y="2475282"/>
            <a:ext cx="2903359" cy="923330"/>
          </a:xfrm>
          <a:prstGeom prst="rect">
            <a:avLst/>
          </a:prstGeom>
          <a:noFill/>
          <a:ln>
            <a:solidFill>
              <a:srgbClr val="62BB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Tries every combination</a:t>
            </a:r>
          </a:p>
          <a:p>
            <a:r>
              <a:rPr lang="en-US" dirty="0" smtClean="0"/>
              <a:t>Guaranteed to find optimal</a:t>
            </a:r>
          </a:p>
          <a:p>
            <a:r>
              <a:rPr lang="en-US" dirty="0" smtClean="0"/>
              <a:t>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3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7" y="165928"/>
            <a:ext cx="786765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7" y="2409824"/>
            <a:ext cx="8610600" cy="3867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769827" y="5353644"/>
            <a:ext cx="2903359" cy="923330"/>
          </a:xfrm>
          <a:prstGeom prst="rect">
            <a:avLst/>
          </a:prstGeom>
          <a:noFill/>
          <a:ln>
            <a:solidFill>
              <a:srgbClr val="62BB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Tries every combination</a:t>
            </a:r>
          </a:p>
          <a:p>
            <a:r>
              <a:rPr lang="en-US" dirty="0" smtClean="0"/>
              <a:t>Guaranteed to find optimal</a:t>
            </a:r>
          </a:p>
          <a:p>
            <a:r>
              <a:rPr lang="en-US" b="1" dirty="0" smtClean="0"/>
              <a:t>Slow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28742" y="6258295"/>
            <a:ext cx="4144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Spoiler: (There is a better solution: Stay tuned for Week 4)</a:t>
            </a:r>
            <a:endParaRPr lang="en-US" sz="1200" i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769827" y="365126"/>
            <a:ext cx="2955448" cy="825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Brute Force</a:t>
            </a:r>
            <a:br>
              <a:rPr lang="en-US" dirty="0" smtClean="0"/>
            </a:br>
            <a:r>
              <a:rPr lang="en-US" dirty="0" smtClean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75" y="1129555"/>
            <a:ext cx="10096500" cy="3190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https://www.mathsisfun.com/games/towerofhanoi.html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495" y="4331727"/>
            <a:ext cx="3807290" cy="2369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9437" y="4725846"/>
            <a:ext cx="5295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disc = 1 move</a:t>
            </a:r>
          </a:p>
          <a:p>
            <a:r>
              <a:rPr lang="en-US" dirty="0" smtClean="0"/>
              <a:t>2 discs = 3 moves (1-2, 1-3, 2-3)</a:t>
            </a:r>
          </a:p>
          <a:p>
            <a:r>
              <a:rPr lang="en-US" dirty="0" smtClean="0"/>
              <a:t>3 discs = 7 moves </a:t>
            </a:r>
            <a:r>
              <a:rPr lang="en-US" dirty="0"/>
              <a:t>(1-3, 1-2, 3-2, 1-3, 2-1, 2-3,1-3)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Definition of an algorithm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Pseudocode Notation</a:t>
            </a:r>
          </a:p>
          <a:p>
            <a:pPr fontAlgn="base"/>
            <a:endParaRPr lang="en-US" dirty="0"/>
          </a:p>
          <a:p>
            <a:pPr fontAlgn="base"/>
            <a:r>
              <a:rPr lang="en-US" dirty="0" smtClean="0"/>
              <a:t>Exercise: The Coin Change Problem</a:t>
            </a:r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Brute </a:t>
            </a:r>
            <a:r>
              <a:rPr lang="en-US" dirty="0"/>
              <a:t>force, Iterative, Recursive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Big-O </a:t>
            </a:r>
            <a:r>
              <a:rPr lang="en-US" dirty="0"/>
              <a:t>notation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 (3 disks)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https://www.mathsisfun.com/games/towerofhanoi.html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474926"/>
            <a:ext cx="3489505" cy="2171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335" y="1474926"/>
            <a:ext cx="3489352" cy="2119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" y="3646372"/>
            <a:ext cx="3526125" cy="2177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2752"/>
          <a:stretch/>
        </p:blipFill>
        <p:spPr>
          <a:xfrm>
            <a:off x="4053335" y="3673364"/>
            <a:ext cx="3528649" cy="2123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67676" y="1338048"/>
            <a:ext cx="365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More generally, to move a </a:t>
            </a:r>
            <a:r>
              <a:rPr lang="en-US" dirty="0" smtClean="0"/>
              <a:t>stack of </a:t>
            </a:r>
            <a:r>
              <a:rPr lang="en-US" dirty="0"/>
              <a:t>size </a:t>
            </a:r>
            <a:r>
              <a:rPr lang="en-US" b="1" dirty="0"/>
              <a:t>n</a:t>
            </a:r>
            <a:r>
              <a:rPr lang="en-US" dirty="0"/>
              <a:t> from the </a:t>
            </a:r>
            <a:r>
              <a:rPr lang="en-US" b="1" dirty="0"/>
              <a:t>left</a:t>
            </a:r>
            <a:r>
              <a:rPr lang="en-US" dirty="0"/>
              <a:t> to the </a:t>
            </a:r>
            <a:r>
              <a:rPr lang="en-US" b="1" dirty="0"/>
              <a:t>right</a:t>
            </a:r>
            <a:r>
              <a:rPr lang="en-US" dirty="0"/>
              <a:t> peg, you first need to move a stack of </a:t>
            </a:r>
            <a:r>
              <a:rPr lang="en-US" dirty="0" smtClean="0"/>
              <a:t>size </a:t>
            </a:r>
            <a:r>
              <a:rPr lang="en-US" b="1" dirty="0" smtClean="0"/>
              <a:t>n </a:t>
            </a:r>
            <a:r>
              <a:rPr lang="en-US" b="1" dirty="0"/>
              <a:t>− 1 </a:t>
            </a:r>
            <a:r>
              <a:rPr lang="en-US" dirty="0"/>
              <a:t>from the </a:t>
            </a:r>
            <a:r>
              <a:rPr lang="en-US" b="1" dirty="0"/>
              <a:t>left</a:t>
            </a:r>
            <a:r>
              <a:rPr lang="en-US" dirty="0"/>
              <a:t> to the </a:t>
            </a:r>
            <a:r>
              <a:rPr lang="en-US" b="1" dirty="0"/>
              <a:t>middle</a:t>
            </a:r>
            <a:r>
              <a:rPr lang="en-US" dirty="0"/>
              <a:t> peg, and then from the middle peg to </a:t>
            </a:r>
            <a:r>
              <a:rPr lang="en-US" dirty="0" smtClean="0"/>
              <a:t>the right </a:t>
            </a:r>
            <a:r>
              <a:rPr lang="en-US" dirty="0"/>
              <a:t>peg once you have moved the nth disk to the right peg.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67676" y="3648093"/>
            <a:ext cx="3867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To move a </a:t>
            </a:r>
            <a:r>
              <a:rPr lang="en-US" dirty="0" smtClean="0"/>
              <a:t>stack of </a:t>
            </a:r>
            <a:r>
              <a:rPr lang="en-US" dirty="0"/>
              <a:t>size </a:t>
            </a:r>
            <a:r>
              <a:rPr lang="en-US" b="1" dirty="0"/>
              <a:t>n − 1 </a:t>
            </a:r>
            <a:r>
              <a:rPr lang="en-US" dirty="0"/>
              <a:t>from </a:t>
            </a:r>
            <a:r>
              <a:rPr lang="en-US" dirty="0" smtClean="0"/>
              <a:t> the </a:t>
            </a:r>
            <a:r>
              <a:rPr lang="en-US" b="1" dirty="0"/>
              <a:t>middle</a:t>
            </a:r>
            <a:r>
              <a:rPr lang="en-US" dirty="0"/>
              <a:t> to the </a:t>
            </a:r>
            <a:r>
              <a:rPr lang="en-US" b="1" dirty="0"/>
              <a:t>right</a:t>
            </a:r>
            <a:r>
              <a:rPr lang="en-US" dirty="0"/>
              <a:t>, you first need to move a stack </a:t>
            </a:r>
            <a:r>
              <a:rPr lang="en-US" dirty="0" smtClean="0"/>
              <a:t>of size </a:t>
            </a:r>
            <a:r>
              <a:rPr lang="en-US" b="1" dirty="0"/>
              <a:t>n − 2 </a:t>
            </a:r>
            <a:r>
              <a:rPr lang="en-US" dirty="0"/>
              <a:t>from the </a:t>
            </a:r>
            <a:r>
              <a:rPr lang="en-US" b="1" dirty="0"/>
              <a:t>middle</a:t>
            </a:r>
            <a:r>
              <a:rPr lang="en-US" dirty="0"/>
              <a:t> to the </a:t>
            </a:r>
            <a:r>
              <a:rPr lang="en-US" b="1" dirty="0"/>
              <a:t>left</a:t>
            </a:r>
            <a:r>
              <a:rPr lang="en-US" dirty="0"/>
              <a:t>, then m</a:t>
            </a:r>
            <a:r>
              <a:rPr lang="en-US" dirty="0" smtClean="0"/>
              <a:t>ove </a:t>
            </a:r>
            <a:r>
              <a:rPr lang="en-US" dirty="0"/>
              <a:t>the (n − 1)</a:t>
            </a:r>
            <a:r>
              <a:rPr lang="en-US" dirty="0" err="1"/>
              <a:t>th</a:t>
            </a:r>
            <a:r>
              <a:rPr lang="en-US" dirty="0"/>
              <a:t> disk to </a:t>
            </a:r>
            <a:r>
              <a:rPr lang="en-US" dirty="0" smtClean="0"/>
              <a:t>the right</a:t>
            </a:r>
            <a:r>
              <a:rPr lang="en-US" dirty="0"/>
              <a:t>, and then move the stack of n − 2 </a:t>
            </a:r>
            <a:r>
              <a:rPr lang="en-US" dirty="0" smtClean="0"/>
              <a:t>from </a:t>
            </a:r>
            <a:r>
              <a:rPr lang="en-US" dirty="0"/>
              <a:t>the left to the right peg, and so</a:t>
            </a:r>
          </a:p>
          <a:p>
            <a:pPr algn="just"/>
            <a:r>
              <a:rPr lang="en-US" dirty="0"/>
              <a:t>on.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6725" y="1148110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 moves (1-3, 1-2, 3-2, 1-3, 2-1, 2-3,1-3)</a:t>
            </a:r>
          </a:p>
        </p:txBody>
      </p:sp>
    </p:spTree>
    <p:extLst>
      <p:ext uri="{BB962C8B-B14F-4D97-AF65-F5344CB8AC3E}">
        <p14:creationId xmlns:p14="http://schemas.microsoft.com/office/powerpoint/2010/main" val="12093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Hanoi: N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https://www.mathsisfun.com/games/towerofhanoi.html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7" y="1147762"/>
            <a:ext cx="7362825" cy="4562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03540" y="5146534"/>
            <a:ext cx="3803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Hanoi: N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https://www.mathsisfun.com/games/towerofhanoi.html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6725" y="2091917"/>
            <a:ext cx="8353425" cy="3629025"/>
            <a:chOff x="1919287" y="1614487"/>
            <a:chExt cx="8353425" cy="36290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9287" y="1614487"/>
              <a:ext cx="8353425" cy="36290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92347" y="3560495"/>
              <a:ext cx="7137175" cy="121380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50" y="50303"/>
            <a:ext cx="3300876" cy="18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Hanoi: N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https://www.mathsisfun.com/games/towerofhanoi.html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2091917"/>
            <a:ext cx="8353425" cy="3629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50" y="50303"/>
            <a:ext cx="3300876" cy="18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Hanoi: 4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https://www.mathsisfun.com/games/towerofhanoi.html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716" y="117462"/>
            <a:ext cx="3689800" cy="1602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2146621"/>
            <a:ext cx="96774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Towers of Hanoi: 4 disks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9437" y="6331592"/>
            <a:ext cx="56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https://www.mathsisfun.com/games/towerofhanoi.html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716" y="117462"/>
            <a:ext cx="3689800" cy="160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17" y="1841938"/>
            <a:ext cx="9580885" cy="43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450" y="-1"/>
            <a:ext cx="14177246" cy="708862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Algorithms – Fibonacci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Algorithms – Immortal Rabbits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10" y="244049"/>
            <a:ext cx="254000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494" y="1190626"/>
            <a:ext cx="5747011" cy="5483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71" y="3451226"/>
            <a:ext cx="2714878" cy="2714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690" y="1190626"/>
            <a:ext cx="5814477" cy="1754326"/>
          </a:xfrm>
          <a:prstGeom prst="rect">
            <a:avLst/>
          </a:prstGeom>
          <a:solidFill>
            <a:srgbClr val="FFFFFF"/>
          </a:solidFill>
          <a:ln>
            <a:solidFill>
              <a:srgbClr val="62BB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baby pair of rabbits takes the same time to mature</a:t>
            </a:r>
          </a:p>
          <a:p>
            <a:r>
              <a:rPr lang="en-US" dirty="0" smtClean="0"/>
              <a:t>as a mature pair of rabbits takes to produce a new pair.</a:t>
            </a:r>
          </a:p>
          <a:p>
            <a:endParaRPr lang="en-US" dirty="0"/>
          </a:p>
          <a:p>
            <a:r>
              <a:rPr lang="en-US" dirty="0" smtClean="0"/>
              <a:t>How many rabbits are there after N iterations?</a:t>
            </a:r>
          </a:p>
          <a:p>
            <a:endParaRPr lang="en-US" dirty="0"/>
          </a:p>
          <a:p>
            <a:r>
              <a:rPr lang="en-US" dirty="0" smtClean="0"/>
              <a:t>PS: rabbits cannot die!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11446" y="-61694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1,1,sum of previous two,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8" y="1843635"/>
            <a:ext cx="5972175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421" y="1843635"/>
            <a:ext cx="3695700" cy="2533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324421" y="437728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Iterative: Fast (linear)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828" y="4746617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Recursive: Slow (exponential)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</p:spPr>
        <p:txBody>
          <a:bodyPr/>
          <a:lstStyle/>
          <a:p>
            <a:r>
              <a:rPr lang="en-US" dirty="0" smtClean="0"/>
              <a:t>Iterative Algorithms vs Recursive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32" y="0"/>
            <a:ext cx="4324368" cy="20966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776446" y="2096663"/>
            <a:ext cx="234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Recursive: Slow (exponential)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56" y="1165253"/>
            <a:ext cx="6907999" cy="43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24000"/>
            <a:ext cx="11258550" cy="1429594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sequence of instructions</a:t>
            </a:r>
            <a:r>
              <a:rPr lang="en-US" dirty="0" smtClean="0"/>
              <a:t> one must perform to </a:t>
            </a:r>
            <a:r>
              <a:rPr lang="en-US" dirty="0" smtClean="0">
                <a:solidFill>
                  <a:srgbClr val="21A9C0"/>
                </a:solidFill>
              </a:rPr>
              <a:t>solve</a:t>
            </a:r>
            <a:r>
              <a:rPr lang="en-US" dirty="0" smtClean="0"/>
              <a:t> a </a:t>
            </a:r>
            <a:r>
              <a:rPr lang="en-US" u="sng" dirty="0" smtClean="0"/>
              <a:t>well formulated problem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step-by-step method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21A9C0"/>
                </a:solidFill>
              </a:rPr>
              <a:t>solving</a:t>
            </a:r>
            <a:r>
              <a:rPr lang="en-US" dirty="0" smtClean="0"/>
              <a:t> a </a:t>
            </a:r>
            <a:r>
              <a:rPr lang="en-US" u="sng" dirty="0" smtClean="0"/>
              <a:t>problem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set of instructions</a:t>
            </a:r>
            <a:r>
              <a:rPr lang="en-US" dirty="0" smtClean="0"/>
              <a:t> designed to </a:t>
            </a:r>
            <a:r>
              <a:rPr lang="en-US" dirty="0" smtClean="0">
                <a:solidFill>
                  <a:srgbClr val="21A9C0"/>
                </a:solidFill>
              </a:rPr>
              <a:t>perform</a:t>
            </a:r>
            <a:r>
              <a:rPr lang="en-US" dirty="0" smtClean="0"/>
              <a:t> a </a:t>
            </a:r>
            <a:r>
              <a:rPr lang="en-US" u="sng" dirty="0" smtClean="0"/>
              <a:t>specific task</a:t>
            </a:r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1628" y="3456761"/>
            <a:ext cx="271099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Sequence of instructions</a:t>
            </a:r>
          </a:p>
          <a:p>
            <a:r>
              <a:rPr lang="en-US" dirty="0" smtClean="0"/>
              <a:t>Step-by-step method</a:t>
            </a:r>
          </a:p>
          <a:p>
            <a:r>
              <a:rPr lang="en-US" dirty="0" smtClean="0"/>
              <a:t>Set of instructions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8474" y="3609109"/>
            <a:ext cx="1005403" cy="7109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Solve</a:t>
            </a:r>
          </a:p>
          <a:p>
            <a:r>
              <a:rPr lang="en-US" dirty="0" smtClean="0"/>
              <a:t>Perform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9724" y="3621446"/>
            <a:ext cx="2681183" cy="7109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Well formulated problem</a:t>
            </a:r>
          </a:p>
          <a:p>
            <a:r>
              <a:rPr lang="en-US" dirty="0" smtClean="0"/>
              <a:t>Specific task</a:t>
            </a:r>
          </a:p>
        </p:txBody>
      </p:sp>
    </p:spTree>
    <p:extLst>
      <p:ext uri="{BB962C8B-B14F-4D97-AF65-F5344CB8AC3E}">
        <p14:creationId xmlns:p14="http://schemas.microsoft.com/office/powerpoint/2010/main" val="6253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Brute force : Try Everything, slow but always correct</a:t>
            </a:r>
          </a:p>
          <a:p>
            <a:endParaRPr lang="en-US" dirty="0"/>
          </a:p>
          <a:p>
            <a:r>
              <a:rPr lang="en-US" dirty="0" smtClean="0"/>
              <a:t>Recursive : To Solve for n, first solve for n-1</a:t>
            </a:r>
          </a:p>
          <a:p>
            <a:endParaRPr lang="en-US" dirty="0"/>
          </a:p>
          <a:p>
            <a:r>
              <a:rPr lang="en-US" dirty="0" smtClean="0"/>
              <a:t>Iterative : Loop on something, can be faster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vs Slow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31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66725" y="1523999"/>
            <a:ext cx="10328148" cy="2174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operations does an algorithm take as N increases?</a:t>
            </a:r>
          </a:p>
          <a:p>
            <a:endParaRPr lang="en-US" dirty="0"/>
          </a:p>
          <a:p>
            <a:r>
              <a:rPr lang="en-US" dirty="0" smtClean="0"/>
              <a:t>Is the relationship linear? Quadratic? Exponential?</a:t>
            </a:r>
          </a:p>
          <a:p>
            <a:endParaRPr lang="en-US" dirty="0"/>
          </a:p>
          <a:p>
            <a:r>
              <a:rPr lang="en-US" dirty="0" smtClean="0"/>
              <a:t>What is the upper limit of the running time of an algorithm as N increases?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random number (up/down)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052428"/>
            <a:ext cx="5181600" cy="5076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2534" y="1328682"/>
            <a:ext cx="35189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Simple search: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1 to N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i</a:t>
            </a:r>
            <a:r>
              <a:rPr lang="en-US" dirty="0" smtClean="0"/>
              <a:t> == the number</a:t>
            </a:r>
          </a:p>
          <a:p>
            <a:r>
              <a:rPr lang="en-US" dirty="0" smtClean="0"/>
              <a:t>   return </a:t>
            </a:r>
            <a:r>
              <a:rPr lang="en-US" dirty="0" err="1" smtClean="0"/>
              <a:t>i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Binary search:</a:t>
            </a:r>
          </a:p>
          <a:p>
            <a:r>
              <a:rPr lang="en-US" dirty="0" smtClean="0"/>
              <a:t>Range-min = 1</a:t>
            </a:r>
          </a:p>
          <a:p>
            <a:r>
              <a:rPr lang="en-US" dirty="0" smtClean="0"/>
              <a:t>Range-max = N</a:t>
            </a:r>
          </a:p>
          <a:p>
            <a:r>
              <a:rPr lang="en-US" dirty="0" smtClean="0"/>
              <a:t>While ()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middle number of range</a:t>
            </a:r>
          </a:p>
          <a:p>
            <a:r>
              <a:rPr lang="en-US" dirty="0" smtClean="0"/>
              <a:t>   if </a:t>
            </a:r>
            <a:r>
              <a:rPr lang="en-US" dirty="0" err="1" smtClean="0"/>
              <a:t>i</a:t>
            </a:r>
            <a:r>
              <a:rPr lang="en-US" dirty="0" smtClean="0"/>
              <a:t> == the number; return I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elsif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&lt; number; Range-max=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elsif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&gt; number; Range-min=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725" y="1052428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1ms / check</a:t>
            </a:r>
          </a:p>
          <a:p>
            <a:r>
              <a:rPr lang="en-US" dirty="0" smtClean="0"/>
              <a:t>N =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random number (up/down)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36282"/>
            <a:ext cx="7419975" cy="2571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4177" y="2707930"/>
            <a:ext cx="3641416" cy="10629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??? Guess ???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70423" y="230656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~15 times 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random number (up/down)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36282"/>
            <a:ext cx="7419975" cy="2571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4177" y="2707930"/>
            <a:ext cx="1602223" cy="10629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~450ms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0423" y="230656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~15 times faster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6400" y="2707930"/>
            <a:ext cx="1262358" cy="5664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0422" y="3274372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~15 times faster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random number (up/down)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36282"/>
            <a:ext cx="7419975" cy="2571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4177" y="2707930"/>
            <a:ext cx="1602223" cy="5664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70423" y="2306568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~15 times faster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6400" y="2707930"/>
            <a:ext cx="1262358" cy="5664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0422" y="3274372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 smtClean="0"/>
              <a:t>~15 times faster</a:t>
            </a:r>
            <a:r>
              <a:rPr lang="en-US" dirty="0" smtClean="0"/>
              <a:t> doesn’t make sense!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random number (up/down)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36282"/>
            <a:ext cx="7419975" cy="2571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3168" y="373052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Linear</a:t>
            </a:r>
          </a:p>
          <a:p>
            <a:pPr algn="ctr"/>
            <a:r>
              <a:rPr lang="en-US" dirty="0" smtClean="0"/>
              <a:t>1 </a:t>
            </a:r>
            <a:r>
              <a:rPr lang="en-US" dirty="0" err="1" smtClean="0"/>
              <a:t>ms</a:t>
            </a:r>
            <a:r>
              <a:rPr lang="en-US" dirty="0" smtClean="0"/>
              <a:t>/element</a:t>
            </a:r>
          </a:p>
          <a:p>
            <a:pPr algn="ctr"/>
            <a:r>
              <a:rPr lang="en-US" dirty="0" smtClean="0"/>
              <a:t>O(n)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1785" y="3730521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Logarithmic</a:t>
            </a:r>
          </a:p>
          <a:p>
            <a:pPr algn="ctr"/>
            <a:r>
              <a:rPr lang="en-US" dirty="0" smtClean="0"/>
              <a:t>1 </a:t>
            </a:r>
            <a:r>
              <a:rPr lang="en-US" dirty="0" err="1" smtClean="0"/>
              <a:t>ms</a:t>
            </a:r>
            <a:r>
              <a:rPr lang="en-US" dirty="0" smtClean="0"/>
              <a:t>/log2(element)</a:t>
            </a:r>
          </a:p>
          <a:p>
            <a:pPr algn="ctr"/>
            <a:r>
              <a:rPr lang="en-US" dirty="0" smtClean="0"/>
              <a:t>O(log n)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20807"/>
          <a:stretch/>
        </p:blipFill>
        <p:spPr>
          <a:xfrm>
            <a:off x="3382469" y="4799504"/>
            <a:ext cx="5218352" cy="18247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92533" y="5850467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(Worst case scenario)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75"/>
          <a:stretch/>
        </p:blipFill>
        <p:spPr>
          <a:xfrm>
            <a:off x="3602736" y="-83186"/>
            <a:ext cx="8589264" cy="6941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/>
          <a:stretch/>
        </p:blipFill>
        <p:spPr>
          <a:xfrm>
            <a:off x="0" y="-83186"/>
            <a:ext cx="8899488" cy="69411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196" y="390010"/>
            <a:ext cx="5777292" cy="56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Big-</a:t>
            </a:r>
            <a:r>
              <a:rPr lang="en-US" dirty="0" err="1" smtClean="0"/>
              <a:t>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411" y="91216"/>
            <a:ext cx="6645458" cy="2198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464536"/>
            <a:ext cx="4901150" cy="4238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483" y="2978813"/>
            <a:ext cx="6240335" cy="28550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6109" y="5726188"/>
            <a:ext cx="53191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https://www.freecodecamp.org/news/big-o-notation-simply-explained-with-illustrations-and-video-87d5a71c0174/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0638" y="2333113"/>
            <a:ext cx="591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"Given a list of cities and the distances between each pair of cities, </a:t>
            </a:r>
            <a:endParaRPr lang="en-US" sz="1200" i="1" dirty="0" smtClean="0"/>
          </a:p>
          <a:p>
            <a:r>
              <a:rPr lang="en-US" sz="1200" i="1" dirty="0" smtClean="0"/>
              <a:t>what </a:t>
            </a:r>
            <a:r>
              <a:rPr lang="en-US" sz="1200" i="1" dirty="0"/>
              <a:t>is the shortest possible route that visits each city and returns to the origin city?"</a:t>
            </a:r>
          </a:p>
        </p:txBody>
      </p:sp>
    </p:spTree>
    <p:extLst>
      <p:ext uri="{BB962C8B-B14F-4D97-AF65-F5344CB8AC3E}">
        <p14:creationId xmlns:p14="http://schemas.microsoft.com/office/powerpoint/2010/main" val="42231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7267" y="1329267"/>
            <a:ext cx="469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 know what an algorithm is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 can write pseudocode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 understand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Brute force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Iterative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Recursive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Big-O = how slow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63" y="101600"/>
            <a:ext cx="786317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12021" y="114750"/>
            <a:ext cx="7689279" cy="1015663"/>
            <a:chOff x="1901628" y="3456761"/>
            <a:chExt cx="7689279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1901628" y="3456761"/>
              <a:ext cx="2710999" cy="101566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Sequence of instructions</a:t>
              </a:r>
            </a:p>
            <a:p>
              <a:r>
                <a:rPr lang="en-US" dirty="0" smtClean="0"/>
                <a:t>Step-by-step method</a:t>
              </a:r>
            </a:p>
            <a:p>
              <a:r>
                <a:rPr lang="en-US" dirty="0" smtClean="0"/>
                <a:t>Set of instructions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8474" y="3609109"/>
              <a:ext cx="1005403" cy="71096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Solve</a:t>
              </a:r>
            </a:p>
            <a:p>
              <a:r>
                <a:rPr lang="en-US" dirty="0" smtClean="0"/>
                <a:t>Perform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09724" y="3621446"/>
              <a:ext cx="2681183" cy="71096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Well formulated problem</a:t>
              </a:r>
            </a:p>
            <a:p>
              <a:r>
                <a:rPr lang="en-US" dirty="0" smtClean="0"/>
                <a:t>Specific task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92" y="1554893"/>
            <a:ext cx="2562225" cy="333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392" y="1989726"/>
            <a:ext cx="6885985" cy="3481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488" y="2281955"/>
            <a:ext cx="3723131" cy="27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3242007" y="5840777"/>
            <a:ext cx="2351926" cy="430887"/>
          </a:xfrm>
          <a:prstGeom prst="rect">
            <a:avLst/>
          </a:prstGeom>
          <a:solidFill>
            <a:schemeClr val="bg1"/>
          </a:solidFill>
          <a:ln>
            <a:solidFill>
              <a:srgbClr val="21A9C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Panos</a:t>
            </a:r>
            <a:r>
              <a:rPr lang="en-US" sz="1100" dirty="0" smtClean="0"/>
              <a:t> Alexiou </a:t>
            </a:r>
          </a:p>
          <a:p>
            <a:r>
              <a:rPr lang="en-US" sz="1100" dirty="0" smtClean="0">
                <a:solidFill>
                  <a:srgbClr val="21A9C0"/>
                </a:solidFill>
                <a:hlinkClick r:id="rId2"/>
              </a:rPr>
              <a:t>panagiotis.alexiou@ceitec.muni.cz</a:t>
            </a:r>
            <a:endParaRPr lang="en-US" sz="1100" dirty="0" smtClean="0">
              <a:solidFill>
                <a:srgbClr val="21A9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273" y="3044848"/>
            <a:ext cx="334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your attention!</a:t>
            </a:r>
          </a:p>
          <a:p>
            <a:r>
              <a:rPr lang="en-US" dirty="0" smtClean="0"/>
              <a:t>60 minutes lunch break.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6" y="3624941"/>
            <a:ext cx="2999317" cy="29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625572"/>
            <a:ext cx="8963025" cy="3105150"/>
          </a:xfrm>
          <a:prstGeom prst="rect">
            <a:avLst/>
          </a:prstGeom>
          <a:ln>
            <a:solidFill>
              <a:srgbClr val="62BB46"/>
            </a:solidFill>
          </a:ln>
        </p:spPr>
      </p:pic>
    </p:spTree>
    <p:extLst>
      <p:ext uri="{BB962C8B-B14F-4D97-AF65-F5344CB8AC3E}">
        <p14:creationId xmlns:p14="http://schemas.microsoft.com/office/powerpoint/2010/main" val="21011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6725" y="1643780"/>
            <a:ext cx="5800725" cy="3543300"/>
            <a:chOff x="466725" y="1190626"/>
            <a:chExt cx="5800725" cy="3543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725" y="1190626"/>
              <a:ext cx="5800725" cy="20478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458"/>
            <a:stretch/>
          </p:blipFill>
          <p:spPr>
            <a:xfrm>
              <a:off x="466725" y="3238501"/>
              <a:ext cx="3957933" cy="1495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8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076241"/>
            <a:ext cx="8847208" cy="497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100980"/>
            <a:ext cx="10267950" cy="5076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51781" y="3538904"/>
            <a:ext cx="167054" cy="211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Pseudocode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126210"/>
            <a:ext cx="8966565" cy="508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2018_Presentation.potx" id="{E48A03DA-D02B-4828-AB81-2E0A3A1968A3}" vid="{D87DA677-CFD7-4928-885D-0CCC18AB99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</TotalTime>
  <Words>1112</Words>
  <Application>Microsoft Office PowerPoint</Application>
  <PresentationFormat>Widescreen</PresentationFormat>
  <Paragraphs>238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Motiv Office</vt:lpstr>
      <vt:lpstr> Week 2 : Algorithm Basics </vt:lpstr>
      <vt:lpstr>Basics of Algorithms</vt:lpstr>
      <vt:lpstr>What is an algorithm</vt:lpstr>
      <vt:lpstr>PowerPoint Presentation</vt:lpstr>
      <vt:lpstr>Pseudocode Notation</vt:lpstr>
      <vt:lpstr>Pseudocode Notation</vt:lpstr>
      <vt:lpstr>Pseudocode Notation</vt:lpstr>
      <vt:lpstr>Pseudocode Notation</vt:lpstr>
      <vt:lpstr>Pseudocode Notation</vt:lpstr>
      <vt:lpstr>Pseudocode Notation</vt:lpstr>
      <vt:lpstr>Pseudocode vs Computer Code</vt:lpstr>
      <vt:lpstr>Pseudocode Exercise: Coin Change (Euro coins)</vt:lpstr>
      <vt:lpstr>Pseudocode Exercise: Coin Change (Generalised)</vt:lpstr>
      <vt:lpstr>Pseudocode Exercise: Coin Change (US coins)</vt:lpstr>
      <vt:lpstr>Pseudocode Exercise: Coin Change (US coins)</vt:lpstr>
      <vt:lpstr>Pseudocode Exercise: Coin Change (US coins)</vt:lpstr>
      <vt:lpstr>Pseudocode Exercise: Coin Change</vt:lpstr>
      <vt:lpstr>Brute Force Algorithm</vt:lpstr>
      <vt:lpstr>Recursive Algorithms</vt:lpstr>
      <vt:lpstr>Towers of Hanoi (3 disks)</vt:lpstr>
      <vt:lpstr>Towers of Hanoi: N disks</vt:lpstr>
      <vt:lpstr>Towers of Hanoi: N disks</vt:lpstr>
      <vt:lpstr>Towers of Hanoi: N disks</vt:lpstr>
      <vt:lpstr>Towers of Hanoi: 4 disks</vt:lpstr>
      <vt:lpstr>Towers of Hanoi: 4 disks</vt:lpstr>
      <vt:lpstr>Iterative Algorithms – Fibonacci Series</vt:lpstr>
      <vt:lpstr>Iterative Algorithms – Immortal Rabbits</vt:lpstr>
      <vt:lpstr>Iterative Algorithms vs Recursive Algorithms</vt:lpstr>
      <vt:lpstr>PowerPoint Presentation</vt:lpstr>
      <vt:lpstr>Algorithms</vt:lpstr>
      <vt:lpstr>Fast vs Slow algorithms</vt:lpstr>
      <vt:lpstr>Guess random number (up/down)</vt:lpstr>
      <vt:lpstr>Guess random number (up/down)</vt:lpstr>
      <vt:lpstr>Guess random number (up/down)</vt:lpstr>
      <vt:lpstr>Guess random number (up/down)</vt:lpstr>
      <vt:lpstr>Guess random number (up/down)</vt:lpstr>
      <vt:lpstr>PowerPoint Presentation</vt:lpstr>
      <vt:lpstr>Common Big-Os</vt:lpstr>
      <vt:lpstr>Week 1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Lipovská</dc:creator>
  <cp:lastModifiedBy>Panagiotis Alexiou</cp:lastModifiedBy>
  <cp:revision>90</cp:revision>
  <cp:lastPrinted>2019-09-20T07:11:32Z</cp:lastPrinted>
  <dcterms:created xsi:type="dcterms:W3CDTF">2018-06-18T13:01:41Z</dcterms:created>
  <dcterms:modified xsi:type="dcterms:W3CDTF">2021-09-23T13:38:23Z</dcterms:modified>
</cp:coreProperties>
</file>