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9C0"/>
    <a:srgbClr val="62BB46"/>
    <a:srgbClr val="FFFFFF"/>
    <a:srgbClr val="7AC143"/>
    <a:srgbClr val="39464A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7127" autoAdjust="0"/>
  </p:normalViewPr>
  <p:slideViewPr>
    <p:cSldViewPr snapToGrid="0" showGuides="1">
      <p:cViewPr varScale="1">
        <p:scale>
          <a:sx n="146" d="100"/>
          <a:sy n="146" d="100"/>
        </p:scale>
        <p:origin x="624" y="88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30-Sep-21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74954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1AEE-DAAA-4A1F-B4D5-C1D7F373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B685-CFA1-4464-8529-905FEFC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99087-1842-44DB-BB79-81977A0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593CE-C65C-430F-BAA7-1712F387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952B-CD96-4622-A77D-60AFBF8C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2A22-6712-4C0F-85B7-FFFB9E80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AC143"/>
                </a:solidFill>
              </a:defRPr>
            </a:lvl1pPr>
          </a:lstStyle>
          <a:p>
            <a:r>
              <a:rPr lang="cs-CZ"/>
              <a:t>Name of the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samformat.info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cs-CZ" sz="4800" dirty="0"/>
              <a:t/>
            </a:r>
            <a:br>
              <a:rPr lang="en-GB" altLang="cs-CZ" sz="4800" dirty="0"/>
            </a:br>
            <a:r>
              <a:rPr lang="en-US" altLang="cs-CZ" sz="4800" dirty="0" smtClean="0"/>
              <a:t>Week </a:t>
            </a:r>
            <a:r>
              <a:rPr lang="en-US" altLang="cs-CZ" sz="4800" dirty="0" smtClean="0"/>
              <a:t>3 </a:t>
            </a:r>
            <a:r>
              <a:rPr lang="en-US" altLang="cs-CZ" sz="4800" dirty="0"/>
              <a:t>: </a:t>
            </a:r>
            <a:r>
              <a:rPr lang="en-US" altLang="cs-CZ" sz="4400" dirty="0" err="1" smtClean="0"/>
              <a:t>Filetypes</a:t>
            </a:r>
            <a:r>
              <a:rPr lang="en-US" altLang="cs-CZ" sz="4400" dirty="0" smtClean="0"/>
              <a:t> and Browser</a:t>
            </a:r>
            <a:r>
              <a:rPr lang="en-GB" altLang="cs-CZ" sz="4800" dirty="0"/>
              <a:t/>
            </a:r>
            <a:br>
              <a:rPr lang="en-GB" altLang="cs-CZ" sz="4800" dirty="0"/>
            </a:br>
            <a:endParaRPr lang="en-GB" altLang="cs-CZ" sz="4800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Bioinformatics (LF:DSIB01)</a:t>
            </a:r>
            <a:endParaRPr lang="en-GB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" y="345438"/>
            <a:ext cx="4277238" cy="15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</a:t>
            </a:r>
          </a:p>
          <a:p>
            <a:r>
              <a:rPr lang="en-US" dirty="0" smtClean="0"/>
              <a:t>Wide variety of values</a:t>
            </a:r>
          </a:p>
          <a:p>
            <a:endParaRPr lang="en-US" dirty="0"/>
          </a:p>
          <a:p>
            <a:r>
              <a:rPr lang="en-US" dirty="0" smtClean="0"/>
              <a:t>Difficult for human readability</a:t>
            </a:r>
          </a:p>
          <a:p>
            <a:r>
              <a:rPr lang="en-US" dirty="0" smtClean="0"/>
              <a:t>Difficult to add/subtract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transfer format (.</a:t>
            </a:r>
            <a:r>
              <a:rPr lang="en-US" dirty="0" err="1" smtClean="0"/>
              <a:t>gtf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Also commonly known as .</a:t>
            </a:r>
            <a:r>
              <a:rPr lang="en-US" dirty="0" err="1" smtClean="0"/>
              <a:t>gff</a:t>
            </a:r>
            <a:r>
              <a:rPr lang="en-US" dirty="0" smtClean="0"/>
              <a:t> (general feature format)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seqname</a:t>
            </a:r>
            <a:r>
              <a:rPr lang="en-US" dirty="0" smtClean="0"/>
              <a:t> (</a:t>
            </a:r>
            <a:r>
              <a:rPr lang="en-US" dirty="0" err="1" smtClean="0"/>
              <a:t>chr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 source (program generating </a:t>
            </a:r>
            <a:r>
              <a:rPr lang="en-US" dirty="0" err="1" smtClean="0"/>
              <a:t>seq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feature (what is it? “CDS”, “exon”, “enhancer”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start (position)</a:t>
            </a:r>
          </a:p>
          <a:p>
            <a:r>
              <a:rPr lang="en-US" dirty="0" smtClean="0"/>
              <a:t>5. end (inclusive)</a:t>
            </a:r>
          </a:p>
          <a:p>
            <a:r>
              <a:rPr lang="en-US" dirty="0" smtClean="0"/>
              <a:t>6. score (can be any float. Ideal: between 1-1000 for UCSC browser)</a:t>
            </a:r>
          </a:p>
          <a:p>
            <a:r>
              <a:rPr lang="en-US" dirty="0" smtClean="0"/>
              <a:t>7. strand (“+”, “-”, “.”)</a:t>
            </a:r>
          </a:p>
          <a:p>
            <a:r>
              <a:rPr lang="en-US" dirty="0" smtClean="0"/>
              <a:t>8. frame (for exons, frame is between 0-2 representing open reading frame, else “.”)</a:t>
            </a:r>
          </a:p>
          <a:p>
            <a:r>
              <a:rPr lang="en-US" dirty="0" smtClean="0"/>
              <a:t>9. group; list of attributes (</a:t>
            </a:r>
            <a:r>
              <a:rPr lang="en-US" dirty="0" err="1" smtClean="0"/>
              <a:t>gene_id</a:t>
            </a:r>
            <a:r>
              <a:rPr lang="en-US" dirty="0" smtClean="0"/>
              <a:t>, </a:t>
            </a:r>
            <a:r>
              <a:rPr lang="en-US" dirty="0" err="1" smtClean="0"/>
              <a:t>transcript_id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4" y="158359"/>
            <a:ext cx="11941419" cy="1708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2157097"/>
            <a:ext cx="11653072" cy="291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3" y="3467197"/>
            <a:ext cx="11941419" cy="1708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935" y="3626827"/>
            <a:ext cx="2593730" cy="360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3104" y="4470888"/>
            <a:ext cx="2123342" cy="219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Fasta</a:t>
            </a:r>
            <a:r>
              <a:rPr lang="en-US" dirty="0" smtClean="0"/>
              <a:t> &amp; </a:t>
            </a:r>
            <a:r>
              <a:rPr lang="en-US" dirty="0" err="1" smtClean="0"/>
              <a:t>Fastq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8" y="1315548"/>
            <a:ext cx="8096250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8" y="3929795"/>
            <a:ext cx="80962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Fastq</a:t>
            </a:r>
            <a:r>
              <a:rPr lang="en-US" dirty="0" smtClean="0"/>
              <a:t> Quality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84" y="39566"/>
            <a:ext cx="6094169" cy="3822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8" y="3929795"/>
            <a:ext cx="80962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Alignment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01" y="1451096"/>
            <a:ext cx="81438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Alignment Map (.</a:t>
            </a:r>
            <a:r>
              <a:rPr lang="en-US" dirty="0" err="1" smtClean="0"/>
              <a:t>sam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https://www.samformat.info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96854" y="201490"/>
            <a:ext cx="1991457" cy="657490"/>
            <a:chOff x="1112227" y="3787022"/>
            <a:chExt cx="10067192" cy="65749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12227" y="4444512"/>
              <a:ext cx="100671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275134" y="3787022"/>
              <a:ext cx="4831373" cy="490803"/>
              <a:chOff x="1868365" y="3848201"/>
              <a:chExt cx="4831373" cy="490803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215912" y="4334608"/>
                <a:ext cx="2483826" cy="43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1868365" y="3848201"/>
                <a:ext cx="2356339" cy="486407"/>
              </a:xfrm>
              <a:custGeom>
                <a:avLst/>
                <a:gdLst>
                  <a:gd name="connsiteX0" fmla="*/ 2356339 w 2356339"/>
                  <a:gd name="connsiteY0" fmla="*/ 499595 h 499595"/>
                  <a:gd name="connsiteX1" fmla="*/ 1951893 w 2356339"/>
                  <a:gd name="connsiteY1" fmla="*/ 389691 h 499595"/>
                  <a:gd name="connsiteX2" fmla="*/ 1613389 w 2356339"/>
                  <a:gd name="connsiteY2" fmla="*/ 68772 h 499595"/>
                  <a:gd name="connsiteX3" fmla="*/ 1072662 w 2356339"/>
                  <a:gd name="connsiteY3" fmla="*/ 29207 h 499595"/>
                  <a:gd name="connsiteX4" fmla="*/ 729762 w 2356339"/>
                  <a:gd name="connsiteY4" fmla="*/ 420464 h 499595"/>
                  <a:gd name="connsiteX5" fmla="*/ 0 w 2356339"/>
                  <a:gd name="connsiteY5" fmla="*/ 482011 h 499595"/>
                  <a:gd name="connsiteX6" fmla="*/ 0 w 2356339"/>
                  <a:gd name="connsiteY6" fmla="*/ 482011 h 4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6339" h="499595">
                    <a:moveTo>
                      <a:pt x="2356339" y="499595"/>
                    </a:moveTo>
                    <a:cubicBezTo>
                      <a:pt x="2216028" y="480545"/>
                      <a:pt x="2075718" y="461495"/>
                      <a:pt x="1951893" y="389691"/>
                    </a:cubicBezTo>
                    <a:cubicBezTo>
                      <a:pt x="1828068" y="317887"/>
                      <a:pt x="1759927" y="128853"/>
                      <a:pt x="1613389" y="68772"/>
                    </a:cubicBezTo>
                    <a:cubicBezTo>
                      <a:pt x="1466851" y="8691"/>
                      <a:pt x="1219933" y="-29408"/>
                      <a:pt x="1072662" y="29207"/>
                    </a:cubicBezTo>
                    <a:cubicBezTo>
                      <a:pt x="925391" y="87822"/>
                      <a:pt x="908539" y="344997"/>
                      <a:pt x="729762" y="420464"/>
                    </a:cubicBezTo>
                    <a:cubicBezTo>
                      <a:pt x="550985" y="495931"/>
                      <a:pt x="0" y="482011"/>
                      <a:pt x="0" y="482011"/>
                    </a:cubicBezTo>
                    <a:lnTo>
                      <a:pt x="0" y="482011"/>
                    </a:lnTo>
                  </a:path>
                </a:pathLst>
              </a:custGeom>
              <a:noFill/>
              <a:ln w="28575">
                <a:solidFill>
                  <a:srgbClr val="62BB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125" y="2225985"/>
            <a:ext cx="4593186" cy="3921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37" y="2225985"/>
            <a:ext cx="6911487" cy="930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37" y="3270803"/>
            <a:ext cx="6902240" cy="28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 Map (.</a:t>
            </a:r>
            <a:r>
              <a:rPr lang="en-US" dirty="0" err="1"/>
              <a:t>sam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17" y="1386258"/>
            <a:ext cx="9642857" cy="513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7067" y="5824904"/>
            <a:ext cx="1556836" cy="646331"/>
          </a:xfrm>
          <a:prstGeom prst="rect">
            <a:avLst/>
          </a:prstGeom>
          <a:noFill/>
          <a:ln>
            <a:solidFill>
              <a:srgbClr val="62BB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.bam format</a:t>
            </a:r>
          </a:p>
          <a:p>
            <a:r>
              <a:rPr lang="en-US" dirty="0" smtClean="0"/>
              <a:t>(Binary SAM)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96854" y="201490"/>
            <a:ext cx="1991457" cy="657490"/>
            <a:chOff x="1112227" y="3787022"/>
            <a:chExt cx="10067192" cy="65749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12227" y="4444512"/>
              <a:ext cx="100671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275134" y="3787022"/>
              <a:ext cx="4831373" cy="490803"/>
              <a:chOff x="1868365" y="3848201"/>
              <a:chExt cx="4831373" cy="490803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4215912" y="4334608"/>
                <a:ext cx="2483826" cy="43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 11"/>
              <p:cNvSpPr/>
              <p:nvPr/>
            </p:nvSpPr>
            <p:spPr>
              <a:xfrm>
                <a:off x="1868365" y="3848201"/>
                <a:ext cx="2356339" cy="486407"/>
              </a:xfrm>
              <a:custGeom>
                <a:avLst/>
                <a:gdLst>
                  <a:gd name="connsiteX0" fmla="*/ 2356339 w 2356339"/>
                  <a:gd name="connsiteY0" fmla="*/ 499595 h 499595"/>
                  <a:gd name="connsiteX1" fmla="*/ 1951893 w 2356339"/>
                  <a:gd name="connsiteY1" fmla="*/ 389691 h 499595"/>
                  <a:gd name="connsiteX2" fmla="*/ 1613389 w 2356339"/>
                  <a:gd name="connsiteY2" fmla="*/ 68772 h 499595"/>
                  <a:gd name="connsiteX3" fmla="*/ 1072662 w 2356339"/>
                  <a:gd name="connsiteY3" fmla="*/ 29207 h 499595"/>
                  <a:gd name="connsiteX4" fmla="*/ 729762 w 2356339"/>
                  <a:gd name="connsiteY4" fmla="*/ 420464 h 499595"/>
                  <a:gd name="connsiteX5" fmla="*/ 0 w 2356339"/>
                  <a:gd name="connsiteY5" fmla="*/ 482011 h 499595"/>
                  <a:gd name="connsiteX6" fmla="*/ 0 w 2356339"/>
                  <a:gd name="connsiteY6" fmla="*/ 482011 h 4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6339" h="499595">
                    <a:moveTo>
                      <a:pt x="2356339" y="499595"/>
                    </a:moveTo>
                    <a:cubicBezTo>
                      <a:pt x="2216028" y="480545"/>
                      <a:pt x="2075718" y="461495"/>
                      <a:pt x="1951893" y="389691"/>
                    </a:cubicBezTo>
                    <a:cubicBezTo>
                      <a:pt x="1828068" y="317887"/>
                      <a:pt x="1759927" y="128853"/>
                      <a:pt x="1613389" y="68772"/>
                    </a:cubicBezTo>
                    <a:cubicBezTo>
                      <a:pt x="1466851" y="8691"/>
                      <a:pt x="1219933" y="-29408"/>
                      <a:pt x="1072662" y="29207"/>
                    </a:cubicBezTo>
                    <a:cubicBezTo>
                      <a:pt x="925391" y="87822"/>
                      <a:pt x="908539" y="344997"/>
                      <a:pt x="729762" y="420464"/>
                    </a:cubicBezTo>
                    <a:cubicBezTo>
                      <a:pt x="550985" y="495931"/>
                      <a:pt x="0" y="482011"/>
                      <a:pt x="0" y="482011"/>
                    </a:cubicBezTo>
                    <a:lnTo>
                      <a:pt x="0" y="482011"/>
                    </a:lnTo>
                  </a:path>
                </a:pathLst>
              </a:custGeom>
              <a:noFill/>
              <a:ln w="28575">
                <a:solidFill>
                  <a:srgbClr val="62BB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67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Genomic Information for Bioinformatics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 Based Formats (.bed)</a:t>
            </a:r>
          </a:p>
          <a:p>
            <a:endParaRPr lang="en-US" dirty="0" smtClean="0"/>
          </a:p>
          <a:p>
            <a:r>
              <a:rPr lang="en-US" dirty="0"/>
              <a:t>Count/Coverage Based </a:t>
            </a:r>
            <a:r>
              <a:rPr lang="en-US" dirty="0" smtClean="0"/>
              <a:t>Formats (.</a:t>
            </a:r>
            <a:r>
              <a:rPr lang="en-US" dirty="0" err="1" smtClean="0"/>
              <a:t>bedgraph</a:t>
            </a:r>
            <a:r>
              <a:rPr lang="en-US" dirty="0" smtClean="0"/>
              <a:t> .wig)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Feature Based Formats (.</a:t>
            </a:r>
            <a:r>
              <a:rPr lang="en-US" dirty="0" err="1" smtClean="0"/>
              <a:t>gtf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Sequence Based Formats (.</a:t>
            </a:r>
            <a:r>
              <a:rPr lang="en-US" dirty="0" err="1" smtClean="0"/>
              <a:t>fasta</a:t>
            </a:r>
            <a:r>
              <a:rPr lang="en-US" dirty="0" smtClean="0"/>
              <a:t> .</a:t>
            </a:r>
            <a:r>
              <a:rPr lang="en-US" dirty="0" err="1" smtClean="0"/>
              <a:t>fastq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Multiple Alignment Files</a:t>
            </a:r>
          </a:p>
          <a:p>
            <a:endParaRPr lang="en-US" dirty="0"/>
          </a:p>
          <a:p>
            <a:r>
              <a:rPr lang="en-US" dirty="0" smtClean="0"/>
              <a:t>Alignment Based Formats (.</a:t>
            </a:r>
            <a:r>
              <a:rPr lang="en-US" dirty="0" err="1" smtClean="0"/>
              <a:t>sam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Genomic Information for Bioinformatics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 Based Formats (.bed)</a:t>
            </a:r>
          </a:p>
          <a:p>
            <a:endParaRPr lang="en-US" dirty="0" smtClean="0"/>
          </a:p>
          <a:p>
            <a:r>
              <a:rPr lang="en-US" dirty="0"/>
              <a:t>Count/Coverage Based </a:t>
            </a:r>
            <a:r>
              <a:rPr lang="en-US" dirty="0" smtClean="0"/>
              <a:t>Formats (.</a:t>
            </a:r>
            <a:r>
              <a:rPr lang="en-US" dirty="0" err="1" smtClean="0"/>
              <a:t>bedgraph</a:t>
            </a:r>
            <a:r>
              <a:rPr lang="en-US" dirty="0" smtClean="0"/>
              <a:t> .wig)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Feature Based Formats (.</a:t>
            </a:r>
            <a:r>
              <a:rPr lang="en-US" dirty="0" err="1" smtClean="0"/>
              <a:t>gtf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Sequence Based Formats (.</a:t>
            </a:r>
            <a:r>
              <a:rPr lang="en-US" dirty="0" err="1" smtClean="0"/>
              <a:t>fasta</a:t>
            </a:r>
            <a:r>
              <a:rPr lang="en-US" dirty="0" smtClean="0"/>
              <a:t> .</a:t>
            </a:r>
            <a:r>
              <a:rPr lang="en-US" dirty="0" err="1" smtClean="0"/>
              <a:t>fastq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Multiple Alignment Files</a:t>
            </a:r>
          </a:p>
          <a:p>
            <a:endParaRPr lang="en-US" dirty="0"/>
          </a:p>
          <a:p>
            <a:r>
              <a:rPr lang="en-US" dirty="0" smtClean="0"/>
              <a:t>Alignment Based Formats (.</a:t>
            </a:r>
            <a:r>
              <a:rPr lang="en-US" dirty="0" err="1" smtClean="0"/>
              <a:t>sam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8" y="0"/>
            <a:ext cx="12392758" cy="6884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73" y="3650580"/>
            <a:ext cx="5714286" cy="32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 (Browser Extensible Data) file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6725" y="1408014"/>
            <a:ext cx="111129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Tab Delimited Text File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Number of columns consistent per line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 Empty fields (some can have “.” as N/A)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BED 3 columns : </a:t>
            </a:r>
            <a:r>
              <a:rPr lang="en-US" dirty="0" err="1" smtClean="0"/>
              <a:t>chrom</a:t>
            </a:r>
            <a:r>
              <a:rPr lang="en-US" dirty="0" smtClean="0"/>
              <a:t>, </a:t>
            </a:r>
            <a:r>
              <a:rPr lang="en-US" dirty="0" err="1" smtClean="0"/>
              <a:t>chromStart</a:t>
            </a:r>
            <a:r>
              <a:rPr lang="en-US" dirty="0" smtClean="0"/>
              <a:t>, </a:t>
            </a:r>
            <a:r>
              <a:rPr lang="en-US" dirty="0" err="1" smtClean="0"/>
              <a:t>chromEnd</a:t>
            </a:r>
            <a:endParaRPr lang="en-US" dirty="0" smtClean="0"/>
          </a:p>
          <a:p>
            <a:r>
              <a:rPr lang="en-US" dirty="0" smtClean="0"/>
              <a:t>BED 6 columns : BED3 + name, score, strand</a:t>
            </a:r>
            <a:br>
              <a:rPr lang="en-US" dirty="0" smtClean="0"/>
            </a:br>
            <a:r>
              <a:rPr lang="en-US" dirty="0" smtClean="0"/>
              <a:t>BED 12 columns : BED6 + </a:t>
            </a:r>
            <a:r>
              <a:rPr lang="en-US" dirty="0" err="1" smtClean="0"/>
              <a:t>thickStart</a:t>
            </a:r>
            <a:r>
              <a:rPr lang="en-US" dirty="0" smtClean="0"/>
              <a:t>, </a:t>
            </a:r>
            <a:r>
              <a:rPr lang="en-US" dirty="0" err="1" smtClean="0"/>
              <a:t>thickEnd</a:t>
            </a:r>
            <a:r>
              <a:rPr lang="en-US" dirty="0" smtClean="0"/>
              <a:t>, </a:t>
            </a:r>
            <a:r>
              <a:rPr lang="en-US" dirty="0" err="1" smtClean="0"/>
              <a:t>itemRGB</a:t>
            </a:r>
            <a:r>
              <a:rPr lang="en-US" dirty="0" smtClean="0"/>
              <a:t>, </a:t>
            </a:r>
            <a:r>
              <a:rPr lang="en-US" dirty="0" err="1" smtClean="0"/>
              <a:t>blockCount</a:t>
            </a:r>
            <a:r>
              <a:rPr lang="en-US" dirty="0" smtClean="0"/>
              <a:t>, </a:t>
            </a:r>
            <a:r>
              <a:rPr lang="en-US" dirty="0" err="1" smtClean="0"/>
              <a:t>blockSizes</a:t>
            </a:r>
            <a:r>
              <a:rPr lang="en-US" dirty="0" smtClean="0"/>
              <a:t>, </a:t>
            </a:r>
            <a:r>
              <a:rPr lang="en-US" dirty="0" err="1" smtClean="0"/>
              <a:t>blockStarts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61589" y="6022108"/>
            <a:ext cx="581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https://genome.ucsc.edu/FAQ/FAQformat.html#format1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656727"/>
            <a:ext cx="76009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04" y="4243860"/>
            <a:ext cx="11643951" cy="1673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9" y="361217"/>
            <a:ext cx="11696700" cy="2038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BED 3 columns : </a:t>
            </a:r>
            <a:r>
              <a:rPr lang="en-US" dirty="0" err="1"/>
              <a:t>chrom</a:t>
            </a:r>
            <a:r>
              <a:rPr lang="en-US" dirty="0"/>
              <a:t>, </a:t>
            </a:r>
            <a:r>
              <a:rPr lang="en-US" dirty="0" err="1"/>
              <a:t>chromStart</a:t>
            </a:r>
            <a:r>
              <a:rPr lang="en-US" dirty="0"/>
              <a:t>, </a:t>
            </a:r>
            <a:r>
              <a:rPr lang="en-US" dirty="0" err="1"/>
              <a:t>chromEnd</a:t>
            </a:r>
            <a:endParaRPr lang="en-US" dirty="0"/>
          </a:p>
          <a:p>
            <a:r>
              <a:rPr lang="en-US" dirty="0"/>
              <a:t>BED 6 columns : BED3 + name, score, strand</a:t>
            </a:r>
            <a:br>
              <a:rPr lang="en-US" dirty="0"/>
            </a:br>
            <a:r>
              <a:rPr lang="en-US" dirty="0"/>
              <a:t>BED 12 columns : BED6 + </a:t>
            </a:r>
            <a:r>
              <a:rPr lang="en-US" dirty="0" err="1"/>
              <a:t>thickStart</a:t>
            </a:r>
            <a:r>
              <a:rPr lang="en-US" dirty="0"/>
              <a:t>, </a:t>
            </a:r>
            <a:r>
              <a:rPr lang="en-US" dirty="0" err="1"/>
              <a:t>thickEnd</a:t>
            </a:r>
            <a:r>
              <a:rPr lang="en-US" dirty="0"/>
              <a:t>, </a:t>
            </a:r>
            <a:r>
              <a:rPr lang="en-US" dirty="0" err="1"/>
              <a:t>itemRGB</a:t>
            </a:r>
            <a:r>
              <a:rPr lang="en-US" dirty="0"/>
              <a:t>, </a:t>
            </a:r>
            <a:r>
              <a:rPr lang="en-US" dirty="0" err="1"/>
              <a:t>blockCount</a:t>
            </a:r>
            <a:r>
              <a:rPr lang="en-US" dirty="0"/>
              <a:t>, </a:t>
            </a:r>
            <a:r>
              <a:rPr lang="en-US" dirty="0" err="1"/>
              <a:t>blockSizes</a:t>
            </a:r>
            <a:r>
              <a:rPr lang="en-US" dirty="0"/>
              <a:t>, </a:t>
            </a:r>
            <a:r>
              <a:rPr lang="en-US" dirty="0" err="1"/>
              <a:t>blockStarts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</a:t>
            </a:r>
          </a:p>
          <a:p>
            <a:r>
              <a:rPr lang="en-US" dirty="0" smtClean="0"/>
              <a:t>Human Readable</a:t>
            </a:r>
          </a:p>
          <a:p>
            <a:r>
              <a:rPr lang="en-US" dirty="0" smtClean="0"/>
              <a:t>Useful for simple genomic loci</a:t>
            </a:r>
          </a:p>
          <a:p>
            <a:endParaRPr lang="en-US" dirty="0" smtClean="0"/>
          </a:p>
          <a:p>
            <a:r>
              <a:rPr lang="en-US" dirty="0" smtClean="0"/>
              <a:t>Awkward handling of splice events</a:t>
            </a:r>
          </a:p>
          <a:p>
            <a:endParaRPr lang="en-US" dirty="0"/>
          </a:p>
          <a:p>
            <a:r>
              <a:rPr lang="en-US" dirty="0" smtClean="0"/>
              <a:t>Not useful for variable scores</a:t>
            </a:r>
          </a:p>
          <a:p>
            <a:r>
              <a:rPr lang="en-US" dirty="0" smtClean="0"/>
              <a:t>Must repeat BED3 info every line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bedGraph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24000"/>
            <a:ext cx="11258550" cy="1197220"/>
          </a:xfrm>
        </p:spPr>
        <p:txBody>
          <a:bodyPr/>
          <a:lstStyle/>
          <a:p>
            <a:r>
              <a:rPr lang="en-US" dirty="0" smtClean="0"/>
              <a:t>Used to display continuous data</a:t>
            </a:r>
          </a:p>
          <a:p>
            <a:r>
              <a:rPr lang="en-US" dirty="0" smtClean="0"/>
              <a:t>Header “browser” + Header “track” + Sorted BED lines (</a:t>
            </a:r>
            <a:r>
              <a:rPr lang="en-US" dirty="0" err="1" smtClean="0"/>
              <a:t>chr</a:t>
            </a:r>
            <a:r>
              <a:rPr lang="en-US" dirty="0" smtClean="0"/>
              <a:t>, start, stop, score)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7" y="2820150"/>
            <a:ext cx="11008298" cy="29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wiggle file (.wig)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23999"/>
            <a:ext cx="11258550" cy="590551"/>
          </a:xfrm>
        </p:spPr>
        <p:txBody>
          <a:bodyPr/>
          <a:lstStyle/>
          <a:p>
            <a:r>
              <a:rPr lang="en-US" dirty="0" smtClean="0"/>
              <a:t>Comes in two flavors: </a:t>
            </a:r>
            <a:r>
              <a:rPr lang="en-US" dirty="0" err="1" smtClean="0"/>
              <a:t>variablestep</a:t>
            </a:r>
            <a:r>
              <a:rPr lang="en-US" dirty="0" smtClean="0"/>
              <a:t> vs fixed step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114550"/>
            <a:ext cx="3667125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3600450"/>
            <a:ext cx="32670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5381625"/>
            <a:ext cx="4219575" cy="79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719" y="2114550"/>
            <a:ext cx="487680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994" y="3865083"/>
            <a:ext cx="5724525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693" y="5008083"/>
            <a:ext cx="6715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2" y="37430"/>
            <a:ext cx="12071447" cy="4244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617" y="3205162"/>
            <a:ext cx="5429250" cy="3533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846"/>
          <a:stretch/>
        </p:blipFill>
        <p:spPr>
          <a:xfrm>
            <a:off x="3952142" y="3222381"/>
            <a:ext cx="1895475" cy="35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2018_Presentation.potx" id="{E48A03DA-D02B-4828-AB81-2E0A3A1968A3}" vid="{D87DA677-CFD7-4928-885D-0CCC18AB99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CEITEC_2018_Presentation Brno cover</Template>
  <TotalTime>2044</TotalTime>
  <Words>463</Words>
  <Application>Microsoft Office PowerPoint</Application>
  <PresentationFormat>Widescreen</PresentationFormat>
  <Paragraphs>97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Office</vt:lpstr>
      <vt:lpstr> Week 3 : Filetypes and Browser </vt:lpstr>
      <vt:lpstr>Encoding Genomic Information for Bioinformatics Use</vt:lpstr>
      <vt:lpstr>PowerPoint Presentation</vt:lpstr>
      <vt:lpstr>BED (Browser Extensible Data) file format</vt:lpstr>
      <vt:lpstr>PowerPoint Presentation</vt:lpstr>
      <vt:lpstr>BED pros and cons</vt:lpstr>
      <vt:lpstr>bedGraph</vt:lpstr>
      <vt:lpstr>wiggle file (.wig)</vt:lpstr>
      <vt:lpstr>PowerPoint Presentation</vt:lpstr>
      <vt:lpstr>Wig pros and cons</vt:lpstr>
      <vt:lpstr>General transfer format (.gtf)</vt:lpstr>
      <vt:lpstr>PowerPoint Presentation</vt:lpstr>
      <vt:lpstr>Fasta &amp; Fastq</vt:lpstr>
      <vt:lpstr>Fastq Quality Scores</vt:lpstr>
      <vt:lpstr>Multiple Alignment File</vt:lpstr>
      <vt:lpstr>Sequence Alignment Map (.sam)</vt:lpstr>
      <vt:lpstr>Sequence Alignment Map (.sam)</vt:lpstr>
      <vt:lpstr>Encoding Genomic Information for Bioinformatics 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Lipovská</dc:creator>
  <cp:lastModifiedBy>Panagiotis Alexiou</cp:lastModifiedBy>
  <cp:revision>59</cp:revision>
  <cp:lastPrinted>2017-09-20T07:48:49Z</cp:lastPrinted>
  <dcterms:created xsi:type="dcterms:W3CDTF">2018-06-18T13:01:41Z</dcterms:created>
  <dcterms:modified xsi:type="dcterms:W3CDTF">2021-09-30T12:54:20Z</dcterms:modified>
</cp:coreProperties>
</file>