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7" r:id="rId2"/>
    <p:sldId id="302" r:id="rId3"/>
    <p:sldId id="303" r:id="rId4"/>
    <p:sldId id="304" r:id="rId5"/>
    <p:sldId id="305" r:id="rId6"/>
    <p:sldId id="306" r:id="rId7"/>
    <p:sldId id="307" r:id="rId8"/>
    <p:sldId id="309" r:id="rId9"/>
    <p:sldId id="308" r:id="rId10"/>
    <p:sldId id="311" r:id="rId11"/>
    <p:sldId id="312" r:id="rId12"/>
    <p:sldId id="310" r:id="rId13"/>
    <p:sldId id="313" r:id="rId14"/>
    <p:sldId id="314" r:id="rId15"/>
    <p:sldId id="316" r:id="rId16"/>
    <p:sldId id="315" r:id="rId17"/>
    <p:sldId id="300" r:id="rId18"/>
  </p:sldIdLst>
  <p:sldSz cx="12192000" cy="6858000"/>
  <p:notesSz cx="6865938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64A"/>
    <a:srgbClr val="EBECED"/>
    <a:srgbClr val="7AC143"/>
    <a:srgbClr val="FFFFFF"/>
    <a:srgbClr val="62BB46"/>
    <a:srgbClr val="21A9C0"/>
    <a:srgbClr val="F6F7F7"/>
    <a:srgbClr val="F0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4" autoAdjust="0"/>
    <p:restoredTop sz="87127" autoAdjust="0"/>
  </p:normalViewPr>
  <p:slideViewPr>
    <p:cSldViewPr snapToGrid="0" showGuides="1">
      <p:cViewPr>
        <p:scale>
          <a:sx n="100" d="100"/>
          <a:sy n="100" d="100"/>
        </p:scale>
        <p:origin x="2320" y="1556"/>
      </p:cViewPr>
      <p:guideLst>
        <p:guide orient="horz" pos="2136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8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D37860-AF41-4618-9FF4-4A36AEE5FEA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0DAC70-F732-491B-B316-B22672D9D2AB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Sequencing</a:t>
          </a:r>
          <a:endParaRPr lang="en-US" dirty="0"/>
        </a:p>
      </dgm:t>
    </dgm:pt>
    <dgm:pt modelId="{534D0958-18AE-4830-8102-2D0BE2F79C9D}" type="parTrans" cxnId="{3217FEF4-0A8C-4987-8272-D84DA53FAAF4}">
      <dgm:prSet/>
      <dgm:spPr/>
      <dgm:t>
        <a:bodyPr/>
        <a:lstStyle/>
        <a:p>
          <a:endParaRPr lang="en-US"/>
        </a:p>
      </dgm:t>
    </dgm:pt>
    <dgm:pt modelId="{1274A364-F0B4-4FED-B8B0-63CA78AE00D0}" type="sibTrans" cxnId="{3217FEF4-0A8C-4987-8272-D84DA53FAAF4}">
      <dgm:prSet/>
      <dgm:spPr/>
      <dgm:t>
        <a:bodyPr/>
        <a:lstStyle/>
        <a:p>
          <a:endParaRPr lang="en-US"/>
        </a:p>
      </dgm:t>
    </dgm:pt>
    <dgm:pt modelId="{C93A90E1-15EB-45F6-928C-A13BCFECB62F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Adaptor Trimming</a:t>
          </a:r>
          <a:endParaRPr lang="en-US" dirty="0"/>
        </a:p>
      </dgm:t>
    </dgm:pt>
    <dgm:pt modelId="{CAAA7AC9-5879-42BC-BFEC-EA0669683A7C}" type="parTrans" cxnId="{94CE4CB6-BD55-4C76-A3CA-41ECC0262A38}">
      <dgm:prSet/>
      <dgm:spPr/>
      <dgm:t>
        <a:bodyPr/>
        <a:lstStyle/>
        <a:p>
          <a:endParaRPr lang="en-US"/>
        </a:p>
      </dgm:t>
    </dgm:pt>
    <dgm:pt modelId="{E230623B-2A21-4999-A48D-C67230C2C18D}" type="sibTrans" cxnId="{94CE4CB6-BD55-4C76-A3CA-41ECC0262A38}">
      <dgm:prSet/>
      <dgm:spPr/>
      <dgm:t>
        <a:bodyPr/>
        <a:lstStyle/>
        <a:p>
          <a:endParaRPr lang="en-US"/>
        </a:p>
      </dgm:t>
    </dgm:pt>
    <dgm:pt modelId="{4342C27F-78D9-498E-A438-7BEFDD781442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Quality</a:t>
          </a:r>
        </a:p>
        <a:p>
          <a:r>
            <a:rPr lang="en-US" dirty="0" smtClean="0"/>
            <a:t>Control</a:t>
          </a:r>
          <a:endParaRPr lang="en-US" dirty="0"/>
        </a:p>
      </dgm:t>
    </dgm:pt>
    <dgm:pt modelId="{40C55A0A-58AD-4A9F-98BA-173FE6222DF1}" type="parTrans" cxnId="{CF8088C4-747A-4314-8DED-B39FD5BF5515}">
      <dgm:prSet/>
      <dgm:spPr/>
      <dgm:t>
        <a:bodyPr/>
        <a:lstStyle/>
        <a:p>
          <a:endParaRPr lang="en-US"/>
        </a:p>
      </dgm:t>
    </dgm:pt>
    <dgm:pt modelId="{ABECE904-602F-43F9-A2AC-B7013775BDE7}" type="sibTrans" cxnId="{CF8088C4-747A-4314-8DED-B39FD5BF5515}">
      <dgm:prSet/>
      <dgm:spPr/>
      <dgm:t>
        <a:bodyPr/>
        <a:lstStyle/>
        <a:p>
          <a:endParaRPr lang="en-US"/>
        </a:p>
      </dgm:t>
    </dgm:pt>
    <dgm:pt modelId="{C2BB4B42-2A1A-4A30-BFA1-730FA24C7826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smtClean="0"/>
            <a:t>Alignment to Reference</a:t>
          </a:r>
          <a:endParaRPr lang="en-US" dirty="0"/>
        </a:p>
      </dgm:t>
    </dgm:pt>
    <dgm:pt modelId="{FCC9E112-8C13-4734-A5B7-D8891D65646F}" type="parTrans" cxnId="{419C6C13-A7CB-416C-9E5D-1BBBB83A1277}">
      <dgm:prSet/>
      <dgm:spPr/>
      <dgm:t>
        <a:bodyPr/>
        <a:lstStyle/>
        <a:p>
          <a:endParaRPr lang="en-US"/>
        </a:p>
      </dgm:t>
    </dgm:pt>
    <dgm:pt modelId="{5EEAD9DE-B22E-43F3-943D-052FB346061B}" type="sibTrans" cxnId="{419C6C13-A7CB-416C-9E5D-1BBBB83A1277}">
      <dgm:prSet/>
      <dgm:spPr/>
      <dgm:t>
        <a:bodyPr/>
        <a:lstStyle/>
        <a:p>
          <a:endParaRPr lang="en-US"/>
        </a:p>
      </dgm:t>
    </dgm:pt>
    <dgm:pt modelId="{76D7839C-669D-487A-ADF2-5ABA3850474E}" type="pres">
      <dgm:prSet presAssocID="{99D37860-AF41-4618-9FF4-4A36AEE5FEA4}" presName="Name0" presStyleCnt="0">
        <dgm:presLayoutVars>
          <dgm:dir/>
          <dgm:resizeHandles val="exact"/>
        </dgm:presLayoutVars>
      </dgm:prSet>
      <dgm:spPr/>
    </dgm:pt>
    <dgm:pt modelId="{258FA612-E3F1-4162-BA9F-8778FE14A9B8}" type="pres">
      <dgm:prSet presAssocID="{C20DAC70-F732-491B-B316-B22672D9D2A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351A5-C01D-4260-875B-01A43BDC5C16}" type="pres">
      <dgm:prSet presAssocID="{1274A364-F0B4-4FED-B8B0-63CA78AE00D0}" presName="sibTrans" presStyleLbl="sibTrans2D1" presStyleIdx="0" presStyleCnt="3"/>
      <dgm:spPr/>
    </dgm:pt>
    <dgm:pt modelId="{04F397EA-0F6E-43F3-94E3-DB6FBEF6B554}" type="pres">
      <dgm:prSet presAssocID="{1274A364-F0B4-4FED-B8B0-63CA78AE00D0}" presName="connectorText" presStyleLbl="sibTrans2D1" presStyleIdx="0" presStyleCnt="3"/>
      <dgm:spPr/>
    </dgm:pt>
    <dgm:pt modelId="{7779D513-55B1-4763-BEE8-B4272BA9DB27}" type="pres">
      <dgm:prSet presAssocID="{C93A90E1-15EB-45F6-928C-A13BCFECB62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16A18-4DCF-410E-BBDD-287F646376DF}" type="pres">
      <dgm:prSet presAssocID="{E230623B-2A21-4999-A48D-C67230C2C18D}" presName="sibTrans" presStyleLbl="sibTrans2D1" presStyleIdx="1" presStyleCnt="3"/>
      <dgm:spPr/>
    </dgm:pt>
    <dgm:pt modelId="{DF92E23D-0FE5-455E-90B4-85B459AE4E6D}" type="pres">
      <dgm:prSet presAssocID="{E230623B-2A21-4999-A48D-C67230C2C18D}" presName="connectorText" presStyleLbl="sibTrans2D1" presStyleIdx="1" presStyleCnt="3"/>
      <dgm:spPr/>
    </dgm:pt>
    <dgm:pt modelId="{447C3694-4433-46A1-8ADA-3AD4C4C7317C}" type="pres">
      <dgm:prSet presAssocID="{4342C27F-78D9-498E-A438-7BEFDD781442}" presName="node" presStyleLbl="node1" presStyleIdx="2" presStyleCnt="4" custLinFactNeighborX="-14232" custLinFactNeighborY="-2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A9EC34-ACBD-4AA5-A50B-C78361F57750}" type="pres">
      <dgm:prSet presAssocID="{ABECE904-602F-43F9-A2AC-B7013775BDE7}" presName="sibTrans" presStyleLbl="sibTrans2D1" presStyleIdx="2" presStyleCnt="3"/>
      <dgm:spPr/>
    </dgm:pt>
    <dgm:pt modelId="{1D170BAB-F005-4A1D-9408-D80D072C2347}" type="pres">
      <dgm:prSet presAssocID="{ABECE904-602F-43F9-A2AC-B7013775BDE7}" presName="connectorText" presStyleLbl="sibTrans2D1" presStyleIdx="2" presStyleCnt="3"/>
      <dgm:spPr/>
    </dgm:pt>
    <dgm:pt modelId="{5F45FDE8-1AC8-487B-A933-E3423E90E274}" type="pres">
      <dgm:prSet presAssocID="{C2BB4B42-2A1A-4A30-BFA1-730FA24C782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153257-4C1F-48B3-ACEF-2BFD6DE8DD85}" type="presOf" srcId="{C93A90E1-15EB-45F6-928C-A13BCFECB62F}" destId="{7779D513-55B1-4763-BEE8-B4272BA9DB27}" srcOrd="0" destOrd="0" presId="urn:microsoft.com/office/officeart/2005/8/layout/process1"/>
    <dgm:cxn modelId="{03352668-A7F6-4DCC-B330-0F055545336B}" type="presOf" srcId="{4342C27F-78D9-498E-A438-7BEFDD781442}" destId="{447C3694-4433-46A1-8ADA-3AD4C4C7317C}" srcOrd="0" destOrd="0" presId="urn:microsoft.com/office/officeart/2005/8/layout/process1"/>
    <dgm:cxn modelId="{5F4D4278-1E85-4F55-AD61-795172649A5E}" type="presOf" srcId="{C2BB4B42-2A1A-4A30-BFA1-730FA24C7826}" destId="{5F45FDE8-1AC8-487B-A933-E3423E90E274}" srcOrd="0" destOrd="0" presId="urn:microsoft.com/office/officeart/2005/8/layout/process1"/>
    <dgm:cxn modelId="{8D3487D4-DF3C-4EF9-AE2C-FFE30A4077C5}" type="presOf" srcId="{C20DAC70-F732-491B-B316-B22672D9D2AB}" destId="{258FA612-E3F1-4162-BA9F-8778FE14A9B8}" srcOrd="0" destOrd="0" presId="urn:microsoft.com/office/officeart/2005/8/layout/process1"/>
    <dgm:cxn modelId="{EE96F1F9-C7B9-4C3F-A1C2-CA4384AD7721}" type="presOf" srcId="{E230623B-2A21-4999-A48D-C67230C2C18D}" destId="{C2516A18-4DCF-410E-BBDD-287F646376DF}" srcOrd="0" destOrd="0" presId="urn:microsoft.com/office/officeart/2005/8/layout/process1"/>
    <dgm:cxn modelId="{842D605B-ED1F-49E7-A01E-6F389DEED6AA}" type="presOf" srcId="{ABECE904-602F-43F9-A2AC-B7013775BDE7}" destId="{CDA9EC34-ACBD-4AA5-A50B-C78361F57750}" srcOrd="0" destOrd="0" presId="urn:microsoft.com/office/officeart/2005/8/layout/process1"/>
    <dgm:cxn modelId="{7D5E4C0F-22D7-404E-BE0D-4CFE928E810F}" type="presOf" srcId="{99D37860-AF41-4618-9FF4-4A36AEE5FEA4}" destId="{76D7839C-669D-487A-ADF2-5ABA3850474E}" srcOrd="0" destOrd="0" presId="urn:microsoft.com/office/officeart/2005/8/layout/process1"/>
    <dgm:cxn modelId="{3AEA5084-E010-4CA7-85B9-5464F2337722}" type="presOf" srcId="{1274A364-F0B4-4FED-B8B0-63CA78AE00D0}" destId="{486351A5-C01D-4260-875B-01A43BDC5C16}" srcOrd="0" destOrd="0" presId="urn:microsoft.com/office/officeart/2005/8/layout/process1"/>
    <dgm:cxn modelId="{94CE4CB6-BD55-4C76-A3CA-41ECC0262A38}" srcId="{99D37860-AF41-4618-9FF4-4A36AEE5FEA4}" destId="{C93A90E1-15EB-45F6-928C-A13BCFECB62F}" srcOrd="1" destOrd="0" parTransId="{CAAA7AC9-5879-42BC-BFEC-EA0669683A7C}" sibTransId="{E230623B-2A21-4999-A48D-C67230C2C18D}"/>
    <dgm:cxn modelId="{CF8088C4-747A-4314-8DED-B39FD5BF5515}" srcId="{99D37860-AF41-4618-9FF4-4A36AEE5FEA4}" destId="{4342C27F-78D9-498E-A438-7BEFDD781442}" srcOrd="2" destOrd="0" parTransId="{40C55A0A-58AD-4A9F-98BA-173FE6222DF1}" sibTransId="{ABECE904-602F-43F9-A2AC-B7013775BDE7}"/>
    <dgm:cxn modelId="{3217FEF4-0A8C-4987-8272-D84DA53FAAF4}" srcId="{99D37860-AF41-4618-9FF4-4A36AEE5FEA4}" destId="{C20DAC70-F732-491B-B316-B22672D9D2AB}" srcOrd="0" destOrd="0" parTransId="{534D0958-18AE-4830-8102-2D0BE2F79C9D}" sibTransId="{1274A364-F0B4-4FED-B8B0-63CA78AE00D0}"/>
    <dgm:cxn modelId="{FBF47890-5D9F-4F4E-885E-BC448C26DC5A}" type="presOf" srcId="{ABECE904-602F-43F9-A2AC-B7013775BDE7}" destId="{1D170BAB-F005-4A1D-9408-D80D072C2347}" srcOrd="1" destOrd="0" presId="urn:microsoft.com/office/officeart/2005/8/layout/process1"/>
    <dgm:cxn modelId="{F1EAE2E7-4EC4-4F00-B47C-125E6F332792}" type="presOf" srcId="{1274A364-F0B4-4FED-B8B0-63CA78AE00D0}" destId="{04F397EA-0F6E-43F3-94E3-DB6FBEF6B554}" srcOrd="1" destOrd="0" presId="urn:microsoft.com/office/officeart/2005/8/layout/process1"/>
    <dgm:cxn modelId="{4A75BABC-8C1C-4C5D-95CF-8B3E7F9FC869}" type="presOf" srcId="{E230623B-2A21-4999-A48D-C67230C2C18D}" destId="{DF92E23D-0FE5-455E-90B4-85B459AE4E6D}" srcOrd="1" destOrd="0" presId="urn:microsoft.com/office/officeart/2005/8/layout/process1"/>
    <dgm:cxn modelId="{419C6C13-A7CB-416C-9E5D-1BBBB83A1277}" srcId="{99D37860-AF41-4618-9FF4-4A36AEE5FEA4}" destId="{C2BB4B42-2A1A-4A30-BFA1-730FA24C7826}" srcOrd="3" destOrd="0" parTransId="{FCC9E112-8C13-4734-A5B7-D8891D65646F}" sibTransId="{5EEAD9DE-B22E-43F3-943D-052FB346061B}"/>
    <dgm:cxn modelId="{07F0F3D6-8EE8-45AD-8B12-D1101360C2D0}" type="presParOf" srcId="{76D7839C-669D-487A-ADF2-5ABA3850474E}" destId="{258FA612-E3F1-4162-BA9F-8778FE14A9B8}" srcOrd="0" destOrd="0" presId="urn:microsoft.com/office/officeart/2005/8/layout/process1"/>
    <dgm:cxn modelId="{4A2054DA-23A3-4DC0-8593-A24C58828C42}" type="presParOf" srcId="{76D7839C-669D-487A-ADF2-5ABA3850474E}" destId="{486351A5-C01D-4260-875B-01A43BDC5C16}" srcOrd="1" destOrd="0" presId="urn:microsoft.com/office/officeart/2005/8/layout/process1"/>
    <dgm:cxn modelId="{208351B1-999E-4FD9-8D34-A83D72B74974}" type="presParOf" srcId="{486351A5-C01D-4260-875B-01A43BDC5C16}" destId="{04F397EA-0F6E-43F3-94E3-DB6FBEF6B554}" srcOrd="0" destOrd="0" presId="urn:microsoft.com/office/officeart/2005/8/layout/process1"/>
    <dgm:cxn modelId="{0D240AC9-4D57-426E-B4EA-00F496378C18}" type="presParOf" srcId="{76D7839C-669D-487A-ADF2-5ABA3850474E}" destId="{7779D513-55B1-4763-BEE8-B4272BA9DB27}" srcOrd="2" destOrd="0" presId="urn:microsoft.com/office/officeart/2005/8/layout/process1"/>
    <dgm:cxn modelId="{13272C2F-EBFE-4346-989E-23CD53EE9A69}" type="presParOf" srcId="{76D7839C-669D-487A-ADF2-5ABA3850474E}" destId="{C2516A18-4DCF-410E-BBDD-287F646376DF}" srcOrd="3" destOrd="0" presId="urn:microsoft.com/office/officeart/2005/8/layout/process1"/>
    <dgm:cxn modelId="{44793D70-DE2C-428F-8DFB-498BD88165FF}" type="presParOf" srcId="{C2516A18-4DCF-410E-BBDD-287F646376DF}" destId="{DF92E23D-0FE5-455E-90B4-85B459AE4E6D}" srcOrd="0" destOrd="0" presId="urn:microsoft.com/office/officeart/2005/8/layout/process1"/>
    <dgm:cxn modelId="{D705B2E1-CBBA-4564-BE43-A8D670186C1E}" type="presParOf" srcId="{76D7839C-669D-487A-ADF2-5ABA3850474E}" destId="{447C3694-4433-46A1-8ADA-3AD4C4C7317C}" srcOrd="4" destOrd="0" presId="urn:microsoft.com/office/officeart/2005/8/layout/process1"/>
    <dgm:cxn modelId="{ADEE5F8F-A822-47E3-BED4-3096C3372C10}" type="presParOf" srcId="{76D7839C-669D-487A-ADF2-5ABA3850474E}" destId="{CDA9EC34-ACBD-4AA5-A50B-C78361F57750}" srcOrd="5" destOrd="0" presId="urn:microsoft.com/office/officeart/2005/8/layout/process1"/>
    <dgm:cxn modelId="{4A15ABFD-EE02-4133-B6F5-1E4B998B95BC}" type="presParOf" srcId="{CDA9EC34-ACBD-4AA5-A50B-C78361F57750}" destId="{1D170BAB-F005-4A1D-9408-D80D072C2347}" srcOrd="0" destOrd="0" presId="urn:microsoft.com/office/officeart/2005/8/layout/process1"/>
    <dgm:cxn modelId="{0E22A999-8467-4C78-9DFA-07515638AFC1}" type="presParOf" srcId="{76D7839C-669D-487A-ADF2-5ABA3850474E}" destId="{5F45FDE8-1AC8-487B-A933-E3423E90E27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FA612-E3F1-4162-BA9F-8778FE14A9B8}">
      <dsp:nvSpPr>
        <dsp:cNvPr id="0" name=""/>
        <dsp:cNvSpPr/>
      </dsp:nvSpPr>
      <dsp:spPr>
        <a:xfrm>
          <a:off x="3571" y="445889"/>
          <a:ext cx="1561703" cy="93702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Sequencing</a:t>
          </a:r>
          <a:endParaRPr lang="en-US" sz="1900" kern="1200" dirty="0"/>
        </a:p>
      </dsp:txBody>
      <dsp:txXfrm>
        <a:off x="31015" y="473333"/>
        <a:ext cx="1506815" cy="882133"/>
      </dsp:txXfrm>
    </dsp:sp>
    <dsp:sp modelId="{486351A5-C01D-4260-875B-01A43BDC5C16}">
      <dsp:nvSpPr>
        <dsp:cNvPr id="0" name=""/>
        <dsp:cNvSpPr/>
      </dsp:nvSpPr>
      <dsp:spPr>
        <a:xfrm>
          <a:off x="1721445" y="720748"/>
          <a:ext cx="331081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721445" y="798208"/>
        <a:ext cx="231757" cy="232382"/>
      </dsp:txXfrm>
    </dsp:sp>
    <dsp:sp modelId="{7779D513-55B1-4763-BEE8-B4272BA9DB27}">
      <dsp:nvSpPr>
        <dsp:cNvPr id="0" name=""/>
        <dsp:cNvSpPr/>
      </dsp:nvSpPr>
      <dsp:spPr>
        <a:xfrm>
          <a:off x="2189956" y="445889"/>
          <a:ext cx="1561703" cy="93702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Adaptor Trimming</a:t>
          </a:r>
          <a:endParaRPr lang="en-US" sz="1900" kern="1200" dirty="0"/>
        </a:p>
      </dsp:txBody>
      <dsp:txXfrm>
        <a:off x="2217400" y="473333"/>
        <a:ext cx="1506815" cy="882133"/>
      </dsp:txXfrm>
    </dsp:sp>
    <dsp:sp modelId="{C2516A18-4DCF-410E-BBDD-287F646376DF}">
      <dsp:nvSpPr>
        <dsp:cNvPr id="0" name=""/>
        <dsp:cNvSpPr/>
      </dsp:nvSpPr>
      <dsp:spPr>
        <a:xfrm rot="21558383">
          <a:off x="3885593" y="707954"/>
          <a:ext cx="283982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885596" y="785930"/>
        <a:ext cx="198787" cy="232382"/>
      </dsp:txXfrm>
    </dsp:sp>
    <dsp:sp modelId="{447C3694-4433-46A1-8ADA-3AD4C4C7317C}">
      <dsp:nvSpPr>
        <dsp:cNvPr id="0" name=""/>
        <dsp:cNvSpPr/>
      </dsp:nvSpPr>
      <dsp:spPr>
        <a:xfrm>
          <a:off x="4287435" y="420495"/>
          <a:ext cx="1561703" cy="93702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Quality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Control</a:t>
          </a:r>
          <a:endParaRPr lang="en-US" sz="1900" kern="1200" dirty="0"/>
        </a:p>
      </dsp:txBody>
      <dsp:txXfrm>
        <a:off x="4314879" y="447939"/>
        <a:ext cx="1506815" cy="882133"/>
      </dsp:txXfrm>
    </dsp:sp>
    <dsp:sp modelId="{CDA9EC34-ACBD-4AA5-A50B-C78361F57750}">
      <dsp:nvSpPr>
        <dsp:cNvPr id="0" name=""/>
        <dsp:cNvSpPr/>
      </dsp:nvSpPr>
      <dsp:spPr>
        <a:xfrm rot="38365">
          <a:off x="6027523" y="708171"/>
          <a:ext cx="378224" cy="3873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6027527" y="784998"/>
        <a:ext cx="264757" cy="232382"/>
      </dsp:txXfrm>
    </dsp:sp>
    <dsp:sp modelId="{5F45FDE8-1AC8-487B-A933-E3423E90E274}">
      <dsp:nvSpPr>
        <dsp:cNvPr id="0" name=""/>
        <dsp:cNvSpPr/>
      </dsp:nvSpPr>
      <dsp:spPr>
        <a:xfrm>
          <a:off x="6562724" y="445889"/>
          <a:ext cx="1561703" cy="93702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Alignment to Reference</a:t>
          </a:r>
          <a:endParaRPr lang="en-US" sz="1900" kern="1200" dirty="0"/>
        </a:p>
      </dsp:txBody>
      <dsp:txXfrm>
        <a:off x="6590168" y="473333"/>
        <a:ext cx="1506815" cy="882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879682-766A-4EC9-9AB4-6B05D94CFB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EE19B-11B0-4020-A52B-9F88D94D7A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00A26804-296B-4572-A0F9-372DDB81CE0C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C4B6D-059E-45D0-AFA3-0D9EA856C1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24AFA-A144-419F-8FDA-EB926EDC55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23F7E358-18BC-4B0A-BB40-FB7A647C4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560"/>
          </a:xfrm>
          <a:prstGeom prst="rect">
            <a:avLst/>
          </a:prstGeom>
        </p:spPr>
        <p:txBody>
          <a:bodyPr vert="horz" lIns="96350" tIns="48175" rIns="96350" bIns="48175" rtlCol="0"/>
          <a:lstStyle>
            <a:lvl1pPr algn="r">
              <a:defRPr sz="1300"/>
            </a:lvl1pPr>
          </a:lstStyle>
          <a:p>
            <a:fld id="{DD6D46A3-849D-4409-B0D0-71D3CF0B43A8}" type="datetimeFigureOut">
              <a:rPr lang="en-US" smtClean="0"/>
              <a:t>07-Oct-21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0" tIns="48175" rIns="96350" bIns="4817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0810"/>
            <a:ext cx="5492750" cy="3936117"/>
          </a:xfrm>
          <a:prstGeom prst="rect">
            <a:avLst/>
          </a:prstGeom>
        </p:spPr>
        <p:txBody>
          <a:bodyPr vert="horz" lIns="96350" tIns="48175" rIns="96350" bIns="4817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4929"/>
            <a:ext cx="2975240" cy="501559"/>
          </a:xfrm>
          <a:prstGeom prst="rect">
            <a:avLst/>
          </a:prstGeom>
        </p:spPr>
        <p:txBody>
          <a:bodyPr vert="horz" lIns="96350" tIns="48175" rIns="96350" bIns="48175" rtlCol="0" anchor="b"/>
          <a:lstStyle>
            <a:lvl1pPr algn="r">
              <a:defRPr sz="1300"/>
            </a:lvl1pPr>
          </a:lstStyle>
          <a:p>
            <a:fld id="{934B23C0-22E8-4F3C-9489-1582CADF8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10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38BA96DA-4AED-4D58-84B8-34CF840B3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F662795C-91AB-43C4-BA8F-96DF9EA60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 dirty="0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868B11F0-8907-433A-80EB-551E64857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2846" indent="-30109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4379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86131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67882" indent="-24087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49634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31386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13137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94889" indent="-2408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278E9E-F237-4B5E-8E23-061410CD0F9A}" type="slidenum">
              <a:rPr lang="cs-CZ" altLang="en-US" smtClean="0"/>
              <a:pPr/>
              <a:t>1</a:t>
            </a:fld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2788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847581D-BF1F-49D3-8CFA-5B02D626EF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" y="0"/>
            <a:ext cx="121919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706" y="2562224"/>
            <a:ext cx="10796588" cy="23479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706" y="5105399"/>
            <a:ext cx="10796588" cy="971551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8DA62-D6E1-44D4-940A-CC0A26D337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9CAB-B78F-4547-932E-9B52A518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B3D8-C8FD-4695-9AED-29B11F411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725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E075E-B249-44D9-B1FB-63F9B35A8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523999"/>
            <a:ext cx="5553075" cy="436245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355FF9-EAF5-495E-B1E1-C394C4CA9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E032-3DB1-4A87-8AE3-C0F98583F7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49" cy="825500"/>
          </a:xfrm>
        </p:spPr>
        <p:txBody>
          <a:bodyPr anchor="ctr"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B929-F940-434E-A2F5-04BDA1A5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24519"/>
            <a:ext cx="6542086" cy="436193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82815-0A5C-47DC-B1C0-50CE63A0A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726" y="1523999"/>
            <a:ext cx="4305300" cy="4344989"/>
          </a:xfrm>
        </p:spPr>
        <p:txBody>
          <a:bodyPr/>
          <a:lstStyle>
            <a:lvl1pPr marL="0" indent="0">
              <a:buNone/>
              <a:defRPr sz="1600">
                <a:solidFill>
                  <a:srgbClr val="21A9C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47864-7B38-4FF5-A909-FCBDE435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4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915CF-2973-4EFE-89BA-8E59AE0F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022D-9CCE-4F2C-9FAC-85753E6E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19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D5F8-EC74-418B-94C9-EFF8FDD9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8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M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</a:t>
            </a:r>
            <a:r>
              <a:rPr lang="en-US"/>
              <a:t>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8E936EE-4FBC-4323-8C30-7EEC88E67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922" y="397746"/>
            <a:ext cx="1247372" cy="12470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44D8AAC-875F-4819-9B0C-6E5CF1DBD6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4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B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9F17AD4-BF40-4CDC-AF09-240A8C46A2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8895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285C7-5CA1-4CCD-B525-B2018194D5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5149" y="3794257"/>
            <a:ext cx="7642460" cy="2624672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41EFE-777F-4A56-8927-46C0E64FDE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5149" y="2759384"/>
            <a:ext cx="4882564" cy="1034873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39464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/ </a:t>
            </a:r>
            <a:r>
              <a:rPr lang="cs-CZ" dirty="0" err="1"/>
              <a:t>Date</a:t>
            </a:r>
            <a:r>
              <a:rPr lang="cs-CZ" dirty="0"/>
              <a:t> / </a:t>
            </a:r>
            <a:r>
              <a:rPr lang="cs-CZ" dirty="0" err="1"/>
              <a:t>etc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790552-49A7-425E-93B6-614B6C390F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146" y="634882"/>
            <a:ext cx="2453146" cy="7843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D563548-2E9C-457B-980E-11E06F11DA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1" y="508644"/>
            <a:ext cx="3810330" cy="10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6604-08F1-4707-8B60-4EB32C7D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725" y="365126"/>
            <a:ext cx="11258550" cy="341947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6D9DB-552C-437D-8CD9-3FB1FDF8A8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725" y="3975101"/>
            <a:ext cx="11258550" cy="18097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</a:t>
            </a:r>
            <a:r>
              <a:rPr lang="cs-CZ"/>
              <a:t>Section</a:t>
            </a:r>
            <a:r>
              <a:rPr lang="en-US"/>
              <a:t> </a:t>
            </a:r>
            <a:r>
              <a:rPr lang="en-US" dirty="0"/>
              <a:t>text styles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AAEBC2-CD82-476B-9F09-93700AEF6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MU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2008874-79A5-4DE1-BCF0-36751DC0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531" y="941772"/>
            <a:ext cx="705133" cy="7049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181E908-6745-4219-BA55-1589016E20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440" y="3752924"/>
            <a:ext cx="823313" cy="59741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586552-65C1-4EC7-9AB9-DC4F19DD0C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185" y="5217319"/>
            <a:ext cx="470509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111" y="25014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DDE41B-272D-4A47-BC83-FCC12D5E9F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3271C77-E0DA-47C0-B6A5-A8715EBC97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19AF6D-F060-4957-9980-5C58B744B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5B2AE9-8589-4FDB-86BF-795C977B0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2752825"/>
            <a:ext cx="2911241" cy="2685875"/>
          </a:xfrm>
        </p:spPr>
        <p:txBody>
          <a:bodyPr anchor="ctr">
            <a:normAutofit/>
          </a:bodyPr>
          <a:lstStyle>
            <a:lvl1pPr marL="0" indent="0">
              <a:buNone/>
              <a:defRPr sz="2200" b="0"/>
            </a:lvl1pPr>
          </a:lstStyle>
          <a:p>
            <a:pPr lvl="0"/>
            <a:r>
              <a:rPr lang="cs-CZ" dirty="0"/>
              <a:t>Name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presenter</a:t>
            </a:r>
            <a:r>
              <a:rPr lang="cs-CZ" dirty="0"/>
              <a:t> and </a:t>
            </a:r>
            <a:r>
              <a:rPr lang="cs-CZ" dirty="0" err="1"/>
              <a:t>contact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52C0C8B-E6B3-44D0-A48A-7295275649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526" y="3743299"/>
            <a:ext cx="654514" cy="7049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A7C1077-A523-46E1-8E41-85BCF30F7B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11" y="1079073"/>
            <a:ext cx="806659" cy="50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84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9898-7198-401D-B3BC-3FDCD0A3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E3CC8-3D58-4CC9-9980-7B6494CB7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9464A"/>
              </a:buClr>
              <a:defRPr/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665D-584B-488A-A8B7-BB61BBA1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AE2BC1-A033-4DE0-B239-698661E5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65126"/>
            <a:ext cx="11258550" cy="825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D50F1-72F9-4DD3-93B1-AC1464145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725" y="1523999"/>
            <a:ext cx="11258550" cy="43624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91C1-86C2-4C30-A8CF-AC3354D3CF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1275" y="6408258"/>
            <a:ext cx="504000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rgbClr val="7AC143"/>
                </a:solidFill>
              </a:defRPr>
            </a:lvl1pPr>
          </a:lstStyle>
          <a:p>
            <a:fld id="{AFE3D702-57F1-4CB0-B451-B14F76DC04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B9B6A7-7477-4E45-A58A-5FA0ADD2624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9" y="6423535"/>
            <a:ext cx="1661620" cy="2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0" r:id="rId3"/>
    <p:sldLayoutId id="2147483651" r:id="rId4"/>
    <p:sldLayoutId id="2147483657" r:id="rId5"/>
    <p:sldLayoutId id="2147483661" r:id="rId6"/>
    <p:sldLayoutId id="2147483662" r:id="rId7"/>
    <p:sldLayoutId id="2147483663" r:id="rId8"/>
    <p:sldLayoutId id="2147483650" r:id="rId9"/>
    <p:sldLayoutId id="2147483652" r:id="rId10"/>
    <p:sldLayoutId id="2147483656" r:id="rId11"/>
    <p:sldLayoutId id="2147483654" r:id="rId12"/>
    <p:sldLayoutId id="214748365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1A9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1A9C0"/>
        </a:buClr>
        <a:buFont typeface="Arial" panose="020B0604020202020204" pitchFamily="34" charset="0"/>
        <a:buChar char="•"/>
        <a:defRPr sz="2400" kern="1200">
          <a:solidFill>
            <a:srgbClr val="39464A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2000" kern="1200">
          <a:solidFill>
            <a:srgbClr val="39464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800" kern="1200">
          <a:solidFill>
            <a:srgbClr val="39464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9464A"/>
        </a:buClr>
        <a:buFont typeface="Arial" panose="020B0604020202020204" pitchFamily="34" charset="0"/>
        <a:buChar char="‒"/>
        <a:defRPr sz="1600" kern="1200">
          <a:solidFill>
            <a:srgbClr val="39464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1A9C0"/>
        </a:buClr>
        <a:buFont typeface="Arial" panose="020B0604020202020204" pitchFamily="34" charset="0"/>
        <a:buChar char="•"/>
        <a:defRPr sz="1600" kern="1200">
          <a:solidFill>
            <a:srgbClr val="39464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mea.illumina.com/content/dam/illumina-marketing/documents/products/research_reviews/sequencing-methods-review.pdf" TargetMode="Externa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E4B30EF6-4641-45F0-9275-01C71BCFFE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altLang="cs-CZ" sz="4800" dirty="0"/>
              <a:t/>
            </a:r>
            <a:br>
              <a:rPr lang="en-GB" altLang="cs-CZ" sz="4800" dirty="0"/>
            </a:br>
            <a:r>
              <a:rPr lang="en-US" altLang="cs-CZ" sz="4800" dirty="0" smtClean="0"/>
              <a:t>Week </a:t>
            </a:r>
            <a:r>
              <a:rPr lang="en-US" altLang="cs-CZ" sz="4800" dirty="0" smtClean="0"/>
              <a:t>4 </a:t>
            </a:r>
            <a:r>
              <a:rPr lang="en-US" altLang="cs-CZ" sz="4800" dirty="0"/>
              <a:t>: </a:t>
            </a:r>
            <a:r>
              <a:rPr lang="en-US" altLang="cs-CZ" sz="4800" dirty="0" smtClean="0"/>
              <a:t>Next Generation Sequencing: techniques and data</a:t>
            </a:r>
            <a:endParaRPr lang="en-GB" altLang="cs-CZ" sz="4800" dirty="0"/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E38636A8-6216-4BCE-8A5E-6572CEFC92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Introduction to Bioinformatics (LF:DSIB01)</a:t>
            </a:r>
            <a:endParaRPr lang="en-GB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9" y="345438"/>
            <a:ext cx="4277238" cy="15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9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RNA-Seq Analysis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Alignment to transcriptome or genome (gapped)</a:t>
            </a:r>
          </a:p>
          <a:p>
            <a:endParaRPr lang="en-US" dirty="0" smtClean="0"/>
          </a:p>
          <a:p>
            <a:r>
              <a:rPr lang="en-US" dirty="0" smtClean="0"/>
              <a:t>Poly-A selection or Ribosomal RNA depletion</a:t>
            </a:r>
          </a:p>
          <a:p>
            <a:endParaRPr lang="en-US" dirty="0"/>
          </a:p>
          <a:p>
            <a:r>
              <a:rPr lang="en-US" dirty="0" smtClean="0"/>
              <a:t>Can be used to quantify RNA, or to identify structural differences (e.g. splicing)</a:t>
            </a:r>
          </a:p>
          <a:p>
            <a:endParaRPr lang="en-US" dirty="0"/>
          </a:p>
          <a:p>
            <a:r>
              <a:rPr lang="en-US" dirty="0" smtClean="0"/>
              <a:t>Usual downstream analysis: Fold Change between conditions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67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Immunoprecipitation based 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11</a:t>
            </a:fld>
            <a:endParaRPr lang="en-US"/>
          </a:p>
        </p:txBody>
      </p:sp>
      <p:pic>
        <p:nvPicPr>
          <p:cNvPr id="9218" name="Picture 2" descr="Mapping of DNA-protein interaction sites: CHIP seq - France Géno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36738"/>
            <a:ext cx="4174057" cy="404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792" y="5877479"/>
            <a:ext cx="35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ChIP</a:t>
            </a:r>
            <a:r>
              <a:rPr lang="en-US" dirty="0" smtClean="0"/>
              <a:t>-Seq : DNA Binding Proteins</a:t>
            </a:r>
            <a:endParaRPr lang="en-US" dirty="0"/>
          </a:p>
        </p:txBody>
      </p:sp>
      <p:pic>
        <p:nvPicPr>
          <p:cNvPr id="9220" name="Picture 4" descr="Fig.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514535"/>
            <a:ext cx="7144574" cy="436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18442" y="6062145"/>
            <a:ext cx="35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CLIP-Seq : RNA Binding Proteins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27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12</a:t>
            </a:fld>
            <a:endParaRPr lang="en-US"/>
          </a:p>
        </p:txBody>
      </p:sp>
      <p:pic>
        <p:nvPicPr>
          <p:cNvPr id="10242" name="Picture 2" descr="Fig.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5400"/>
            <a:ext cx="7861300" cy="680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809628" y="6408258"/>
            <a:ext cx="3236322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dirty="0"/>
              <a:t>https://www.nature.com/articles/s43586-021-00018-1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11" y="0"/>
            <a:ext cx="4353089" cy="827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420" y="4019994"/>
            <a:ext cx="4113959" cy="174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374" y="1046846"/>
            <a:ext cx="3444901" cy="265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6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Ribo</a:t>
            </a:r>
            <a:r>
              <a:rPr lang="en-US" dirty="0" smtClean="0"/>
              <a:t>-Seq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13</a:t>
            </a:fld>
            <a:endParaRPr lang="en-US"/>
          </a:p>
        </p:txBody>
      </p:sp>
      <p:pic>
        <p:nvPicPr>
          <p:cNvPr id="11266" name="Picture 2" descr="Current Research - Biochemistry and Molecular B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322811"/>
            <a:ext cx="5622925" cy="61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74690" y="777876"/>
            <a:ext cx="4198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Identification of actively translated RNA</a:t>
            </a:r>
          </a:p>
          <a:p>
            <a:endParaRPr lang="en-US" dirty="0"/>
          </a:p>
          <a:p>
            <a:r>
              <a:rPr lang="en-US" dirty="0" smtClean="0"/>
              <a:t>Exact position of Ribosome</a:t>
            </a:r>
            <a:endParaRPr lang="en-US" dirty="0"/>
          </a:p>
        </p:txBody>
      </p:sp>
      <p:pic>
        <p:nvPicPr>
          <p:cNvPr id="11268" name="Picture 4" descr="Observing differential translation in GWIPS-viz. Ribo-seq (red) and... |  Download Scientific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91" y="3257550"/>
            <a:ext cx="4733884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ATAC-Seq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14</a:t>
            </a:fld>
            <a:endParaRPr lang="en-US"/>
          </a:p>
        </p:txBody>
      </p:sp>
      <p:pic>
        <p:nvPicPr>
          <p:cNvPr id="12290" name="Picture 2" descr="Mapping of chromatin accessibility sites: ATAC seq - France Génom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90626"/>
            <a:ext cx="5346560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4500" y="3715342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Identification of accessible chromatin areas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735" y="1190626"/>
            <a:ext cx="5911990" cy="14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6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Shape-Seq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15</a:t>
            </a:fld>
            <a:endParaRPr lang="en-US"/>
          </a:p>
        </p:txBody>
      </p:sp>
      <p:pic>
        <p:nvPicPr>
          <p:cNvPr id="13314" name="Picture 2" descr="The basic SHAPE-Seq protocol. In SHAPE-Seq (6,7), RNAs are modified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67946"/>
            <a:ext cx="4187825" cy="629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82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others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1104900"/>
            <a:ext cx="5004455" cy="575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530" y="2772828"/>
            <a:ext cx="4772025" cy="4077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737"/>
          <a:stretch/>
        </p:blipFill>
        <p:spPr>
          <a:xfrm>
            <a:off x="5109230" y="698500"/>
            <a:ext cx="4770801" cy="2298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17208" y="5927265"/>
            <a:ext cx="160813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5"/>
              </a:rPr>
              <a:t>Link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996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3A9DF2A-7504-4297-9750-D7A7B9B368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5B94687-3D37-479A-9006-A17808AF2807}"/>
              </a:ext>
            </a:extLst>
          </p:cNvPr>
          <p:cNvSpPr txBox="1">
            <a:spLocks/>
          </p:cNvSpPr>
          <p:nvPr/>
        </p:nvSpPr>
        <p:spPr>
          <a:xfrm>
            <a:off x="3330341" y="6408258"/>
            <a:ext cx="2263592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b="0" dirty="0">
                <a:solidFill>
                  <a:srgbClr val="21A9C0"/>
                </a:solidFill>
              </a:rPr>
              <a:t>www.ceitec.eu</a:t>
            </a:r>
            <a:endParaRPr lang="en-US" sz="1800" b="0" dirty="0">
              <a:solidFill>
                <a:srgbClr val="21A9C0"/>
              </a:solidFill>
            </a:endParaRPr>
          </a:p>
        </p:txBody>
      </p:sp>
      <p:sp>
        <p:nvSpPr>
          <p:cNvPr id="5" name="Zástupný symbol pro zápatí 3">
            <a:extLst>
              <a:ext uri="{FF2B5EF4-FFF2-40B4-BE49-F238E27FC236}">
                <a16:creationId xmlns:a16="http://schemas.microsoft.com/office/drawing/2014/main" id="{B34BA45A-7585-44E0-8C69-9BA6B94D84E7}"/>
              </a:ext>
            </a:extLst>
          </p:cNvPr>
          <p:cNvSpPr txBox="1">
            <a:spLocks/>
          </p:cNvSpPr>
          <p:nvPr/>
        </p:nvSpPr>
        <p:spPr>
          <a:xfrm>
            <a:off x="2363404" y="1836406"/>
            <a:ext cx="841809" cy="2813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b="0" dirty="0">
                <a:solidFill>
                  <a:srgbClr val="21A9C0"/>
                </a:solidFill>
              </a:rPr>
              <a:t>CEITEC</a:t>
            </a:r>
            <a:endParaRPr lang="en-US" sz="1600" b="0" dirty="0">
              <a:solidFill>
                <a:srgbClr val="21A9C0"/>
              </a:solidFill>
            </a:endParaRPr>
          </a:p>
        </p:txBody>
      </p:sp>
      <p:sp>
        <p:nvSpPr>
          <p:cNvPr id="6" name="Zástupný symbol pro zápatí 3">
            <a:extLst>
              <a:ext uri="{FF2B5EF4-FFF2-40B4-BE49-F238E27FC236}">
                <a16:creationId xmlns:a16="http://schemas.microsoft.com/office/drawing/2014/main" id="{3C357198-AEB7-4CEC-9D4D-3FF14D1E2F83}"/>
              </a:ext>
            </a:extLst>
          </p:cNvPr>
          <p:cNvSpPr txBox="1">
            <a:spLocks/>
          </p:cNvSpPr>
          <p:nvPr/>
        </p:nvSpPr>
        <p:spPr>
          <a:xfrm>
            <a:off x="2026520" y="2419317"/>
            <a:ext cx="1554079" cy="2813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b="0" dirty="0">
                <a:solidFill>
                  <a:srgbClr val="21A9C0"/>
                </a:solidFill>
              </a:rPr>
              <a:t>@</a:t>
            </a:r>
            <a:r>
              <a:rPr lang="cs-CZ" sz="1600" b="0" dirty="0" err="1">
                <a:solidFill>
                  <a:srgbClr val="21A9C0"/>
                </a:solidFill>
              </a:rPr>
              <a:t>CEITEC_Brno</a:t>
            </a:r>
            <a:endParaRPr lang="en-US" sz="1600" b="0" dirty="0">
              <a:solidFill>
                <a:srgbClr val="21A9C0"/>
              </a:solidFill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A193543-86A3-45C5-8BA9-E53E19222F3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89711" y="2383237"/>
            <a:ext cx="414501" cy="360000"/>
          </a:xfrm>
          <a:custGeom>
            <a:avLst/>
            <a:gdLst>
              <a:gd name="T0" fmla="*/ 1375 w 1833"/>
              <a:gd name="T1" fmla="*/ 0 h 1587"/>
              <a:gd name="T2" fmla="*/ 1833 w 1833"/>
              <a:gd name="T3" fmla="*/ 793 h 1587"/>
              <a:gd name="T4" fmla="*/ 1375 w 1833"/>
              <a:gd name="T5" fmla="*/ 1587 h 1587"/>
              <a:gd name="T6" fmla="*/ 459 w 1833"/>
              <a:gd name="T7" fmla="*/ 1587 h 1587"/>
              <a:gd name="T8" fmla="*/ 0 w 1833"/>
              <a:gd name="T9" fmla="*/ 793 h 1587"/>
              <a:gd name="T10" fmla="*/ 459 w 1833"/>
              <a:gd name="T11" fmla="*/ 0 h 1587"/>
              <a:gd name="T12" fmla="*/ 1375 w 1833"/>
              <a:gd name="T13" fmla="*/ 0 h 1587"/>
              <a:gd name="T14" fmla="*/ 1271 w 1833"/>
              <a:gd name="T15" fmla="*/ 612 h 1587"/>
              <a:gd name="T16" fmla="*/ 1362 w 1833"/>
              <a:gd name="T17" fmla="*/ 517 h 1587"/>
              <a:gd name="T18" fmla="*/ 1257 w 1833"/>
              <a:gd name="T19" fmla="*/ 546 h 1587"/>
              <a:gd name="T20" fmla="*/ 1338 w 1833"/>
              <a:gd name="T21" fmla="*/ 445 h 1587"/>
              <a:gd name="T22" fmla="*/ 1222 w 1833"/>
              <a:gd name="T23" fmla="*/ 489 h 1587"/>
              <a:gd name="T24" fmla="*/ 1088 w 1833"/>
              <a:gd name="T25" fmla="*/ 431 h 1587"/>
              <a:gd name="T26" fmla="*/ 905 w 1833"/>
              <a:gd name="T27" fmla="*/ 614 h 1587"/>
              <a:gd name="T28" fmla="*/ 910 w 1833"/>
              <a:gd name="T29" fmla="*/ 656 h 1587"/>
              <a:gd name="T30" fmla="*/ 533 w 1833"/>
              <a:gd name="T31" fmla="*/ 465 h 1587"/>
              <a:gd name="T32" fmla="*/ 509 w 1833"/>
              <a:gd name="T33" fmla="*/ 557 h 1587"/>
              <a:gd name="T34" fmla="*/ 590 w 1833"/>
              <a:gd name="T35" fmla="*/ 709 h 1587"/>
              <a:gd name="T36" fmla="*/ 507 w 1833"/>
              <a:gd name="T37" fmla="*/ 686 h 1587"/>
              <a:gd name="T38" fmla="*/ 507 w 1833"/>
              <a:gd name="T39" fmla="*/ 688 h 1587"/>
              <a:gd name="T40" fmla="*/ 654 w 1833"/>
              <a:gd name="T41" fmla="*/ 868 h 1587"/>
              <a:gd name="T42" fmla="*/ 606 w 1833"/>
              <a:gd name="T43" fmla="*/ 874 h 1587"/>
              <a:gd name="T44" fmla="*/ 571 w 1833"/>
              <a:gd name="T45" fmla="*/ 871 h 1587"/>
              <a:gd name="T46" fmla="*/ 742 w 1833"/>
              <a:gd name="T47" fmla="*/ 998 h 1587"/>
              <a:gd name="T48" fmla="*/ 515 w 1833"/>
              <a:gd name="T49" fmla="*/ 1076 h 1587"/>
              <a:gd name="T50" fmla="*/ 471 w 1833"/>
              <a:gd name="T51" fmla="*/ 1073 h 1587"/>
              <a:gd name="T52" fmla="*/ 752 w 1833"/>
              <a:gd name="T53" fmla="*/ 1156 h 1587"/>
              <a:gd name="T54" fmla="*/ 1272 w 1833"/>
              <a:gd name="T55" fmla="*/ 635 h 1587"/>
              <a:gd name="T56" fmla="*/ 1271 w 1833"/>
              <a:gd name="T57" fmla="*/ 612 h 1587"/>
              <a:gd name="T58" fmla="*/ 1271 w 1833"/>
              <a:gd name="T59" fmla="*/ 612 h 1587"/>
              <a:gd name="T60" fmla="*/ 1271 w 1833"/>
              <a:gd name="T61" fmla="*/ 61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33" h="1587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271" y="612"/>
                </a:moveTo>
                <a:cubicBezTo>
                  <a:pt x="1307" y="586"/>
                  <a:pt x="1338" y="554"/>
                  <a:pt x="1362" y="517"/>
                </a:cubicBezTo>
                <a:cubicBezTo>
                  <a:pt x="1330" y="532"/>
                  <a:pt x="1295" y="542"/>
                  <a:pt x="1257" y="546"/>
                </a:cubicBezTo>
                <a:cubicBezTo>
                  <a:pt x="1295" y="523"/>
                  <a:pt x="1324" y="487"/>
                  <a:pt x="1338" y="445"/>
                </a:cubicBezTo>
                <a:cubicBezTo>
                  <a:pt x="1303" y="466"/>
                  <a:pt x="1263" y="481"/>
                  <a:pt x="1222" y="489"/>
                </a:cubicBezTo>
                <a:cubicBezTo>
                  <a:pt x="1188" y="454"/>
                  <a:pt x="1141" y="431"/>
                  <a:pt x="1088" y="431"/>
                </a:cubicBezTo>
                <a:cubicBezTo>
                  <a:pt x="987" y="431"/>
                  <a:pt x="905" y="513"/>
                  <a:pt x="905" y="614"/>
                </a:cubicBezTo>
                <a:cubicBezTo>
                  <a:pt x="905" y="629"/>
                  <a:pt x="907" y="642"/>
                  <a:pt x="910" y="656"/>
                </a:cubicBezTo>
                <a:cubicBezTo>
                  <a:pt x="758" y="648"/>
                  <a:pt x="623" y="575"/>
                  <a:pt x="533" y="465"/>
                </a:cubicBezTo>
                <a:cubicBezTo>
                  <a:pt x="518" y="492"/>
                  <a:pt x="509" y="523"/>
                  <a:pt x="509" y="557"/>
                </a:cubicBezTo>
                <a:cubicBezTo>
                  <a:pt x="509" y="620"/>
                  <a:pt x="541" y="676"/>
                  <a:pt x="590" y="709"/>
                </a:cubicBezTo>
                <a:cubicBezTo>
                  <a:pt x="560" y="708"/>
                  <a:pt x="532" y="700"/>
                  <a:pt x="507" y="686"/>
                </a:cubicBezTo>
                <a:cubicBezTo>
                  <a:pt x="507" y="687"/>
                  <a:pt x="507" y="688"/>
                  <a:pt x="507" y="688"/>
                </a:cubicBezTo>
                <a:cubicBezTo>
                  <a:pt x="507" y="777"/>
                  <a:pt x="570" y="851"/>
                  <a:pt x="654" y="868"/>
                </a:cubicBezTo>
                <a:cubicBezTo>
                  <a:pt x="638" y="872"/>
                  <a:pt x="622" y="874"/>
                  <a:pt x="606" y="874"/>
                </a:cubicBezTo>
                <a:cubicBezTo>
                  <a:pt x="594" y="874"/>
                  <a:pt x="582" y="873"/>
                  <a:pt x="571" y="871"/>
                </a:cubicBezTo>
                <a:cubicBezTo>
                  <a:pt x="595" y="943"/>
                  <a:pt x="662" y="996"/>
                  <a:pt x="742" y="998"/>
                </a:cubicBezTo>
                <a:cubicBezTo>
                  <a:pt x="679" y="1047"/>
                  <a:pt x="601" y="1076"/>
                  <a:pt x="515" y="1076"/>
                </a:cubicBezTo>
                <a:cubicBezTo>
                  <a:pt x="500" y="1076"/>
                  <a:pt x="486" y="1075"/>
                  <a:pt x="471" y="1073"/>
                </a:cubicBezTo>
                <a:cubicBezTo>
                  <a:pt x="552" y="1125"/>
                  <a:pt x="648" y="1156"/>
                  <a:pt x="752" y="1156"/>
                </a:cubicBezTo>
                <a:cubicBezTo>
                  <a:pt x="1088" y="1156"/>
                  <a:pt x="1272" y="877"/>
                  <a:pt x="1272" y="635"/>
                </a:cubicBezTo>
                <a:cubicBezTo>
                  <a:pt x="1272" y="627"/>
                  <a:pt x="1272" y="619"/>
                  <a:pt x="1271" y="612"/>
                </a:cubicBezTo>
                <a:close/>
                <a:moveTo>
                  <a:pt x="1271" y="612"/>
                </a:moveTo>
                <a:cubicBezTo>
                  <a:pt x="1271" y="612"/>
                  <a:pt x="1271" y="612"/>
                  <a:pt x="1271" y="612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31816A4-8995-4003-9892-C5C90C60D8D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826595" y="1797075"/>
            <a:ext cx="417079" cy="360000"/>
          </a:xfrm>
          <a:custGeom>
            <a:avLst/>
            <a:gdLst>
              <a:gd name="T0" fmla="*/ 1375 w 1833"/>
              <a:gd name="T1" fmla="*/ 0 h 1587"/>
              <a:gd name="T2" fmla="*/ 1833 w 1833"/>
              <a:gd name="T3" fmla="*/ 793 h 1587"/>
              <a:gd name="T4" fmla="*/ 1375 w 1833"/>
              <a:gd name="T5" fmla="*/ 1587 h 1587"/>
              <a:gd name="T6" fmla="*/ 459 w 1833"/>
              <a:gd name="T7" fmla="*/ 1587 h 1587"/>
              <a:gd name="T8" fmla="*/ 0 w 1833"/>
              <a:gd name="T9" fmla="*/ 793 h 1587"/>
              <a:gd name="T10" fmla="*/ 459 w 1833"/>
              <a:gd name="T11" fmla="*/ 0 h 1587"/>
              <a:gd name="T12" fmla="*/ 1375 w 1833"/>
              <a:gd name="T13" fmla="*/ 0 h 1587"/>
              <a:gd name="T14" fmla="*/ 1131 w 1833"/>
              <a:gd name="T15" fmla="*/ 659 h 1587"/>
              <a:gd name="T16" fmla="*/ 985 w 1833"/>
              <a:gd name="T17" fmla="*/ 659 h 1587"/>
              <a:gd name="T18" fmla="*/ 985 w 1833"/>
              <a:gd name="T19" fmla="*/ 563 h 1587"/>
              <a:gd name="T20" fmla="*/ 1026 w 1833"/>
              <a:gd name="T21" fmla="*/ 519 h 1587"/>
              <a:gd name="T22" fmla="*/ 1129 w 1833"/>
              <a:gd name="T23" fmla="*/ 519 h 1587"/>
              <a:gd name="T24" fmla="*/ 1129 w 1833"/>
              <a:gd name="T25" fmla="*/ 361 h 1587"/>
              <a:gd name="T26" fmla="*/ 987 w 1833"/>
              <a:gd name="T27" fmla="*/ 360 h 1587"/>
              <a:gd name="T28" fmla="*/ 794 w 1833"/>
              <a:gd name="T29" fmla="*/ 553 h 1587"/>
              <a:gd name="T30" fmla="*/ 794 w 1833"/>
              <a:gd name="T31" fmla="*/ 659 h 1587"/>
              <a:gd name="T32" fmla="*/ 703 w 1833"/>
              <a:gd name="T33" fmla="*/ 659 h 1587"/>
              <a:gd name="T34" fmla="*/ 703 w 1833"/>
              <a:gd name="T35" fmla="*/ 821 h 1587"/>
              <a:gd name="T36" fmla="*/ 794 w 1833"/>
              <a:gd name="T37" fmla="*/ 821 h 1587"/>
              <a:gd name="T38" fmla="*/ 794 w 1833"/>
              <a:gd name="T39" fmla="*/ 1282 h 1587"/>
              <a:gd name="T40" fmla="*/ 985 w 1833"/>
              <a:gd name="T41" fmla="*/ 1282 h 1587"/>
              <a:gd name="T42" fmla="*/ 985 w 1833"/>
              <a:gd name="T43" fmla="*/ 821 h 1587"/>
              <a:gd name="T44" fmla="*/ 1115 w 1833"/>
              <a:gd name="T45" fmla="*/ 821 h 1587"/>
              <a:gd name="T46" fmla="*/ 1131 w 1833"/>
              <a:gd name="T47" fmla="*/ 659 h 1587"/>
              <a:gd name="T48" fmla="*/ 1115 w 1833"/>
              <a:gd name="T49" fmla="*/ 821 h 1587"/>
              <a:gd name="T50" fmla="*/ 1115 w 1833"/>
              <a:gd name="T51" fmla="*/ 821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33" h="1587">
                <a:moveTo>
                  <a:pt x="1375" y="0"/>
                </a:moveTo>
                <a:cubicBezTo>
                  <a:pt x="1833" y="793"/>
                  <a:pt x="1833" y="793"/>
                  <a:pt x="1833" y="793"/>
                </a:cubicBezTo>
                <a:cubicBezTo>
                  <a:pt x="1375" y="1587"/>
                  <a:pt x="1375" y="1587"/>
                  <a:pt x="1375" y="1587"/>
                </a:cubicBezTo>
                <a:cubicBezTo>
                  <a:pt x="459" y="1587"/>
                  <a:pt x="459" y="1587"/>
                  <a:pt x="459" y="1587"/>
                </a:cubicBezTo>
                <a:cubicBezTo>
                  <a:pt x="0" y="793"/>
                  <a:pt x="0" y="793"/>
                  <a:pt x="0" y="793"/>
                </a:cubicBezTo>
                <a:cubicBezTo>
                  <a:pt x="459" y="0"/>
                  <a:pt x="459" y="0"/>
                  <a:pt x="459" y="0"/>
                </a:cubicBezTo>
                <a:lnTo>
                  <a:pt x="1375" y="0"/>
                </a:lnTo>
                <a:close/>
                <a:moveTo>
                  <a:pt x="1131" y="659"/>
                </a:moveTo>
                <a:cubicBezTo>
                  <a:pt x="985" y="659"/>
                  <a:pt x="985" y="659"/>
                  <a:pt x="985" y="659"/>
                </a:cubicBezTo>
                <a:cubicBezTo>
                  <a:pt x="985" y="563"/>
                  <a:pt x="985" y="563"/>
                  <a:pt x="985" y="563"/>
                </a:cubicBezTo>
                <a:cubicBezTo>
                  <a:pt x="985" y="527"/>
                  <a:pt x="1009" y="519"/>
                  <a:pt x="1026" y="519"/>
                </a:cubicBezTo>
                <a:cubicBezTo>
                  <a:pt x="1129" y="519"/>
                  <a:pt x="1129" y="519"/>
                  <a:pt x="1129" y="519"/>
                </a:cubicBezTo>
                <a:cubicBezTo>
                  <a:pt x="1129" y="361"/>
                  <a:pt x="1129" y="361"/>
                  <a:pt x="1129" y="361"/>
                </a:cubicBezTo>
                <a:cubicBezTo>
                  <a:pt x="987" y="360"/>
                  <a:pt x="987" y="360"/>
                  <a:pt x="987" y="360"/>
                </a:cubicBezTo>
                <a:cubicBezTo>
                  <a:pt x="830" y="360"/>
                  <a:pt x="794" y="478"/>
                  <a:pt x="794" y="553"/>
                </a:cubicBezTo>
                <a:cubicBezTo>
                  <a:pt x="794" y="659"/>
                  <a:pt x="794" y="659"/>
                  <a:pt x="794" y="659"/>
                </a:cubicBezTo>
                <a:cubicBezTo>
                  <a:pt x="703" y="659"/>
                  <a:pt x="703" y="659"/>
                  <a:pt x="703" y="659"/>
                </a:cubicBezTo>
                <a:cubicBezTo>
                  <a:pt x="703" y="821"/>
                  <a:pt x="703" y="821"/>
                  <a:pt x="703" y="821"/>
                </a:cubicBezTo>
                <a:cubicBezTo>
                  <a:pt x="794" y="821"/>
                  <a:pt x="794" y="821"/>
                  <a:pt x="794" y="821"/>
                </a:cubicBezTo>
                <a:cubicBezTo>
                  <a:pt x="794" y="1282"/>
                  <a:pt x="794" y="1282"/>
                  <a:pt x="794" y="1282"/>
                </a:cubicBezTo>
                <a:cubicBezTo>
                  <a:pt x="985" y="1282"/>
                  <a:pt x="985" y="1282"/>
                  <a:pt x="985" y="1282"/>
                </a:cubicBezTo>
                <a:cubicBezTo>
                  <a:pt x="985" y="821"/>
                  <a:pt x="985" y="821"/>
                  <a:pt x="985" y="821"/>
                </a:cubicBezTo>
                <a:cubicBezTo>
                  <a:pt x="1115" y="821"/>
                  <a:pt x="1115" y="821"/>
                  <a:pt x="1115" y="821"/>
                </a:cubicBezTo>
                <a:lnTo>
                  <a:pt x="1131" y="659"/>
                </a:lnTo>
                <a:close/>
                <a:moveTo>
                  <a:pt x="1115" y="821"/>
                </a:moveTo>
                <a:cubicBezTo>
                  <a:pt x="1115" y="821"/>
                  <a:pt x="1115" y="821"/>
                  <a:pt x="1115" y="821"/>
                </a:cubicBezTo>
              </a:path>
            </a:pathLst>
          </a:custGeom>
          <a:solidFill>
            <a:srgbClr val="21A9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Nucleic Acid Sequencing History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Sanger Sequencing Steps &amp;amp; Meth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21207"/>
            <a:ext cx="11701870" cy="48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74709" y="5409266"/>
            <a:ext cx="675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Sanger Sequencing – Bacteriophage genome sequenced: 1977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79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Nucleic Acid Sequencing History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87" y="3943441"/>
            <a:ext cx="3701113" cy="291455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8793583" y="3655443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1995 – Shotgun Sequencing</a:t>
            </a:r>
            <a:endParaRPr lang="en-US" dirty="0"/>
          </a:p>
        </p:txBody>
      </p:sp>
      <p:pic>
        <p:nvPicPr>
          <p:cNvPr id="2050" name="Picture 2" descr="Shotgun Sequenc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78574"/>
            <a:ext cx="7508371" cy="47537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3974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Nucleic Acid Sequencing History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1" y="5096909"/>
            <a:ext cx="5379423" cy="17610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1" y="1190626"/>
            <a:ext cx="2951409" cy="3784005"/>
          </a:xfrm>
          <a:prstGeom prst="rect">
            <a:avLst/>
          </a:prstGeom>
        </p:spPr>
      </p:pic>
      <p:pic>
        <p:nvPicPr>
          <p:cNvPr id="3074" name="Picture 2" descr="GWAS Catalog on Twitter: &amp;quot;In 2001, #OnThisDay the first Human Genome was  published in @nature and tomorrow in @sciencemagazine, so many advances  since then and more to come!!… https://t.co/SsaoPYEd0r&amp;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23" y="1425674"/>
            <a:ext cx="4581581" cy="343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9667" y="46408"/>
            <a:ext cx="4659365" cy="4263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109" y="3971978"/>
            <a:ext cx="2113923" cy="28537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6142995" y="5238716"/>
            <a:ext cx="310854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2001</a:t>
            </a:r>
          </a:p>
          <a:p>
            <a:r>
              <a:rPr lang="en-US" dirty="0" smtClean="0"/>
              <a:t>Human Genome Sequenced</a:t>
            </a:r>
          </a:p>
          <a:p>
            <a:pPr algn="ctr"/>
            <a:r>
              <a:rPr lang="en-US" dirty="0" smtClean="0"/>
              <a:t>Cost: ~300M USD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13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Nucleic Acid (not-)Sequencing History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 descr="1.9 - Microarrays | STAT 5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1198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croarray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10" y="1874146"/>
            <a:ext cx="5369400" cy="36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3833" y="489022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2000s - Microarrays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28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Nucleic Acid Sequencing History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6</a:t>
            </a:fld>
            <a:endParaRPr lang="en-US"/>
          </a:p>
        </p:txBody>
      </p:sp>
      <p:pic>
        <p:nvPicPr>
          <p:cNvPr id="5122" name="Picture 2" descr="Illumina (Solexa) sequencing - GENO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6" y="1658767"/>
            <a:ext cx="3250542" cy="243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794" y="4145012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 – </a:t>
            </a:r>
            <a:r>
              <a:rPr lang="en-US" dirty="0" err="1" smtClean="0"/>
              <a:t>Solexa</a:t>
            </a:r>
            <a:r>
              <a:rPr lang="en-US" dirty="0" smtClean="0"/>
              <a:t> Genome </a:t>
            </a:r>
            <a:r>
              <a:rPr lang="en-US" dirty="0" err="1" smtClean="0"/>
              <a:t>Analyser</a:t>
            </a:r>
            <a:endParaRPr lang="en-US" dirty="0"/>
          </a:p>
          <a:p>
            <a:r>
              <a:rPr lang="en-US" dirty="0" smtClean="0"/>
              <a:t>2007 – </a:t>
            </a:r>
            <a:r>
              <a:rPr lang="en-US" dirty="0" err="1" smtClean="0"/>
              <a:t>Solexa</a:t>
            </a:r>
            <a:r>
              <a:rPr lang="en-US" dirty="0" smtClean="0"/>
              <a:t> bought by Illumina</a:t>
            </a:r>
            <a:endParaRPr lang="en-US" dirty="0"/>
          </a:p>
        </p:txBody>
      </p:sp>
      <p:pic>
        <p:nvPicPr>
          <p:cNvPr id="5124" name="Picture 4" descr="Illumina Genome Analyzer sequencing. Adapter-modified, single-stranded... |  Download Scientific Diagra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98" y="1236655"/>
            <a:ext cx="2345322" cy="36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$1,000 genome - Wikipedia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581" y="0"/>
            <a:ext cx="5002419" cy="28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9093199" y="817692"/>
            <a:ext cx="4234" cy="2370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79933" y="3172968"/>
            <a:ext cx="314701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Next Generation Sequencing</a:t>
            </a:r>
          </a:p>
          <a:p>
            <a:r>
              <a:rPr lang="en-US" dirty="0" smtClean="0"/>
              <a:t>New Generation Sequencing</a:t>
            </a:r>
          </a:p>
          <a:p>
            <a:r>
              <a:rPr lang="en-US" b="1" dirty="0" smtClean="0"/>
              <a:t>NGS</a:t>
            </a:r>
            <a:endParaRPr lang="en-US" b="1" dirty="0"/>
          </a:p>
        </p:txBody>
      </p:sp>
      <p:pic>
        <p:nvPicPr>
          <p:cNvPr id="5128" name="Picture 8" descr="Introduction to the Human Genome 2014 Alexei Fedor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590" y="4279255"/>
            <a:ext cx="3036358" cy="22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229321" y="615608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3367" y="5053266"/>
            <a:ext cx="4382926" cy="18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NGS Data analysis workflow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53253439"/>
              </p:ext>
            </p:extLst>
          </p:nvPr>
        </p:nvGraphicFramePr>
        <p:xfrm>
          <a:off x="466725" y="1007533"/>
          <a:ext cx="81280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Brace 4"/>
          <p:cNvSpPr/>
          <p:nvPr/>
        </p:nvSpPr>
        <p:spPr>
          <a:xfrm rot="5400000">
            <a:off x="4226984" y="1039285"/>
            <a:ext cx="537635" cy="35644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27967" y="3090337"/>
            <a:ext cx="191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Today’s Practical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 rot="5400000">
            <a:off x="7562850" y="1898654"/>
            <a:ext cx="537635" cy="184573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54172" y="3090337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Lecture + Practical</a:t>
            </a:r>
            <a:endParaRPr lang="en-US" dirty="0"/>
          </a:p>
        </p:txBody>
      </p:sp>
      <p:pic>
        <p:nvPicPr>
          <p:cNvPr id="6146" name="Picture 2" descr="Adapters for Next Generation Sequencing - LubioScien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5" y="3713673"/>
            <a:ext cx="6428316" cy="2908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148" name="Picture 4" descr="Babraham Bioinformatics - FastQC A Quality Control tool for High Throughput  Sequence D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08" y="3677058"/>
            <a:ext cx="4403725" cy="302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4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Read Sequencing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8</a:t>
            </a:fld>
            <a:endParaRPr lang="en-US"/>
          </a:p>
        </p:txBody>
      </p:sp>
      <p:pic>
        <p:nvPicPr>
          <p:cNvPr id="7170" name="Picture 2" descr="Pore over this: Advances in DNA sequencing - The Oxford Scientist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41450"/>
            <a:ext cx="6448982" cy="456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rst Nanopore Sequencing of Human Gen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86" y="1441450"/>
            <a:ext cx="5114664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4226" y="537845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 Reads – Low per read accuracy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26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RNA-Seq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3D702-57F1-4CB0-B451-B14F76DC0414}" type="slidenum">
              <a:rPr lang="en-US" smtClean="0"/>
              <a:t>9</a:t>
            </a:fld>
            <a:endParaRPr lang="en-US"/>
          </a:p>
        </p:txBody>
      </p:sp>
      <p:pic>
        <p:nvPicPr>
          <p:cNvPr id="8194" name="Picture 2" descr="RNA sequencing: the teenage years | Nature Reviews Genet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7" b="43704"/>
          <a:stretch/>
        </p:blipFill>
        <p:spPr bwMode="auto">
          <a:xfrm>
            <a:off x="4920428" y="1190626"/>
            <a:ext cx="7271572" cy="46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NA-seqlo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554162"/>
            <a:ext cx="428625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3474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ITEC">
      <a:dk1>
        <a:srgbClr val="39464A"/>
      </a:dk1>
      <a:lt1>
        <a:srgbClr val="F2F2F2"/>
      </a:lt1>
      <a:dk2>
        <a:srgbClr val="39464A"/>
      </a:dk2>
      <a:lt2>
        <a:srgbClr val="D8D8D8"/>
      </a:lt2>
      <a:accent1>
        <a:srgbClr val="62BB46"/>
      </a:accent1>
      <a:accent2>
        <a:srgbClr val="21A9C0"/>
      </a:accent2>
      <a:accent3>
        <a:srgbClr val="39464A"/>
      </a:accent3>
      <a:accent4>
        <a:srgbClr val="F2F2F2"/>
      </a:accent4>
      <a:accent5>
        <a:srgbClr val="BFBFBF"/>
      </a:accent5>
      <a:accent6>
        <a:srgbClr val="7F7F7F"/>
      </a:accent6>
      <a:hlink>
        <a:srgbClr val="21A9C0"/>
      </a:hlink>
      <a:folHlink>
        <a:srgbClr val="39464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ITEC_2018_Presentation.potx" id="{E48A03DA-D02B-4828-AB81-2E0A3A1968A3}" vid="{D87DA677-CFD7-4928-885D-0CCC18AB99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5420</TotalTime>
  <Words>211</Words>
  <Application>Microsoft Office PowerPoint</Application>
  <PresentationFormat>Widescreen</PresentationFormat>
  <Paragraphs>71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Motiv Office</vt:lpstr>
      <vt:lpstr> Week 4 : Next Generation Sequencing: techniques and data</vt:lpstr>
      <vt:lpstr>Nucleic Acid Sequencing History</vt:lpstr>
      <vt:lpstr>Nucleic Acid Sequencing History</vt:lpstr>
      <vt:lpstr>Nucleic Acid Sequencing History</vt:lpstr>
      <vt:lpstr>Nucleic Acid (not-)Sequencing History</vt:lpstr>
      <vt:lpstr>Nucleic Acid Sequencing History</vt:lpstr>
      <vt:lpstr>NGS Data analysis workflow</vt:lpstr>
      <vt:lpstr>Long Read Sequencing</vt:lpstr>
      <vt:lpstr>RNA-Seq</vt:lpstr>
      <vt:lpstr>RNA-Seq Analysis</vt:lpstr>
      <vt:lpstr>Immunoprecipitation based techniques</vt:lpstr>
      <vt:lpstr>PowerPoint Presentation</vt:lpstr>
      <vt:lpstr>Ribo-Seq</vt:lpstr>
      <vt:lpstr>ATAC-Seq</vt:lpstr>
      <vt:lpstr>Shape-Seq</vt:lpstr>
      <vt:lpstr>… and others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Zdeňka Lipovská</dc:creator>
  <cp:lastModifiedBy>Panagiotis Alexiou</cp:lastModifiedBy>
  <cp:revision>213</cp:revision>
  <cp:lastPrinted>2017-09-20T07:48:49Z</cp:lastPrinted>
  <dcterms:created xsi:type="dcterms:W3CDTF">2018-06-18T13:01:41Z</dcterms:created>
  <dcterms:modified xsi:type="dcterms:W3CDTF">2021-10-07T16:20:08Z</dcterms:modified>
</cp:coreProperties>
</file>