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65938" cy="99964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4929"/>
            <a:ext cx="2975240" cy="50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1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d87d6ef8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gfd87d6ef85_0_77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fd87d6ef85_0_77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d87d6ef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300" cy="337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gfd87d6ef85_0_10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fd87d6ef85_0_10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d87d6ef8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gfd87d6ef85_0_94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fd87d6ef85_0_94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d87d6ef8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gfd87d6ef85_0_101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fd87d6ef85_0_101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d87d6ef8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gfd87d6ef85_0_108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fd87d6ef85_0_108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d87d6ef85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300" cy="337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gfd87d6ef85_0_131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fd87d6ef85_0_131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d87d6ef8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300" cy="337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Google Shape;318;gfd87d6ef85_0_139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d87d6ef85_0_139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d87d6ef8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gfd87d6ef85_0_3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fd87d6ef85_0_3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d87d6ef8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300" cy="337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gfd87d6ef85_0_45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fd87d6ef85_0_45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d87d6ef8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gfd87d6ef85_0_38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fd87d6ef85_0_38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d87d6ef8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gfd87d6ef85_0_31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fd87d6ef85_0_31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d87d6ef8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300" cy="337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gfd87d6ef85_0_24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fd87d6ef85_0_24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d87d6ef8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gfd87d6ef85_0_17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00" cy="3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fd87d6ef85_0_17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1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MU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>
            <a:spLocks noGrp="1"/>
          </p:cNvSpPr>
          <p:nvPr>
            <p:ph type="ctrTitle"/>
          </p:nvPr>
        </p:nvSpPr>
        <p:spPr>
          <a:xfrm>
            <a:off x="895149" y="3794257"/>
            <a:ext cx="7642460" cy="262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1"/>
          </p:nvPr>
        </p:nvSpPr>
        <p:spPr>
          <a:xfrm>
            <a:off x="895149" y="2759384"/>
            <a:ext cx="4882564" cy="103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9464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361" y="508644"/>
            <a:ext cx="3810330" cy="109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77265" y="696566"/>
            <a:ext cx="2280168" cy="64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01">
  <p:cSld name="Image 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419100" y="2752825"/>
            <a:ext cx="2911241" cy="26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1531" y="941772"/>
            <a:ext cx="705133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1526" y="3743299"/>
            <a:ext cx="654514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2440" y="3752924"/>
            <a:ext cx="823313" cy="59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2185" y="5217319"/>
            <a:ext cx="470509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5553075" cy="436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body" idx="2"/>
          </p:nvPr>
        </p:nvSpPr>
        <p:spPr>
          <a:xfrm>
            <a:off x="6172199" y="1523999"/>
            <a:ext cx="5553075" cy="436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ftr" idx="11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>
  <p:cSld name="Obsah s titulkem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49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5183188" y="1524519"/>
            <a:ext cx="6542086" cy="436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2"/>
          </p:nvPr>
        </p:nvSpPr>
        <p:spPr>
          <a:xfrm>
            <a:off x="466726" y="1523999"/>
            <a:ext cx="4305300" cy="434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1A9C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ftr" idx="11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ftr" idx="11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01 + Map">
  <p:cSld name="Image 01 + Map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68" name="Google Shape;6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1531" y="941772"/>
            <a:ext cx="705133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1526" y="3743299"/>
            <a:ext cx="654514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2440" y="3752924"/>
            <a:ext cx="823313" cy="59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2185" y="5217319"/>
            <a:ext cx="470509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ftr" idx="11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ftr" idx="11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02">
  <p:cSld name="Image 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419100" y="2752825"/>
            <a:ext cx="2911241" cy="26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1531" y="941772"/>
            <a:ext cx="705133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1526" y="3743299"/>
            <a:ext cx="654514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2440" y="3752924"/>
            <a:ext cx="823313" cy="59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2185" y="5217319"/>
            <a:ext cx="470509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>
            <a:off x="-6350" y="0"/>
            <a:ext cx="12192000" cy="6858000"/>
            <a:chOff x="-6350" y="0"/>
            <a:chExt cx="12192000" cy="6858000"/>
          </a:xfrm>
        </p:grpSpPr>
        <p:sp>
          <p:nvSpPr>
            <p:cNvPr id="91" name="Google Shape;91;p8"/>
            <p:cNvSpPr/>
            <p:nvPr/>
          </p:nvSpPr>
          <p:spPr>
            <a:xfrm>
              <a:off x="-635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487680" h="274320" extrusionOk="0">
                  <a:moveTo>
                    <a:pt x="0" y="0"/>
                  </a:moveTo>
                  <a:lnTo>
                    <a:pt x="0" y="274320"/>
                  </a:lnTo>
                  <a:lnTo>
                    <a:pt x="487680" y="274320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8069250" y="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12637" y="32893"/>
                  </a:lnTo>
                  <a:lnTo>
                    <a:pt x="1" y="54864"/>
                  </a:lnTo>
                  <a:lnTo>
                    <a:pt x="31687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5692775" y="0"/>
              <a:ext cx="3168650" cy="1371600"/>
            </a:xfrm>
            <a:custGeom>
              <a:avLst/>
              <a:gdLst/>
              <a:ahLst/>
              <a:cxnLst/>
              <a:rect l="l" t="t" r="r" b="b"/>
              <a:pathLst>
                <a:path w="126746" h="54864" extrusionOk="0">
                  <a:moveTo>
                    <a:pt x="0" y="0"/>
                  </a:moveTo>
                  <a:lnTo>
                    <a:pt x="31687" y="54864"/>
                  </a:lnTo>
                  <a:lnTo>
                    <a:pt x="95060" y="54864"/>
                  </a:lnTo>
                  <a:lnTo>
                    <a:pt x="107696" y="32893"/>
                  </a:lnTo>
                  <a:lnTo>
                    <a:pt x="126746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941375" y="0"/>
              <a:ext cx="3168675" cy="1371600"/>
            </a:xfrm>
            <a:custGeom>
              <a:avLst/>
              <a:gdLst/>
              <a:ahLst/>
              <a:cxnLst/>
              <a:rect l="l" t="t" r="r" b="b"/>
              <a:pathLst>
                <a:path w="126747" h="54864" extrusionOk="0">
                  <a:moveTo>
                    <a:pt x="1" y="0"/>
                  </a:moveTo>
                  <a:lnTo>
                    <a:pt x="31687" y="54864"/>
                  </a:lnTo>
                  <a:lnTo>
                    <a:pt x="95060" y="54864"/>
                  </a:lnTo>
                  <a:lnTo>
                    <a:pt x="126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10445750" y="0"/>
              <a:ext cx="1739900" cy="1371600"/>
            </a:xfrm>
            <a:custGeom>
              <a:avLst/>
              <a:gdLst/>
              <a:ahLst/>
              <a:cxnLst/>
              <a:rect l="l" t="t" r="r" b="b"/>
              <a:pathLst>
                <a:path w="69596" h="54864" extrusionOk="0">
                  <a:moveTo>
                    <a:pt x="0" y="0"/>
                  </a:moveTo>
                  <a:lnTo>
                    <a:pt x="31687" y="54864"/>
                  </a:lnTo>
                  <a:lnTo>
                    <a:pt x="69596" y="54864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3317875" y="27432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19558" y="21019"/>
                  </a:lnTo>
                  <a:lnTo>
                    <a:pt x="0" y="54864"/>
                  </a:lnTo>
                  <a:lnTo>
                    <a:pt x="31687" y="109728"/>
                  </a:lnTo>
                  <a:lnTo>
                    <a:pt x="94996" y="109728"/>
                  </a:lnTo>
                  <a:lnTo>
                    <a:pt x="112522" y="79439"/>
                  </a:lnTo>
                  <a:lnTo>
                    <a:pt x="126683" y="54864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-6350" y="27432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0" y="0"/>
                  </a:moveTo>
                  <a:lnTo>
                    <a:pt x="0" y="109728"/>
                  </a:lnTo>
                  <a:lnTo>
                    <a:pt x="37910" y="109728"/>
                  </a:lnTo>
                  <a:lnTo>
                    <a:pt x="69596" y="54864"/>
                  </a:lnTo>
                  <a:lnTo>
                    <a:pt x="37910" y="0"/>
                  </a:ln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3317875" y="5486400"/>
              <a:ext cx="3167075" cy="1371600"/>
            </a:xfrm>
            <a:custGeom>
              <a:avLst/>
              <a:gdLst/>
              <a:ahLst/>
              <a:cxnLst/>
              <a:rect l="l" t="t" r="r" b="b"/>
              <a:pathLst>
                <a:path w="126683" h="54864" extrusionOk="0">
                  <a:moveTo>
                    <a:pt x="31687" y="0"/>
                  </a:moveTo>
                  <a:lnTo>
                    <a:pt x="18987" y="21971"/>
                  </a:lnTo>
                  <a:lnTo>
                    <a:pt x="0" y="54864"/>
                  </a:lnTo>
                  <a:lnTo>
                    <a:pt x="126683" y="54864"/>
                  </a:lnTo>
                  <a:lnTo>
                    <a:pt x="105601" y="18288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-6350" y="5486400"/>
              <a:ext cx="1739900" cy="1371600"/>
            </a:xfrm>
            <a:custGeom>
              <a:avLst/>
              <a:gdLst/>
              <a:ahLst/>
              <a:cxnLst/>
              <a:rect l="l" t="t" r="r" b="b"/>
              <a:pathLst>
                <a:path w="69596" h="54864" extrusionOk="0">
                  <a:moveTo>
                    <a:pt x="0" y="0"/>
                  </a:moveTo>
                  <a:lnTo>
                    <a:pt x="0" y="54864"/>
                  </a:lnTo>
                  <a:lnTo>
                    <a:pt x="69596" y="54864"/>
                  </a:lnTo>
                  <a:lnTo>
                    <a:pt x="37910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692775" y="4114800"/>
              <a:ext cx="3168650" cy="2743200"/>
            </a:xfrm>
            <a:custGeom>
              <a:avLst/>
              <a:gdLst/>
              <a:ahLst/>
              <a:cxnLst/>
              <a:rect l="l" t="t" r="r" b="b"/>
              <a:pathLst>
                <a:path w="126746" h="109728" extrusionOk="0">
                  <a:moveTo>
                    <a:pt x="31687" y="0"/>
                  </a:moveTo>
                  <a:lnTo>
                    <a:pt x="17526" y="24575"/>
                  </a:lnTo>
                  <a:lnTo>
                    <a:pt x="0" y="54864"/>
                  </a:lnTo>
                  <a:lnTo>
                    <a:pt x="10605" y="73152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26746" y="54864"/>
                  </a:lnTo>
                  <a:lnTo>
                    <a:pt x="104077" y="15685"/>
                  </a:lnTo>
                  <a:lnTo>
                    <a:pt x="9506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6130925" y="4114800"/>
              <a:ext cx="354025" cy="614375"/>
            </a:xfrm>
            <a:custGeom>
              <a:avLst/>
              <a:gdLst/>
              <a:ahLst/>
              <a:cxnLst/>
              <a:rect l="l" t="t" r="r" b="b"/>
              <a:pathLst>
                <a:path w="14161" h="24575" extrusionOk="0">
                  <a:moveTo>
                    <a:pt x="14161" y="0"/>
                  </a:moveTo>
                  <a:lnTo>
                    <a:pt x="14161" y="0"/>
                  </a:lnTo>
                  <a:lnTo>
                    <a:pt x="0" y="24575"/>
                  </a:lnTo>
                  <a:lnTo>
                    <a:pt x="14161" y="0"/>
                  </a:lnTo>
                  <a:lnTo>
                    <a:pt x="14161" y="0"/>
                  </a:lnTo>
                  <a:lnTo>
                    <a:pt x="14161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5957875" y="5943600"/>
              <a:ext cx="527075" cy="914400"/>
            </a:xfrm>
            <a:custGeom>
              <a:avLst/>
              <a:gdLst/>
              <a:ahLst/>
              <a:cxnLst/>
              <a:rect l="l" t="t" r="r" b="b"/>
              <a:pathLst>
                <a:path w="21083" h="36576" extrusionOk="0">
                  <a:moveTo>
                    <a:pt x="1" y="0"/>
                  </a:moveTo>
                  <a:lnTo>
                    <a:pt x="21083" y="36576"/>
                  </a:lnTo>
                  <a:lnTo>
                    <a:pt x="21083" y="3657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10445750" y="41148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31687" y="0"/>
                  </a:moveTo>
                  <a:lnTo>
                    <a:pt x="0" y="54864"/>
                  </a:lnTo>
                  <a:lnTo>
                    <a:pt x="31687" y="109728"/>
                  </a:lnTo>
                  <a:lnTo>
                    <a:pt x="69596" y="109728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317875" y="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0" y="54864"/>
                  </a:lnTo>
                  <a:lnTo>
                    <a:pt x="28512" y="104267"/>
                  </a:lnTo>
                  <a:lnTo>
                    <a:pt x="31687" y="109728"/>
                  </a:lnTo>
                  <a:lnTo>
                    <a:pt x="94996" y="109728"/>
                  </a:lnTo>
                  <a:lnTo>
                    <a:pt x="112840" y="78867"/>
                  </a:lnTo>
                  <a:lnTo>
                    <a:pt x="126683" y="54864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692775" y="0"/>
              <a:ext cx="792175" cy="1371600"/>
            </a:xfrm>
            <a:custGeom>
              <a:avLst/>
              <a:gdLst/>
              <a:ahLst/>
              <a:cxnLst/>
              <a:rect l="l" t="t" r="r" b="b"/>
              <a:pathLst>
                <a:path w="31687" h="54864" extrusionOk="0">
                  <a:moveTo>
                    <a:pt x="0" y="0"/>
                  </a:moveTo>
                  <a:lnTo>
                    <a:pt x="0" y="0"/>
                  </a:lnTo>
                  <a:lnTo>
                    <a:pt x="31687" y="5486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-6350" y="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0" y="0"/>
                  </a:moveTo>
                  <a:lnTo>
                    <a:pt x="0" y="109728"/>
                  </a:lnTo>
                  <a:lnTo>
                    <a:pt x="37910" y="109728"/>
                  </a:lnTo>
                  <a:lnTo>
                    <a:pt x="69596" y="54864"/>
                  </a:lnTo>
                  <a:lnTo>
                    <a:pt x="37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941375" y="0"/>
              <a:ext cx="792175" cy="1371600"/>
            </a:xfrm>
            <a:custGeom>
              <a:avLst/>
              <a:gdLst/>
              <a:ahLst/>
              <a:cxnLst/>
              <a:rect l="l" t="t" r="r" b="b"/>
              <a:pathLst>
                <a:path w="31687" h="54864" extrusionOk="0">
                  <a:moveTo>
                    <a:pt x="1" y="0"/>
                  </a:moveTo>
                  <a:lnTo>
                    <a:pt x="1" y="0"/>
                  </a:lnTo>
                  <a:lnTo>
                    <a:pt x="31687" y="5486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8069250" y="27432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1" y="54864"/>
                  </a:lnTo>
                  <a:lnTo>
                    <a:pt x="9018" y="70549"/>
                  </a:lnTo>
                  <a:lnTo>
                    <a:pt x="31687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69250" y="5486400"/>
              <a:ext cx="3167075" cy="1371600"/>
            </a:xfrm>
            <a:custGeom>
              <a:avLst/>
              <a:gdLst/>
              <a:ahLst/>
              <a:cxnLst/>
              <a:rect l="l" t="t" r="r" b="b"/>
              <a:pathLst>
                <a:path w="126683" h="54864" extrusionOk="0">
                  <a:moveTo>
                    <a:pt x="31687" y="0"/>
                  </a:moveTo>
                  <a:lnTo>
                    <a:pt x="1" y="54864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8069250" y="5486400"/>
              <a:ext cx="792175" cy="1371600"/>
            </a:xfrm>
            <a:custGeom>
              <a:avLst/>
              <a:gdLst/>
              <a:ahLst/>
              <a:cxnLst/>
              <a:rect l="l" t="t" r="r" b="b"/>
              <a:pathLst>
                <a:path w="31687" h="54864" extrusionOk="0">
                  <a:moveTo>
                    <a:pt x="31687" y="0"/>
                  </a:moveTo>
                  <a:lnTo>
                    <a:pt x="1" y="54864"/>
                  </a:lnTo>
                  <a:lnTo>
                    <a:pt x="1" y="54864"/>
                  </a:lnTo>
                  <a:lnTo>
                    <a:pt x="31687" y="0"/>
                  </a:lnTo>
                  <a:lnTo>
                    <a:pt x="31687" y="0"/>
                  </a:lnTo>
                  <a:lnTo>
                    <a:pt x="31687" y="0"/>
                  </a:ln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5692775" y="1371600"/>
              <a:ext cx="792175" cy="2743200"/>
            </a:xfrm>
            <a:custGeom>
              <a:avLst/>
              <a:gdLst/>
              <a:ahLst/>
              <a:cxnLst/>
              <a:rect l="l" t="t" r="r" b="b"/>
              <a:pathLst>
                <a:path w="31687" h="109728" extrusionOk="0">
                  <a:moveTo>
                    <a:pt x="31687" y="0"/>
                  </a:moveTo>
                  <a:lnTo>
                    <a:pt x="17844" y="24003"/>
                  </a:lnTo>
                  <a:lnTo>
                    <a:pt x="0" y="54864"/>
                  </a:lnTo>
                  <a:lnTo>
                    <a:pt x="31687" y="109728"/>
                  </a:lnTo>
                  <a:lnTo>
                    <a:pt x="64" y="54864"/>
                  </a:lnTo>
                  <a:lnTo>
                    <a:pt x="31687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5692775" y="2743200"/>
              <a:ext cx="792175" cy="1371600"/>
            </a:xfrm>
            <a:custGeom>
              <a:avLst/>
              <a:gdLst/>
              <a:ahLst/>
              <a:cxnLst/>
              <a:rect l="l" t="t" r="r" b="b"/>
              <a:pathLst>
                <a:path w="31687" h="54864" extrusionOk="0">
                  <a:moveTo>
                    <a:pt x="0" y="0"/>
                  </a:moveTo>
                  <a:lnTo>
                    <a:pt x="0" y="0"/>
                  </a:lnTo>
                  <a:lnTo>
                    <a:pt x="31687" y="5486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6138850" y="1371600"/>
              <a:ext cx="346100" cy="600075"/>
            </a:xfrm>
            <a:custGeom>
              <a:avLst/>
              <a:gdLst/>
              <a:ahLst/>
              <a:cxnLst/>
              <a:rect l="l" t="t" r="r" b="b"/>
              <a:pathLst>
                <a:path w="13844" h="24003" extrusionOk="0">
                  <a:moveTo>
                    <a:pt x="13844" y="0"/>
                  </a:moveTo>
                  <a:lnTo>
                    <a:pt x="13844" y="0"/>
                  </a:lnTo>
                  <a:lnTo>
                    <a:pt x="1" y="24003"/>
                  </a:lnTo>
                  <a:lnTo>
                    <a:pt x="13844" y="0"/>
                  </a:lnTo>
                  <a:lnTo>
                    <a:pt x="13844" y="0"/>
                  </a:lnTo>
                  <a:lnTo>
                    <a:pt x="13844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10445750" y="13716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31687" y="0"/>
                  </a:moveTo>
                  <a:lnTo>
                    <a:pt x="0" y="54864"/>
                  </a:lnTo>
                  <a:lnTo>
                    <a:pt x="31687" y="109728"/>
                  </a:lnTo>
                  <a:lnTo>
                    <a:pt x="69596" y="109728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941375" y="1371600"/>
              <a:ext cx="3168675" cy="2743200"/>
            </a:xfrm>
            <a:custGeom>
              <a:avLst/>
              <a:gdLst/>
              <a:ahLst/>
              <a:cxnLst/>
              <a:rect l="l" t="t" r="r" b="b"/>
              <a:pathLst>
                <a:path w="126747" h="109728" extrusionOk="0">
                  <a:moveTo>
                    <a:pt x="31687" y="0"/>
                  </a:moveTo>
                  <a:lnTo>
                    <a:pt x="1" y="54864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14618" y="75883"/>
                  </a:lnTo>
                  <a:lnTo>
                    <a:pt x="126747" y="54864"/>
                  </a:lnTo>
                  <a:lnTo>
                    <a:pt x="123572" y="49403"/>
                  </a:lnTo>
                  <a:lnTo>
                    <a:pt x="95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5694350" y="13716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24" y="0"/>
                  </a:moveTo>
                  <a:lnTo>
                    <a:pt x="1" y="54864"/>
                  </a:lnTo>
                  <a:lnTo>
                    <a:pt x="31624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941375" y="4114800"/>
              <a:ext cx="3168675" cy="2743200"/>
            </a:xfrm>
            <a:custGeom>
              <a:avLst/>
              <a:gdLst/>
              <a:ahLst/>
              <a:cxnLst/>
              <a:rect l="l" t="t" r="r" b="b"/>
              <a:pathLst>
                <a:path w="126747" h="109728" extrusionOk="0">
                  <a:moveTo>
                    <a:pt x="31687" y="0"/>
                  </a:moveTo>
                  <a:lnTo>
                    <a:pt x="1" y="54864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14047" y="76835"/>
                  </a:lnTo>
                  <a:lnTo>
                    <a:pt x="126747" y="54864"/>
                  </a:lnTo>
                  <a:lnTo>
                    <a:pt x="95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3792525" y="5486400"/>
              <a:ext cx="317525" cy="549275"/>
            </a:xfrm>
            <a:custGeom>
              <a:avLst/>
              <a:gdLst/>
              <a:ahLst/>
              <a:cxnLst/>
              <a:rect l="l" t="t" r="r" b="b"/>
              <a:pathLst>
                <a:path w="12701" h="21971" extrusionOk="0">
                  <a:moveTo>
                    <a:pt x="12701" y="0"/>
                  </a:moveTo>
                  <a:lnTo>
                    <a:pt x="12701" y="0"/>
                  </a:lnTo>
                  <a:lnTo>
                    <a:pt x="1" y="21971"/>
                  </a:lnTo>
                  <a:lnTo>
                    <a:pt x="12701" y="0"/>
                  </a:lnTo>
                  <a:lnTo>
                    <a:pt x="12701" y="0"/>
                  </a:lnTo>
                  <a:lnTo>
                    <a:pt x="127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Google Shape;11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" y="0"/>
            <a:ext cx="12191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8"/>
          <p:cNvSpPr txBox="1"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subTitle" idx="1"/>
          </p:nvPr>
        </p:nvSpPr>
        <p:spPr>
          <a:xfrm>
            <a:off x="697706" y="5105399"/>
            <a:ext cx="10796588" cy="97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9464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361" y="508644"/>
            <a:ext cx="3810330" cy="109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UT">
  <p:cSld name="Title Slide V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9"/>
          <p:cNvSpPr txBox="1">
            <a:spLocks noGrp="1"/>
          </p:cNvSpPr>
          <p:nvPr>
            <p:ph type="ctrTitle"/>
          </p:nvPr>
        </p:nvSpPr>
        <p:spPr>
          <a:xfrm>
            <a:off x="895149" y="3794257"/>
            <a:ext cx="7642460" cy="262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895149" y="2759384"/>
            <a:ext cx="4882564" cy="103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9464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7" name="Google Shape;12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1146" y="634882"/>
            <a:ext cx="2453146" cy="78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361" y="508644"/>
            <a:ext cx="3810330" cy="109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0"/>
          <p:cNvGrpSpPr/>
          <p:nvPr/>
        </p:nvGrpSpPr>
        <p:grpSpPr>
          <a:xfrm>
            <a:off x="-6350" y="0"/>
            <a:ext cx="12192000" cy="6858000"/>
            <a:chOff x="-6350" y="0"/>
            <a:chExt cx="12192000" cy="6858000"/>
          </a:xfrm>
        </p:grpSpPr>
        <p:sp>
          <p:nvSpPr>
            <p:cNvPr id="131" name="Google Shape;131;p10"/>
            <p:cNvSpPr/>
            <p:nvPr/>
          </p:nvSpPr>
          <p:spPr>
            <a:xfrm>
              <a:off x="-635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487680" h="274320" extrusionOk="0">
                  <a:moveTo>
                    <a:pt x="0" y="0"/>
                  </a:moveTo>
                  <a:lnTo>
                    <a:pt x="0" y="274320"/>
                  </a:lnTo>
                  <a:lnTo>
                    <a:pt x="487680" y="274320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8069250" y="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12637" y="32893"/>
                  </a:lnTo>
                  <a:lnTo>
                    <a:pt x="1" y="54864"/>
                  </a:lnTo>
                  <a:lnTo>
                    <a:pt x="31687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75B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5692775" y="0"/>
              <a:ext cx="3168650" cy="1371600"/>
            </a:xfrm>
            <a:custGeom>
              <a:avLst/>
              <a:gdLst/>
              <a:ahLst/>
              <a:cxnLst/>
              <a:rect l="l" t="t" r="r" b="b"/>
              <a:pathLst>
                <a:path w="126746" h="54864" extrusionOk="0">
                  <a:moveTo>
                    <a:pt x="0" y="0"/>
                  </a:moveTo>
                  <a:lnTo>
                    <a:pt x="31687" y="54864"/>
                  </a:lnTo>
                  <a:lnTo>
                    <a:pt x="95060" y="54864"/>
                  </a:lnTo>
                  <a:lnTo>
                    <a:pt x="107696" y="32893"/>
                  </a:lnTo>
                  <a:lnTo>
                    <a:pt x="126746" y="0"/>
                  </a:lnTo>
                  <a:close/>
                </a:path>
              </a:pathLst>
            </a:custGeom>
            <a:solidFill>
              <a:srgbClr val="73B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941375" y="0"/>
              <a:ext cx="3168675" cy="1371600"/>
            </a:xfrm>
            <a:custGeom>
              <a:avLst/>
              <a:gdLst/>
              <a:ahLst/>
              <a:cxnLst/>
              <a:rect l="l" t="t" r="r" b="b"/>
              <a:pathLst>
                <a:path w="126747" h="54864" extrusionOk="0">
                  <a:moveTo>
                    <a:pt x="1" y="0"/>
                  </a:moveTo>
                  <a:lnTo>
                    <a:pt x="31687" y="54864"/>
                  </a:lnTo>
                  <a:lnTo>
                    <a:pt x="95060" y="54864"/>
                  </a:lnTo>
                  <a:lnTo>
                    <a:pt x="126747" y="0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>
              <a:off x="10445750" y="0"/>
              <a:ext cx="1739900" cy="1371600"/>
            </a:xfrm>
            <a:custGeom>
              <a:avLst/>
              <a:gdLst/>
              <a:ahLst/>
              <a:cxnLst/>
              <a:rect l="l" t="t" r="r" b="b"/>
              <a:pathLst>
                <a:path w="69596" h="54864" extrusionOk="0">
                  <a:moveTo>
                    <a:pt x="0" y="0"/>
                  </a:moveTo>
                  <a:lnTo>
                    <a:pt x="31687" y="54864"/>
                  </a:lnTo>
                  <a:lnTo>
                    <a:pt x="69596" y="54864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73B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3317875" y="27432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19558" y="21019"/>
                  </a:lnTo>
                  <a:lnTo>
                    <a:pt x="0" y="54864"/>
                  </a:lnTo>
                  <a:lnTo>
                    <a:pt x="31687" y="109728"/>
                  </a:lnTo>
                  <a:lnTo>
                    <a:pt x="94996" y="109728"/>
                  </a:lnTo>
                  <a:lnTo>
                    <a:pt x="112522" y="79439"/>
                  </a:lnTo>
                  <a:lnTo>
                    <a:pt x="126683" y="54864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77B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-6350" y="27432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0" y="0"/>
                  </a:moveTo>
                  <a:lnTo>
                    <a:pt x="0" y="109728"/>
                  </a:lnTo>
                  <a:lnTo>
                    <a:pt x="37910" y="109728"/>
                  </a:lnTo>
                  <a:lnTo>
                    <a:pt x="69596" y="54864"/>
                  </a:lnTo>
                  <a:lnTo>
                    <a:pt x="37910" y="0"/>
                  </a:lnTo>
                  <a:close/>
                </a:path>
              </a:pathLst>
            </a:custGeom>
            <a:solidFill>
              <a:srgbClr val="75B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3317875" y="5486400"/>
              <a:ext cx="3167075" cy="1371600"/>
            </a:xfrm>
            <a:custGeom>
              <a:avLst/>
              <a:gdLst/>
              <a:ahLst/>
              <a:cxnLst/>
              <a:rect l="l" t="t" r="r" b="b"/>
              <a:pathLst>
                <a:path w="126683" h="54864" extrusionOk="0">
                  <a:moveTo>
                    <a:pt x="31687" y="0"/>
                  </a:moveTo>
                  <a:lnTo>
                    <a:pt x="18987" y="21971"/>
                  </a:lnTo>
                  <a:lnTo>
                    <a:pt x="0" y="54864"/>
                  </a:lnTo>
                  <a:lnTo>
                    <a:pt x="126683" y="54864"/>
                  </a:lnTo>
                  <a:lnTo>
                    <a:pt x="105601" y="18288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-6350" y="5486400"/>
              <a:ext cx="1739900" cy="1371600"/>
            </a:xfrm>
            <a:custGeom>
              <a:avLst/>
              <a:gdLst/>
              <a:ahLst/>
              <a:cxnLst/>
              <a:rect l="l" t="t" r="r" b="b"/>
              <a:pathLst>
                <a:path w="69596" h="54864" extrusionOk="0">
                  <a:moveTo>
                    <a:pt x="0" y="0"/>
                  </a:moveTo>
                  <a:lnTo>
                    <a:pt x="0" y="54864"/>
                  </a:lnTo>
                  <a:lnTo>
                    <a:pt x="69596" y="54864"/>
                  </a:lnTo>
                  <a:lnTo>
                    <a:pt x="37910" y="0"/>
                  </a:lnTo>
                  <a:close/>
                </a:path>
              </a:pathLst>
            </a:custGeom>
            <a:solidFill>
              <a:srgbClr val="76B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>
              <a:off x="5692775" y="4114800"/>
              <a:ext cx="3168650" cy="2743200"/>
            </a:xfrm>
            <a:custGeom>
              <a:avLst/>
              <a:gdLst/>
              <a:ahLst/>
              <a:cxnLst/>
              <a:rect l="l" t="t" r="r" b="b"/>
              <a:pathLst>
                <a:path w="126746" h="109728" extrusionOk="0">
                  <a:moveTo>
                    <a:pt x="31687" y="0"/>
                  </a:moveTo>
                  <a:lnTo>
                    <a:pt x="17526" y="24575"/>
                  </a:lnTo>
                  <a:lnTo>
                    <a:pt x="0" y="54864"/>
                  </a:lnTo>
                  <a:lnTo>
                    <a:pt x="10605" y="73152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26746" y="54864"/>
                  </a:lnTo>
                  <a:lnTo>
                    <a:pt x="104077" y="15685"/>
                  </a:lnTo>
                  <a:lnTo>
                    <a:pt x="95060" y="0"/>
                  </a:lnTo>
                  <a:close/>
                </a:path>
              </a:pathLst>
            </a:custGeom>
            <a:solidFill>
              <a:srgbClr val="77B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10445750" y="41148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31687" y="0"/>
                  </a:moveTo>
                  <a:lnTo>
                    <a:pt x="0" y="54864"/>
                  </a:lnTo>
                  <a:lnTo>
                    <a:pt x="31687" y="109728"/>
                  </a:lnTo>
                  <a:lnTo>
                    <a:pt x="69596" y="109728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3317875" y="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0" y="54864"/>
                  </a:lnTo>
                  <a:lnTo>
                    <a:pt x="28512" y="104267"/>
                  </a:lnTo>
                  <a:lnTo>
                    <a:pt x="31687" y="109728"/>
                  </a:lnTo>
                  <a:lnTo>
                    <a:pt x="94996" y="109728"/>
                  </a:lnTo>
                  <a:lnTo>
                    <a:pt x="112840" y="78867"/>
                  </a:lnTo>
                  <a:lnTo>
                    <a:pt x="126683" y="54864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0"/>
            <p:cNvSpPr/>
            <p:nvPr/>
          </p:nvSpPr>
          <p:spPr>
            <a:xfrm>
              <a:off x="-6350" y="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0" y="0"/>
                  </a:moveTo>
                  <a:lnTo>
                    <a:pt x="0" y="109728"/>
                  </a:lnTo>
                  <a:lnTo>
                    <a:pt x="37910" y="109728"/>
                  </a:lnTo>
                  <a:lnTo>
                    <a:pt x="69596" y="54864"/>
                  </a:lnTo>
                  <a:lnTo>
                    <a:pt x="37910" y="0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8069250" y="27432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1" y="54864"/>
                  </a:lnTo>
                  <a:lnTo>
                    <a:pt x="9018" y="70549"/>
                  </a:lnTo>
                  <a:lnTo>
                    <a:pt x="31687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73B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8069250" y="5486400"/>
              <a:ext cx="3167075" cy="1371600"/>
            </a:xfrm>
            <a:custGeom>
              <a:avLst/>
              <a:gdLst/>
              <a:ahLst/>
              <a:cxnLst/>
              <a:rect l="l" t="t" r="r" b="b"/>
              <a:pathLst>
                <a:path w="126683" h="54864" extrusionOk="0">
                  <a:moveTo>
                    <a:pt x="31687" y="0"/>
                  </a:moveTo>
                  <a:lnTo>
                    <a:pt x="1" y="54864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75B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10445750" y="13716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31687" y="0"/>
                  </a:moveTo>
                  <a:lnTo>
                    <a:pt x="0" y="54864"/>
                  </a:lnTo>
                  <a:lnTo>
                    <a:pt x="31687" y="109728"/>
                  </a:lnTo>
                  <a:lnTo>
                    <a:pt x="69596" y="109728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76B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941375" y="1371600"/>
              <a:ext cx="3168675" cy="2743200"/>
            </a:xfrm>
            <a:custGeom>
              <a:avLst/>
              <a:gdLst/>
              <a:ahLst/>
              <a:cxnLst/>
              <a:rect l="l" t="t" r="r" b="b"/>
              <a:pathLst>
                <a:path w="126747" h="109728" extrusionOk="0">
                  <a:moveTo>
                    <a:pt x="31687" y="0"/>
                  </a:moveTo>
                  <a:lnTo>
                    <a:pt x="1" y="54864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14618" y="75883"/>
                  </a:lnTo>
                  <a:lnTo>
                    <a:pt x="126747" y="54864"/>
                  </a:lnTo>
                  <a:lnTo>
                    <a:pt x="123572" y="49403"/>
                  </a:lnTo>
                  <a:lnTo>
                    <a:pt x="95060" y="0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5694350" y="13716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24" y="0"/>
                  </a:moveTo>
                  <a:lnTo>
                    <a:pt x="1" y="54864"/>
                  </a:lnTo>
                  <a:lnTo>
                    <a:pt x="31624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73B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941375" y="4114800"/>
              <a:ext cx="3168675" cy="2743200"/>
            </a:xfrm>
            <a:custGeom>
              <a:avLst/>
              <a:gdLst/>
              <a:ahLst/>
              <a:cxnLst/>
              <a:rect l="l" t="t" r="r" b="b"/>
              <a:pathLst>
                <a:path w="126747" h="109728" extrusionOk="0">
                  <a:moveTo>
                    <a:pt x="31687" y="0"/>
                  </a:moveTo>
                  <a:lnTo>
                    <a:pt x="1" y="54864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14047" y="76835"/>
                  </a:lnTo>
                  <a:lnTo>
                    <a:pt x="126747" y="54864"/>
                  </a:lnTo>
                  <a:lnTo>
                    <a:pt x="95060" y="0"/>
                  </a:ln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34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body" idx="1"/>
          </p:nvPr>
        </p:nvSpPr>
        <p:spPr>
          <a:xfrm>
            <a:off x="466725" y="3975101"/>
            <a:ext cx="11258550" cy="18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539" y="6423535"/>
            <a:ext cx="1661620" cy="212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Google Shape;11;p1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487680" h="274320" extrusionOk="0">
                  <a:moveTo>
                    <a:pt x="0" y="0"/>
                  </a:moveTo>
                  <a:lnTo>
                    <a:pt x="0" y="274320"/>
                  </a:lnTo>
                  <a:lnTo>
                    <a:pt x="487680" y="274320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487680" h="274320" fill="none" extrusionOk="0">
                  <a:moveTo>
                    <a:pt x="0" y="274320"/>
                  </a:moveTo>
                  <a:lnTo>
                    <a:pt x="487680" y="274320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2743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8075600" y="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15812" y="27432"/>
                  </a:lnTo>
                  <a:lnTo>
                    <a:pt x="1" y="54864"/>
                  </a:lnTo>
                  <a:lnTo>
                    <a:pt x="31687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F0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075600" y="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fill="none" extrusionOk="0">
                  <a:moveTo>
                    <a:pt x="94997" y="0"/>
                  </a:moveTo>
                  <a:lnTo>
                    <a:pt x="31687" y="0"/>
                  </a:lnTo>
                  <a:lnTo>
                    <a:pt x="31687" y="0"/>
                  </a:lnTo>
                  <a:lnTo>
                    <a:pt x="15812" y="27432"/>
                  </a:lnTo>
                  <a:lnTo>
                    <a:pt x="1" y="54864"/>
                  </a:lnTo>
                  <a:lnTo>
                    <a:pt x="1" y="54864"/>
                  </a:lnTo>
                  <a:lnTo>
                    <a:pt x="31687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5699125" y="0"/>
              <a:ext cx="3168650" cy="1371600"/>
            </a:xfrm>
            <a:custGeom>
              <a:avLst/>
              <a:gdLst/>
              <a:ahLst/>
              <a:cxnLst/>
              <a:rect l="l" t="t" r="r" b="b"/>
              <a:pathLst>
                <a:path w="126746" h="54864" extrusionOk="0">
                  <a:moveTo>
                    <a:pt x="0" y="0"/>
                  </a:moveTo>
                  <a:lnTo>
                    <a:pt x="31687" y="54864"/>
                  </a:lnTo>
                  <a:lnTo>
                    <a:pt x="95060" y="54864"/>
                  </a:lnTo>
                  <a:lnTo>
                    <a:pt x="110871" y="27432"/>
                  </a:lnTo>
                  <a:lnTo>
                    <a:pt x="126746" y="0"/>
                  </a:lnTo>
                  <a:close/>
                </a:path>
              </a:pathLst>
            </a:custGeom>
            <a:solidFill>
              <a:srgbClr val="F0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699125" y="0"/>
              <a:ext cx="3168650" cy="1371600"/>
            </a:xfrm>
            <a:custGeom>
              <a:avLst/>
              <a:gdLst/>
              <a:ahLst/>
              <a:cxnLst/>
              <a:rect l="l" t="t" r="r" b="b"/>
              <a:pathLst>
                <a:path w="126746" h="54864" fill="none" extrusionOk="0">
                  <a:moveTo>
                    <a:pt x="12674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687" y="54864"/>
                  </a:lnTo>
                  <a:lnTo>
                    <a:pt x="95060" y="54864"/>
                  </a:lnTo>
                  <a:lnTo>
                    <a:pt x="110871" y="27432"/>
                  </a:lnTo>
                  <a:lnTo>
                    <a:pt x="1267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0452100" y="0"/>
              <a:ext cx="1739900" cy="1371600"/>
            </a:xfrm>
            <a:custGeom>
              <a:avLst/>
              <a:gdLst/>
              <a:ahLst/>
              <a:cxnLst/>
              <a:rect l="l" t="t" r="r" b="b"/>
              <a:pathLst>
                <a:path w="69596" h="54864" extrusionOk="0">
                  <a:moveTo>
                    <a:pt x="0" y="0"/>
                  </a:moveTo>
                  <a:lnTo>
                    <a:pt x="31687" y="54864"/>
                  </a:lnTo>
                  <a:lnTo>
                    <a:pt x="69596" y="54864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10452100" y="0"/>
              <a:ext cx="1739900" cy="1371600"/>
            </a:xfrm>
            <a:custGeom>
              <a:avLst/>
              <a:gdLst/>
              <a:ahLst/>
              <a:cxnLst/>
              <a:rect l="l" t="t" r="r" b="b"/>
              <a:pathLst>
                <a:path w="69596" h="54864" fill="none" extrusionOk="0">
                  <a:moveTo>
                    <a:pt x="6959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687" y="54864"/>
                  </a:lnTo>
                  <a:lnTo>
                    <a:pt x="69596" y="54864"/>
                  </a:lnTo>
                  <a:lnTo>
                    <a:pt x="69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10452100" y="41148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31687" y="0"/>
                  </a:moveTo>
                  <a:lnTo>
                    <a:pt x="0" y="54864"/>
                  </a:lnTo>
                  <a:lnTo>
                    <a:pt x="31687" y="109728"/>
                  </a:lnTo>
                  <a:lnTo>
                    <a:pt x="69596" y="109728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0452100" y="41148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fill="none" extrusionOk="0">
                  <a:moveTo>
                    <a:pt x="69596" y="0"/>
                  </a:moveTo>
                  <a:lnTo>
                    <a:pt x="31687" y="0"/>
                  </a:lnTo>
                  <a:lnTo>
                    <a:pt x="0" y="54864"/>
                  </a:lnTo>
                  <a:lnTo>
                    <a:pt x="31687" y="109728"/>
                  </a:lnTo>
                  <a:lnTo>
                    <a:pt x="69596" y="109728"/>
                  </a:lnTo>
                  <a:lnTo>
                    <a:pt x="69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075600" y="27432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1" y="54864"/>
                  </a:lnTo>
                  <a:lnTo>
                    <a:pt x="31687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075600" y="27432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fill="none" extrusionOk="0">
                  <a:moveTo>
                    <a:pt x="94997" y="0"/>
                  </a:moveTo>
                  <a:lnTo>
                    <a:pt x="31687" y="0"/>
                  </a:lnTo>
                  <a:lnTo>
                    <a:pt x="31687" y="0"/>
                  </a:lnTo>
                  <a:lnTo>
                    <a:pt x="1" y="54864"/>
                  </a:lnTo>
                  <a:lnTo>
                    <a:pt x="1" y="54864"/>
                  </a:lnTo>
                  <a:lnTo>
                    <a:pt x="1" y="54864"/>
                  </a:lnTo>
                  <a:lnTo>
                    <a:pt x="31687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075600" y="5486400"/>
              <a:ext cx="3167075" cy="1371600"/>
            </a:xfrm>
            <a:custGeom>
              <a:avLst/>
              <a:gdLst/>
              <a:ahLst/>
              <a:cxnLst/>
              <a:rect l="l" t="t" r="r" b="b"/>
              <a:pathLst>
                <a:path w="126683" h="54864" extrusionOk="0">
                  <a:moveTo>
                    <a:pt x="31687" y="0"/>
                  </a:moveTo>
                  <a:lnTo>
                    <a:pt x="1" y="54864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075600" y="5486400"/>
              <a:ext cx="3167075" cy="1371600"/>
            </a:xfrm>
            <a:custGeom>
              <a:avLst/>
              <a:gdLst/>
              <a:ahLst/>
              <a:cxnLst/>
              <a:rect l="l" t="t" r="r" b="b"/>
              <a:pathLst>
                <a:path w="126683" h="54864" fill="none" extrusionOk="0">
                  <a:moveTo>
                    <a:pt x="94997" y="0"/>
                  </a:moveTo>
                  <a:lnTo>
                    <a:pt x="31687" y="0"/>
                  </a:lnTo>
                  <a:lnTo>
                    <a:pt x="1" y="54864"/>
                  </a:lnTo>
                  <a:lnTo>
                    <a:pt x="126683" y="54864"/>
                  </a:lnTo>
                  <a:lnTo>
                    <a:pt x="949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699125" y="1371600"/>
              <a:ext cx="792175" cy="2743200"/>
            </a:xfrm>
            <a:custGeom>
              <a:avLst/>
              <a:gdLst/>
              <a:ahLst/>
              <a:cxnLst/>
              <a:rect l="l" t="t" r="r" b="b"/>
              <a:pathLst>
                <a:path w="31687" h="109728" extrusionOk="0">
                  <a:moveTo>
                    <a:pt x="31687" y="0"/>
                  </a:moveTo>
                  <a:lnTo>
                    <a:pt x="0" y="54864"/>
                  </a:lnTo>
                  <a:lnTo>
                    <a:pt x="31687" y="109728"/>
                  </a:lnTo>
                  <a:lnTo>
                    <a:pt x="64" y="54864"/>
                  </a:lnTo>
                  <a:lnTo>
                    <a:pt x="31687" y="0"/>
                  </a:ln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699125" y="1371600"/>
              <a:ext cx="2376500" cy="2743200"/>
            </a:xfrm>
            <a:custGeom>
              <a:avLst/>
              <a:gdLst/>
              <a:ahLst/>
              <a:cxnLst/>
              <a:rect l="l" t="t" r="r" b="b"/>
              <a:pathLst>
                <a:path w="95060" h="109728" fill="none" extrusionOk="0">
                  <a:moveTo>
                    <a:pt x="31687" y="0"/>
                  </a:moveTo>
                  <a:lnTo>
                    <a:pt x="31687" y="0"/>
                  </a:lnTo>
                  <a:lnTo>
                    <a:pt x="0" y="54864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31687" y="109728"/>
                  </a:lnTo>
                  <a:lnTo>
                    <a:pt x="64" y="54864"/>
                  </a:lnTo>
                  <a:lnTo>
                    <a:pt x="316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0452100" y="13716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31687" y="0"/>
                  </a:moveTo>
                  <a:lnTo>
                    <a:pt x="0" y="54864"/>
                  </a:lnTo>
                  <a:lnTo>
                    <a:pt x="31687" y="109728"/>
                  </a:lnTo>
                  <a:lnTo>
                    <a:pt x="69596" y="109728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0452100" y="13716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fill="none" extrusionOk="0">
                  <a:moveTo>
                    <a:pt x="69596" y="0"/>
                  </a:moveTo>
                  <a:lnTo>
                    <a:pt x="31687" y="0"/>
                  </a:lnTo>
                  <a:lnTo>
                    <a:pt x="0" y="54864"/>
                  </a:lnTo>
                  <a:lnTo>
                    <a:pt x="31687" y="109728"/>
                  </a:lnTo>
                  <a:lnTo>
                    <a:pt x="69596" y="109728"/>
                  </a:lnTo>
                  <a:lnTo>
                    <a:pt x="69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700700" y="13716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24" y="0"/>
                  </a:moveTo>
                  <a:lnTo>
                    <a:pt x="1" y="54864"/>
                  </a:lnTo>
                  <a:lnTo>
                    <a:pt x="31624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5700700" y="13716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fill="none" extrusionOk="0">
                  <a:moveTo>
                    <a:pt x="94997" y="0"/>
                  </a:moveTo>
                  <a:lnTo>
                    <a:pt x="94997" y="0"/>
                  </a:lnTo>
                  <a:lnTo>
                    <a:pt x="31624" y="0"/>
                  </a:lnTo>
                  <a:lnTo>
                    <a:pt x="1" y="54864"/>
                  </a:lnTo>
                  <a:lnTo>
                    <a:pt x="31624" y="109728"/>
                  </a:lnTo>
                  <a:lnTo>
                    <a:pt x="94997" y="109728"/>
                  </a:lnTo>
                  <a:lnTo>
                    <a:pt x="94997" y="109728"/>
                  </a:lnTo>
                  <a:lnTo>
                    <a:pt x="94997" y="109728"/>
                  </a:lnTo>
                  <a:lnTo>
                    <a:pt x="126683" y="54864"/>
                  </a:lnTo>
                  <a:lnTo>
                    <a:pt x="949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947725" y="0"/>
              <a:ext cx="3168675" cy="1371600"/>
            </a:xfrm>
            <a:custGeom>
              <a:avLst/>
              <a:gdLst/>
              <a:ahLst/>
              <a:cxnLst/>
              <a:rect l="l" t="t" r="r" b="b"/>
              <a:pathLst>
                <a:path w="126747" h="54864" extrusionOk="0">
                  <a:moveTo>
                    <a:pt x="1" y="0"/>
                  </a:moveTo>
                  <a:lnTo>
                    <a:pt x="31687" y="54864"/>
                  </a:lnTo>
                  <a:lnTo>
                    <a:pt x="95060" y="54864"/>
                  </a:lnTo>
                  <a:lnTo>
                    <a:pt x="126747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947725" y="0"/>
              <a:ext cx="3168675" cy="1371600"/>
            </a:xfrm>
            <a:custGeom>
              <a:avLst/>
              <a:gdLst/>
              <a:ahLst/>
              <a:cxnLst/>
              <a:rect l="l" t="t" r="r" b="b"/>
              <a:pathLst>
                <a:path w="126747" h="54864" fill="none" extrusionOk="0">
                  <a:moveTo>
                    <a:pt x="126747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1687" y="54864"/>
                  </a:lnTo>
                  <a:lnTo>
                    <a:pt x="95060" y="54864"/>
                  </a:lnTo>
                  <a:lnTo>
                    <a:pt x="1267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3324225" y="27432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17145" y="25146"/>
                  </a:lnTo>
                  <a:lnTo>
                    <a:pt x="0" y="54864"/>
                  </a:lnTo>
                  <a:lnTo>
                    <a:pt x="31687" y="109728"/>
                  </a:lnTo>
                  <a:lnTo>
                    <a:pt x="94996" y="109728"/>
                  </a:lnTo>
                  <a:lnTo>
                    <a:pt x="126683" y="54864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3324225" y="274320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fill="none" extrusionOk="0">
                  <a:moveTo>
                    <a:pt x="94996" y="0"/>
                  </a:moveTo>
                  <a:lnTo>
                    <a:pt x="31687" y="0"/>
                  </a:lnTo>
                  <a:lnTo>
                    <a:pt x="31687" y="0"/>
                  </a:lnTo>
                  <a:lnTo>
                    <a:pt x="17145" y="25146"/>
                  </a:lnTo>
                  <a:lnTo>
                    <a:pt x="0" y="54864"/>
                  </a:lnTo>
                  <a:lnTo>
                    <a:pt x="31687" y="109728"/>
                  </a:lnTo>
                  <a:lnTo>
                    <a:pt x="94996" y="109728"/>
                  </a:lnTo>
                  <a:lnTo>
                    <a:pt x="126683" y="54864"/>
                  </a:lnTo>
                  <a:lnTo>
                    <a:pt x="94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0" y="27432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0" y="0"/>
                  </a:moveTo>
                  <a:lnTo>
                    <a:pt x="0" y="109728"/>
                  </a:lnTo>
                  <a:lnTo>
                    <a:pt x="37910" y="109728"/>
                  </a:lnTo>
                  <a:lnTo>
                    <a:pt x="69596" y="54864"/>
                  </a:lnTo>
                  <a:lnTo>
                    <a:pt x="37910" y="0"/>
                  </a:ln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0" y="274320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fill="none" extrusionOk="0">
                  <a:moveTo>
                    <a:pt x="37910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37910" y="109728"/>
                  </a:lnTo>
                  <a:lnTo>
                    <a:pt x="69596" y="54864"/>
                  </a:lnTo>
                  <a:lnTo>
                    <a:pt x="379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3324225" y="5486400"/>
              <a:ext cx="3167075" cy="1371600"/>
            </a:xfrm>
            <a:custGeom>
              <a:avLst/>
              <a:gdLst/>
              <a:ahLst/>
              <a:cxnLst/>
              <a:rect l="l" t="t" r="r" b="b"/>
              <a:pathLst>
                <a:path w="126683" h="54864" extrusionOk="0">
                  <a:moveTo>
                    <a:pt x="31687" y="0"/>
                  </a:moveTo>
                  <a:lnTo>
                    <a:pt x="15812" y="27432"/>
                  </a:lnTo>
                  <a:lnTo>
                    <a:pt x="0" y="54864"/>
                  </a:lnTo>
                  <a:lnTo>
                    <a:pt x="126683" y="54864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324225" y="5486400"/>
              <a:ext cx="3167075" cy="1371600"/>
            </a:xfrm>
            <a:custGeom>
              <a:avLst/>
              <a:gdLst/>
              <a:ahLst/>
              <a:cxnLst/>
              <a:rect l="l" t="t" r="r" b="b"/>
              <a:pathLst>
                <a:path w="126683" h="54864" fill="none" extrusionOk="0">
                  <a:moveTo>
                    <a:pt x="94996" y="0"/>
                  </a:moveTo>
                  <a:lnTo>
                    <a:pt x="31687" y="0"/>
                  </a:lnTo>
                  <a:lnTo>
                    <a:pt x="15812" y="27432"/>
                  </a:lnTo>
                  <a:lnTo>
                    <a:pt x="0" y="54864"/>
                  </a:lnTo>
                  <a:lnTo>
                    <a:pt x="126683" y="54864"/>
                  </a:lnTo>
                  <a:lnTo>
                    <a:pt x="94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0" y="5486400"/>
              <a:ext cx="1739900" cy="1371600"/>
            </a:xfrm>
            <a:custGeom>
              <a:avLst/>
              <a:gdLst/>
              <a:ahLst/>
              <a:cxnLst/>
              <a:rect l="l" t="t" r="r" b="b"/>
              <a:pathLst>
                <a:path w="69596" h="54864" extrusionOk="0">
                  <a:moveTo>
                    <a:pt x="0" y="0"/>
                  </a:moveTo>
                  <a:lnTo>
                    <a:pt x="0" y="54864"/>
                  </a:lnTo>
                  <a:lnTo>
                    <a:pt x="69596" y="54864"/>
                  </a:lnTo>
                  <a:lnTo>
                    <a:pt x="37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0" y="5486400"/>
              <a:ext cx="1739900" cy="1371600"/>
            </a:xfrm>
            <a:custGeom>
              <a:avLst/>
              <a:gdLst/>
              <a:ahLst/>
              <a:cxnLst/>
              <a:rect l="l" t="t" r="r" b="b"/>
              <a:pathLst>
                <a:path w="69596" h="54864" fill="none" extrusionOk="0">
                  <a:moveTo>
                    <a:pt x="37910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69596" y="54864"/>
                  </a:lnTo>
                  <a:lnTo>
                    <a:pt x="379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5699125" y="4114800"/>
              <a:ext cx="3168650" cy="2743200"/>
            </a:xfrm>
            <a:custGeom>
              <a:avLst/>
              <a:gdLst/>
              <a:ahLst/>
              <a:cxnLst/>
              <a:rect l="l" t="t" r="r" b="b"/>
              <a:pathLst>
                <a:path w="126746" h="109728" extrusionOk="0">
                  <a:moveTo>
                    <a:pt x="31687" y="0"/>
                  </a:moveTo>
                  <a:lnTo>
                    <a:pt x="0" y="54864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26746" y="54864"/>
                  </a:lnTo>
                  <a:lnTo>
                    <a:pt x="95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5699125" y="4114800"/>
              <a:ext cx="3168650" cy="2743200"/>
            </a:xfrm>
            <a:custGeom>
              <a:avLst/>
              <a:gdLst/>
              <a:ahLst/>
              <a:cxnLst/>
              <a:rect l="l" t="t" r="r" b="b"/>
              <a:pathLst>
                <a:path w="126746" h="109728" fill="none" extrusionOk="0">
                  <a:moveTo>
                    <a:pt x="95060" y="0"/>
                  </a:moveTo>
                  <a:lnTo>
                    <a:pt x="31687" y="0"/>
                  </a:lnTo>
                  <a:lnTo>
                    <a:pt x="0" y="54864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26746" y="54864"/>
                  </a:lnTo>
                  <a:lnTo>
                    <a:pt x="950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324225" y="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extrusionOk="0">
                  <a:moveTo>
                    <a:pt x="31687" y="0"/>
                  </a:moveTo>
                  <a:lnTo>
                    <a:pt x="0" y="54864"/>
                  </a:lnTo>
                  <a:lnTo>
                    <a:pt x="31687" y="109728"/>
                  </a:lnTo>
                  <a:lnTo>
                    <a:pt x="94996" y="109728"/>
                  </a:lnTo>
                  <a:lnTo>
                    <a:pt x="126683" y="54864"/>
                  </a:lnTo>
                  <a:lnTo>
                    <a:pt x="94996" y="0"/>
                  </a:ln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3324225" y="0"/>
              <a:ext cx="3167075" cy="2743200"/>
            </a:xfrm>
            <a:custGeom>
              <a:avLst/>
              <a:gdLst/>
              <a:ahLst/>
              <a:cxnLst/>
              <a:rect l="l" t="t" r="r" b="b"/>
              <a:pathLst>
                <a:path w="126683" h="109728" fill="none" extrusionOk="0">
                  <a:moveTo>
                    <a:pt x="94996" y="0"/>
                  </a:moveTo>
                  <a:lnTo>
                    <a:pt x="31687" y="0"/>
                  </a:lnTo>
                  <a:lnTo>
                    <a:pt x="0" y="54864"/>
                  </a:lnTo>
                  <a:lnTo>
                    <a:pt x="31687" y="109728"/>
                  </a:lnTo>
                  <a:lnTo>
                    <a:pt x="94996" y="109728"/>
                  </a:lnTo>
                  <a:lnTo>
                    <a:pt x="126683" y="54864"/>
                  </a:lnTo>
                  <a:lnTo>
                    <a:pt x="94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0" y="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extrusionOk="0">
                  <a:moveTo>
                    <a:pt x="0" y="0"/>
                  </a:moveTo>
                  <a:lnTo>
                    <a:pt x="0" y="109728"/>
                  </a:lnTo>
                  <a:lnTo>
                    <a:pt x="37910" y="109728"/>
                  </a:lnTo>
                  <a:lnTo>
                    <a:pt x="69596" y="54864"/>
                  </a:lnTo>
                  <a:lnTo>
                    <a:pt x="37910" y="0"/>
                  </a:ln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0" y="0"/>
              <a:ext cx="1739900" cy="2743200"/>
            </a:xfrm>
            <a:custGeom>
              <a:avLst/>
              <a:gdLst/>
              <a:ahLst/>
              <a:cxnLst/>
              <a:rect l="l" t="t" r="r" b="b"/>
              <a:pathLst>
                <a:path w="69596" h="109728" fill="none" extrusionOk="0">
                  <a:moveTo>
                    <a:pt x="37910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37910" y="109728"/>
                  </a:lnTo>
                  <a:lnTo>
                    <a:pt x="69596" y="54864"/>
                  </a:lnTo>
                  <a:lnTo>
                    <a:pt x="379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947725" y="1371600"/>
              <a:ext cx="3168675" cy="2743200"/>
            </a:xfrm>
            <a:custGeom>
              <a:avLst/>
              <a:gdLst/>
              <a:ahLst/>
              <a:cxnLst/>
              <a:rect l="l" t="t" r="r" b="b"/>
              <a:pathLst>
                <a:path w="126747" h="109728" extrusionOk="0">
                  <a:moveTo>
                    <a:pt x="31687" y="0"/>
                  </a:moveTo>
                  <a:lnTo>
                    <a:pt x="1" y="54864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12205" y="80010"/>
                  </a:lnTo>
                  <a:lnTo>
                    <a:pt x="126747" y="54864"/>
                  </a:lnTo>
                  <a:lnTo>
                    <a:pt x="95060" y="0"/>
                  </a:lnTo>
                  <a:close/>
                </a:path>
              </a:pathLst>
            </a:custGeom>
            <a:solidFill>
              <a:srgbClr val="F6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947725" y="1371600"/>
              <a:ext cx="3168675" cy="2743200"/>
            </a:xfrm>
            <a:custGeom>
              <a:avLst/>
              <a:gdLst/>
              <a:ahLst/>
              <a:cxnLst/>
              <a:rect l="l" t="t" r="r" b="b"/>
              <a:pathLst>
                <a:path w="126747" h="109728" fill="none" extrusionOk="0">
                  <a:moveTo>
                    <a:pt x="95060" y="0"/>
                  </a:moveTo>
                  <a:lnTo>
                    <a:pt x="31687" y="0"/>
                  </a:lnTo>
                  <a:lnTo>
                    <a:pt x="1" y="54864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12205" y="80010"/>
                  </a:lnTo>
                  <a:lnTo>
                    <a:pt x="126747" y="54864"/>
                  </a:lnTo>
                  <a:lnTo>
                    <a:pt x="950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947725" y="4114800"/>
              <a:ext cx="3168675" cy="2743200"/>
            </a:xfrm>
            <a:custGeom>
              <a:avLst/>
              <a:gdLst/>
              <a:ahLst/>
              <a:cxnLst/>
              <a:rect l="l" t="t" r="r" b="b"/>
              <a:pathLst>
                <a:path w="126747" h="109728" extrusionOk="0">
                  <a:moveTo>
                    <a:pt x="31687" y="0"/>
                  </a:moveTo>
                  <a:lnTo>
                    <a:pt x="1" y="54864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10872" y="82296"/>
                  </a:lnTo>
                  <a:lnTo>
                    <a:pt x="126747" y="54864"/>
                  </a:lnTo>
                  <a:lnTo>
                    <a:pt x="95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947725" y="4114800"/>
              <a:ext cx="3168675" cy="2743200"/>
            </a:xfrm>
            <a:custGeom>
              <a:avLst/>
              <a:gdLst/>
              <a:ahLst/>
              <a:cxnLst/>
              <a:rect l="l" t="t" r="r" b="b"/>
              <a:pathLst>
                <a:path w="126747" h="109728" fill="none" extrusionOk="0">
                  <a:moveTo>
                    <a:pt x="95060" y="0"/>
                  </a:moveTo>
                  <a:lnTo>
                    <a:pt x="31687" y="0"/>
                  </a:lnTo>
                  <a:lnTo>
                    <a:pt x="1" y="54864"/>
                  </a:lnTo>
                  <a:lnTo>
                    <a:pt x="31687" y="109728"/>
                  </a:lnTo>
                  <a:lnTo>
                    <a:pt x="95060" y="109728"/>
                  </a:lnTo>
                  <a:lnTo>
                    <a:pt x="110872" y="82296"/>
                  </a:lnTo>
                  <a:lnTo>
                    <a:pt x="126747" y="54864"/>
                  </a:lnTo>
                  <a:lnTo>
                    <a:pt x="950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1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1A9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A9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A9C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A9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A9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A9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ftr" idx="11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7539" y="6423535"/>
            <a:ext cx="1661620" cy="2122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me-suite.org/meme/tools/tomt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odeproject.org/experiments/ENCSR570WL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drive.google.com/file/d/14qj8njxAaEvVRj-ZhNi9hBUGZF3pbJp2/view?usp=shar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me-suite.org/mem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isbp-rna.ccbr.utoronto.ca/index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eme-suite.org/meme/opal-jobs/appMEMECHIP_5.4.116360220734501605808791/combined.meme" TargetMode="External"/><Relationship Id="rId4" Type="http://schemas.openxmlformats.org/officeDocument/2006/relationships/hyperlink" Target="http://pfam.xfam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ological_func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dops.readthedocs.io/en/latest/" TargetMode="External"/><Relationship Id="rId7" Type="http://schemas.openxmlformats.org/officeDocument/2006/relationships/hyperlink" Target="https://bedtools.readthedocs.io/en/latest/content/tools/getfasta.html?highlight=get%20fast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edtools.readthedocs.io/en/latest/" TargetMode="External"/><Relationship Id="rId5" Type="http://schemas.openxmlformats.org/officeDocument/2006/relationships/hyperlink" Target="https://bedops.readthedocs.io/en/latest/content/reference/set-operations/bedextract.html" TargetMode="External"/><Relationship Id="rId4" Type="http://schemas.openxmlformats.org/officeDocument/2006/relationships/hyperlink" Target="https://bedops.readthedocs.io/en/latest/content/reference/file-management/sorting/sort-bed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me-suite.org/meme/tools/meme-chi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ctrTitle"/>
          </p:nvPr>
        </p:nvSpPr>
        <p:spPr>
          <a:xfrm>
            <a:off x="895149" y="3794257"/>
            <a:ext cx="7642460" cy="262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6000"/>
              <a:buFont typeface="Arial"/>
              <a:buNone/>
            </a:pPr>
            <a:r>
              <a:rPr lang="cs-CZ" sz="4000" b="1"/>
              <a:t>DSIB01</a:t>
            </a:r>
            <a:r>
              <a:rPr lang="cs-CZ" sz="4000"/>
              <a:t> Autumn 2021</a:t>
            </a:r>
            <a:r>
              <a:rPr lang="cs-CZ"/>
              <a:t> </a:t>
            </a:r>
            <a:br>
              <a:rPr lang="cs-CZ"/>
            </a:br>
            <a:r>
              <a:rPr lang="cs-CZ" b="1"/>
              <a:t>05 Motif Detection</a:t>
            </a:r>
            <a:endParaRPr b="1"/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1"/>
          </p:nvPr>
        </p:nvSpPr>
        <p:spPr>
          <a:xfrm>
            <a:off x="895149" y="2759384"/>
            <a:ext cx="4882564" cy="103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/>
              <a:t>Mgr. Ondřej Vaculík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/>
              <a:t>437307@mail.muni.cz</a:t>
            </a:r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636104" y="1086678"/>
            <a:ext cx="3949148" cy="6228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10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Tools - The MEME Suite</a:t>
            </a:r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body" idx="1"/>
          </p:nvPr>
        </p:nvSpPr>
        <p:spPr>
          <a:xfrm>
            <a:off x="466725" y="1190725"/>
            <a:ext cx="11258700" cy="494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The</a:t>
            </a:r>
            <a:r>
              <a:rPr lang="cs-CZ" dirty="0"/>
              <a:t> MEME </a:t>
            </a:r>
            <a:r>
              <a:rPr lang="cs-CZ" dirty="0" err="1"/>
              <a:t>Suite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powerful</a:t>
            </a:r>
            <a:r>
              <a:rPr lang="cs-CZ" dirty="0"/>
              <a:t>, </a:t>
            </a:r>
            <a:r>
              <a:rPr lang="cs-CZ" dirty="0" err="1"/>
              <a:t>integrated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web-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studying</a:t>
            </a:r>
            <a:r>
              <a:rPr lang="cs-CZ" dirty="0"/>
              <a:t> </a:t>
            </a:r>
            <a:r>
              <a:rPr lang="cs-CZ" dirty="0" err="1"/>
              <a:t>sequence</a:t>
            </a:r>
            <a:r>
              <a:rPr lang="cs-CZ" dirty="0"/>
              <a:t> </a:t>
            </a:r>
            <a:r>
              <a:rPr lang="cs-CZ" dirty="0" err="1"/>
              <a:t>motifs</a:t>
            </a:r>
            <a:r>
              <a:rPr lang="cs-CZ" dirty="0"/>
              <a:t> in </a:t>
            </a:r>
            <a:r>
              <a:rPr lang="cs-CZ" dirty="0" err="1"/>
              <a:t>proteins</a:t>
            </a:r>
            <a:r>
              <a:rPr lang="cs-CZ" dirty="0"/>
              <a:t>, DNA and RNA.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 err="1"/>
              <a:t>Tomtom</a:t>
            </a:r>
            <a:endParaRPr b="1" dirty="0"/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web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 to </a:t>
            </a:r>
            <a:r>
              <a:rPr lang="cs-CZ" b="1" dirty="0" err="1"/>
              <a:t>compare</a:t>
            </a:r>
            <a:r>
              <a:rPr lang="cs-CZ" b="1" dirty="0"/>
              <a:t> </a:t>
            </a:r>
            <a:r>
              <a:rPr lang="cs-CZ" b="1" dirty="0" err="1"/>
              <a:t>motifs</a:t>
            </a:r>
            <a:r>
              <a:rPr lang="cs-CZ" dirty="0"/>
              <a:t> </a:t>
            </a:r>
            <a:r>
              <a:rPr lang="cs-CZ" dirty="0" err="1"/>
              <a:t>discovered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suite</a:t>
            </a:r>
            <a:r>
              <a:rPr lang="cs-CZ" dirty="0"/>
              <a:t>, by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 to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motifs</a:t>
            </a:r>
            <a:r>
              <a:rPr lang="cs-CZ" dirty="0"/>
              <a:t> in a </a:t>
            </a:r>
            <a:r>
              <a:rPr lang="cs-CZ" dirty="0" err="1"/>
              <a:t>selected</a:t>
            </a:r>
            <a:r>
              <a:rPr lang="cs-CZ" dirty="0"/>
              <a:t> database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motifs</a:t>
            </a:r>
            <a:endParaRPr dirty="0"/>
          </a:p>
          <a:p>
            <a:pPr marL="914400" marR="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aligns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input </a:t>
            </a:r>
            <a:r>
              <a:rPr lang="cs-CZ" dirty="0" err="1"/>
              <a:t>motif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motif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selected</a:t>
            </a:r>
            <a:r>
              <a:rPr lang="cs-CZ" dirty="0"/>
              <a:t> database and </a:t>
            </a:r>
            <a:r>
              <a:rPr lang="cs-CZ" dirty="0" err="1"/>
              <a:t>reports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pairs</a:t>
            </a:r>
            <a:r>
              <a:rPr lang="cs-CZ" dirty="0"/>
              <a:t>, </a:t>
            </a:r>
            <a:r>
              <a:rPr lang="cs-CZ" dirty="0" err="1"/>
              <a:t>along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estimates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statistical</a:t>
            </a:r>
            <a:r>
              <a:rPr lang="cs-CZ" dirty="0"/>
              <a:t> </a:t>
            </a:r>
            <a:r>
              <a:rPr lang="cs-CZ" dirty="0" err="1"/>
              <a:t>significance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match</a:t>
            </a:r>
            <a:endParaRPr dirty="0"/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u="sng" dirty="0">
                <a:solidFill>
                  <a:schemeClr val="hlink"/>
                </a:solidFill>
                <a:hlinkClick r:id="rId3"/>
              </a:rPr>
              <a:t>https://meme-suite.org/meme/tools/tomtom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11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466725" y="165451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Real</a:t>
            </a:r>
            <a:r>
              <a:rPr lang="cs-CZ"/>
              <a:t> </a:t>
            </a:r>
            <a:r>
              <a:rPr lang="cs-CZ" b="1"/>
              <a:t>dataset</a:t>
            </a:r>
            <a:endParaRPr b="1"/>
          </a:p>
        </p:txBody>
      </p:sp>
      <p:sp>
        <p:nvSpPr>
          <p:cNvPr id="265" name="Google Shape;265;p24"/>
          <p:cNvSpPr txBox="1">
            <a:spLocks noGrp="1"/>
          </p:cNvSpPr>
          <p:nvPr>
            <p:ph type="body" idx="1"/>
          </p:nvPr>
        </p:nvSpPr>
        <p:spPr>
          <a:xfrm>
            <a:off x="466725" y="751725"/>
            <a:ext cx="11258700" cy="61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cs-CZ" sz="2000"/>
              <a:t>Download the dataset: bed file with peaks, choose isogenic replicate 1,2 </a:t>
            </a:r>
            <a:r>
              <a:rPr lang="cs-CZ" sz="2000" u="sng">
                <a:solidFill>
                  <a:schemeClr val="hlink"/>
                </a:solidFill>
                <a:hlinkClick r:id="rId3"/>
              </a:rPr>
              <a:t>https://www.encodeproject.org/experiments/ENCSR570WLM/</a:t>
            </a:r>
            <a:endParaRPr sz="20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-CZ" sz="2000"/>
              <a:t>Download the </a:t>
            </a:r>
            <a:r>
              <a:rPr lang="cs-CZ" sz="2000" u="sng">
                <a:solidFill>
                  <a:schemeClr val="hlink"/>
                </a:solidFill>
                <a:hlinkClick r:id="rId4"/>
              </a:rPr>
              <a:t>chromosome 1 fasta reference</a:t>
            </a:r>
            <a:endParaRPr sz="20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cs-CZ" sz="2000"/>
              <a:t>Unzip the files</a:t>
            </a: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24"/>
          <p:cNvPicPr preferRelativeResize="0"/>
          <p:nvPr/>
        </p:nvPicPr>
        <p:blipFill rotWithShape="1">
          <a:blip r:embed="rId5">
            <a:alphaModFix/>
          </a:blip>
          <a:srcRect l="32908" t="9661" r="4883" b="19144"/>
          <a:stretch/>
        </p:blipFill>
        <p:spPr>
          <a:xfrm>
            <a:off x="238125" y="2039400"/>
            <a:ext cx="6786350" cy="436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4"/>
          <p:cNvPicPr preferRelativeResize="0"/>
          <p:nvPr/>
        </p:nvPicPr>
        <p:blipFill rotWithShape="1">
          <a:blip r:embed="rId6">
            <a:alphaModFix/>
          </a:blip>
          <a:srcRect l="32903" t="9628" b="9189"/>
          <a:stretch/>
        </p:blipFill>
        <p:spPr>
          <a:xfrm>
            <a:off x="5407525" y="2039400"/>
            <a:ext cx="6490824" cy="4417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24"/>
          <p:cNvCxnSpPr/>
          <p:nvPr/>
        </p:nvCxnSpPr>
        <p:spPr>
          <a:xfrm>
            <a:off x="1758375" y="6073675"/>
            <a:ext cx="463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24"/>
          <p:cNvCxnSpPr/>
          <p:nvPr/>
        </p:nvCxnSpPr>
        <p:spPr>
          <a:xfrm rot="10800000" flipH="1">
            <a:off x="7002375" y="5384775"/>
            <a:ext cx="2443200" cy="1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24"/>
          <p:cNvCxnSpPr/>
          <p:nvPr/>
        </p:nvCxnSpPr>
        <p:spPr>
          <a:xfrm>
            <a:off x="7867825" y="4169025"/>
            <a:ext cx="372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24"/>
          <p:cNvCxnSpPr/>
          <p:nvPr/>
        </p:nvCxnSpPr>
        <p:spPr>
          <a:xfrm>
            <a:off x="6057900" y="4746425"/>
            <a:ext cx="716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12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278" name="Google Shape;278;p25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Real</a:t>
            </a:r>
            <a:r>
              <a:rPr lang="cs-CZ"/>
              <a:t> </a:t>
            </a:r>
            <a:r>
              <a:rPr lang="cs-CZ" b="1"/>
              <a:t>dataset</a:t>
            </a:r>
            <a:endParaRPr b="1"/>
          </a:p>
        </p:txBody>
      </p:sp>
      <p:sp>
        <p:nvSpPr>
          <p:cNvPr id="279" name="Google Shape;279;p25"/>
          <p:cNvSpPr txBox="1">
            <a:spLocks noGrp="1"/>
          </p:cNvSpPr>
          <p:nvPr>
            <p:ph type="body" idx="1"/>
          </p:nvPr>
        </p:nvSpPr>
        <p:spPr>
          <a:xfrm>
            <a:off x="466725" y="1086700"/>
            <a:ext cx="11258700" cy="58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 startAt="4"/>
            </a:pPr>
            <a:r>
              <a:rPr lang="cs-CZ" sz="2000" dirty="0" err="1"/>
              <a:t>Create</a:t>
            </a:r>
            <a:r>
              <a:rPr lang="cs-CZ" sz="2000" dirty="0"/>
              <a:t> and </a:t>
            </a:r>
            <a:r>
              <a:rPr lang="cs-CZ" sz="2000" dirty="0" err="1"/>
              <a:t>activate</a:t>
            </a:r>
            <a:r>
              <a:rPr lang="cs-CZ" sz="2000" dirty="0"/>
              <a:t> </a:t>
            </a:r>
            <a:r>
              <a:rPr lang="cs-CZ" sz="2000" dirty="0" err="1"/>
              <a:t>conda</a:t>
            </a:r>
            <a:r>
              <a:rPr lang="cs-CZ" sz="2000" dirty="0"/>
              <a:t> environment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today’s</a:t>
            </a:r>
            <a:r>
              <a:rPr lang="cs-CZ" sz="2000" dirty="0"/>
              <a:t> </a:t>
            </a:r>
            <a:r>
              <a:rPr lang="cs-CZ" sz="2000" dirty="0" err="1"/>
              <a:t>practicals</a:t>
            </a:r>
            <a:endParaRPr sz="2000" dirty="0"/>
          </a:p>
          <a:p>
            <a:pPr marL="914400" lvl="1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cs-CZ" sz="1600" dirty="0"/>
              <a:t>Open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b="1" dirty="0" err="1"/>
              <a:t>terminal</a:t>
            </a:r>
            <a:endParaRPr sz="1600" b="1" dirty="0"/>
          </a:p>
          <a:p>
            <a:pPr marL="57150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60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conda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create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--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practicals</a:t>
            </a:r>
            <a:endParaRPr dirty="0"/>
          </a:p>
          <a:p>
            <a:pPr marL="57150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60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conda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activate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practicals</a:t>
            </a:r>
            <a:endParaRPr dirty="0"/>
          </a:p>
          <a:p>
            <a:pPr marL="457200" lvl="0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4"/>
            </a:pPr>
            <a:r>
              <a:rPr lang="cs-CZ" sz="2000" dirty="0" err="1"/>
              <a:t>Installation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necessary</a:t>
            </a:r>
            <a:r>
              <a:rPr lang="cs-CZ" sz="2000" dirty="0"/>
              <a:t> </a:t>
            </a:r>
            <a:r>
              <a:rPr lang="cs-CZ" sz="2000" dirty="0" err="1"/>
              <a:t>packages</a:t>
            </a:r>
            <a:r>
              <a:rPr lang="cs-CZ" sz="2000" dirty="0"/>
              <a:t>:</a:t>
            </a:r>
            <a:endParaRPr sz="2000" dirty="0"/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1600" dirty="0" err="1"/>
              <a:t>if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/>
              <a:t> </a:t>
            </a:r>
            <a:r>
              <a:rPr lang="cs-CZ" sz="1600" dirty="0" err="1"/>
              <a:t>turns</a:t>
            </a:r>
            <a:r>
              <a:rPr lang="cs-CZ" sz="1600" dirty="0"/>
              <a:t> out </a:t>
            </a:r>
            <a:r>
              <a:rPr lang="cs-CZ" sz="1600" dirty="0" err="1"/>
              <a:t>you’re</a:t>
            </a:r>
            <a:r>
              <a:rPr lang="cs-CZ" sz="1600" dirty="0"/>
              <a:t> </a:t>
            </a:r>
            <a:r>
              <a:rPr lang="cs-CZ" sz="1600" dirty="0" err="1"/>
              <a:t>missing</a:t>
            </a:r>
            <a:r>
              <a:rPr lang="cs-CZ" sz="1600" dirty="0"/>
              <a:t> a </a:t>
            </a:r>
            <a:r>
              <a:rPr lang="cs-CZ" sz="1600" dirty="0" err="1"/>
              <a:t>channel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installing</a:t>
            </a:r>
            <a:r>
              <a:rPr lang="cs-CZ" sz="1600" dirty="0"/>
              <a:t>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tool</a:t>
            </a:r>
            <a:r>
              <a:rPr lang="cs-CZ" sz="1600" dirty="0"/>
              <a:t>,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add</a:t>
            </a:r>
            <a:r>
              <a:rPr lang="cs-CZ" sz="1600" dirty="0"/>
              <a:t> </a:t>
            </a:r>
            <a:r>
              <a:rPr lang="cs-CZ" sz="1600" dirty="0" err="1"/>
              <a:t>them</a:t>
            </a:r>
            <a:r>
              <a:rPr lang="cs-CZ" sz="1600" dirty="0"/>
              <a:t> by </a:t>
            </a:r>
            <a:r>
              <a:rPr lang="cs-CZ" sz="1600" dirty="0" err="1"/>
              <a:t>following</a:t>
            </a:r>
            <a:r>
              <a:rPr lang="cs-CZ" sz="1600" dirty="0"/>
              <a:t> </a:t>
            </a:r>
            <a:r>
              <a:rPr lang="cs-CZ" sz="1600" dirty="0" err="1"/>
              <a:t>cmd</a:t>
            </a:r>
            <a:r>
              <a:rPr lang="cs-CZ" sz="1600" dirty="0"/>
              <a:t>: </a:t>
            </a:r>
          </a:p>
          <a:p>
            <a:pPr marL="57150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60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conda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config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--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channels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NAME</a:t>
            </a:r>
          </a:p>
          <a:p>
            <a:pPr marL="57150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60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conda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install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bedops</a:t>
            </a:r>
            <a:endParaRPr lang="cs-CZ" sz="1600" dirty="0">
              <a:solidFill>
                <a:schemeClr val="lt1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57150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60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conda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install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–c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bioconda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bedtools</a:t>
            </a:r>
            <a:endParaRPr lang="cs-CZ" sz="1600" dirty="0">
              <a:solidFill>
                <a:schemeClr val="lt1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571500" lvl="1" indent="0" algn="l" rtl="0">
              <a:lnSpc>
                <a:spcPct val="6818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80" name="Google Shape;280;p25"/>
          <p:cNvPicPr preferRelativeResize="0"/>
          <p:nvPr/>
        </p:nvPicPr>
        <p:blipFill rotWithShape="1">
          <a:blip r:embed="rId3">
            <a:alphaModFix/>
          </a:blip>
          <a:srcRect l="2754" t="3258" r="80639" b="90446"/>
          <a:stretch/>
        </p:blipFill>
        <p:spPr>
          <a:xfrm>
            <a:off x="2890200" y="4335550"/>
            <a:ext cx="6335401" cy="135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13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428550" y="378401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Real</a:t>
            </a:r>
            <a:r>
              <a:rPr lang="cs-CZ"/>
              <a:t> </a:t>
            </a:r>
            <a:r>
              <a:rPr lang="cs-CZ" b="1"/>
              <a:t>dataset</a:t>
            </a:r>
            <a:endParaRPr b="1"/>
          </a:p>
        </p:txBody>
      </p:sp>
      <p:sp>
        <p:nvSpPr>
          <p:cNvPr id="288" name="Google Shape;288;p26"/>
          <p:cNvSpPr txBox="1">
            <a:spLocks noGrp="1"/>
          </p:cNvSpPr>
          <p:nvPr>
            <p:ph type="body" idx="1"/>
          </p:nvPr>
        </p:nvSpPr>
        <p:spPr>
          <a:xfrm>
            <a:off x="466725" y="1086700"/>
            <a:ext cx="11258700" cy="58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 startAt="6"/>
            </a:pPr>
            <a:r>
              <a:rPr lang="cs-CZ" sz="2000" dirty="0"/>
              <a:t>Sort </a:t>
            </a:r>
            <a:r>
              <a:rPr lang="cs-CZ" sz="2000" dirty="0" err="1"/>
              <a:t>intervals</a:t>
            </a:r>
            <a:r>
              <a:rPr lang="cs-CZ" sz="2000" dirty="0"/>
              <a:t> in </a:t>
            </a:r>
            <a:r>
              <a:rPr lang="cs-CZ" sz="2000" dirty="0" err="1"/>
              <a:t>downloaded</a:t>
            </a:r>
            <a:r>
              <a:rPr lang="cs-CZ" sz="2000" dirty="0"/>
              <a:t> </a:t>
            </a:r>
            <a:r>
              <a:rPr lang="cs-CZ" sz="2000" dirty="0" err="1"/>
              <a:t>file</a:t>
            </a:r>
            <a:r>
              <a:rPr lang="cs-CZ" sz="2000" dirty="0"/>
              <a:t> and </a:t>
            </a:r>
            <a:r>
              <a:rPr lang="cs-CZ" sz="2000" dirty="0" err="1"/>
              <a:t>then</a:t>
            </a:r>
            <a:r>
              <a:rPr lang="cs-CZ" sz="2000" dirty="0"/>
              <a:t> </a:t>
            </a:r>
            <a:r>
              <a:rPr lang="cs-CZ" sz="2000" dirty="0" err="1"/>
              <a:t>extract</a:t>
            </a:r>
            <a:r>
              <a:rPr lang="cs-CZ" sz="2000" dirty="0"/>
              <a:t> chromosome 1 </a:t>
            </a:r>
            <a:r>
              <a:rPr lang="cs-CZ" sz="2000" dirty="0" err="1"/>
              <a:t>positions</a:t>
            </a:r>
            <a:endParaRPr lang="cs-CZ" sz="2000" dirty="0"/>
          </a:p>
          <a:p>
            <a:pPr lvl="1" indent="-317500">
              <a:lnSpc>
                <a:spcPct val="114000"/>
              </a:lnSpc>
              <a:buSzPts val="1400"/>
            </a:pPr>
            <a:r>
              <a:rPr lang="en-US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sort-bed PATH/TO/</a:t>
            </a:r>
            <a:r>
              <a:rPr lang="en-US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peaks.bed</a:t>
            </a:r>
            <a:r>
              <a:rPr lang="en-US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&gt; PATH/TO/OUTPUT/</a:t>
            </a:r>
            <a:r>
              <a:rPr lang="en-US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sorted_peaks.bed</a:t>
            </a:r>
            <a:endParaRPr lang="cs-CZ" sz="1600" dirty="0">
              <a:solidFill>
                <a:schemeClr val="lt1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>
              <a:lnSpc>
                <a:spcPct val="114000"/>
              </a:lnSpc>
              <a:buSzPts val="1400"/>
              <a:buFont typeface="Arial"/>
              <a:buAutoNum type="arabicPeriod" startAt="6"/>
            </a:pPr>
            <a:r>
              <a:rPr lang="cs-CZ" sz="2000" dirty="0" err="1">
                <a:sym typeface="Courier New"/>
              </a:rPr>
              <a:t>Unify</a:t>
            </a:r>
            <a:r>
              <a:rPr lang="cs-CZ" sz="2000" dirty="0">
                <a:sym typeface="Courier New"/>
              </a:rPr>
              <a:t> </a:t>
            </a:r>
            <a:r>
              <a:rPr lang="cs-CZ" sz="2000" dirty="0" err="1">
                <a:sym typeface="Courier New"/>
              </a:rPr>
              <a:t>intervals</a:t>
            </a:r>
            <a:r>
              <a:rPr lang="cs-CZ" sz="2000" dirty="0">
                <a:sym typeface="Courier New"/>
              </a:rPr>
              <a:t> </a:t>
            </a:r>
            <a:r>
              <a:rPr lang="cs-CZ" sz="2000" dirty="0" err="1">
                <a:sym typeface="Courier New"/>
              </a:rPr>
              <a:t>length</a:t>
            </a:r>
            <a:r>
              <a:rPr lang="cs-CZ" sz="2000" dirty="0">
                <a:sym typeface="Courier New"/>
              </a:rPr>
              <a:t> to 100 </a:t>
            </a:r>
            <a:r>
              <a:rPr lang="cs-CZ" sz="2000" dirty="0" err="1">
                <a:sym typeface="Courier New"/>
              </a:rPr>
              <a:t>nt</a:t>
            </a:r>
            <a:endParaRPr lang="en-US" sz="2000" dirty="0"/>
          </a:p>
          <a:p>
            <a:pPr marL="939800" lvl="1">
              <a:lnSpc>
                <a:spcPct val="114000"/>
              </a:lnSpc>
              <a:buSzPts val="1400"/>
            </a:pP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awk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 -F '\t' '{X=50;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mid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=(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int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($2)+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int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($3))/2;printf("%s\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t%d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\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t%d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\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t%s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\n",$1,(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mid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-X&lt;0?0:mid-X),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mid+X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cs typeface="Courier New"/>
                <a:sym typeface="Courier New"/>
              </a:rPr>
              <a:t>, $4);}' PATH/TO/chr1_peaks.bed &gt; PATH/TO/OUTPUT/chr1_peaks_extended.bed</a:t>
            </a:r>
            <a:endParaRPr sz="1600" dirty="0">
              <a:solidFill>
                <a:schemeClr val="lt1"/>
              </a:solidFill>
              <a:highlight>
                <a:schemeClr val="dk1"/>
              </a:highlight>
              <a:latin typeface="Courier New"/>
              <a:cs typeface="Courier New"/>
            </a:endParaRPr>
          </a:p>
        </p:txBody>
      </p:sp>
      <p:pic>
        <p:nvPicPr>
          <p:cNvPr id="289" name="Google Shape;289;p26"/>
          <p:cNvPicPr preferRelativeResize="0"/>
          <p:nvPr/>
        </p:nvPicPr>
        <p:blipFill rotWithShape="1">
          <a:blip r:embed="rId3">
            <a:alphaModFix/>
          </a:blip>
          <a:srcRect l="2506" t="4477" r="78231" b="76468"/>
          <a:stretch/>
        </p:blipFill>
        <p:spPr>
          <a:xfrm>
            <a:off x="695325" y="3413775"/>
            <a:ext cx="4817976" cy="26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 rotWithShape="1">
          <a:blip r:embed="rId4">
            <a:alphaModFix/>
          </a:blip>
          <a:srcRect l="2436" t="4523" r="86817" b="72466"/>
          <a:stretch/>
        </p:blipFill>
        <p:spPr>
          <a:xfrm>
            <a:off x="6013900" y="3413775"/>
            <a:ext cx="2507085" cy="301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 rotWithShape="1">
          <a:blip r:embed="rId5">
            <a:alphaModFix/>
          </a:blip>
          <a:srcRect l="2579" t="4631" r="88140" b="71056"/>
          <a:stretch/>
        </p:blipFill>
        <p:spPr>
          <a:xfrm>
            <a:off x="8998500" y="3413775"/>
            <a:ext cx="2189512" cy="301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14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298" name="Google Shape;298;p27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Real</a:t>
            </a:r>
            <a:r>
              <a:rPr lang="cs-CZ"/>
              <a:t> </a:t>
            </a:r>
            <a:r>
              <a:rPr lang="cs-CZ" b="1"/>
              <a:t>dataset</a:t>
            </a:r>
            <a:endParaRPr b="1"/>
          </a:p>
        </p:txBody>
      </p:sp>
      <p:sp>
        <p:nvSpPr>
          <p:cNvPr id="299" name="Google Shape;299;p27"/>
          <p:cNvSpPr txBox="1">
            <a:spLocks noGrp="1"/>
          </p:cNvSpPr>
          <p:nvPr>
            <p:ph type="body" idx="1"/>
          </p:nvPr>
        </p:nvSpPr>
        <p:spPr>
          <a:xfrm>
            <a:off x="466725" y="1086700"/>
            <a:ext cx="11258700" cy="58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rabicPeriod" startAt="8"/>
            </a:pPr>
            <a:r>
              <a:rPr lang="cs-CZ" sz="2000" dirty="0" err="1"/>
              <a:t>Extract</a:t>
            </a:r>
            <a:r>
              <a:rPr lang="cs-CZ" sz="2000" dirty="0"/>
              <a:t> </a:t>
            </a:r>
            <a:r>
              <a:rPr lang="cs-CZ" sz="2000" dirty="0" err="1"/>
              <a:t>sequences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a reference FASTA </a:t>
            </a:r>
            <a:r>
              <a:rPr lang="cs-CZ" sz="2000" dirty="0" err="1"/>
              <a:t>file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each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intervals</a:t>
            </a:r>
            <a:endParaRPr sz="2000" dirty="0"/>
          </a:p>
          <a:p>
            <a:pPr marL="57150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bedtools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getfasta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-s -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fi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PATH/TO/chr1.fasta -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bed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PATH/TO/chr1_peaks_extended.bed -</a:t>
            </a:r>
            <a:r>
              <a:rPr lang="cs-CZ" sz="1600" dirty="0" err="1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fo</a:t>
            </a:r>
            <a:r>
              <a:rPr lang="cs-CZ" sz="1600" dirty="0">
                <a:solidFill>
                  <a:schemeClr val="lt1"/>
                </a:solidFill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 PATH/TO/QKI_chr1.fa</a:t>
            </a:r>
            <a:endParaRPr sz="1600" dirty="0">
              <a:solidFill>
                <a:schemeClr val="lt1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0" name="Google Shape;300;p27"/>
          <p:cNvPicPr preferRelativeResize="0"/>
          <p:nvPr/>
        </p:nvPicPr>
        <p:blipFill rotWithShape="1">
          <a:blip r:embed="rId3">
            <a:alphaModFix/>
          </a:blip>
          <a:srcRect l="2421" t="4122" r="61111" b="60277"/>
          <a:stretch/>
        </p:blipFill>
        <p:spPr>
          <a:xfrm>
            <a:off x="2201700" y="2258900"/>
            <a:ext cx="7788749" cy="42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15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Real</a:t>
            </a:r>
            <a:r>
              <a:rPr lang="cs-CZ"/>
              <a:t> </a:t>
            </a:r>
            <a:r>
              <a:rPr lang="cs-CZ" b="1"/>
              <a:t>dataset</a:t>
            </a:r>
            <a:endParaRPr b="1"/>
          </a:p>
        </p:txBody>
      </p:sp>
      <p:sp>
        <p:nvSpPr>
          <p:cNvPr id="308" name="Google Shape;308;p28"/>
          <p:cNvSpPr txBox="1">
            <a:spLocks noGrp="1"/>
          </p:cNvSpPr>
          <p:nvPr>
            <p:ph type="body" idx="1"/>
          </p:nvPr>
        </p:nvSpPr>
        <p:spPr>
          <a:xfrm>
            <a:off x="466725" y="1086700"/>
            <a:ext cx="11258700" cy="58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rabicPeriod" startAt="9"/>
            </a:pPr>
            <a:r>
              <a:rPr lang="cs-CZ" sz="2000"/>
              <a:t>Open the </a:t>
            </a:r>
            <a:r>
              <a:rPr lang="cs-CZ" sz="2000" b="1" u="sng">
                <a:solidFill>
                  <a:schemeClr val="hlink"/>
                </a:solidFill>
                <a:hlinkClick r:id="rId3"/>
              </a:rPr>
              <a:t>MEME Suite</a:t>
            </a:r>
            <a:r>
              <a:rPr lang="cs-CZ" sz="2000"/>
              <a:t> web</a:t>
            </a:r>
            <a:endParaRPr sz="20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9"/>
            </a:pPr>
            <a:r>
              <a:rPr lang="cs-CZ" sz="2000"/>
              <a:t>Open the </a:t>
            </a:r>
            <a:r>
              <a:rPr lang="cs-CZ" sz="2000" b="1"/>
              <a:t>MEME-ChIP</a:t>
            </a:r>
            <a:r>
              <a:rPr lang="cs-CZ" sz="2000"/>
              <a:t> tool </a:t>
            </a:r>
            <a:endParaRPr sz="20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9"/>
            </a:pPr>
            <a:r>
              <a:rPr lang="cs-CZ" sz="2000"/>
              <a:t>Pick appropriate setup</a:t>
            </a:r>
            <a:endParaRPr sz="20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 startAt="9"/>
            </a:pPr>
            <a:r>
              <a:rPr lang="cs-CZ" sz="2000" b="1"/>
              <a:t>Run</a:t>
            </a:r>
            <a:r>
              <a:rPr lang="cs-CZ" sz="2000"/>
              <a:t> the analysis</a:t>
            </a: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914400" lvl="0" indent="0" algn="l" rtl="0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highlight>
                <a:schemeClr val="dk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28"/>
          <p:cNvPicPr preferRelativeResize="0"/>
          <p:nvPr/>
        </p:nvPicPr>
        <p:blipFill rotWithShape="1">
          <a:blip r:embed="rId4">
            <a:alphaModFix/>
          </a:blip>
          <a:srcRect l="32909" t="10817" r="31193"/>
          <a:stretch/>
        </p:blipFill>
        <p:spPr>
          <a:xfrm>
            <a:off x="5507975" y="121400"/>
            <a:ext cx="4733875" cy="6615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28"/>
          <p:cNvCxnSpPr/>
          <p:nvPr/>
        </p:nvCxnSpPr>
        <p:spPr>
          <a:xfrm>
            <a:off x="7546975" y="2629200"/>
            <a:ext cx="402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28"/>
          <p:cNvCxnSpPr/>
          <p:nvPr/>
        </p:nvCxnSpPr>
        <p:spPr>
          <a:xfrm>
            <a:off x="6636450" y="2950650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28"/>
          <p:cNvCxnSpPr/>
          <p:nvPr/>
        </p:nvCxnSpPr>
        <p:spPr>
          <a:xfrm>
            <a:off x="6676725" y="3534750"/>
            <a:ext cx="13395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28"/>
          <p:cNvCxnSpPr/>
          <p:nvPr/>
        </p:nvCxnSpPr>
        <p:spPr>
          <a:xfrm>
            <a:off x="6547150" y="5862375"/>
            <a:ext cx="171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28"/>
          <p:cNvCxnSpPr/>
          <p:nvPr/>
        </p:nvCxnSpPr>
        <p:spPr>
          <a:xfrm>
            <a:off x="6636450" y="4896400"/>
            <a:ext cx="402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28"/>
          <p:cNvCxnSpPr/>
          <p:nvPr/>
        </p:nvCxnSpPr>
        <p:spPr>
          <a:xfrm rot="10800000" flipH="1">
            <a:off x="7759800" y="6515650"/>
            <a:ext cx="518100" cy="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16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322" name="Google Shape;322;p29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/>
              <a:t>Homework</a:t>
            </a:r>
            <a:endParaRPr b="1"/>
          </a:p>
        </p:txBody>
      </p:sp>
      <p:sp>
        <p:nvSpPr>
          <p:cNvPr id="323" name="Google Shape;323;p29"/>
          <p:cNvSpPr txBox="1">
            <a:spLocks noGrp="1"/>
          </p:cNvSpPr>
          <p:nvPr>
            <p:ph type="body" idx="1"/>
          </p:nvPr>
        </p:nvSpPr>
        <p:spPr>
          <a:xfrm>
            <a:off x="466725" y="998375"/>
            <a:ext cx="11258700" cy="59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Re-do the motif analysis on the artificial dataset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4 different datasets (1 dataset per student) + 1 bonus dataset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will be sent by email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Task: 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download the data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extend the intervals to 100 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extract sequences for the intervals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use MEME-ChIP to analyse motifs in dataset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try to identify domain/protein/protein family  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000"/>
              <a:t>(look also at the </a:t>
            </a:r>
            <a:r>
              <a:rPr lang="cs-CZ" sz="2000" u="sng">
                <a:solidFill>
                  <a:schemeClr val="hlink"/>
                </a:solidFill>
                <a:hlinkClick r:id="rId3"/>
              </a:rPr>
              <a:t>CISBP</a:t>
            </a:r>
            <a:r>
              <a:rPr lang="cs-CZ" sz="2000"/>
              <a:t> database and </a:t>
            </a:r>
            <a:r>
              <a:rPr lang="cs-CZ" sz="2000" u="sng">
                <a:solidFill>
                  <a:schemeClr val="hlink"/>
                </a:solidFill>
                <a:hlinkClick r:id="rId4"/>
              </a:rPr>
              <a:t>pfam</a:t>
            </a:r>
            <a:r>
              <a:rPr lang="cs-CZ" sz="2000"/>
              <a:t> database - </a:t>
            </a:r>
            <a:r>
              <a:rPr lang="cs-CZ" sz="2000" u="sng"/>
              <a:t>by clicking through the results</a:t>
            </a:r>
            <a:r>
              <a:rPr lang="cs-CZ" sz="2000"/>
              <a:t>)</a:t>
            </a:r>
            <a:endParaRPr sz="20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Bonus task 1: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Download the </a:t>
            </a:r>
            <a:r>
              <a:rPr lang="cs-CZ">
                <a:uFill>
                  <a:noFill/>
                </a:uFill>
                <a:hlinkClick r:id="rId5"/>
              </a:rPr>
              <a:t>Motifs in MEME Text Format</a:t>
            </a:r>
            <a:r>
              <a:rPr lang="cs-CZ"/>
              <a:t>, upload the file to Tomtom tool, choose the CISBP-RNA Single Species RNA (Homo Sapiens) motif database and look at the results of the motif comparison tool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Bonus task 2: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Repeat the analysis on the bonus (voluntary) dataset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We’ll discuss the results on the practicals 3. 12. 2021 </a:t>
            </a:r>
            <a:endParaRPr/>
          </a:p>
          <a:p>
            <a:pPr marL="914400" lvl="0" indent="0" algn="l" rtl="0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3600"/>
              <a:buFont typeface="Arial"/>
              <a:buNone/>
            </a:pPr>
            <a:r>
              <a:rPr lang="cs-CZ"/>
              <a:t>Overview</a:t>
            </a:r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ftr" idx="11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CEITEC at Masaryk University</a:t>
            </a:r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1127665" y="4634851"/>
            <a:ext cx="3516819" cy="162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466725" y="1142999"/>
            <a:ext cx="11258700" cy="436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Peak</a:t>
            </a:r>
            <a:r>
              <a:rPr lang="cs-CZ" dirty="0"/>
              <a:t> </a:t>
            </a:r>
            <a:r>
              <a:rPr lang="cs-CZ" dirty="0" err="1"/>
              <a:t>calling</a:t>
            </a:r>
            <a:r>
              <a:rPr lang="cs-CZ" dirty="0"/>
              <a:t> - </a:t>
            </a:r>
            <a:r>
              <a:rPr lang="cs-CZ" dirty="0" err="1"/>
              <a:t>brief</a:t>
            </a:r>
            <a:r>
              <a:rPr lang="cs-CZ" dirty="0"/>
              <a:t> </a:t>
            </a:r>
            <a:r>
              <a:rPr lang="cs-CZ" dirty="0" err="1"/>
              <a:t>overview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Motif </a:t>
            </a:r>
            <a:r>
              <a:rPr lang="cs-CZ" dirty="0" err="1"/>
              <a:t>representation</a:t>
            </a:r>
            <a:r>
              <a:rPr lang="cs-CZ" dirty="0"/>
              <a:t> in biology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PPM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PWM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sequence</a:t>
            </a:r>
            <a:r>
              <a:rPr lang="cs-CZ" dirty="0"/>
              <a:t> logos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Tools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Bedops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Bedtools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The</a:t>
            </a:r>
            <a:r>
              <a:rPr lang="cs-CZ" dirty="0"/>
              <a:t> MEME </a:t>
            </a:r>
            <a:r>
              <a:rPr lang="cs-CZ" dirty="0" err="1"/>
              <a:t>Suite</a:t>
            </a:r>
            <a:endParaRPr dirty="0"/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MEME-</a:t>
            </a:r>
            <a:r>
              <a:rPr lang="cs-CZ" dirty="0" err="1"/>
              <a:t>ChIP</a:t>
            </a:r>
            <a:endParaRPr dirty="0"/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Tomtom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Demo on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dataset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Homework</a:t>
            </a:r>
            <a:r>
              <a:rPr lang="cs-CZ" dirty="0"/>
              <a:t> -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work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3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Clip-seq analysis - peak calling</a:t>
            </a:r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11258700" cy="436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a statistical procedure, which uses coverage properties of CLIP and Input samples to find regions which are enriched due to protein binding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requires mapped reads, and outputs a set of regions, which represent the putative binding locations. Each region is usually associated with a significance score which is an indicator of enrichment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many different tools for peak calling available: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iCount</a:t>
            </a:r>
            <a:endParaRPr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Paraclu</a:t>
            </a:r>
            <a:endParaRPr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PureCLIP</a:t>
            </a:r>
            <a:endParaRPr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Piranha</a:t>
            </a:r>
            <a:endParaRPr sz="1150" b="1">
              <a:solidFill>
                <a:srgbClr val="212529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4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Sequence motifs </a:t>
            </a:r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11258700" cy="436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a </a:t>
            </a:r>
            <a:r>
              <a:rPr lang="cs-CZ" b="1" dirty="0" err="1">
                <a:uFill>
                  <a:noFill/>
                </a:uFill>
              </a:rPr>
              <a:t>nucleotide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>
                <a:uFill>
                  <a:noFill/>
                </a:uFill>
              </a:rPr>
              <a:t>amino</a:t>
            </a:r>
            <a:r>
              <a:rPr lang="cs-CZ" b="1" dirty="0">
                <a:uFill>
                  <a:noFill/>
                </a:uFill>
              </a:rPr>
              <a:t>-acid</a:t>
            </a:r>
            <a:r>
              <a:rPr lang="cs-CZ" b="1" dirty="0"/>
              <a:t> </a:t>
            </a:r>
            <a:r>
              <a:rPr lang="cs-CZ" b="1" dirty="0" err="1">
                <a:uFill>
                  <a:noFill/>
                </a:uFill>
              </a:rPr>
              <a:t>sequence</a:t>
            </a:r>
            <a:r>
              <a:rPr lang="cs-CZ" dirty="0"/>
              <a:t> </a:t>
            </a:r>
            <a:r>
              <a:rPr lang="cs-CZ" b="1" dirty="0" err="1">
                <a:uFill>
                  <a:noFill/>
                </a:uFill>
              </a:rPr>
              <a:t>pattern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widespread</a:t>
            </a:r>
            <a:r>
              <a:rPr lang="cs-CZ" dirty="0"/>
              <a:t> and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assumed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b="1" dirty="0" err="1"/>
              <a:t>related</a:t>
            </a:r>
            <a:r>
              <a:rPr lang="cs-CZ" b="1" dirty="0"/>
              <a:t> to </a:t>
            </a:r>
            <a:r>
              <a:rPr lang="cs-CZ" b="1" dirty="0" err="1">
                <a:uFill>
                  <a:noFill/>
                </a:uFill>
              </a:rPr>
              <a:t>biological</a:t>
            </a:r>
            <a:r>
              <a:rPr lang="cs-CZ" b="1" dirty="0">
                <a:uFill>
                  <a:noFill/>
                </a:uFill>
                <a:hlinkClick r:id="rId3"/>
              </a:rPr>
              <a:t> </a:t>
            </a:r>
            <a:r>
              <a:rPr lang="cs-CZ" b="1" dirty="0" err="1">
                <a:uFill>
                  <a:noFill/>
                </a:uFill>
              </a:rPr>
              <a:t>function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macromolecule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 err="1"/>
              <a:t>short</a:t>
            </a:r>
            <a:r>
              <a:rPr lang="cs-CZ" b="1" dirty="0"/>
              <a:t>, </a:t>
            </a:r>
            <a:r>
              <a:rPr lang="cs-CZ" b="1" dirty="0" err="1"/>
              <a:t>recurring</a:t>
            </a:r>
            <a:r>
              <a:rPr lang="cs-CZ" b="1" dirty="0"/>
              <a:t> </a:t>
            </a:r>
            <a:r>
              <a:rPr lang="cs-CZ" b="1" dirty="0" err="1"/>
              <a:t>patterns</a:t>
            </a:r>
            <a:r>
              <a:rPr lang="cs-CZ" dirty="0"/>
              <a:t> in DNA/RNA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presumed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biological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.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i</a:t>
            </a:r>
            <a:r>
              <a:rPr lang="cs-CZ" b="1" dirty="0" err="1"/>
              <a:t>ndicate</a:t>
            </a:r>
            <a:r>
              <a:rPr lang="cs-CZ" b="1" dirty="0"/>
              <a:t> </a:t>
            </a:r>
            <a:r>
              <a:rPr lang="cs-CZ" b="1" dirty="0" err="1"/>
              <a:t>sequence-specific</a:t>
            </a:r>
            <a:r>
              <a:rPr lang="cs-CZ" b="1" dirty="0"/>
              <a:t> </a:t>
            </a:r>
            <a:r>
              <a:rPr lang="cs-CZ" b="1" dirty="0" err="1"/>
              <a:t>binding</a:t>
            </a:r>
            <a:r>
              <a:rPr lang="cs-CZ" b="1" dirty="0"/>
              <a:t> </a:t>
            </a:r>
            <a:r>
              <a:rPr lang="cs-CZ" b="1" dirty="0" err="1"/>
              <a:t>sites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 such as </a:t>
            </a:r>
            <a:r>
              <a:rPr lang="cs-CZ" dirty="0" err="1"/>
              <a:t>nucleases</a:t>
            </a:r>
            <a:r>
              <a:rPr lang="cs-CZ" dirty="0"/>
              <a:t>, 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, RNA-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. </a:t>
            </a:r>
            <a:r>
              <a:rPr lang="cs-CZ" dirty="0" err="1"/>
              <a:t>Others</a:t>
            </a:r>
            <a:r>
              <a:rPr lang="cs-CZ" dirty="0"/>
              <a:t> are </a:t>
            </a:r>
            <a:r>
              <a:rPr lang="cs-CZ" b="1" dirty="0" err="1"/>
              <a:t>involved</a:t>
            </a:r>
            <a:r>
              <a:rPr lang="cs-CZ" b="1" dirty="0"/>
              <a:t> in </a:t>
            </a:r>
            <a:r>
              <a:rPr lang="cs-CZ" b="1" dirty="0" err="1"/>
              <a:t>important</a:t>
            </a:r>
            <a:r>
              <a:rPr lang="cs-CZ" b="1" dirty="0"/>
              <a:t> </a:t>
            </a:r>
            <a:r>
              <a:rPr lang="cs-CZ" b="1" dirty="0" err="1"/>
              <a:t>processes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RNA level, 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ribosome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, mRNA </a:t>
            </a:r>
            <a:r>
              <a:rPr lang="cs-CZ" dirty="0" err="1"/>
              <a:t>processing</a:t>
            </a:r>
            <a:r>
              <a:rPr lang="cs-CZ" dirty="0"/>
              <a:t> (</a:t>
            </a:r>
            <a:r>
              <a:rPr lang="cs-CZ" dirty="0" err="1"/>
              <a:t>splicing</a:t>
            </a:r>
            <a:r>
              <a:rPr lang="cs-CZ" dirty="0"/>
              <a:t>, </a:t>
            </a:r>
            <a:r>
              <a:rPr lang="cs-CZ" dirty="0" err="1"/>
              <a:t>editing</a:t>
            </a:r>
            <a:r>
              <a:rPr lang="cs-CZ" dirty="0"/>
              <a:t>, </a:t>
            </a:r>
            <a:r>
              <a:rPr lang="cs-CZ" dirty="0" err="1"/>
              <a:t>polyadenylation</a:t>
            </a:r>
            <a:r>
              <a:rPr lang="cs-CZ" dirty="0"/>
              <a:t>) and 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 err="1"/>
              <a:t>termination</a:t>
            </a:r>
            <a:r>
              <a:rPr lang="cs-CZ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5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Sequence motif representation - PPMs</a:t>
            </a:r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11258700" cy="436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a </a:t>
            </a:r>
            <a:r>
              <a:rPr lang="cs-CZ" b="1" dirty="0" err="1"/>
              <a:t>position</a:t>
            </a:r>
            <a:r>
              <a:rPr lang="cs-CZ" b="1" dirty="0"/>
              <a:t> probability matrix</a:t>
            </a:r>
            <a:r>
              <a:rPr lang="cs-CZ" dirty="0"/>
              <a:t> 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in </a:t>
            </a:r>
            <a:r>
              <a:rPr lang="cs-CZ" dirty="0" err="1"/>
              <a:t>general</a:t>
            </a:r>
            <a:r>
              <a:rPr lang="cs-CZ" dirty="0"/>
              <a:t>: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there’s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row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symbol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alphabet</a:t>
            </a:r>
            <a:r>
              <a:rPr lang="cs-CZ" dirty="0"/>
              <a:t> and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column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pattern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in </a:t>
            </a:r>
            <a:r>
              <a:rPr lang="cs-CZ" b="1" dirty="0"/>
              <a:t>PPM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b="1" dirty="0"/>
              <a:t>probability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nucleotide</a:t>
            </a:r>
            <a:r>
              <a:rPr lang="cs-CZ" dirty="0"/>
              <a:t> </a:t>
            </a:r>
            <a:r>
              <a:rPr lang="cs-CZ" dirty="0" err="1"/>
              <a:t>occurrence</a:t>
            </a: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given</a:t>
            </a:r>
            <a:r>
              <a:rPr lang="cs-CZ" b="1" dirty="0"/>
              <a:t> </a:t>
            </a:r>
            <a:r>
              <a:rPr lang="cs-CZ" b="1" dirty="0" err="1"/>
              <a:t>position</a:t>
            </a:r>
            <a:r>
              <a:rPr lang="cs-CZ" dirty="0"/>
              <a:t> (sum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column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1)</a:t>
            </a:r>
            <a:endParaRPr dirty="0"/>
          </a:p>
        </p:txBody>
      </p:sp>
      <p:pic>
        <p:nvPicPr>
          <p:cNvPr id="215" name="Google Shape;2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800" y="3661825"/>
            <a:ext cx="9464200" cy="20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6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Sequence motif representation - PWMs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body" idx="1"/>
          </p:nvPr>
        </p:nvSpPr>
        <p:spPr>
          <a:xfrm>
            <a:off x="466725" y="1012275"/>
            <a:ext cx="11258700" cy="487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a </a:t>
            </a:r>
            <a:r>
              <a:rPr lang="cs-CZ" b="1" dirty="0" err="1"/>
              <a:t>position</a:t>
            </a:r>
            <a:r>
              <a:rPr lang="cs-CZ" b="1" dirty="0"/>
              <a:t> </a:t>
            </a:r>
            <a:r>
              <a:rPr lang="cs-CZ" b="1" dirty="0" err="1"/>
              <a:t>weight</a:t>
            </a:r>
            <a:r>
              <a:rPr lang="cs-CZ" b="1" dirty="0"/>
              <a:t> matrix </a:t>
            </a:r>
            <a:endParaRPr b="1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known</a:t>
            </a:r>
            <a:r>
              <a:rPr lang="cs-CZ" dirty="0"/>
              <a:t> as a </a:t>
            </a:r>
            <a:r>
              <a:rPr lang="cs-CZ" dirty="0" err="1"/>
              <a:t>position-specific</a:t>
            </a:r>
            <a:r>
              <a:rPr lang="cs-CZ" dirty="0"/>
              <a:t> </a:t>
            </a:r>
            <a:r>
              <a:rPr lang="cs-CZ" dirty="0" err="1"/>
              <a:t>weight</a:t>
            </a:r>
            <a:r>
              <a:rPr lang="cs-CZ" dirty="0"/>
              <a:t> matrix (</a:t>
            </a:r>
            <a:r>
              <a:rPr lang="cs-CZ" b="1" dirty="0"/>
              <a:t>PSWM</a:t>
            </a:r>
            <a:r>
              <a:rPr lang="cs-CZ" dirty="0"/>
              <a:t>)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position-specific</a:t>
            </a:r>
            <a:r>
              <a:rPr lang="cs-CZ" dirty="0"/>
              <a:t> </a:t>
            </a:r>
            <a:r>
              <a:rPr lang="cs-CZ" dirty="0" err="1"/>
              <a:t>scoring</a:t>
            </a:r>
            <a:r>
              <a:rPr lang="cs-CZ" dirty="0"/>
              <a:t> matrix (</a:t>
            </a:r>
            <a:r>
              <a:rPr lang="cs-CZ" b="1" dirty="0"/>
              <a:t>PSSM</a:t>
            </a:r>
            <a:r>
              <a:rPr lang="cs-CZ" dirty="0"/>
              <a:t>)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 b="1" dirty="0" err="1"/>
              <a:t>the</a:t>
            </a:r>
            <a:r>
              <a:rPr lang="cs-CZ" b="1" dirty="0"/>
              <a:t> most </a:t>
            </a:r>
            <a:r>
              <a:rPr lang="cs-CZ" b="1" dirty="0" err="1"/>
              <a:t>commonly</a:t>
            </a:r>
            <a:r>
              <a:rPr lang="cs-CZ" b="1" dirty="0"/>
              <a:t> </a:t>
            </a:r>
            <a:r>
              <a:rPr lang="cs-CZ" b="1" dirty="0" err="1"/>
              <a:t>used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elements</a:t>
            </a:r>
            <a:r>
              <a:rPr lang="cs-CZ" dirty="0"/>
              <a:t> in </a:t>
            </a:r>
            <a:r>
              <a:rPr lang="cs-CZ" dirty="0" err="1"/>
              <a:t>PWMs</a:t>
            </a:r>
            <a:r>
              <a:rPr lang="cs-CZ" dirty="0"/>
              <a:t> are </a:t>
            </a:r>
            <a:r>
              <a:rPr lang="cs-CZ" dirty="0" err="1"/>
              <a:t>calculated</a:t>
            </a:r>
            <a:r>
              <a:rPr lang="cs-CZ" dirty="0"/>
              <a:t> as </a:t>
            </a:r>
            <a:r>
              <a:rPr lang="cs-CZ" b="1" dirty="0"/>
              <a:t>log </a:t>
            </a:r>
            <a:r>
              <a:rPr lang="cs-CZ" b="1" dirty="0" err="1"/>
              <a:t>likelihoods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PWMs</a:t>
            </a:r>
            <a:r>
              <a:rPr lang="cs-CZ" dirty="0"/>
              <a:t> are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derived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aligned</a:t>
            </a:r>
            <a:r>
              <a:rPr lang="cs-CZ" dirty="0"/>
              <a:t> </a:t>
            </a:r>
            <a:r>
              <a:rPr lang="cs-CZ" dirty="0" err="1"/>
              <a:t>sequences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thought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functionally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and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many software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computational</a:t>
            </a:r>
            <a:r>
              <a:rPr lang="cs-CZ" dirty="0"/>
              <a:t> </a:t>
            </a:r>
            <a:r>
              <a:rPr lang="cs-CZ" dirty="0" err="1"/>
              <a:t>motif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.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4" name="Google Shape;2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750" y="3984651"/>
            <a:ext cx="10202290" cy="15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7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Sequence motif representation - Sequence logos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466725" y="1027175"/>
            <a:ext cx="11258700" cy="485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Graphical</a:t>
            </a:r>
            <a:r>
              <a:rPr lang="cs-CZ" dirty="0"/>
              <a:t> </a:t>
            </a:r>
            <a:r>
              <a:rPr lang="cs-CZ" dirty="0" err="1"/>
              <a:t>representation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PWMs</a:t>
            </a:r>
            <a:endParaRPr dirty="0"/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bigger</a:t>
            </a:r>
            <a:r>
              <a:rPr lang="cs-CZ" b="1" dirty="0"/>
              <a:t> </a:t>
            </a:r>
            <a:r>
              <a:rPr lang="cs-CZ" b="1" dirty="0" err="1"/>
              <a:t>letter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higher</a:t>
            </a:r>
            <a:r>
              <a:rPr lang="cs-CZ" b="1" dirty="0"/>
              <a:t> </a:t>
            </a:r>
            <a:r>
              <a:rPr lang="cs-CZ" b="1" dirty="0" err="1"/>
              <a:t>chance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nucleotide</a:t>
            </a:r>
            <a:r>
              <a:rPr lang="cs-CZ" b="1" dirty="0"/>
              <a:t> to </a:t>
            </a:r>
            <a:r>
              <a:rPr lang="cs-CZ" b="1" dirty="0" err="1"/>
              <a:t>appear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position</a:t>
            </a:r>
            <a:endParaRPr b="1" dirty="0"/>
          </a:p>
        </p:txBody>
      </p:sp>
      <p:pic>
        <p:nvPicPr>
          <p:cNvPr id="233" name="Google Shape;2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389" y="2616775"/>
            <a:ext cx="9919026" cy="274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8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Tools - BEDOPS + bedtools</a:t>
            </a:r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11258700" cy="436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b="1">
                <a:solidFill>
                  <a:schemeClr val="dk1"/>
                </a:solidFill>
              </a:rPr>
              <a:t>BEDOPS:</a:t>
            </a:r>
            <a:endParaRPr b="1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>
                <a:solidFill>
                  <a:schemeClr val="dk1"/>
                </a:solidFill>
              </a:rPr>
              <a:t>open-source command-line toolkit that performs efficient and scalable Boolean and other set operations, statistical calculations, archiving, conversion and other management of genomic data of arbitrary scale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https://bedops.readthedocs.io/en/latest/</a:t>
            </a:r>
            <a:endParaRPr>
              <a:solidFill>
                <a:schemeClr val="accen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>
                <a:solidFill>
                  <a:schemeClr val="dk1"/>
                </a:solidFill>
              </a:rPr>
              <a:t>functions for today: </a:t>
            </a:r>
            <a:r>
              <a:rPr lang="cs-CZ" b="1" u="sng">
                <a:solidFill>
                  <a:schemeClr val="hlink"/>
                </a:solidFill>
                <a:hlinkClick r:id="rId4"/>
              </a:rPr>
              <a:t>sort-bed</a:t>
            </a:r>
            <a:r>
              <a:rPr lang="cs-CZ">
                <a:solidFill>
                  <a:schemeClr val="dk1"/>
                </a:solidFill>
              </a:rPr>
              <a:t>, </a:t>
            </a:r>
            <a:r>
              <a:rPr lang="cs-CZ" b="1" u="sng">
                <a:solidFill>
                  <a:schemeClr val="hlink"/>
                </a:solidFill>
                <a:hlinkClick r:id="rId5"/>
              </a:rPr>
              <a:t>bedextract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 b="1">
                <a:solidFill>
                  <a:schemeClr val="dk1"/>
                </a:solidFill>
              </a:rPr>
              <a:t>bedtools:</a:t>
            </a:r>
            <a:endParaRPr b="1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>
                <a:solidFill>
                  <a:schemeClr val="dk1"/>
                </a:solidFill>
              </a:rPr>
              <a:t>a swiss-army knife of tools for a wide-range of genomics analysis tasks</a:t>
            </a:r>
            <a:endParaRPr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>
                <a:solidFill>
                  <a:schemeClr val="dk1"/>
                </a:solidFill>
              </a:rPr>
              <a:t>allows one to intersect, merge, count, complement, and shuffle genomic intervals from multiple files and in many different formats (.bed, .bam, .gff, …)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cs-CZ" u="sng">
                <a:solidFill>
                  <a:schemeClr val="hlink"/>
                </a:solidFill>
                <a:hlinkClick r:id="rId6"/>
              </a:rPr>
              <a:t>https://bedtools.readthedocs.io/en/latest/</a:t>
            </a:r>
            <a:endParaRPr>
              <a:solidFill>
                <a:schemeClr val="accen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>
                <a:solidFill>
                  <a:schemeClr val="dk1"/>
                </a:solidFill>
              </a:rPr>
              <a:t>function for today: </a:t>
            </a:r>
            <a:r>
              <a:rPr lang="cs-CZ" b="1" u="sng">
                <a:solidFill>
                  <a:schemeClr val="hlink"/>
                </a:solidFill>
                <a:hlinkClick r:id="rId7"/>
              </a:rPr>
              <a:t>getfasta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7AC143"/>
                </a:solidFill>
              </a:rPr>
              <a:t>9</a:t>
            </a:fld>
            <a:endParaRPr>
              <a:solidFill>
                <a:srgbClr val="7AC143"/>
              </a:solidFill>
            </a:endParaRPr>
          </a:p>
        </p:txBody>
      </p:sp>
      <p:sp>
        <p:nvSpPr>
          <p:cNvPr id="248" name="Google Shape;248;p22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700" cy="8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Tools - The MEME Suite</a:t>
            </a:r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body" idx="1"/>
          </p:nvPr>
        </p:nvSpPr>
        <p:spPr>
          <a:xfrm>
            <a:off x="466725" y="1190724"/>
            <a:ext cx="11258700" cy="54335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 err="1"/>
              <a:t>The</a:t>
            </a:r>
            <a:r>
              <a:rPr lang="cs-CZ" b="1" dirty="0"/>
              <a:t> MEME </a:t>
            </a:r>
            <a:r>
              <a:rPr lang="cs-CZ" b="1" dirty="0" err="1"/>
              <a:t>Suite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powerful</a:t>
            </a:r>
            <a:r>
              <a:rPr lang="cs-CZ" dirty="0"/>
              <a:t>, </a:t>
            </a:r>
            <a:r>
              <a:rPr lang="cs-CZ" dirty="0" err="1"/>
              <a:t>integrated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web-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studying</a:t>
            </a:r>
            <a:r>
              <a:rPr lang="cs-CZ" dirty="0"/>
              <a:t> </a:t>
            </a:r>
            <a:r>
              <a:rPr lang="cs-CZ" dirty="0" err="1"/>
              <a:t>sequence</a:t>
            </a:r>
            <a:r>
              <a:rPr lang="cs-CZ" dirty="0"/>
              <a:t> </a:t>
            </a:r>
            <a:r>
              <a:rPr lang="cs-CZ" dirty="0" err="1"/>
              <a:t>motifs</a:t>
            </a:r>
            <a:r>
              <a:rPr lang="cs-CZ" dirty="0"/>
              <a:t> in </a:t>
            </a:r>
            <a:r>
              <a:rPr lang="cs-CZ" dirty="0" err="1"/>
              <a:t>proteins</a:t>
            </a:r>
            <a:r>
              <a:rPr lang="cs-CZ" dirty="0"/>
              <a:t>, DNA and RNA.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MEME-</a:t>
            </a:r>
            <a:r>
              <a:rPr lang="cs-CZ" b="1" dirty="0" err="1"/>
              <a:t>ChIP</a:t>
            </a:r>
            <a:endParaRPr b="1" dirty="0"/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web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designed</a:t>
            </a:r>
            <a:r>
              <a:rPr lang="cs-CZ" dirty="0"/>
              <a:t> to </a:t>
            </a:r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 err="1"/>
              <a:t>ChIP-seq</a:t>
            </a:r>
            <a:r>
              <a:rPr lang="cs-CZ" dirty="0"/>
              <a:t> ‘</a:t>
            </a:r>
            <a:r>
              <a:rPr lang="cs-CZ" dirty="0" err="1"/>
              <a:t>peak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’ -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genomic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</a:t>
            </a:r>
            <a:r>
              <a:rPr lang="cs-CZ" dirty="0" err="1"/>
              <a:t>surrounding</a:t>
            </a:r>
            <a:r>
              <a:rPr lang="cs-CZ" dirty="0"/>
              <a:t> </a:t>
            </a:r>
            <a:r>
              <a:rPr lang="cs-CZ" dirty="0" err="1"/>
              <a:t>declared</a:t>
            </a:r>
            <a:r>
              <a:rPr lang="cs-CZ" dirty="0"/>
              <a:t> </a:t>
            </a:r>
            <a:r>
              <a:rPr lang="cs-CZ" dirty="0" err="1"/>
              <a:t>ChIP-seq</a:t>
            </a:r>
            <a:r>
              <a:rPr lang="cs-CZ" dirty="0"/>
              <a:t> ‘</a:t>
            </a:r>
            <a:r>
              <a:rPr lang="cs-CZ" dirty="0" err="1"/>
              <a:t>peaks</a:t>
            </a:r>
            <a:r>
              <a:rPr lang="cs-CZ" dirty="0"/>
              <a:t>’</a:t>
            </a:r>
            <a:endParaRPr dirty="0"/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works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b="1" dirty="0"/>
              <a:t>CLIP-</a:t>
            </a:r>
            <a:r>
              <a:rPr lang="cs-CZ" b="1" dirty="0" err="1"/>
              <a:t>seq</a:t>
            </a:r>
            <a:r>
              <a:rPr lang="cs-CZ" dirty="0"/>
              <a:t> ‘</a:t>
            </a:r>
            <a:r>
              <a:rPr lang="cs-CZ" dirty="0" err="1"/>
              <a:t>peak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’</a:t>
            </a:r>
            <a:endParaRPr dirty="0"/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Given</a:t>
            </a:r>
            <a:r>
              <a:rPr lang="cs-CZ" dirty="0"/>
              <a:t> a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genomic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performs</a:t>
            </a:r>
            <a:r>
              <a:rPr lang="cs-CZ" dirty="0"/>
              <a:t>:</a:t>
            </a:r>
            <a:endParaRPr dirty="0"/>
          </a:p>
          <a:p>
            <a:pPr marL="137160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ab initio </a:t>
            </a:r>
            <a:r>
              <a:rPr lang="cs-CZ" dirty="0" err="1"/>
              <a:t>motif</a:t>
            </a:r>
            <a:r>
              <a:rPr lang="cs-CZ" dirty="0"/>
              <a:t> </a:t>
            </a:r>
            <a:r>
              <a:rPr lang="cs-CZ" dirty="0" err="1"/>
              <a:t>discovery</a:t>
            </a:r>
            <a:endParaRPr dirty="0"/>
          </a:p>
          <a:p>
            <a:pPr marL="137160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motif</a:t>
            </a:r>
            <a:r>
              <a:rPr lang="cs-CZ" dirty="0"/>
              <a:t> </a:t>
            </a:r>
            <a:r>
              <a:rPr lang="cs-CZ" dirty="0" err="1"/>
              <a:t>enrichment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dirty="0"/>
          </a:p>
          <a:p>
            <a:pPr marL="137160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motif</a:t>
            </a:r>
            <a:r>
              <a:rPr lang="cs-CZ" dirty="0"/>
              <a:t> </a:t>
            </a:r>
            <a:r>
              <a:rPr lang="cs-CZ" dirty="0" err="1"/>
              <a:t>visualization</a:t>
            </a:r>
            <a:endParaRPr dirty="0"/>
          </a:p>
          <a:p>
            <a:pPr marL="137160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affinity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dirty="0"/>
          </a:p>
          <a:p>
            <a:pPr marL="137160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dirty="0" err="1"/>
              <a:t>motif</a:t>
            </a:r>
            <a:r>
              <a:rPr lang="cs-CZ" dirty="0"/>
              <a:t> </a:t>
            </a:r>
            <a:r>
              <a:rPr lang="cs-CZ" dirty="0" err="1"/>
              <a:t>identification</a:t>
            </a:r>
            <a:endParaRPr dirty="0"/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u="sng" dirty="0">
                <a:solidFill>
                  <a:schemeClr val="hlink"/>
                </a:solidFill>
                <a:hlinkClick r:id="rId3"/>
              </a:rPr>
              <a:t>https://meme-suite.org/meme/tools/meme-chip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1135</Words>
  <Application>Microsoft Office PowerPoint</Application>
  <PresentationFormat>Širokoúhlá obrazovka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Motiv Office</vt:lpstr>
      <vt:lpstr>DSIB01 Autumn 2021  05 Motif Detection</vt:lpstr>
      <vt:lpstr>Overview</vt:lpstr>
      <vt:lpstr>Clip-seq analysis - peak calling</vt:lpstr>
      <vt:lpstr>Sequence motifs </vt:lpstr>
      <vt:lpstr>Sequence motif representation - PPMs</vt:lpstr>
      <vt:lpstr>Sequence motif representation - PWMs </vt:lpstr>
      <vt:lpstr>Sequence motif representation - Sequence logos </vt:lpstr>
      <vt:lpstr>Tools - BEDOPS + bedtools</vt:lpstr>
      <vt:lpstr>Tools - The MEME Suite</vt:lpstr>
      <vt:lpstr>Tools - The MEME Suite</vt:lpstr>
      <vt:lpstr>Real dataset</vt:lpstr>
      <vt:lpstr>Real dataset</vt:lpstr>
      <vt:lpstr>Real dataset</vt:lpstr>
      <vt:lpstr>Real dataset</vt:lpstr>
      <vt:lpstr>Real dataset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DSIB01 Autumn 2021  05 Motif Detection</dc:title>
  <cp:lastModifiedBy>Ondřej Vaculík</cp:lastModifiedBy>
  <cp:revision>2</cp:revision>
  <dcterms:modified xsi:type="dcterms:W3CDTF">2021-11-10T10:41:01Z</dcterms:modified>
</cp:coreProperties>
</file>