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6" r:id="rId3"/>
    <p:sldId id="298" r:id="rId4"/>
    <p:sldId id="299" r:id="rId5"/>
    <p:sldId id="274" r:id="rId6"/>
    <p:sldId id="276" r:id="rId7"/>
    <p:sldId id="275" r:id="rId8"/>
    <p:sldId id="277" r:id="rId9"/>
    <p:sldId id="279" r:id="rId10"/>
    <p:sldId id="284" r:id="rId11"/>
    <p:sldId id="281" r:id="rId12"/>
    <p:sldId id="305" r:id="rId13"/>
    <p:sldId id="285" r:id="rId14"/>
    <p:sldId id="306" r:id="rId15"/>
    <p:sldId id="287" r:id="rId16"/>
    <p:sldId id="286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310" r:id="rId25"/>
    <p:sldId id="259" r:id="rId26"/>
    <p:sldId id="260" r:id="rId27"/>
    <p:sldId id="262" r:id="rId28"/>
    <p:sldId id="261" r:id="rId29"/>
    <p:sldId id="263" r:id="rId30"/>
    <p:sldId id="264" r:id="rId31"/>
    <p:sldId id="265" r:id="rId32"/>
    <p:sldId id="297" r:id="rId33"/>
    <p:sldId id="266" r:id="rId34"/>
    <p:sldId id="267" r:id="rId35"/>
    <p:sldId id="270" r:id="rId36"/>
    <p:sldId id="269" r:id="rId37"/>
    <p:sldId id="271" r:id="rId38"/>
    <p:sldId id="307" r:id="rId39"/>
    <p:sldId id="308" r:id="rId40"/>
    <p:sldId id="301" r:id="rId41"/>
    <p:sldId id="302" r:id="rId42"/>
    <p:sldId id="272" r:id="rId43"/>
    <p:sldId id="273" r:id="rId44"/>
    <p:sldId id="309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1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65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52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37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25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08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45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4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29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89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79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32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E15F-5919-4636-ABE6-3BAE77CC341A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88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2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Možnosti vyšetření funkčnosti buněk IS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Marcela Vlková</a:t>
            </a:r>
          </a:p>
          <a:p>
            <a:r>
              <a:rPr lang="cs-CZ" dirty="0" smtClean="0"/>
              <a:t>FN u sv. Anny v Brně</a:t>
            </a:r>
          </a:p>
          <a:p>
            <a:r>
              <a:rPr lang="cs-CZ" dirty="0" smtClean="0"/>
              <a:t>LF MU v Brně</a:t>
            </a:r>
          </a:p>
          <a:p>
            <a:r>
              <a:rPr lang="cs-CZ" dirty="0" smtClean="0"/>
              <a:t>Ústav klinické imunologie a alergologie</a:t>
            </a:r>
            <a:endParaRPr lang="en-US" dirty="0"/>
          </a:p>
        </p:txBody>
      </p:sp>
      <p:pic>
        <p:nvPicPr>
          <p:cNvPr id="4" name="1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0773" y="5496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2"/>
    </mc:Choice>
    <mc:Fallback xmlns="">
      <p:transition spd="slow" advTm="976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Odstaňování</a:t>
            </a:r>
            <a:r>
              <a:rPr lang="cs-CZ" dirty="0" smtClean="0"/>
              <a:t> erytrocytů – hypotonická </a:t>
            </a:r>
            <a:r>
              <a:rPr lang="cs-CZ" dirty="0" err="1" smtClean="0"/>
              <a:t>lýza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Založeno na větší náchylnosti erytrocytů k hypotonickému šoku ve srovnání s ostatními leukocyty na základě méně stabilní membrány erytrocytů</a:t>
            </a:r>
          </a:p>
          <a:p>
            <a:r>
              <a:rPr lang="cs-CZ" dirty="0" smtClean="0"/>
              <a:t>Používané  metody: </a:t>
            </a:r>
          </a:p>
          <a:p>
            <a:pPr lvl="1"/>
            <a:r>
              <a:rPr lang="cs-CZ" dirty="0" smtClean="0"/>
              <a:t>Osmotická </a:t>
            </a:r>
            <a:r>
              <a:rPr lang="cs-CZ" dirty="0" err="1" smtClean="0"/>
              <a:t>lýza</a:t>
            </a:r>
            <a:r>
              <a:rPr lang="cs-CZ" dirty="0" smtClean="0"/>
              <a:t> chloridem amonným ( 0,84%)</a:t>
            </a:r>
          </a:p>
          <a:p>
            <a:pPr lvl="1"/>
            <a:r>
              <a:rPr lang="cs-CZ" dirty="0" smtClean="0"/>
              <a:t>Destilovanou vodou</a:t>
            </a:r>
          </a:p>
          <a:p>
            <a:pPr lvl="1"/>
            <a:r>
              <a:rPr lang="cs-CZ" dirty="0" smtClean="0"/>
              <a:t>Změnou pH – kyselina mravenčí</a:t>
            </a:r>
          </a:p>
          <a:p>
            <a:pPr lvl="1"/>
            <a:r>
              <a:rPr lang="cs-CZ" dirty="0" smtClean="0"/>
              <a:t>Poté následuje návrat buněk do izotonického prostředí</a:t>
            </a:r>
          </a:p>
          <a:p>
            <a:r>
              <a:rPr lang="cs-CZ" dirty="0" smtClean="0"/>
              <a:t>Použití – příprava </a:t>
            </a:r>
            <a:r>
              <a:rPr lang="cs-CZ" dirty="0"/>
              <a:t>v</a:t>
            </a:r>
            <a:r>
              <a:rPr lang="cs-CZ" dirty="0" smtClean="0"/>
              <a:t>zorků pro průtokovou </a:t>
            </a:r>
            <a:r>
              <a:rPr lang="cs-CZ" dirty="0" err="1" smtClean="0"/>
              <a:t>cytometrii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Značení protilátkami</a:t>
            </a:r>
          </a:p>
          <a:p>
            <a:pPr lvl="1"/>
            <a:r>
              <a:rPr lang="cs-CZ" dirty="0" err="1" smtClean="0"/>
              <a:t>Lýza</a:t>
            </a:r>
            <a:r>
              <a:rPr lang="cs-CZ" dirty="0" smtClean="0"/>
              <a:t> erytrocytů</a:t>
            </a:r>
          </a:p>
          <a:p>
            <a:pPr lvl="1"/>
            <a:r>
              <a:rPr lang="cs-CZ" dirty="0" smtClean="0"/>
              <a:t>Promytí</a:t>
            </a:r>
          </a:p>
          <a:p>
            <a:pPr lvl="1"/>
            <a:r>
              <a:rPr lang="cs-CZ" dirty="0" smtClean="0"/>
              <a:t>Měření na </a:t>
            </a:r>
            <a:r>
              <a:rPr lang="cs-CZ" dirty="0" err="1" smtClean="0"/>
              <a:t>cytometru</a:t>
            </a:r>
            <a:r>
              <a:rPr lang="cs-CZ" dirty="0" smtClean="0"/>
              <a:t> a analýza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Získání PBMC pomocí nespojité gradientové centrifugace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905483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Princip spočívá v navrstvení na sebe dvou roztoků o různých hustotách</a:t>
            </a:r>
          </a:p>
          <a:p>
            <a:r>
              <a:rPr lang="cs-CZ" dirty="0" smtClean="0"/>
              <a:t>Při navrstvování tvoří horní vrstvu plná krev</a:t>
            </a:r>
          </a:p>
          <a:p>
            <a:r>
              <a:rPr lang="cs-CZ" dirty="0" smtClean="0"/>
              <a:t>Po centrifugaci zůstanou buňky mezi roztoky s vyšší a nižší hustotou</a:t>
            </a:r>
          </a:p>
          <a:p>
            <a:r>
              <a:rPr lang="cs-CZ" dirty="0" smtClean="0"/>
              <a:t>Jako hustotní médium se používají sacharidová média nebo složité sacharidy (</a:t>
            </a:r>
            <a:r>
              <a:rPr lang="cs-CZ" dirty="0" err="1" smtClean="0"/>
              <a:t>Ficoll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Ficoll</a:t>
            </a:r>
            <a:r>
              <a:rPr lang="cs-CZ" dirty="0" smtClean="0"/>
              <a:t> 400 – syntetický vysokomolekulární polymer </a:t>
            </a:r>
            <a:r>
              <a:rPr lang="cs-CZ" dirty="0" err="1" smtClean="0"/>
              <a:t>sukrózy</a:t>
            </a:r>
            <a:r>
              <a:rPr lang="cs-CZ" dirty="0" smtClean="0"/>
              <a:t> a </a:t>
            </a:r>
            <a:r>
              <a:rPr lang="cs-CZ" dirty="0" err="1" smtClean="0"/>
              <a:t>epichlorohydrinu</a:t>
            </a:r>
            <a:r>
              <a:rPr lang="cs-CZ" dirty="0" smtClean="0"/>
              <a:t>. MR. 400 000</a:t>
            </a:r>
          </a:p>
          <a:p>
            <a:r>
              <a:rPr lang="cs-CZ" dirty="0" err="1" smtClean="0"/>
              <a:t>Ficoll</a:t>
            </a:r>
            <a:r>
              <a:rPr lang="cs-CZ" dirty="0" smtClean="0"/>
              <a:t> </a:t>
            </a:r>
            <a:r>
              <a:rPr lang="cs-CZ" dirty="0" err="1" smtClean="0"/>
              <a:t>Pague</a:t>
            </a:r>
            <a:r>
              <a:rPr lang="cs-CZ" dirty="0" smtClean="0"/>
              <a:t> – </a:t>
            </a:r>
            <a:r>
              <a:rPr lang="cs-CZ" dirty="0" err="1" smtClean="0"/>
              <a:t>saparační</a:t>
            </a:r>
            <a:r>
              <a:rPr lang="cs-CZ" dirty="0" smtClean="0"/>
              <a:t> činidlo – vodný roztok o hustotě 1,077g/ml - obsahuje 5,7g </a:t>
            </a:r>
            <a:r>
              <a:rPr lang="cs-CZ" dirty="0" err="1" smtClean="0"/>
              <a:t>Ficollu</a:t>
            </a:r>
            <a:r>
              <a:rPr lang="cs-CZ" dirty="0" smtClean="0"/>
              <a:t> 400 a 9g </a:t>
            </a:r>
            <a:r>
              <a:rPr lang="cs-CZ" dirty="0" err="1" smtClean="0"/>
              <a:t>ditrazoátu</a:t>
            </a:r>
            <a:r>
              <a:rPr lang="cs-CZ" dirty="0" smtClean="0"/>
              <a:t> sodného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9095362" y="4173166"/>
            <a:ext cx="311285" cy="291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4681" y="5405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"/>
    </mc:Choice>
    <mc:Fallback xmlns="">
      <p:transition spd="slow" advTm="62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Gradientová centrifugace – separace mononukleárních buněk z plné nesrážlivé krve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06" y="2990059"/>
            <a:ext cx="11108988" cy="40077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6111" y="1605064"/>
            <a:ext cx="10963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Plná krev se opatrně navrství na hustotní médium</a:t>
            </a:r>
          </a:p>
          <a:p>
            <a:r>
              <a:rPr lang="cs-CZ" sz="2800" dirty="0" smtClean="0"/>
              <a:t>Následuje centrifugace – 20-30 min</a:t>
            </a:r>
          </a:p>
          <a:p>
            <a:r>
              <a:rPr lang="cs-CZ" sz="2800" dirty="0" smtClean="0"/>
              <a:t>Separace jednotlivých složek krve – viz obrázek</a:t>
            </a:r>
            <a:endParaRPr lang="cs-CZ" sz="28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"/>
    </mc:Choice>
    <mc:Fallback xmlns="">
      <p:transition spd="slow" advTm="5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Separace monocytů pomocí adherence na plastové povrchy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Užíváno obvykle po separaci PBMC</a:t>
            </a:r>
          </a:p>
          <a:p>
            <a:r>
              <a:rPr lang="cs-CZ" dirty="0" smtClean="0"/>
              <a:t>Monocyty – přirozená schopnost </a:t>
            </a:r>
            <a:r>
              <a:rPr lang="cs-CZ" dirty="0" err="1" smtClean="0"/>
              <a:t>adherovat</a:t>
            </a:r>
            <a:r>
              <a:rPr lang="cs-CZ" dirty="0" smtClean="0"/>
              <a:t> na povrch kultivačního plastiku – probíhá několik hodin</a:t>
            </a:r>
          </a:p>
          <a:p>
            <a:r>
              <a:rPr lang="cs-CZ" dirty="0" smtClean="0"/>
              <a:t>Ostatní buňky, zejména lymfocyty zůstávají plovoucí v médiu</a:t>
            </a:r>
          </a:p>
          <a:p>
            <a:pPr lvl="1"/>
            <a:r>
              <a:rPr lang="cs-CZ" dirty="0" smtClean="0"/>
              <a:t>Čistota separace: kolem 70-80%</a:t>
            </a:r>
          </a:p>
          <a:p>
            <a:pPr lvl="1"/>
            <a:r>
              <a:rPr lang="cs-CZ" dirty="0" smtClean="0"/>
              <a:t>Účinnost separace: méně než 50%</a:t>
            </a:r>
          </a:p>
          <a:p>
            <a:r>
              <a:rPr lang="cs-CZ" dirty="0" smtClean="0"/>
              <a:t>Výhody: finančně nenáročné</a:t>
            </a:r>
          </a:p>
          <a:p>
            <a:r>
              <a:rPr lang="cs-CZ" dirty="0" smtClean="0"/>
              <a:t>Nevýhody: 	</a:t>
            </a:r>
          </a:p>
          <a:p>
            <a:pPr lvl="1"/>
            <a:r>
              <a:rPr lang="cs-CZ" dirty="0" smtClean="0"/>
              <a:t>účinnost a prodloužená doba separace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ariabilita mezi dárci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8055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1481"/>
            <a:ext cx="10515600" cy="160920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Separace populací leukocytů na základě povrchových </a:t>
            </a:r>
            <a:r>
              <a:rPr lang="cs-CZ" dirty="0" smtClean="0"/>
              <a:t>znaků – reakce antigen ( </a:t>
            </a:r>
            <a:r>
              <a:rPr lang="cs-CZ" dirty="0" err="1" smtClean="0"/>
              <a:t>Ag</a:t>
            </a:r>
            <a:r>
              <a:rPr lang="cs-CZ" dirty="0" smtClean="0"/>
              <a:t>) a protilátka ( Ab)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Tvorba rozet</a:t>
            </a:r>
          </a:p>
          <a:p>
            <a:r>
              <a:rPr lang="cs-CZ" dirty="0" err="1" smtClean="0"/>
              <a:t>Imunomagnetická</a:t>
            </a:r>
            <a:r>
              <a:rPr lang="cs-CZ" dirty="0" smtClean="0"/>
              <a:t> separace</a:t>
            </a:r>
          </a:p>
          <a:p>
            <a:r>
              <a:rPr lang="cs-CZ" dirty="0" smtClean="0"/>
              <a:t>Sortování buněk pomocí průtokové </a:t>
            </a:r>
            <a:r>
              <a:rPr lang="cs-CZ" dirty="0" err="1" smtClean="0"/>
              <a:t>cytometrie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4646" y="5251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Separace populací leukocytů na základě povrchových znaků – tvorba rozet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014" y="1825625"/>
            <a:ext cx="7860402" cy="476972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Lymfocyty tvoří shluky s červenými krvinkami – tzv. rozety, viditelné pod mikroskopem, jako lymfocyt obklopený erytrocyty</a:t>
            </a:r>
          </a:p>
          <a:p>
            <a:r>
              <a:rPr lang="cs-CZ" dirty="0" smtClean="0"/>
              <a:t>Používají se k izolaci T-lymfocytů, B-lymfocytů – založeno na přítomnosti specifických receptorů CD2 a LFA</a:t>
            </a:r>
          </a:p>
          <a:p>
            <a:r>
              <a:rPr lang="cs-CZ" dirty="0"/>
              <a:t>T</a:t>
            </a:r>
            <a:r>
              <a:rPr lang="cs-CZ" dirty="0" smtClean="0"/>
              <a:t>-lymfocyty: exprese molekuly CD2, na kterou se váží beraní erytrocyty – tzv. E- rozety</a:t>
            </a:r>
          </a:p>
          <a:p>
            <a:r>
              <a:rPr lang="cs-CZ" dirty="0" smtClean="0"/>
              <a:t>B-lymfocyty: exprese molekuly </a:t>
            </a:r>
            <a:r>
              <a:rPr lang="cs-CZ" dirty="0"/>
              <a:t>LFA (</a:t>
            </a:r>
            <a:r>
              <a:rPr lang="cs-CZ" dirty="0" err="1"/>
              <a:t>Lymphocyte</a:t>
            </a:r>
            <a:r>
              <a:rPr lang="cs-CZ" dirty="0"/>
              <a:t> </a:t>
            </a:r>
            <a:r>
              <a:rPr lang="cs-CZ" dirty="0" err="1"/>
              <a:t>function-associated</a:t>
            </a:r>
            <a:r>
              <a:rPr lang="cs-CZ" dirty="0"/>
              <a:t> </a:t>
            </a:r>
            <a:r>
              <a:rPr lang="cs-CZ" dirty="0" smtClean="0"/>
              <a:t>antigen)  vážící myší erytrocyty – M-rozety</a:t>
            </a:r>
          </a:p>
          <a:p>
            <a:r>
              <a:rPr lang="cs-CZ" dirty="0" smtClean="0"/>
              <a:t>Nenavázané erytrocyty se odstraní hypotonickou </a:t>
            </a:r>
            <a:r>
              <a:rPr lang="cs-CZ" dirty="0" err="1" smtClean="0"/>
              <a:t>lýzou</a:t>
            </a:r>
            <a:r>
              <a:rPr lang="cs-CZ" dirty="0" smtClean="0"/>
              <a:t> nebo je možné rozety separovat pomocí gradientové centrifugace – využívají zejména komerční </a:t>
            </a:r>
            <a:r>
              <a:rPr lang="cs-CZ" dirty="0" err="1" smtClean="0"/>
              <a:t>kity</a:t>
            </a:r>
            <a:r>
              <a:rPr lang="cs-CZ" dirty="0" smtClean="0"/>
              <a:t>: </a:t>
            </a:r>
            <a:r>
              <a:rPr lang="cs-CZ" dirty="0"/>
              <a:t> </a:t>
            </a:r>
            <a:r>
              <a:rPr lang="cs-CZ" dirty="0" smtClean="0"/>
              <a:t>	</a:t>
            </a:r>
          </a:p>
          <a:p>
            <a:pPr lvl="1"/>
            <a:r>
              <a:rPr lang="cs-CZ" dirty="0" smtClean="0"/>
              <a:t>rozety vytvořené pomocí protilátek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15" y="2688167"/>
            <a:ext cx="4010585" cy="307700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601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"/>
    </mc:Choice>
    <mc:Fallback xmlns="">
      <p:transition spd="slow" advTm="5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Separace populací leukocytů na základě povrchových znaků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Pozitivní separace: z buněčné suspenze je pomocí specifického </a:t>
            </a:r>
            <a:r>
              <a:rPr lang="cs-CZ" dirty="0" err="1" smtClean="0"/>
              <a:t>markeru</a:t>
            </a:r>
            <a:r>
              <a:rPr lang="cs-CZ" dirty="0" smtClean="0"/>
              <a:t> za přítomnosti specifických protilátek navázána a poté izolována konkrétní </a:t>
            </a:r>
            <a:r>
              <a:rPr lang="cs-CZ" dirty="0"/>
              <a:t>b</a:t>
            </a:r>
            <a:r>
              <a:rPr lang="cs-CZ" dirty="0" smtClean="0"/>
              <a:t>uněčná populace: </a:t>
            </a:r>
          </a:p>
          <a:p>
            <a:pPr lvl="1"/>
            <a:r>
              <a:rPr lang="cs-CZ" dirty="0" smtClean="0"/>
              <a:t>CD3 – T-lymfocyty</a:t>
            </a:r>
          </a:p>
          <a:p>
            <a:pPr lvl="1"/>
            <a:r>
              <a:rPr lang="cs-CZ" dirty="0" smtClean="0"/>
              <a:t>CD19, CD20 B-lymfocyty</a:t>
            </a:r>
          </a:p>
          <a:p>
            <a:pPr lvl="1"/>
            <a:r>
              <a:rPr lang="cs-CZ" dirty="0" smtClean="0"/>
              <a:t>CD15 – </a:t>
            </a:r>
            <a:r>
              <a:rPr lang="cs-CZ" dirty="0" err="1" smtClean="0"/>
              <a:t>neutrofily</a:t>
            </a:r>
            <a:r>
              <a:rPr lang="cs-CZ" dirty="0" smtClean="0"/>
              <a:t>……</a:t>
            </a:r>
          </a:p>
          <a:p>
            <a:r>
              <a:rPr lang="cs-CZ" dirty="0" smtClean="0"/>
              <a:t>Negativní separace nebo deplece: z buněčné suspenze jsou odstraněny pomocí specifických protilátek buňky, které nejsou cílem separace</a:t>
            </a:r>
          </a:p>
          <a:p>
            <a:r>
              <a:rPr lang="cs-CZ" dirty="0" smtClean="0"/>
              <a:t>Oba přístupy mohou být kombinovány – při hledání složitěji definovaných subpopulací – přiklad izolace T regulačních lymfocytů</a:t>
            </a:r>
          </a:p>
          <a:p>
            <a:r>
              <a:rPr lang="cs-CZ" dirty="0" smtClean="0"/>
              <a:t>Čistota separace se obvykle pohybuje na 90%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"/>
    </mc:Choice>
    <mc:Fallback xmlns="">
      <p:transition spd="slow" advTm="4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Separace populací leukocytů na základě povrchových </a:t>
            </a:r>
            <a:r>
              <a:rPr lang="cs-CZ" dirty="0" smtClean="0"/>
              <a:t>znaků – reakce </a:t>
            </a:r>
            <a:r>
              <a:rPr lang="cs-CZ" dirty="0" err="1" smtClean="0"/>
              <a:t>Ag</a:t>
            </a:r>
            <a:r>
              <a:rPr lang="cs-CZ" dirty="0" smtClean="0"/>
              <a:t> a protilátka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521" y="1825625"/>
            <a:ext cx="6175443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Na nosič navázaná protilátka proti </a:t>
            </a:r>
            <a:r>
              <a:rPr lang="cs-CZ" dirty="0" err="1" smtClean="0"/>
              <a:t>Ag</a:t>
            </a:r>
            <a:r>
              <a:rPr lang="cs-CZ" dirty="0" smtClean="0"/>
              <a:t> specifickému pro hledanou buněčnou populaci</a:t>
            </a:r>
          </a:p>
          <a:p>
            <a:r>
              <a:rPr lang="cs-CZ" dirty="0" smtClean="0"/>
              <a:t>Různé vlastnosti nosiče – magnetismus, hustota, velikost – umožnění separace protilátkou označených buněk</a:t>
            </a:r>
          </a:p>
          <a:p>
            <a:r>
              <a:rPr lang="cs-CZ" dirty="0" smtClean="0"/>
              <a:t>Možnost využití principu sloupcové chromatografie – protilátky jsou konjugovány s kuličkami: </a:t>
            </a:r>
            <a:r>
              <a:rPr lang="cs-CZ" i="1" dirty="0" smtClean="0"/>
              <a:t>kuličky s navázanými buňkami jsou při separaci zadrženy v koloně nebo ve zkumavce a teprve po </a:t>
            </a:r>
            <a:r>
              <a:rPr lang="cs-CZ" i="1" dirty="0" err="1" smtClean="0"/>
              <a:t>odmytí</a:t>
            </a:r>
            <a:r>
              <a:rPr lang="cs-CZ" i="1" dirty="0" smtClean="0"/>
              <a:t> nenavázaných buněk následuje proces vyplavení buněk navázaných na kuličky</a:t>
            </a:r>
          </a:p>
          <a:p>
            <a:r>
              <a:rPr lang="cs-CZ" dirty="0" smtClean="0"/>
              <a:t>Výhody: vysoká čistota a výtěžek</a:t>
            </a:r>
          </a:p>
          <a:p>
            <a:r>
              <a:rPr lang="cs-CZ" dirty="0" smtClean="0"/>
              <a:t>Nevýhody: časová a finanční náročnost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964" y="1614790"/>
            <a:ext cx="5449060" cy="5272745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"/>
    </mc:Choice>
    <mc:Fallback xmlns="">
      <p:transition spd="slow" advTm="57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559" y="220269"/>
            <a:ext cx="10515600" cy="16053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Separace populací leukocytů na základě povrchových </a:t>
            </a:r>
            <a:r>
              <a:rPr lang="cs-CZ" dirty="0" smtClean="0"/>
              <a:t>znaků, </a:t>
            </a:r>
            <a:r>
              <a:rPr lang="cs-CZ" dirty="0"/>
              <a:t>reakce </a:t>
            </a:r>
            <a:r>
              <a:rPr lang="cs-CZ" dirty="0" err="1"/>
              <a:t>Ag</a:t>
            </a:r>
            <a:r>
              <a:rPr lang="cs-CZ" dirty="0"/>
              <a:t> a </a:t>
            </a:r>
            <a:r>
              <a:rPr lang="cs-CZ" dirty="0" smtClean="0"/>
              <a:t>protilátka: Magnetická separační kolona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Suspenze buněk se inkubuje s magnetickými partikulemi označenými monoklonální protilátkou proti specifickému receptoru přítomnému na hledané populaci buněk</a:t>
            </a:r>
          </a:p>
          <a:p>
            <a:r>
              <a:rPr lang="cs-CZ" dirty="0" smtClean="0"/>
              <a:t>Poté prochází buněčná suspenze kolnou umístěnou v silném magnetickém poli</a:t>
            </a:r>
          </a:p>
          <a:p>
            <a:r>
              <a:rPr lang="cs-CZ" dirty="0" smtClean="0"/>
              <a:t>Magneticky „označené“ buňky jsou zadrženy v koloně – ostatní neznačené buňky odtečou z kolony pryč</a:t>
            </a:r>
          </a:p>
          <a:p>
            <a:r>
              <a:rPr lang="cs-CZ" dirty="0" smtClean="0"/>
              <a:t>Po vyjmutí kolony z magnetického pole jsou zadržené buňky vymyty</a:t>
            </a:r>
          </a:p>
          <a:p>
            <a:r>
              <a:rPr lang="cs-CZ" dirty="0" smtClean="0"/>
              <a:t>Obě populace jsou použitelné k dalším experimentům</a:t>
            </a:r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5917" y="5668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"/>
    </mc:Choice>
    <mc:Fallback xmlns="">
      <p:transition spd="slow" advTm="51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069" y="118942"/>
            <a:ext cx="10816846" cy="1325563"/>
          </a:xfrm>
        </p:spPr>
        <p:txBody>
          <a:bodyPr/>
          <a:lstStyle/>
          <a:p>
            <a:pPr algn="ctr"/>
            <a:r>
              <a:rPr lang="cs-CZ" dirty="0" err="1" smtClean="0"/>
              <a:t>Imunomagnetická</a:t>
            </a:r>
            <a:r>
              <a:rPr lang="cs-CZ" dirty="0" smtClean="0"/>
              <a:t> separace – pozitivní selekce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974" y="1371300"/>
            <a:ext cx="8808052" cy="54867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"/>
    </mc:Choice>
    <mc:Fallback xmlns="">
      <p:transition spd="slow" advTm="62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SPECIFICKÉ BUNĚČNÉ IMUNITY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1727" y="1825625"/>
            <a:ext cx="11461687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Základní klinické projevy poruch specifické buněčné imunity</a:t>
            </a:r>
          </a:p>
          <a:p>
            <a:pPr lvl="1"/>
            <a:r>
              <a:rPr lang="cs-CZ" dirty="0"/>
              <a:t>Opakované těžce probíhající infekce špatně odpovídající na léčbu:</a:t>
            </a:r>
          </a:p>
          <a:p>
            <a:pPr lvl="2"/>
            <a:r>
              <a:rPr lang="cs-CZ" dirty="0"/>
              <a:t>Plíce, GIT, kůže</a:t>
            </a:r>
          </a:p>
          <a:p>
            <a:pPr lvl="1"/>
            <a:r>
              <a:rPr lang="cs-CZ" dirty="0"/>
              <a:t>Virové infekce</a:t>
            </a:r>
          </a:p>
          <a:p>
            <a:pPr lvl="1"/>
            <a:r>
              <a:rPr lang="cs-CZ" dirty="0"/>
              <a:t>Intracelulární bakterie </a:t>
            </a:r>
            <a:r>
              <a:rPr lang="cs-CZ" i="1" dirty="0"/>
              <a:t>(M. </a:t>
            </a:r>
            <a:r>
              <a:rPr lang="cs-CZ" i="1" dirty="0" err="1"/>
              <a:t>tuberculosis</a:t>
            </a:r>
            <a:r>
              <a:rPr lang="cs-CZ" i="1" dirty="0"/>
              <a:t>)</a:t>
            </a:r>
          </a:p>
          <a:p>
            <a:pPr lvl="1"/>
            <a:r>
              <a:rPr lang="cs-CZ" dirty="0"/>
              <a:t>Oportunistické infekce (</a:t>
            </a:r>
            <a:r>
              <a:rPr lang="cs-CZ" i="1" dirty="0"/>
              <a:t>různé </a:t>
            </a:r>
            <a:r>
              <a:rPr lang="cs-CZ" i="1" dirty="0" err="1"/>
              <a:t>Candida</a:t>
            </a:r>
            <a:r>
              <a:rPr lang="cs-CZ" i="1" dirty="0"/>
              <a:t>, </a:t>
            </a:r>
            <a:r>
              <a:rPr lang="cs-CZ" i="1" dirty="0" err="1"/>
              <a:t>Pneumocysitis</a:t>
            </a:r>
            <a:r>
              <a:rPr lang="cs-CZ" i="1" dirty="0"/>
              <a:t> </a:t>
            </a:r>
            <a:r>
              <a:rPr lang="cs-CZ" i="1" dirty="0" err="1"/>
              <a:t>carinii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r>
              <a:rPr lang="cs-CZ" dirty="0"/>
              <a:t>hodnocení specifické reakce </a:t>
            </a:r>
            <a:r>
              <a:rPr lang="cs-CZ" dirty="0" smtClean="0"/>
              <a:t>lymfocytů je nutné pro efektivní diagnostiku:</a:t>
            </a:r>
          </a:p>
          <a:p>
            <a:pPr lvl="1"/>
            <a:r>
              <a:rPr lang="cs-CZ" dirty="0" smtClean="0"/>
              <a:t>primárních imunodeficiencí</a:t>
            </a:r>
          </a:p>
          <a:p>
            <a:pPr lvl="1"/>
            <a:r>
              <a:rPr lang="cs-CZ" dirty="0" smtClean="0"/>
              <a:t>sekundárních imunodeficiencí – infekce, malnutrice, trauma, nádory, účinky terapie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utoimunitních nemocí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0484" y="3033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"/>
    </mc:Choice>
    <mc:Fallback xmlns="">
      <p:transition spd="slow" advTm="67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2813" cy="1325563"/>
          </a:xfrm>
        </p:spPr>
        <p:txBody>
          <a:bodyPr/>
          <a:lstStyle/>
          <a:p>
            <a:r>
              <a:rPr lang="cs-CZ" dirty="0" err="1" smtClean="0"/>
              <a:t>Imunomagnetická</a:t>
            </a:r>
            <a:r>
              <a:rPr lang="cs-CZ" dirty="0" smtClean="0"/>
              <a:t> separace – negativní selekce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511" y="1690688"/>
            <a:ext cx="8833932" cy="515025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"/>
    </mc:Choice>
    <mc:Fallback xmlns="">
      <p:transition spd="slow" advTm="7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MACS – automated Magnetic Cell Sorting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Komerční soupravy k izolaci libovolné buněčné subpopulace na magnetické koloně</a:t>
            </a:r>
          </a:p>
          <a:p>
            <a:r>
              <a:rPr lang="cs-CZ" dirty="0" smtClean="0"/>
              <a:t>Použití magnetických partikulí konjugovaných s monoklonálními protilátkami</a:t>
            </a:r>
          </a:p>
          <a:p>
            <a:r>
              <a:rPr lang="cs-CZ" dirty="0" smtClean="0"/>
              <a:t>Buňky lze separovat přímo z plné krve za 40minut, </a:t>
            </a:r>
            <a:r>
              <a:rPr lang="cs-CZ" dirty="0"/>
              <a:t>čistota 95-98</a:t>
            </a:r>
            <a:r>
              <a:rPr lang="cs-CZ" dirty="0" smtClean="0"/>
              <a:t>%</a:t>
            </a:r>
          </a:p>
          <a:p>
            <a:r>
              <a:rPr lang="cs-CZ" dirty="0" smtClean="0"/>
              <a:t>Rychlost metody – až 10milionu buněk za sekundu</a:t>
            </a:r>
          </a:p>
          <a:p>
            <a:r>
              <a:rPr lang="cs-CZ" dirty="0" smtClean="0"/>
              <a:t>Kompatibilní s průtokovou </a:t>
            </a:r>
            <a:r>
              <a:rPr lang="cs-CZ" dirty="0" err="1" smtClean="0"/>
              <a:t>cytometrií</a:t>
            </a:r>
            <a:r>
              <a:rPr lang="cs-CZ" dirty="0" smtClean="0"/>
              <a:t> – lze zároveň provádět fluorescenční i magnetické značení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1018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FACS – Fluorescence Activated Cell Sorting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Založeno na principu průtokové </a:t>
            </a:r>
            <a:r>
              <a:rPr lang="cs-CZ" dirty="0" err="1" smtClean="0"/>
              <a:t>cytometrie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- buňky v suspenzi jsou označeny  monoklonální protilátkou s navázaným </a:t>
            </a:r>
            <a:r>
              <a:rPr lang="cs-CZ" dirty="0" err="1" smtClean="0"/>
              <a:t>fluorochromem</a:t>
            </a:r>
            <a:endParaRPr lang="cs-CZ" dirty="0" smtClean="0"/>
          </a:p>
          <a:p>
            <a:r>
              <a:rPr lang="cs-CZ" dirty="0" smtClean="0"/>
              <a:t>Při průchodu detektorem je pomocí elektrického výboje cílová buňka vychýlena ze své dráhy a nasměrovaná do sběrné zkumavky</a:t>
            </a:r>
          </a:p>
          <a:p>
            <a:r>
              <a:rPr lang="cs-CZ" dirty="0" smtClean="0"/>
              <a:t>Vysoká čistota separace</a:t>
            </a:r>
          </a:p>
          <a:p>
            <a:r>
              <a:rPr lang="cs-CZ" dirty="0" smtClean="0"/>
              <a:t>Průchod až 50 000 buněk za vteřinu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"/>
    </mc:Choice>
    <mc:Fallback xmlns="">
      <p:transition spd="slow" advTm="4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FACS – Fluorescence Activated Cell Sorting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2998" y="1767259"/>
            <a:ext cx="5095672" cy="483782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Výhody</a:t>
            </a:r>
          </a:p>
          <a:p>
            <a:pPr lvl="1"/>
            <a:r>
              <a:rPr lang="cs-CZ" dirty="0" smtClean="0"/>
              <a:t>Možnost přesné definice cílové buněčné populace pomocí vhodné kombinace protilátek</a:t>
            </a:r>
          </a:p>
          <a:p>
            <a:pPr lvl="1"/>
            <a:r>
              <a:rPr lang="cs-CZ" dirty="0" smtClean="0"/>
              <a:t>Vysoká čistota</a:t>
            </a:r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dirty="0" smtClean="0"/>
              <a:t>Nevýhody:</a:t>
            </a:r>
          </a:p>
          <a:p>
            <a:pPr lvl="1"/>
            <a:r>
              <a:rPr lang="cs-CZ" dirty="0" smtClean="0"/>
              <a:t>Finančně náročné na přístrojové vybavení i provedení pokusu</a:t>
            </a:r>
          </a:p>
          <a:p>
            <a:pPr lvl="1"/>
            <a:r>
              <a:rPr lang="cs-CZ" dirty="0" smtClean="0"/>
              <a:t>Časová náročnost</a:t>
            </a:r>
          </a:p>
          <a:p>
            <a:pPr lvl="1"/>
            <a:r>
              <a:rPr lang="cs-CZ" dirty="0" smtClean="0"/>
              <a:t>Ovlivnění životnosti buněk</a:t>
            </a:r>
          </a:p>
          <a:p>
            <a:pPr lvl="1"/>
            <a:r>
              <a:rPr lang="cs-CZ" dirty="0" smtClean="0"/>
              <a:t>Obtížné zajištění sterility</a:t>
            </a:r>
          </a:p>
          <a:p>
            <a:pPr lvl="1"/>
            <a:r>
              <a:rPr lang="cs-CZ" dirty="0" smtClean="0"/>
              <a:t>Nízké výtěžky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670" y="1449420"/>
            <a:ext cx="6582694" cy="5408579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"/>
    </mc:Choice>
    <mc:Fallback xmlns="">
      <p:transition spd="slow" advTm="52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testy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050" y="1394460"/>
            <a:ext cx="10953750" cy="522351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Stimulace plné krve </a:t>
            </a:r>
            <a:r>
              <a:rPr lang="cs-CZ" dirty="0"/>
              <a:t>n</a:t>
            </a:r>
            <a:r>
              <a:rPr lang="cs-CZ" dirty="0" smtClean="0"/>
              <a:t>ebo mononukleárních buněk (PBMC) nebo izolovaných populací</a:t>
            </a:r>
          </a:p>
          <a:p>
            <a:r>
              <a:rPr lang="cs-CZ" dirty="0" smtClean="0"/>
              <a:t>Sledování: </a:t>
            </a:r>
          </a:p>
          <a:p>
            <a:pPr lvl="1"/>
            <a:r>
              <a:rPr lang="cs-CZ" dirty="0" smtClean="0"/>
              <a:t>Proliferace</a:t>
            </a:r>
          </a:p>
          <a:p>
            <a:pPr lvl="1"/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cs-CZ" dirty="0" smtClean="0"/>
          </a:p>
          <a:p>
            <a:pPr lvl="1"/>
            <a:r>
              <a:rPr lang="cs-CZ" dirty="0" smtClean="0"/>
              <a:t>Produkce protilátek</a:t>
            </a:r>
          </a:p>
          <a:p>
            <a:pPr lvl="1"/>
            <a:r>
              <a:rPr lang="cs-CZ" dirty="0" smtClean="0"/>
              <a:t>Exprese aktivačních a </a:t>
            </a:r>
            <a:r>
              <a:rPr lang="cs-CZ" dirty="0" err="1" smtClean="0"/>
              <a:t>kostimulačních</a:t>
            </a:r>
            <a:r>
              <a:rPr lang="cs-CZ" dirty="0" smtClean="0"/>
              <a:t> molekul</a:t>
            </a:r>
          </a:p>
          <a:p>
            <a:pPr lvl="1"/>
            <a:r>
              <a:rPr lang="cs-CZ" dirty="0" smtClean="0"/>
              <a:t>Sledování aktivace transkripčních faktorů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K výše uvedeným metodám používáme:</a:t>
            </a:r>
          </a:p>
          <a:p>
            <a:pPr lvl="1"/>
            <a:r>
              <a:rPr lang="cs-CZ" dirty="0" smtClean="0"/>
              <a:t>In vitro kultivace</a:t>
            </a:r>
          </a:p>
          <a:p>
            <a:pPr lvl="1"/>
            <a:r>
              <a:rPr lang="cs-CZ" dirty="0" smtClean="0"/>
              <a:t>Kultivační média, růstové faktory, aktivační látky, </a:t>
            </a:r>
            <a:r>
              <a:rPr lang="cs-CZ" dirty="0" err="1" smtClean="0"/>
              <a:t>cytokiny</a:t>
            </a:r>
            <a:endParaRPr lang="cs-CZ" dirty="0" smtClean="0"/>
          </a:p>
          <a:p>
            <a:pPr lvl="1"/>
            <a:r>
              <a:rPr lang="cs-CZ" dirty="0" smtClean="0"/>
              <a:t>Atmosféra CO2</a:t>
            </a:r>
          </a:p>
          <a:p>
            <a:pPr lvl="1"/>
            <a:r>
              <a:rPr lang="cs-CZ" dirty="0" smtClean="0"/>
              <a:t>Teplota 37°C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"/>
    </mc:Choice>
    <mc:Fallback xmlns="">
      <p:transition spd="slow" advTm="5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274638"/>
            <a:ext cx="7969696" cy="1143000"/>
          </a:xfrm>
        </p:spPr>
        <p:txBody>
          <a:bodyPr/>
          <a:lstStyle/>
          <a:p>
            <a:r>
              <a:rPr lang="cs-CZ" sz="3200" b="1" dirty="0" smtClean="0">
                <a:latin typeface="Verdana" pitchFamily="34" charset="0"/>
              </a:rPr>
              <a:t>Aktivace T-lymfocytů  </a:t>
            </a:r>
            <a:endParaRPr lang="cs-CZ" sz="3200" b="1" dirty="0">
              <a:latin typeface="Verdana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dirty="0"/>
              <a:t>T-lymfocyty poznávají antigeny pouze ve formě </a:t>
            </a:r>
            <a:r>
              <a:rPr lang="cs-CZ" b="1" dirty="0"/>
              <a:t>peptidových</a:t>
            </a:r>
            <a:r>
              <a:rPr lang="cs-CZ" dirty="0"/>
              <a:t> </a:t>
            </a:r>
            <a:r>
              <a:rPr lang="cs-CZ" b="1" dirty="0"/>
              <a:t>fragmentů vázaných na MHC I nebo II</a:t>
            </a:r>
            <a:r>
              <a:rPr lang="cs-CZ" dirty="0"/>
              <a:t>. </a:t>
            </a:r>
            <a:r>
              <a:rPr lang="cs-CZ" i="1" dirty="0"/>
              <a:t>(</a:t>
            </a:r>
            <a:r>
              <a:rPr lang="cs-CZ" i="1" dirty="0" err="1"/>
              <a:t>Fenomen</a:t>
            </a:r>
            <a:r>
              <a:rPr lang="cs-CZ" i="1" dirty="0"/>
              <a:t> MHC-restrikce) na antigen prezentujících buňkách (APC) – dendritické buňky, makrofágy</a:t>
            </a:r>
          </a:p>
          <a:p>
            <a:pPr>
              <a:lnSpc>
                <a:spcPct val="80000"/>
              </a:lnSpc>
            </a:pPr>
            <a:r>
              <a:rPr lang="cs-CZ" dirty="0" smtClean="0"/>
              <a:t>Antigen </a:t>
            </a:r>
            <a:r>
              <a:rPr lang="cs-CZ" dirty="0"/>
              <a:t>musí být nejdříve v APC</a:t>
            </a:r>
            <a:r>
              <a:rPr lang="cs-CZ" i="1" dirty="0"/>
              <a:t> „zpracován“ (</a:t>
            </a:r>
            <a:r>
              <a:rPr lang="cs-CZ" i="1" dirty="0" err="1"/>
              <a:t>processing</a:t>
            </a:r>
            <a:r>
              <a:rPr lang="cs-CZ" i="1" dirty="0"/>
              <a:t>)- </a:t>
            </a:r>
            <a:r>
              <a:rPr lang="cs-CZ" dirty="0"/>
              <a:t>nativní protein je proteolyticky degradován na peptidy, které se intracelulárně váží na molekuly MHC. Tento komplex se dostává na buněčnou membránu antigen prezentující buňky, kde je schopen reagovat s T-lymfocytem prostřednictvím TCR, který je pro daný </a:t>
            </a:r>
            <a:r>
              <a:rPr lang="cs-CZ" dirty="0" err="1"/>
              <a:t>Ag</a:t>
            </a:r>
            <a:r>
              <a:rPr lang="cs-CZ" dirty="0"/>
              <a:t> specifický.</a:t>
            </a:r>
          </a:p>
          <a:p>
            <a:pPr>
              <a:lnSpc>
                <a:spcPct val="80000"/>
              </a:lnSpc>
            </a:pPr>
            <a:r>
              <a:rPr lang="cs-CZ" dirty="0" smtClean="0"/>
              <a:t>Každý T-lymfocyt v krvi může být specifický pro jiný </a:t>
            </a:r>
            <a:r>
              <a:rPr lang="cs-CZ" dirty="0" err="1" smtClean="0"/>
              <a:t>Ag</a:t>
            </a:r>
            <a:r>
              <a:rPr lang="cs-CZ" dirty="0" smtClean="0"/>
              <a:t> – je </a:t>
            </a:r>
            <a:r>
              <a:rPr lang="cs-CZ" b="1" dirty="0" smtClean="0"/>
              <a:t>nutné najít látky schopné aktivovat všechny T-lymfocyty</a:t>
            </a:r>
            <a:endParaRPr lang="cs-CZ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0895" y="6075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"/>
    </mc:Choice>
    <mc:Fallback xmlns="">
      <p:transition spd="slow" advTm="68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2" y="1095376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2080" y="-1143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Aktivace TCR antigenem a </a:t>
            </a:r>
            <a:r>
              <a:rPr lang="cs-CZ" altLang="cs-CZ" sz="3200" b="1" dirty="0" err="1"/>
              <a:t>superantigenem</a:t>
            </a:r>
            <a:endParaRPr lang="en-US" alt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48655" y="25939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48431" y="53308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100955" y="33147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748656" y="31702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372168" y="44672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43605" y="2090739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48656" y="37465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292668" y="53308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300730" y="2738439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80006" y="2738439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651444" y="3675064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27706" y="3675064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812031" y="2738439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092894" y="2738439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164330" y="3675064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740594" y="3675064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076768" y="33147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744856" y="31702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361679" y="1095376"/>
            <a:ext cx="379591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Příklady </a:t>
            </a:r>
            <a:r>
              <a:rPr lang="cs-CZ" sz="2800" b="1" dirty="0" err="1" smtClean="0"/>
              <a:t>superantigenů</a:t>
            </a:r>
            <a:r>
              <a:rPr lang="cs-CZ" sz="2800" b="1" dirty="0" smtClean="0"/>
              <a:t>:</a:t>
            </a:r>
          </a:p>
          <a:p>
            <a:endParaRPr lang="cs-CZ" sz="2800" b="1" dirty="0" smtClean="0"/>
          </a:p>
          <a:p>
            <a:r>
              <a:rPr lang="en-GB" sz="2800" b="1" dirty="0" err="1" smtClean="0"/>
              <a:t>phytohemagglutinin</a:t>
            </a:r>
            <a:r>
              <a:rPr lang="en-GB" sz="2800" b="1" dirty="0" smtClean="0"/>
              <a:t> </a:t>
            </a:r>
            <a:r>
              <a:rPr lang="en-GB" sz="2800" b="1" dirty="0"/>
              <a:t>(PHA) </a:t>
            </a:r>
            <a:endParaRPr lang="cs-CZ" sz="2800" b="1" dirty="0" smtClean="0"/>
          </a:p>
          <a:p>
            <a:endParaRPr lang="cs-CZ" sz="2800" b="1" dirty="0" smtClean="0"/>
          </a:p>
          <a:p>
            <a:r>
              <a:rPr lang="en-GB" sz="2800" b="1" dirty="0" err="1" smtClean="0"/>
              <a:t>concanavalin</a:t>
            </a:r>
            <a:r>
              <a:rPr lang="en-GB" sz="2800" b="1" dirty="0" smtClean="0"/>
              <a:t> </a:t>
            </a:r>
            <a:r>
              <a:rPr lang="en-GB" sz="2800" b="1" dirty="0"/>
              <a:t>A (</a:t>
            </a:r>
            <a:r>
              <a:rPr lang="en-GB" sz="2800" b="1" dirty="0" err="1"/>
              <a:t>ConA</a:t>
            </a:r>
            <a:r>
              <a:rPr lang="en-GB" sz="2800" b="1" dirty="0"/>
              <a:t>) </a:t>
            </a:r>
            <a:endParaRPr lang="cs-CZ" sz="2800" b="1" dirty="0" smtClean="0"/>
          </a:p>
          <a:p>
            <a:endParaRPr lang="cs-CZ" sz="2800" b="1" dirty="0"/>
          </a:p>
          <a:p>
            <a:r>
              <a:rPr lang="en-GB" sz="2800" b="1" dirty="0" smtClean="0"/>
              <a:t>pokeweed </a:t>
            </a:r>
            <a:r>
              <a:rPr lang="en-GB" sz="2800" b="1" dirty="0"/>
              <a:t>mitogen (PWM) </a:t>
            </a:r>
            <a:endParaRPr lang="cs-CZ" sz="2800" b="1" dirty="0" smtClean="0"/>
          </a:p>
          <a:p>
            <a:endParaRPr lang="cs-CZ" sz="2800" b="1" dirty="0" smtClean="0"/>
          </a:p>
          <a:p>
            <a:endParaRPr lang="cs-CZ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7568" y="5468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"/>
    </mc:Choice>
    <mc:Fallback xmlns="">
      <p:transition spd="slow" advTm="64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Funkční vyšetření T-lymfocytů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Aktivace</a:t>
            </a:r>
          </a:p>
          <a:p>
            <a:r>
              <a:rPr lang="cs-CZ" dirty="0" smtClean="0"/>
              <a:t>Proliferace</a:t>
            </a:r>
          </a:p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cs-CZ" dirty="0" smtClean="0"/>
          </a:p>
          <a:p>
            <a:r>
              <a:rPr lang="cs-CZ" dirty="0" smtClean="0"/>
              <a:t>Vyšetření exprese </a:t>
            </a:r>
            <a:r>
              <a:rPr lang="cs-CZ" dirty="0" err="1" smtClean="0"/>
              <a:t>kostimulačních</a:t>
            </a:r>
            <a:r>
              <a:rPr lang="cs-CZ" dirty="0" smtClean="0"/>
              <a:t> molekul CD40L, ICOS</a:t>
            </a:r>
          </a:p>
          <a:p>
            <a:endParaRPr lang="cs-CZ" dirty="0"/>
          </a:p>
          <a:p>
            <a:r>
              <a:rPr lang="cs-CZ" dirty="0" smtClean="0"/>
              <a:t>Průběh aktivace lymfocytů je možné sledovat pomocí povrchových </a:t>
            </a:r>
            <a:r>
              <a:rPr lang="cs-CZ" dirty="0" err="1" smtClean="0"/>
              <a:t>markerů</a:t>
            </a:r>
            <a:r>
              <a:rPr lang="cs-CZ" dirty="0" smtClean="0"/>
              <a:t> exprimovaných v určitých fázích aktivace na povrchu nebo uvnitř lymfocytů</a:t>
            </a:r>
            <a:endParaRPr lang="en-US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"/>
    </mc:Choice>
    <mc:Fallback xmlns="">
      <p:transition spd="slow" advTm="47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5752" y="437800"/>
            <a:ext cx="8534400" cy="75895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Změny povrchových molekul </a:t>
            </a:r>
            <a:r>
              <a:rPr lang="cs-CZ" b="1" dirty="0"/>
              <a:t>n</a:t>
            </a:r>
            <a:r>
              <a:rPr lang="cs-CZ" b="1" dirty="0" smtClean="0"/>
              <a:t>a povrchu T-lymfocytů během aktivace</a:t>
            </a:r>
            <a:endParaRPr lang="cs-CZ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1" y="168937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546860" y="6401074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"/>
    </mc:Choice>
    <mc:Fallback xmlns="">
      <p:transition spd="slow" advTm="60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Příprava vzorku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Nesrážlivá krev odebraná do Heparinu – v případě přímé stimulace v plné krvi</a:t>
            </a:r>
          </a:p>
          <a:p>
            <a:r>
              <a:rPr lang="cs-CZ" dirty="0" smtClean="0"/>
              <a:t>Odběr do EDTA – nutnost </a:t>
            </a:r>
            <a:r>
              <a:rPr lang="cs-CZ" dirty="0" err="1" smtClean="0"/>
              <a:t>odmytí</a:t>
            </a:r>
            <a:r>
              <a:rPr lang="cs-CZ" dirty="0" smtClean="0"/>
              <a:t> kyseliny diamin </a:t>
            </a:r>
            <a:r>
              <a:rPr lang="cs-CZ" dirty="0" err="1" smtClean="0"/>
              <a:t>tetraoctové</a:t>
            </a:r>
            <a:r>
              <a:rPr lang="cs-CZ" dirty="0" smtClean="0"/>
              <a:t> – </a:t>
            </a:r>
            <a:r>
              <a:rPr lang="cs-CZ" dirty="0" err="1" smtClean="0"/>
              <a:t>chelatuje</a:t>
            </a:r>
            <a:r>
              <a:rPr lang="cs-CZ" dirty="0" smtClean="0"/>
              <a:t> kalcium a tím fixuje lymfocyty - izolace PBMC</a:t>
            </a:r>
          </a:p>
          <a:p>
            <a:r>
              <a:rPr lang="cs-CZ" dirty="0" smtClean="0"/>
              <a:t>Naředěná krev či izolované buňky se </a:t>
            </a:r>
            <a:r>
              <a:rPr lang="cs-CZ" dirty="0" err="1" smtClean="0"/>
              <a:t>napipetují</a:t>
            </a:r>
            <a:r>
              <a:rPr lang="cs-CZ" dirty="0" smtClean="0"/>
              <a:t> do jamek kultivační destičky, přidá se médium, stimulátory a aktivuje se:</a:t>
            </a:r>
          </a:p>
          <a:p>
            <a:r>
              <a:rPr lang="cs-CZ" dirty="0" smtClean="0"/>
              <a:t>Aktivace: 4-24 hod v závislosti na použitém stimulans</a:t>
            </a:r>
          </a:p>
          <a:p>
            <a:r>
              <a:rPr lang="cs-CZ" dirty="0" smtClean="0"/>
              <a:t>Proliferace: nejméně 2-3 dny, v závislosti na druhu stimulace</a:t>
            </a:r>
          </a:p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r>
              <a:rPr lang="cs-CZ" dirty="0" smtClean="0"/>
              <a:t>: 4-72 hod – v závislosti na druhu </a:t>
            </a:r>
            <a:r>
              <a:rPr lang="cs-CZ" dirty="0" err="1" smtClean="0"/>
              <a:t>cytokinů</a:t>
            </a:r>
            <a:endParaRPr lang="en-US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"/>
    </mc:Choice>
    <mc:Fallback xmlns="">
      <p:transition spd="slow" advTm="4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Druhy lymfocytů a jejich funkce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825625"/>
            <a:ext cx="595122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T-lymfocyty</a:t>
            </a:r>
          </a:p>
          <a:p>
            <a:pPr lvl="1"/>
            <a:r>
              <a:rPr lang="cs-CZ" dirty="0" smtClean="0"/>
              <a:t>Proliferace</a:t>
            </a:r>
          </a:p>
          <a:p>
            <a:pPr lvl="1"/>
            <a:r>
              <a:rPr lang="cs-CZ" dirty="0" smtClean="0"/>
              <a:t>Pomocné CD4+ - </a:t>
            </a:r>
            <a:r>
              <a:rPr lang="cs-CZ" dirty="0" err="1" smtClean="0"/>
              <a:t>Th</a:t>
            </a:r>
            <a:r>
              <a:rPr lang="cs-CZ" dirty="0" smtClean="0"/>
              <a:t> lymfocyty produkce </a:t>
            </a:r>
            <a:r>
              <a:rPr lang="cs-CZ" dirty="0" err="1" smtClean="0"/>
              <a:t>cytokinů</a:t>
            </a:r>
            <a:r>
              <a:rPr lang="cs-CZ" dirty="0" smtClean="0"/>
              <a:t> k aktivaci makrofágů, pomoc cytotoxickým a B-lymfocytům</a:t>
            </a:r>
          </a:p>
          <a:p>
            <a:pPr lvl="1"/>
            <a:r>
              <a:rPr lang="cs-CZ" dirty="0" smtClean="0"/>
              <a:t>Cytotoxické T-lymfocyty: zabíjení infikovaných buněk, produkce </a:t>
            </a:r>
            <a:r>
              <a:rPr lang="cs-CZ" dirty="0" err="1" smtClean="0"/>
              <a:t>cytokinů</a:t>
            </a:r>
            <a:endParaRPr lang="cs-CZ" dirty="0"/>
          </a:p>
          <a:p>
            <a:r>
              <a:rPr lang="cs-CZ" b="1" dirty="0" smtClean="0"/>
              <a:t>B-lymfocyty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produkce protilátek</a:t>
            </a:r>
          </a:p>
          <a:p>
            <a:pPr lvl="1"/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cs-CZ" dirty="0" smtClean="0"/>
          </a:p>
          <a:p>
            <a:pPr lvl="1"/>
            <a:r>
              <a:rPr lang="cs-CZ" dirty="0" smtClean="0"/>
              <a:t>proliferace</a:t>
            </a:r>
          </a:p>
          <a:p>
            <a:r>
              <a:rPr lang="cs-CZ" b="1" dirty="0" smtClean="0"/>
              <a:t>NK – buňky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aktivace</a:t>
            </a:r>
            <a:endParaRPr lang="cs-CZ" dirty="0"/>
          </a:p>
          <a:p>
            <a:pPr lvl="1"/>
            <a:r>
              <a:rPr lang="cs-CZ" dirty="0" smtClean="0"/>
              <a:t>zabíjení infikovaných či nádorových buněk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981" y="1258986"/>
            <a:ext cx="6766560" cy="530511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"/>
    </mc:Choice>
    <mc:Fallback xmlns="">
      <p:transition spd="slow" advTm="4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931224" cy="1143000"/>
          </a:xfrm>
        </p:spPr>
        <p:txBody>
          <a:bodyPr>
            <a:normAutofit/>
          </a:bodyPr>
          <a:lstStyle/>
          <a:p>
            <a:r>
              <a:rPr lang="cs-CZ" b="1" dirty="0" smtClean="0"/>
              <a:t>Aktivace a proliferace T-lymfocytů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Časná aktivace – vyšetření povrchových znaků CD69 – vystupuje na povrch 4hodiny od začátku aktivace v závislosti na způsobu aktivace</a:t>
            </a:r>
          </a:p>
          <a:p>
            <a:r>
              <a:rPr lang="cs-CZ" dirty="0" smtClean="0"/>
              <a:t>CD25- vystupuje na povrch po 12-ti hodinách od začátku aktivace</a:t>
            </a:r>
          </a:p>
          <a:p>
            <a:r>
              <a:rPr lang="cs-CZ" dirty="0" smtClean="0"/>
              <a:t>Proliferace – schopnost T-lymfocytů množit se po </a:t>
            </a:r>
            <a:r>
              <a:rPr lang="cs-CZ" dirty="0" err="1" smtClean="0"/>
              <a:t>Ag</a:t>
            </a:r>
            <a:r>
              <a:rPr lang="cs-CZ" dirty="0" smtClean="0"/>
              <a:t> stimulaci</a:t>
            </a:r>
          </a:p>
          <a:p>
            <a:r>
              <a:rPr lang="en-GB" dirty="0" err="1" smtClean="0"/>
              <a:t>phytohemagglutinin</a:t>
            </a:r>
            <a:r>
              <a:rPr lang="en-GB" dirty="0" smtClean="0"/>
              <a:t> (PHA) (</a:t>
            </a:r>
            <a:r>
              <a:rPr lang="en-GB" dirty="0" err="1" smtClean="0"/>
              <a:t>Fazole</a:t>
            </a:r>
            <a:r>
              <a:rPr lang="en-GB" dirty="0" smtClean="0"/>
              <a:t> </a:t>
            </a:r>
            <a:r>
              <a:rPr lang="en-GB" dirty="0" err="1" smtClean="0"/>
              <a:t>zahradní</a:t>
            </a:r>
            <a:r>
              <a:rPr lang="en-GB" dirty="0" smtClean="0"/>
              <a:t>) </a:t>
            </a:r>
            <a:endParaRPr lang="cs-CZ" dirty="0" smtClean="0"/>
          </a:p>
          <a:p>
            <a:r>
              <a:rPr lang="en-GB" dirty="0" err="1" smtClean="0"/>
              <a:t>concanavalin</a:t>
            </a:r>
            <a:r>
              <a:rPr lang="en-GB" dirty="0" smtClean="0"/>
              <a:t> A (</a:t>
            </a:r>
            <a:r>
              <a:rPr lang="en-GB" dirty="0" err="1" smtClean="0"/>
              <a:t>ConA</a:t>
            </a:r>
            <a:r>
              <a:rPr lang="en-GB" dirty="0" smtClean="0"/>
              <a:t>) (Jack Bean) </a:t>
            </a:r>
            <a:endParaRPr lang="cs-CZ" dirty="0" smtClean="0"/>
          </a:p>
          <a:p>
            <a:r>
              <a:rPr lang="en-GB" dirty="0" smtClean="0"/>
              <a:t>pokeweed mitogen (PWM) (</a:t>
            </a:r>
            <a:r>
              <a:rPr lang="en-GB" dirty="0" err="1" smtClean="0"/>
              <a:t>Líčidlo</a:t>
            </a:r>
            <a:r>
              <a:rPr lang="en-GB" dirty="0" smtClean="0"/>
              <a:t> </a:t>
            </a:r>
            <a:r>
              <a:rPr lang="en-GB" dirty="0" err="1" smtClean="0"/>
              <a:t>americké</a:t>
            </a:r>
            <a:r>
              <a:rPr lang="en-GB" dirty="0" smtClean="0"/>
              <a:t>)</a:t>
            </a:r>
            <a:endParaRPr lang="cs-CZ" dirty="0" smtClean="0"/>
          </a:p>
          <a:p>
            <a:r>
              <a:rPr lang="cs-CZ" dirty="0" smtClean="0"/>
              <a:t>Anti-CD3+ anti- CD28</a:t>
            </a:r>
          </a:p>
          <a:p>
            <a:endParaRPr lang="en-US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4927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"/>
    </mc:Choice>
    <mc:Fallback xmlns="">
      <p:transition spd="slow" advTm="46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5752" y="36579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Měření aktivace a proliferace </a:t>
            </a:r>
            <a:br>
              <a:rPr lang="cs-CZ" b="1" dirty="0" smtClean="0"/>
            </a:br>
            <a:r>
              <a:rPr lang="cs-CZ" b="1" dirty="0" smtClean="0"/>
              <a:t>T-lymfocytů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Aktivace - metodou průtokové </a:t>
            </a:r>
            <a:r>
              <a:rPr lang="cs-CZ" dirty="0" err="1" smtClean="0"/>
              <a:t>cytmetrie</a:t>
            </a:r>
            <a:endParaRPr lang="cs-CZ" dirty="0" smtClean="0"/>
          </a:p>
          <a:p>
            <a:r>
              <a:rPr lang="cs-CZ" dirty="0" smtClean="0"/>
              <a:t>Proliferace: 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Inkorporace radioaktivně značeného </a:t>
            </a:r>
            <a:r>
              <a:rPr lang="cs-CZ" dirty="0" err="1" smtClean="0">
                <a:solidFill>
                  <a:schemeClr val="tx1"/>
                </a:solidFill>
              </a:rPr>
              <a:t>thymidinu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Inkorporace </a:t>
            </a:r>
            <a:r>
              <a:rPr lang="cs-CZ" dirty="0" err="1"/>
              <a:t>b</a:t>
            </a:r>
            <a:r>
              <a:rPr lang="cs-CZ" dirty="0" err="1" smtClean="0">
                <a:solidFill>
                  <a:schemeClr val="tx1"/>
                </a:solidFill>
              </a:rPr>
              <a:t>romdeoxiuridinu</a:t>
            </a:r>
            <a:r>
              <a:rPr lang="cs-CZ" dirty="0" smtClean="0">
                <a:solidFill>
                  <a:schemeClr val="tx1"/>
                </a:solidFill>
              </a:rPr>
              <a:t> či jiných analogů do DNA, jejich následné označení a měření : spektrofotometricky, </a:t>
            </a:r>
            <a:r>
              <a:rPr lang="cs-CZ" dirty="0" err="1" smtClean="0">
                <a:solidFill>
                  <a:schemeClr val="tx1"/>
                </a:solidFill>
              </a:rPr>
              <a:t>flourescenčně</a:t>
            </a:r>
            <a:r>
              <a:rPr lang="cs-CZ" dirty="0" smtClean="0">
                <a:solidFill>
                  <a:schemeClr val="tx1"/>
                </a:solidFill>
              </a:rPr>
              <a:t>, průtokovou </a:t>
            </a:r>
            <a:r>
              <a:rPr lang="cs-CZ" dirty="0" err="1" smtClean="0">
                <a:solidFill>
                  <a:schemeClr val="tx1"/>
                </a:solidFill>
              </a:rPr>
              <a:t>cytometrií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Měření </a:t>
            </a:r>
            <a:r>
              <a:rPr lang="cs-CZ" dirty="0" err="1" smtClean="0">
                <a:solidFill>
                  <a:schemeClr val="tx1"/>
                </a:solidFill>
              </a:rPr>
              <a:t>Ag</a:t>
            </a:r>
            <a:r>
              <a:rPr lang="cs-CZ" dirty="0" smtClean="0">
                <a:solidFill>
                  <a:schemeClr val="tx1"/>
                </a:solidFill>
              </a:rPr>
              <a:t> Ki-67 – jaderný protein, podílející se na regulaci buněčného dělení, exprimuje se pouze při proliferaci buňky – detekce: průtoková </a:t>
            </a:r>
            <a:r>
              <a:rPr lang="cs-CZ" dirty="0" err="1" smtClean="0">
                <a:solidFill>
                  <a:schemeClr val="tx1"/>
                </a:solidFill>
              </a:rPr>
              <a:t>cytometrie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Poznámka – jedná se o měření jaderného </a:t>
            </a:r>
            <a:r>
              <a:rPr lang="cs-CZ" dirty="0" err="1" smtClean="0">
                <a:solidFill>
                  <a:schemeClr val="tx1"/>
                </a:solidFill>
              </a:rPr>
              <a:t>Ag</a:t>
            </a:r>
            <a:r>
              <a:rPr lang="cs-CZ" dirty="0" smtClean="0">
                <a:solidFill>
                  <a:schemeClr val="tx1"/>
                </a:solidFill>
              </a:rPr>
              <a:t>, nutnost fixace a </a:t>
            </a:r>
            <a:r>
              <a:rPr lang="cs-CZ" dirty="0" err="1" smtClean="0">
                <a:solidFill>
                  <a:schemeClr val="tx1"/>
                </a:solidFill>
              </a:rPr>
              <a:t>permeabilizace</a:t>
            </a:r>
            <a:r>
              <a:rPr lang="cs-CZ" dirty="0" smtClean="0">
                <a:solidFill>
                  <a:schemeClr val="tx1"/>
                </a:solidFill>
              </a:rPr>
              <a:t> membrány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5917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"/>
    </mc:Choice>
    <mc:Fallback xmlns="">
      <p:transition spd="slow" advTm="52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685" y="640788"/>
            <a:ext cx="8106648" cy="6038526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4638" y="5668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"/>
    </mc:Choice>
    <mc:Fallback xmlns="">
      <p:transition spd="slow" advTm="5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325" y="63726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Měření aktivace T-lymfocytů pomocí průtokové </a:t>
            </a:r>
            <a:r>
              <a:rPr lang="cs-CZ" dirty="0" err="1" smtClean="0"/>
              <a:t>cytometrie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912221"/>
            <a:ext cx="224790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288492"/>
            <a:ext cx="2247900" cy="24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5" y="4425652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7" y="1912221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33" y="4425652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41" y="1912221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3935760" y="5872668"/>
            <a:ext cx="100811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V="1">
            <a:off x="4151784" y="3280380"/>
            <a:ext cx="864096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4882326" y="1266567"/>
            <a:ext cx="228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Exprese CD25 bez stimulace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733964" y="1248928"/>
            <a:ext cx="228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Exprese CD25 po stimulaci</a:t>
            </a:r>
            <a:endParaRPr lang="cs-CZ" dirty="0"/>
          </a:p>
        </p:txBody>
      </p:sp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"/>
    </mc:Choice>
    <mc:Fallback xmlns="">
      <p:transition spd="slow" advTm="46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2424" y="211046"/>
            <a:ext cx="7620000" cy="75551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Měření proliferace T-lymfocytů pomocí průtokové </a:t>
            </a:r>
            <a:r>
              <a:rPr lang="cs-CZ" dirty="0" err="1" smtClean="0"/>
              <a:t>cytometrie</a:t>
            </a:r>
            <a:endParaRPr lang="en-US" dirty="0"/>
          </a:p>
        </p:txBody>
      </p:sp>
      <p:grpSp>
        <p:nvGrpSpPr>
          <p:cNvPr id="3" name="Skupina 2"/>
          <p:cNvGrpSpPr/>
          <p:nvPr/>
        </p:nvGrpSpPr>
        <p:grpSpPr>
          <a:xfrm>
            <a:off x="1991544" y="1223010"/>
            <a:ext cx="8305918" cy="5634990"/>
            <a:chOff x="1919536" y="882085"/>
            <a:chExt cx="8305918" cy="5973583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1810504"/>
              <a:ext cx="224790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4402792"/>
              <a:ext cx="2247900" cy="2446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152" y="1810504"/>
              <a:ext cx="230124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144" y="4546808"/>
              <a:ext cx="230124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72" y="1810504"/>
              <a:ext cx="230124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56" y="4539952"/>
              <a:ext cx="230124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Přímá spojnice se šipkou 4"/>
            <p:cNvCxnSpPr/>
            <p:nvPr/>
          </p:nvCxnSpPr>
          <p:spPr>
            <a:xfrm flipV="1">
              <a:off x="4151784" y="3394680"/>
              <a:ext cx="864096" cy="15121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se šipkou 6"/>
            <p:cNvCxnSpPr/>
            <p:nvPr/>
          </p:nvCxnSpPr>
          <p:spPr>
            <a:xfrm>
              <a:off x="3935760" y="5986968"/>
              <a:ext cx="100811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/>
            <p:nvPr/>
          </p:nvCxnSpPr>
          <p:spPr>
            <a:xfrm>
              <a:off x="2783632" y="2530584"/>
              <a:ext cx="0" cy="17281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5231904" y="141554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Nestimulované</a:t>
              </a:r>
              <a:endParaRPr lang="en-US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7896200" y="138306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Stimulované PHA</a:t>
              </a:r>
              <a:endParaRPr lang="en-US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5094070" y="882085"/>
              <a:ext cx="2285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Exprese Ki-67 bez stimulace</a:t>
              </a:r>
              <a:endParaRPr lang="cs-CZ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7883724" y="907683"/>
              <a:ext cx="2341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Exprese Ki-67 po stimulaci</a:t>
              </a:r>
              <a:endParaRPr lang="cs-CZ" dirty="0"/>
            </a:p>
          </p:txBody>
        </p:sp>
      </p:grp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9905" y="5733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"/>
    </mc:Choice>
    <mc:Fallback xmlns="">
      <p:transition spd="slow" advTm="51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Měření produkce </a:t>
            </a:r>
            <a:r>
              <a:rPr lang="cs-CZ" b="1" dirty="0" err="1" smtClean="0"/>
              <a:t>cytokinů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 plazmě – odráží spíše činnost monocytů</a:t>
            </a:r>
          </a:p>
          <a:p>
            <a:r>
              <a:rPr lang="cs-CZ" dirty="0" smtClean="0"/>
              <a:t>V </a:t>
            </a:r>
            <a:r>
              <a:rPr lang="cs-CZ" dirty="0" err="1" smtClean="0"/>
              <a:t>supernatantu</a:t>
            </a:r>
            <a:r>
              <a:rPr lang="cs-CZ" dirty="0" smtClean="0"/>
              <a:t> kultivovaných buněk</a:t>
            </a:r>
          </a:p>
          <a:p>
            <a:pPr marL="0" indent="0">
              <a:buNone/>
            </a:pPr>
            <a:r>
              <a:rPr lang="cs-CZ" b="1" dirty="0" smtClean="0"/>
              <a:t>Použité metody</a:t>
            </a:r>
          </a:p>
          <a:p>
            <a:r>
              <a:rPr lang="cs-CZ" dirty="0" smtClean="0"/>
              <a:t>ELISA</a:t>
            </a:r>
          </a:p>
          <a:p>
            <a:r>
              <a:rPr lang="cs-CZ" dirty="0" smtClean="0"/>
              <a:t>Přímo v buňkách – průtoková </a:t>
            </a:r>
            <a:r>
              <a:rPr lang="cs-CZ" dirty="0" err="1" smtClean="0"/>
              <a:t>cytometrie</a:t>
            </a:r>
            <a:r>
              <a:rPr lang="cs-CZ" dirty="0" smtClean="0"/>
              <a:t> nutné přidat </a:t>
            </a:r>
            <a:r>
              <a:rPr lang="cs-CZ" dirty="0" err="1" smtClean="0"/>
              <a:t>Brefeldin</a:t>
            </a:r>
            <a:r>
              <a:rPr lang="cs-CZ" dirty="0" smtClean="0"/>
              <a:t> nebo </a:t>
            </a:r>
            <a:r>
              <a:rPr lang="cs-CZ" dirty="0" err="1" smtClean="0"/>
              <a:t>Monensim</a:t>
            </a:r>
            <a:r>
              <a:rPr lang="cs-CZ" dirty="0" smtClean="0"/>
              <a:t>, látky zabraňující vyplavování </a:t>
            </a:r>
            <a:r>
              <a:rPr lang="cs-CZ" dirty="0" err="1" smtClean="0"/>
              <a:t>cytokinů</a:t>
            </a:r>
            <a:r>
              <a:rPr lang="cs-CZ" dirty="0" smtClean="0"/>
              <a:t>  ven z buňky</a:t>
            </a:r>
          </a:p>
          <a:p>
            <a:r>
              <a:rPr lang="cs-CZ" dirty="0"/>
              <a:t> </a:t>
            </a:r>
            <a:r>
              <a:rPr lang="cs-CZ" dirty="0" smtClean="0"/>
              <a:t>ELISPOT</a:t>
            </a:r>
            <a:endParaRPr lang="en-US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2087" y="3250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"/>
    </mc:Choice>
    <mc:Fallback xmlns="">
      <p:transition spd="slow" advTm="4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Th1, Th2 a Th17 lymfocyty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546860" y="6401074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604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"/>
    </mc:Choice>
    <mc:Fallback xmlns="">
      <p:transition spd="slow" advTm="46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18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r>
              <a:rPr lang="cs-CZ" dirty="0" smtClean="0"/>
              <a:t> – IFN </a:t>
            </a:r>
            <a:r>
              <a:rPr lang="cs-CZ" dirty="0" err="1" smtClean="0"/>
              <a:t>gamma</a:t>
            </a:r>
            <a:r>
              <a:rPr lang="cs-CZ" dirty="0" smtClean="0"/>
              <a:t> po 18 hod stimulace – vyšetření pomocí průtokové </a:t>
            </a:r>
            <a:r>
              <a:rPr lang="cs-CZ" dirty="0" err="1" smtClean="0"/>
              <a:t>cytometrie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00" y="1637908"/>
            <a:ext cx="2247900" cy="24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38" y="4223340"/>
            <a:ext cx="2247900" cy="24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775068"/>
            <a:ext cx="224790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223340"/>
            <a:ext cx="2247900" cy="24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3575720" y="3140968"/>
            <a:ext cx="7200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4223792" y="2780928"/>
            <a:ext cx="2304256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4151784" y="5589240"/>
            <a:ext cx="208823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6520" y="5392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"/>
    </mc:Choice>
    <mc:Fallback xmlns="">
      <p:transition spd="slow" advTm="4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aktivace transkripčních faktorů, příklad aktivita </a:t>
            </a:r>
            <a:r>
              <a:rPr lang="cs-CZ" dirty="0"/>
              <a:t>NF-</a:t>
            </a:r>
            <a:r>
              <a:rPr lang="el-GR" dirty="0"/>
              <a:t>κ</a:t>
            </a:r>
            <a:r>
              <a:rPr lang="cs-CZ" dirty="0" smtClean="0"/>
              <a:t>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 přijetí aktivačního signálu dochází v lymfocytu nebo dalších buňkách imunitního systému k postupnému zapojování jednotlivých transkripčních faktorů. Jedním z nejdůležitějších je transkripční faktor NF-</a:t>
            </a:r>
            <a:r>
              <a:rPr lang="el-GR" dirty="0"/>
              <a:t>κ</a:t>
            </a:r>
            <a:r>
              <a:rPr lang="cs-CZ" dirty="0"/>
              <a:t>B 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tvořen skupinou transkripčních faktorů, k nimž patří pět známých členů: p50, p52, </a:t>
            </a:r>
            <a:r>
              <a:rPr lang="cs-CZ" dirty="0" err="1"/>
              <a:t>RelA</a:t>
            </a:r>
            <a:r>
              <a:rPr lang="cs-CZ" dirty="0"/>
              <a:t> (p65), c-</a:t>
            </a:r>
            <a:r>
              <a:rPr lang="cs-CZ" dirty="0" err="1"/>
              <a:t>Rel</a:t>
            </a:r>
            <a:r>
              <a:rPr lang="cs-CZ" dirty="0"/>
              <a:t> a </a:t>
            </a:r>
            <a:r>
              <a:rPr lang="cs-CZ" dirty="0" err="1"/>
              <a:t>RelB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Aktivace je </a:t>
            </a:r>
            <a:r>
              <a:rPr lang="cs-CZ" dirty="0"/>
              <a:t>regulována udržováním NF-</a:t>
            </a:r>
            <a:r>
              <a:rPr lang="el-GR" dirty="0"/>
              <a:t>κ</a:t>
            </a:r>
            <a:r>
              <a:rPr lang="cs-CZ" dirty="0"/>
              <a:t>B v inaktivní formě v cytoplazmě nestimulovaných buněk vazbou na inhibiční molekulu zvanou I</a:t>
            </a:r>
            <a:r>
              <a:rPr lang="el-GR" dirty="0"/>
              <a:t>κ</a:t>
            </a:r>
            <a:r>
              <a:rPr lang="cs-CZ" dirty="0"/>
              <a:t>B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Působením některých podnětů dochází k degradaci I</a:t>
            </a:r>
            <a:r>
              <a:rPr lang="el-GR" dirty="0"/>
              <a:t>κ</a:t>
            </a:r>
            <a:r>
              <a:rPr lang="cs-CZ" dirty="0"/>
              <a:t>B a následnému uvolnění NF-</a:t>
            </a:r>
            <a:r>
              <a:rPr lang="el-GR" dirty="0"/>
              <a:t>κ</a:t>
            </a:r>
            <a:r>
              <a:rPr lang="cs-CZ" dirty="0"/>
              <a:t>B. </a:t>
            </a:r>
            <a:endParaRPr lang="cs-CZ" dirty="0" smtClean="0"/>
          </a:p>
          <a:p>
            <a:r>
              <a:rPr lang="cs-CZ" dirty="0" smtClean="0"/>
              <a:t>Volný </a:t>
            </a:r>
            <a:r>
              <a:rPr lang="cs-CZ" dirty="0"/>
              <a:t>NF-</a:t>
            </a:r>
            <a:r>
              <a:rPr lang="el-GR" dirty="0"/>
              <a:t>κ</a:t>
            </a:r>
            <a:r>
              <a:rPr lang="cs-CZ" dirty="0"/>
              <a:t>B vstupuje do jádra, kde interaguje s cílovými </a:t>
            </a:r>
            <a:r>
              <a:rPr lang="cs-CZ" dirty="0" smtClean="0"/>
              <a:t>geny</a:t>
            </a:r>
            <a:r>
              <a:rPr lang="cs-CZ" dirty="0"/>
              <a:t> </a:t>
            </a:r>
            <a:r>
              <a:rPr lang="cs-CZ" dirty="0" smtClean="0"/>
              <a:t>– vede k aktivaci buňky</a:t>
            </a:r>
          </a:p>
          <a:p>
            <a:r>
              <a:rPr lang="cs-CZ" b="1" dirty="0" smtClean="0"/>
              <a:t>Změna v aktivaci nebo regulaci aktivace </a:t>
            </a:r>
            <a:r>
              <a:rPr lang="cs-CZ" b="1" dirty="0"/>
              <a:t>NF-</a:t>
            </a:r>
            <a:r>
              <a:rPr lang="el-GR" b="1" dirty="0"/>
              <a:t>κ</a:t>
            </a:r>
            <a:r>
              <a:rPr lang="cs-CZ" b="1" dirty="0"/>
              <a:t>B </a:t>
            </a:r>
            <a:r>
              <a:rPr lang="cs-CZ" b="1" dirty="0" smtClean="0"/>
              <a:t> u primárních imunodeficienci, nádorových buněk apod.</a:t>
            </a:r>
            <a:endParaRPr lang="cs-CZ" b="1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767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7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34" y="2448590"/>
            <a:ext cx="3408563" cy="322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29" y="2527857"/>
            <a:ext cx="3408563" cy="322000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Měření zvýšené fosforylace  NF-kB:</a:t>
            </a:r>
          </a:p>
          <a:p>
            <a:pPr algn="ctr"/>
            <a:r>
              <a:rPr lang="cs-CZ" dirty="0" smtClean="0"/>
              <a:t> B-lymfocyty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427235" y="3047657"/>
            <a:ext cx="164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Non-</a:t>
            </a:r>
            <a:r>
              <a:rPr lang="cs-CZ" dirty="0" err="1" smtClean="0">
                <a:solidFill>
                  <a:schemeClr val="accent6"/>
                </a:solidFill>
              </a:rPr>
              <a:t>stimulated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427235" y="4137857"/>
            <a:ext cx="22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Stimulation</a:t>
            </a:r>
            <a:r>
              <a:rPr lang="cs-CZ" dirty="0" smtClean="0">
                <a:solidFill>
                  <a:srgbClr val="FF0000"/>
                </a:solidFill>
              </a:rPr>
              <a:t> 10min LPS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828800" y="1974924"/>
            <a:ext cx="187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Zdravá kontrola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775713" y="1991800"/>
            <a:ext cx="170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Pacient</a:t>
            </a:r>
            <a:endParaRPr lang="cs-CZ" dirty="0"/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1828800" y="3279914"/>
            <a:ext cx="2598435" cy="55869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1739348" y="4363280"/>
            <a:ext cx="2687887" cy="4905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7548151" y="3561369"/>
            <a:ext cx="2598435" cy="55869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7775713" y="4551363"/>
            <a:ext cx="2370873" cy="424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9857302" y="3120545"/>
            <a:ext cx="164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Non-</a:t>
            </a:r>
            <a:r>
              <a:rPr lang="cs-CZ" dirty="0" err="1" smtClean="0">
                <a:solidFill>
                  <a:schemeClr val="accent6"/>
                </a:solidFill>
              </a:rPr>
              <a:t>stimulated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9857302" y="4210745"/>
            <a:ext cx="22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Stimulation</a:t>
            </a:r>
            <a:r>
              <a:rPr lang="cs-CZ" dirty="0" smtClean="0">
                <a:solidFill>
                  <a:srgbClr val="FF0000"/>
                </a:solidFill>
              </a:rPr>
              <a:t> 10min LPS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5553" y="5668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testy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050" y="1394460"/>
            <a:ext cx="10953750" cy="522351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Stimulace plné krve </a:t>
            </a:r>
            <a:r>
              <a:rPr lang="cs-CZ" dirty="0"/>
              <a:t>n</a:t>
            </a:r>
            <a:r>
              <a:rPr lang="cs-CZ" dirty="0" smtClean="0"/>
              <a:t>ebo mononukleárních buněk (PBMC) nebo izolovaných populací</a:t>
            </a:r>
          </a:p>
          <a:p>
            <a:r>
              <a:rPr lang="cs-CZ" dirty="0" smtClean="0"/>
              <a:t>Sledování: </a:t>
            </a:r>
          </a:p>
          <a:p>
            <a:pPr lvl="1"/>
            <a:r>
              <a:rPr lang="cs-CZ" dirty="0" smtClean="0"/>
              <a:t>Proliferace</a:t>
            </a:r>
          </a:p>
          <a:p>
            <a:pPr lvl="1"/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cs-CZ" dirty="0" smtClean="0"/>
          </a:p>
          <a:p>
            <a:pPr lvl="1"/>
            <a:r>
              <a:rPr lang="cs-CZ" dirty="0" smtClean="0"/>
              <a:t>Produkce protilátek</a:t>
            </a:r>
          </a:p>
          <a:p>
            <a:pPr lvl="1"/>
            <a:r>
              <a:rPr lang="cs-CZ" dirty="0" smtClean="0"/>
              <a:t>Exprese aktivačních a </a:t>
            </a:r>
            <a:r>
              <a:rPr lang="cs-CZ" dirty="0" err="1" smtClean="0"/>
              <a:t>kostimulačních</a:t>
            </a:r>
            <a:r>
              <a:rPr lang="cs-CZ" dirty="0" smtClean="0"/>
              <a:t> molekul</a:t>
            </a:r>
          </a:p>
          <a:p>
            <a:pPr lvl="1"/>
            <a:r>
              <a:rPr lang="cs-CZ" dirty="0" smtClean="0"/>
              <a:t>Sledování aktivace transkripčních faktorů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K výše uvedeným metodám používáme:</a:t>
            </a:r>
          </a:p>
          <a:p>
            <a:pPr lvl="1"/>
            <a:r>
              <a:rPr lang="cs-CZ" dirty="0" smtClean="0"/>
              <a:t>In vitro kultivace</a:t>
            </a:r>
          </a:p>
          <a:p>
            <a:pPr lvl="1"/>
            <a:r>
              <a:rPr lang="cs-CZ" dirty="0" smtClean="0"/>
              <a:t>Kultivační média, růstové faktory, aktivační látky, </a:t>
            </a:r>
            <a:r>
              <a:rPr lang="cs-CZ" dirty="0" err="1" smtClean="0"/>
              <a:t>cytokiny</a:t>
            </a:r>
            <a:endParaRPr lang="cs-CZ" dirty="0" smtClean="0"/>
          </a:p>
          <a:p>
            <a:pPr lvl="1"/>
            <a:r>
              <a:rPr lang="cs-CZ" dirty="0" smtClean="0"/>
              <a:t>Atmosféra CO2</a:t>
            </a:r>
          </a:p>
          <a:p>
            <a:pPr lvl="1"/>
            <a:r>
              <a:rPr lang="cs-CZ" dirty="0" smtClean="0"/>
              <a:t>Teplota 37°C</a:t>
            </a:r>
          </a:p>
          <a:p>
            <a:endParaRPr lang="cs-CZ" dirty="0"/>
          </a:p>
        </p:txBody>
      </p:sp>
      <p:pic>
        <p:nvPicPr>
          <p:cNvPr id="4" name="4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"/>
    </mc:Choice>
    <mc:Fallback xmlns="">
      <p:transition spd="slow" advTm="5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ELISPOT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Buď monoklonální nebo </a:t>
            </a:r>
            <a:r>
              <a:rPr lang="cs-CZ" dirty="0" err="1" smtClean="0"/>
              <a:t>polyklonální</a:t>
            </a:r>
            <a:r>
              <a:rPr lang="cs-CZ" dirty="0" smtClean="0"/>
              <a:t> protilátka specifická pro zvolený analyt je předem navázána na PVDF (</a:t>
            </a:r>
            <a:r>
              <a:rPr lang="cs-CZ" dirty="0" err="1" smtClean="0"/>
              <a:t>polyvinyliden</a:t>
            </a:r>
            <a:r>
              <a:rPr lang="cs-CZ" dirty="0" smtClean="0"/>
              <a:t>-difluorid) který je na povrchu jamek </a:t>
            </a:r>
            <a:r>
              <a:rPr lang="cs-CZ" dirty="0" err="1" smtClean="0"/>
              <a:t>mikrodestičky</a:t>
            </a:r>
            <a:r>
              <a:rPr lang="cs-CZ" dirty="0" smtClean="0"/>
              <a:t>. </a:t>
            </a:r>
          </a:p>
          <a:p>
            <a:r>
              <a:rPr lang="cs-CZ" dirty="0" smtClean="0"/>
              <a:t>Stimulované buňky se pipetují do jamek a </a:t>
            </a:r>
            <a:r>
              <a:rPr lang="cs-CZ" dirty="0" err="1" smtClean="0"/>
              <a:t>mikrodestička</a:t>
            </a:r>
            <a:r>
              <a:rPr lang="cs-CZ" dirty="0" smtClean="0"/>
              <a:t> se umístí do zvlhčeného CO</a:t>
            </a:r>
            <a:r>
              <a:rPr lang="cs-CZ" baseline="-25000" dirty="0" smtClean="0"/>
              <a:t>2</a:t>
            </a:r>
            <a:r>
              <a:rPr lang="cs-CZ" dirty="0" smtClean="0"/>
              <a:t> inkubátoru a inkubují se při 37 </a:t>
            </a:r>
            <a:r>
              <a:rPr lang="cs-CZ" dirty="0"/>
              <a:t>⁰C </a:t>
            </a:r>
            <a:r>
              <a:rPr lang="cs-CZ" dirty="0" smtClean="0"/>
              <a:t>po určitou dobu.</a:t>
            </a:r>
          </a:p>
          <a:p>
            <a:r>
              <a:rPr lang="cs-CZ" dirty="0" smtClean="0"/>
              <a:t>Aktivace buňky - uvolnění </a:t>
            </a:r>
            <a:r>
              <a:rPr lang="cs-CZ" dirty="0" err="1" smtClean="0"/>
              <a:t>cytokinu</a:t>
            </a:r>
            <a:r>
              <a:rPr lang="cs-CZ" dirty="0" smtClean="0"/>
              <a:t>, protilátky, </a:t>
            </a:r>
            <a:r>
              <a:rPr lang="cs-CZ" dirty="0" err="1" smtClean="0"/>
              <a:t>chemokinu</a:t>
            </a:r>
            <a:r>
              <a:rPr lang="cs-CZ" dirty="0" smtClean="0"/>
              <a:t>, apod.</a:t>
            </a:r>
          </a:p>
          <a:p>
            <a:r>
              <a:rPr lang="cs-CZ" dirty="0" smtClean="0"/>
              <a:t>Vylučovaná látka =analyt se váže na imobilizovanou protilátkou na dně jamky destičky – je v bezprostřední blízkosti sekrečních buněk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143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"/>
    </mc:Choice>
    <mc:Fallback xmlns="">
      <p:transition spd="slow" advTm="5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ELISPOT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Cytokin</a:t>
            </a:r>
            <a:r>
              <a:rPr lang="cs-CZ" dirty="0"/>
              <a:t> je tedy "zachycen" </a:t>
            </a:r>
            <a:r>
              <a:rPr lang="cs-CZ" dirty="0" smtClean="0"/>
              <a:t>navázanými protilátkami v </a:t>
            </a:r>
            <a:r>
              <a:rPr lang="cs-CZ" dirty="0"/>
              <a:t>oblasti přímo obklopující sekreční buňku předtím, než má šanci difundovat do kultivačního média, nebo být degradován proteázami a vázán na receptory na okolních buňkách </a:t>
            </a:r>
            <a:endParaRPr lang="cs-CZ" dirty="0" smtClean="0"/>
          </a:p>
          <a:p>
            <a:r>
              <a:rPr lang="cs-CZ" dirty="0" smtClean="0"/>
              <a:t>Po </a:t>
            </a:r>
            <a:r>
              <a:rPr lang="cs-CZ" dirty="0"/>
              <a:t>odstranění všech buněk a nenavázaných látek se do jamek přidá </a:t>
            </a:r>
            <a:r>
              <a:rPr lang="cs-CZ" dirty="0" err="1"/>
              <a:t>biotinylovaná</a:t>
            </a:r>
            <a:r>
              <a:rPr lang="cs-CZ" dirty="0"/>
              <a:t> </a:t>
            </a:r>
            <a:r>
              <a:rPr lang="cs-CZ" dirty="0" err="1"/>
              <a:t>polyklonální</a:t>
            </a:r>
            <a:r>
              <a:rPr lang="cs-CZ" dirty="0"/>
              <a:t> protilátka specifická pro zvolený analyt</a:t>
            </a:r>
            <a:r>
              <a:rPr lang="cs-CZ" dirty="0" smtClean="0"/>
              <a:t>.</a:t>
            </a:r>
          </a:p>
          <a:p>
            <a:r>
              <a:rPr lang="cs-CZ" dirty="0" smtClean="0"/>
              <a:t>Následuje </a:t>
            </a:r>
            <a:r>
              <a:rPr lang="cs-CZ" dirty="0"/>
              <a:t>promytí nenavázaných </a:t>
            </a:r>
            <a:r>
              <a:rPr lang="cs-CZ" dirty="0" err="1"/>
              <a:t>biotinylovaných</a:t>
            </a:r>
            <a:r>
              <a:rPr lang="cs-CZ" dirty="0"/>
              <a:t> protilátek, </a:t>
            </a:r>
            <a:r>
              <a:rPr lang="cs-CZ" dirty="0" smtClean="0"/>
              <a:t>přidání alkalické fosfatázy konjugované </a:t>
            </a:r>
            <a:r>
              <a:rPr lang="cs-CZ" dirty="0"/>
              <a:t>se </a:t>
            </a:r>
            <a:r>
              <a:rPr lang="cs-CZ" dirty="0" err="1"/>
              <a:t>streptavidinem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Nenavázaný </a:t>
            </a:r>
            <a:r>
              <a:rPr lang="cs-CZ" dirty="0"/>
              <a:t>enzym se následně odstraní promytím a přidá se roztok substrátu (BCIP / NBT - </a:t>
            </a:r>
            <a:r>
              <a:rPr lang="cs-CZ" dirty="0" err="1"/>
              <a:t>Nitrotetrazolium</a:t>
            </a:r>
            <a:r>
              <a:rPr lang="cs-CZ" dirty="0"/>
              <a:t> blue chloride ).</a:t>
            </a:r>
            <a:endParaRPr lang="cs-CZ" dirty="0" smtClean="0"/>
          </a:p>
          <a:p>
            <a:r>
              <a:rPr lang="cs-CZ" dirty="0"/>
              <a:t>Vzniká modročerná sraženina a objevuje se jako skvrny na místech lokalizace </a:t>
            </a:r>
            <a:r>
              <a:rPr lang="cs-CZ" dirty="0" err="1"/>
              <a:t>cytokinů</a:t>
            </a:r>
            <a:r>
              <a:rPr lang="cs-CZ" dirty="0"/>
              <a:t>, přičemž </a:t>
            </a:r>
            <a:r>
              <a:rPr lang="cs-CZ" dirty="0" smtClean="0"/>
              <a:t>každé </a:t>
            </a:r>
            <a:r>
              <a:rPr lang="cs-CZ" dirty="0"/>
              <a:t>jednotlivé místo představuje buňku, která vylučuje studované analyty. </a:t>
            </a:r>
            <a:endParaRPr lang="cs-CZ" dirty="0" smtClean="0"/>
          </a:p>
          <a:p>
            <a:r>
              <a:rPr lang="cs-CZ" dirty="0" smtClean="0"/>
              <a:t>Místa </a:t>
            </a:r>
            <a:r>
              <a:rPr lang="cs-CZ" dirty="0"/>
              <a:t>mohou být počítána pomocí automatizovaného čtecího systému </a:t>
            </a:r>
            <a:r>
              <a:rPr lang="cs-CZ" dirty="0" err="1"/>
              <a:t>ELISpot</a:t>
            </a:r>
            <a:r>
              <a:rPr lang="cs-CZ" dirty="0"/>
              <a:t> nebo ručně pomocí stereomikroskopu.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408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"/>
    </mc:Choice>
    <mc:Fallback xmlns="">
      <p:transition spd="slow" advTm="62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ELISPOT</a:t>
            </a:r>
            <a:endParaRPr lang="en-US" b="1" dirty="0"/>
          </a:p>
        </p:txBody>
      </p:sp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12" y="0"/>
            <a:ext cx="896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489" y="5604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"/>
    </mc:Choice>
    <mc:Fallback xmlns="">
      <p:transition spd="slow" advTm="57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Výsledek ELISPOT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84784"/>
            <a:ext cx="82677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695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"/>
    </mc:Choice>
    <mc:Fallback xmlns="">
      <p:transition spd="slow" advTm="56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866120" cy="4351338"/>
          </a:xfrm>
        </p:spPr>
        <p:txBody>
          <a:bodyPr/>
          <a:lstStyle/>
          <a:p>
            <a:r>
              <a:rPr lang="cs-CZ" dirty="0" smtClean="0"/>
              <a:t>Funkční testy jsou v současné době nejen výzkumným prostředkem, ale i rutinním vyšetřením: 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ledování proliferace u </a:t>
            </a:r>
            <a:r>
              <a:rPr lang="cs-CZ" dirty="0" err="1" smtClean="0"/>
              <a:t>imunokompromitovaných</a:t>
            </a:r>
            <a:r>
              <a:rPr lang="cs-CZ" dirty="0" smtClean="0"/>
              <a:t> pacientů a u nádorových onemocnění</a:t>
            </a:r>
          </a:p>
          <a:p>
            <a:pPr lvl="1"/>
            <a:r>
              <a:rPr lang="cs-CZ" dirty="0" smtClean="0"/>
              <a:t>Sledování produkce </a:t>
            </a:r>
            <a:r>
              <a:rPr lang="cs-CZ" dirty="0" err="1" smtClean="0"/>
              <a:t>cytokinů</a:t>
            </a:r>
            <a:r>
              <a:rPr lang="cs-CZ" dirty="0" smtClean="0"/>
              <a:t> u septických pacientů (IL-6)</a:t>
            </a:r>
          </a:p>
          <a:p>
            <a:pPr lvl="1"/>
            <a:r>
              <a:rPr lang="cs-CZ" dirty="0" smtClean="0"/>
              <a:t>Sledování exprese </a:t>
            </a:r>
            <a:r>
              <a:rPr lang="cs-CZ" dirty="0" err="1" smtClean="0"/>
              <a:t>kostimulačních</a:t>
            </a:r>
            <a:r>
              <a:rPr lang="cs-CZ" dirty="0" smtClean="0"/>
              <a:t> molekul 	</a:t>
            </a:r>
          </a:p>
          <a:p>
            <a:pPr marL="457200" lvl="1" indent="0">
              <a:buNone/>
            </a:pPr>
            <a:r>
              <a:rPr lang="cs-CZ" dirty="0" smtClean="0"/>
              <a:t>	 	stanovení diagnózy hyper </a:t>
            </a:r>
            <a:r>
              <a:rPr lang="cs-CZ" dirty="0" err="1" smtClean="0"/>
              <a:t>IgM</a:t>
            </a:r>
            <a:r>
              <a:rPr lang="cs-CZ" dirty="0" smtClean="0"/>
              <a:t> syndrom při poruše exprese CD40ligandu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9826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Možnosti separace - historické 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První pokusy o separaci jednotlivých typů leukocytů kolem r. 1960</a:t>
            </a:r>
          </a:p>
          <a:p>
            <a:r>
              <a:rPr lang="cs-CZ" dirty="0" smtClean="0"/>
              <a:t>Používání fyzikálních charakteristik (hustota) nebo biochemických odlišností (přítomnost specifických enzymů) (např. L-leucin-metylester je toxický pro monocyty s obsahem lysozymů a NK buňky)</a:t>
            </a:r>
          </a:p>
          <a:p>
            <a:r>
              <a:rPr lang="cs-CZ" dirty="0" smtClean="0"/>
              <a:t>1968 </a:t>
            </a:r>
            <a:r>
              <a:rPr lang="cs-CZ" dirty="0" err="1" smtClean="0"/>
              <a:t>Boyum</a:t>
            </a:r>
            <a:r>
              <a:rPr lang="cs-CZ" dirty="0" smtClean="0"/>
              <a:t> publikoval metodu separace na hustotním gradientu (FICOLL)</a:t>
            </a:r>
          </a:p>
          <a:p>
            <a:r>
              <a:rPr lang="cs-CZ" dirty="0" smtClean="0"/>
              <a:t> Podobné metody používaly </a:t>
            </a:r>
            <a:r>
              <a:rPr lang="cs-CZ" dirty="0" err="1" smtClean="0"/>
              <a:t>arabinogalaktan</a:t>
            </a:r>
            <a:r>
              <a:rPr lang="cs-CZ" dirty="0" smtClean="0"/>
              <a:t> (</a:t>
            </a:r>
            <a:r>
              <a:rPr lang="cs-CZ" dirty="0" err="1" smtClean="0"/>
              <a:t>stractan</a:t>
            </a:r>
            <a:r>
              <a:rPr lang="cs-CZ" dirty="0" smtClean="0"/>
              <a:t>) 13-17%</a:t>
            </a:r>
          </a:p>
          <a:p>
            <a:r>
              <a:rPr lang="cs-CZ" dirty="0" smtClean="0"/>
              <a:t> 80. léta – objevují se metody separace založené na reakci </a:t>
            </a:r>
            <a:r>
              <a:rPr lang="cs-CZ" dirty="0" err="1" smtClean="0"/>
              <a:t>Ag</a:t>
            </a:r>
            <a:r>
              <a:rPr lang="cs-CZ" dirty="0" smtClean="0"/>
              <a:t>-Ab </a:t>
            </a:r>
          </a:p>
          <a:p>
            <a:r>
              <a:rPr lang="cs-CZ" dirty="0" smtClean="0"/>
              <a:t>Rozetové metody</a:t>
            </a:r>
          </a:p>
          <a:p>
            <a:r>
              <a:rPr lang="cs-CZ" dirty="0" smtClean="0"/>
              <a:t>Adherence makrofágů k plastům, B buňky + nylonová vlna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2789" y="5709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"/>
    </mc:Choice>
    <mc:Fallback xmlns="">
      <p:transition spd="slow" advTm="131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7185" y="14531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Principy separace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5672"/>
            <a:ext cx="10515600" cy="531372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 </a:t>
            </a:r>
            <a:r>
              <a:rPr lang="cs-CZ" sz="3800" dirty="0" smtClean="0"/>
              <a:t>Podle čeho se separuje</a:t>
            </a:r>
          </a:p>
          <a:p>
            <a:pPr lvl="1"/>
            <a:r>
              <a:rPr lang="cs-CZ" sz="3400" dirty="0" smtClean="0"/>
              <a:t>Fyzikální vlastnosti</a:t>
            </a:r>
          </a:p>
          <a:p>
            <a:pPr marL="0" indent="0">
              <a:buNone/>
            </a:pPr>
            <a:r>
              <a:rPr lang="cs-CZ" sz="3800" dirty="0" smtClean="0"/>
              <a:t>	 Velikost buněk</a:t>
            </a:r>
          </a:p>
          <a:p>
            <a:pPr marL="0" indent="0">
              <a:buNone/>
            </a:pPr>
            <a:r>
              <a:rPr lang="cs-CZ" sz="3800" dirty="0" smtClean="0"/>
              <a:t>	 Hustota (</a:t>
            </a:r>
            <a:r>
              <a:rPr lang="cs-CZ" sz="3800" dirty="0" err="1" smtClean="0"/>
              <a:t>densita</a:t>
            </a:r>
            <a:r>
              <a:rPr lang="cs-CZ" sz="3800" dirty="0" smtClean="0"/>
              <a:t>)</a:t>
            </a:r>
          </a:p>
          <a:p>
            <a:pPr lvl="2"/>
            <a:r>
              <a:rPr lang="cs-CZ" sz="3000" dirty="0" smtClean="0"/>
              <a:t>Rychlost sedimentace při centrifugaci</a:t>
            </a:r>
          </a:p>
          <a:p>
            <a:r>
              <a:rPr lang="cs-CZ" sz="3800" dirty="0" smtClean="0"/>
              <a:t>Biologické vlastnosti:</a:t>
            </a:r>
          </a:p>
          <a:p>
            <a:pPr lvl="1"/>
            <a:r>
              <a:rPr lang="cs-CZ" sz="3400" dirty="0" smtClean="0"/>
              <a:t>Přirozené schopnosti buněk (adherence buněk na plastik)</a:t>
            </a:r>
          </a:p>
          <a:p>
            <a:pPr lvl="1"/>
            <a:r>
              <a:rPr lang="cs-CZ" sz="3400" dirty="0" smtClean="0"/>
              <a:t>Povrchová exprese molekul - </a:t>
            </a:r>
            <a:r>
              <a:rPr lang="cs-CZ" sz="3400" dirty="0" err="1" smtClean="0"/>
              <a:t>markerů</a:t>
            </a:r>
            <a:endParaRPr lang="cs-CZ" sz="3400" dirty="0" smtClean="0"/>
          </a:p>
          <a:p>
            <a:r>
              <a:rPr lang="cs-CZ" sz="3800" dirty="0" smtClean="0"/>
              <a:t>Kritéria pro výběr metody</a:t>
            </a:r>
          </a:p>
          <a:p>
            <a:pPr lvl="1"/>
            <a:r>
              <a:rPr lang="cs-CZ" sz="3400" dirty="0" smtClean="0"/>
              <a:t>Čistota a výtěžek separace</a:t>
            </a:r>
          </a:p>
          <a:p>
            <a:pPr lvl="1"/>
            <a:r>
              <a:rPr lang="cs-CZ" sz="3400" dirty="0" smtClean="0"/>
              <a:t>Doba zpracování</a:t>
            </a:r>
          </a:p>
          <a:p>
            <a:pPr lvl="1"/>
            <a:r>
              <a:rPr lang="cs-CZ" sz="3400" dirty="0" smtClean="0"/>
              <a:t>Finanční náročnost</a:t>
            </a:r>
            <a:endParaRPr lang="cs-CZ" sz="34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3185" y="5822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"/>
    </mc:Choice>
    <mc:Fallback xmlns="">
      <p:transition spd="slow" advTm="153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Separace buněk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94679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Výchozí materiál:</a:t>
            </a:r>
          </a:p>
          <a:p>
            <a:r>
              <a:rPr lang="cs-CZ" dirty="0" smtClean="0"/>
              <a:t> Solidní orgán: Tkáň se rozřeže na malé částečky, které se ponoří do kultivačního média. Buňky pak  rostou v kultivační nádobě.</a:t>
            </a:r>
          </a:p>
          <a:p>
            <a:r>
              <a:rPr lang="cs-CZ" dirty="0" smtClean="0"/>
              <a:t>Tkáň se rozvolní na jednotlivé buňky</a:t>
            </a:r>
          </a:p>
          <a:p>
            <a:pPr marL="0" indent="0">
              <a:buNone/>
            </a:pPr>
            <a:r>
              <a:rPr lang="cs-CZ" dirty="0" smtClean="0"/>
              <a:t>	 mechanicky homogenizátorem,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enzymatickým natrávením -trypsinem, </a:t>
            </a:r>
            <a:r>
              <a:rPr lang="cs-CZ" dirty="0" err="1" smtClean="0"/>
              <a:t>kolagenázou</a:t>
            </a:r>
            <a:r>
              <a:rPr lang="cs-CZ" dirty="0" smtClean="0"/>
              <a:t>, </a:t>
            </a:r>
            <a:r>
              <a:rPr lang="cs-CZ" dirty="0" err="1" smtClean="0"/>
              <a:t>pronázou</a:t>
            </a:r>
            <a:r>
              <a:rPr lang="cs-CZ" dirty="0" smtClean="0"/>
              <a:t>, </a:t>
            </a:r>
            <a:r>
              <a:rPr lang="cs-CZ" dirty="0" err="1" smtClean="0"/>
              <a:t>dispázou</a:t>
            </a:r>
            <a:r>
              <a:rPr lang="cs-CZ" dirty="0" smtClean="0"/>
              <a:t>, </a:t>
            </a:r>
            <a:r>
              <a:rPr lang="cs-CZ" dirty="0" err="1" smtClean="0"/>
              <a:t>elastázou</a:t>
            </a:r>
            <a:r>
              <a:rPr lang="cs-CZ" dirty="0" smtClean="0"/>
              <a:t>,…</a:t>
            </a:r>
          </a:p>
          <a:p>
            <a:r>
              <a:rPr lang="cs-CZ" dirty="0" smtClean="0"/>
              <a:t> Krev, kostní dřeň – již rovnou buněčná suspenze</a:t>
            </a:r>
          </a:p>
          <a:p>
            <a:r>
              <a:rPr lang="cs-CZ" dirty="0" smtClean="0"/>
              <a:t>Směsné populace buněk – pro funkční testy potřeba izolovat určitý typ buněk  od ostatních populací buněk</a:t>
            </a:r>
          </a:p>
          <a:p>
            <a:r>
              <a:rPr lang="cs-CZ" dirty="0" smtClean="0"/>
              <a:t>Nádorová tkáň: oddělení nádorových buněk od nenádorových</a:t>
            </a:r>
          </a:p>
          <a:p>
            <a:r>
              <a:rPr lang="cs-CZ" dirty="0" smtClean="0"/>
              <a:t>Kostní dřeň: CD34+ kmenové buňky od ostatních buněk</a:t>
            </a:r>
          </a:p>
          <a:p>
            <a:r>
              <a:rPr lang="cs-CZ" dirty="0" smtClean="0"/>
              <a:t>Krev: izolace různých typů leukocytů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459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"/>
    </mc:Choice>
    <mc:Fallback xmlns="">
      <p:transition spd="slow" advTm="75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leukocytů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001" y="1476984"/>
            <a:ext cx="7833213" cy="457225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9002" y="5179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"/>
    </mc:Choice>
    <mc:Fallback xmlns="">
      <p:transition spd="slow" advTm="102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662" y="2381930"/>
            <a:ext cx="3213440" cy="447607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separace krevních složek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Používá se na transfuzních stanicích</a:t>
            </a:r>
          </a:p>
          <a:p>
            <a:r>
              <a:rPr lang="cs-CZ" dirty="0" smtClean="0"/>
              <a:t>Nesrážlivá krev se centrifuguje rychlostí 1500-2000g (300-3400rpm)</a:t>
            </a:r>
            <a:endParaRPr lang="cs-CZ" dirty="0"/>
          </a:p>
          <a:p>
            <a:r>
              <a:rPr lang="cs-CZ" dirty="0" smtClean="0"/>
              <a:t>Krev se rozdělí na tyto složky:</a:t>
            </a:r>
          </a:p>
          <a:p>
            <a:pPr lvl="1"/>
            <a:r>
              <a:rPr lang="cs-CZ" dirty="0"/>
              <a:t>Č</a:t>
            </a:r>
            <a:r>
              <a:rPr lang="cs-CZ" dirty="0" smtClean="0"/>
              <a:t>ervené krvinky</a:t>
            </a:r>
          </a:p>
          <a:p>
            <a:pPr lvl="1"/>
            <a:r>
              <a:rPr lang="cs-CZ" dirty="0" smtClean="0"/>
              <a:t>Plazma bohaté na destičky</a:t>
            </a:r>
          </a:p>
          <a:p>
            <a:pPr lvl="1"/>
            <a:r>
              <a:rPr lang="cs-CZ" dirty="0" err="1" smtClean="0"/>
              <a:t>Buffy</a:t>
            </a:r>
            <a:r>
              <a:rPr lang="cs-CZ" dirty="0" smtClean="0"/>
              <a:t> </a:t>
            </a:r>
            <a:r>
              <a:rPr lang="cs-CZ" dirty="0" err="1" smtClean="0"/>
              <a:t>coat</a:t>
            </a:r>
            <a:r>
              <a:rPr lang="cs-CZ" dirty="0" smtClean="0"/>
              <a:t> – bílé krvinky a destičky</a:t>
            </a:r>
          </a:p>
          <a:p>
            <a:pPr lvl="1"/>
            <a:r>
              <a:rPr lang="cs-CZ" dirty="0" smtClean="0"/>
              <a:t>Destičky jsou separovány z vrchní frakce a z </a:t>
            </a:r>
            <a:r>
              <a:rPr lang="cs-CZ" dirty="0" err="1" smtClean="0"/>
              <a:t>buffy</a:t>
            </a:r>
            <a:r>
              <a:rPr lang="cs-CZ" dirty="0" smtClean="0"/>
              <a:t> </a:t>
            </a:r>
            <a:r>
              <a:rPr lang="cs-CZ" dirty="0" err="1" smtClean="0"/>
              <a:t>coatu</a:t>
            </a:r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"/>
    </mc:Choice>
    <mc:Fallback xmlns="">
      <p:transition spd="slow" advTm="68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2286</Words>
  <Application>Microsoft Office PowerPoint</Application>
  <PresentationFormat>Širokoúhlá obrazovka</PresentationFormat>
  <Paragraphs>299</Paragraphs>
  <Slides>44</Slides>
  <Notes>0</Notes>
  <HiddenSlides>0</HiddenSlides>
  <MMClips>44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Verdana</vt:lpstr>
      <vt:lpstr>Motiv Office</vt:lpstr>
      <vt:lpstr>Možnosti vyšetření funkčnosti buněk IS</vt:lpstr>
      <vt:lpstr>HODNOCENÍ SPECIFICKÉ BUNĚČNÉ IMUNITY </vt:lpstr>
      <vt:lpstr>Druhy lymfocytů a jejich funkce</vt:lpstr>
      <vt:lpstr>Funkční testy lymfocytů</vt:lpstr>
      <vt:lpstr>Možnosti separace - historické shrnutí</vt:lpstr>
      <vt:lpstr>Principy separace</vt:lpstr>
      <vt:lpstr>Separace buněk</vt:lpstr>
      <vt:lpstr>Typy leukocytů</vt:lpstr>
      <vt:lpstr>Základní separace krevních složek</vt:lpstr>
      <vt:lpstr>Odstaňování erytrocytů – hypotonická lýza</vt:lpstr>
      <vt:lpstr>Získání PBMC pomocí nespojité gradientové centrifugace </vt:lpstr>
      <vt:lpstr>Gradientová centrifugace – separace mononukleárních buněk z plné nesrážlivé krve</vt:lpstr>
      <vt:lpstr>Separace monocytů pomocí adherence na plastové povrchy</vt:lpstr>
      <vt:lpstr>Separace populací leukocytů na základě povrchových znaků – reakce antigen ( Ag) a protilátka ( Ab)</vt:lpstr>
      <vt:lpstr>Separace populací leukocytů na základě povrchových znaků – tvorba rozet</vt:lpstr>
      <vt:lpstr>Separace populací leukocytů na základě povrchových znaků</vt:lpstr>
      <vt:lpstr>Separace populací leukocytů na základě povrchových znaků – reakce Ag a protilátka</vt:lpstr>
      <vt:lpstr>Separace populací leukocytů na základě povrchových znaků, reakce Ag a protilátka: Magnetická separační kolona</vt:lpstr>
      <vt:lpstr>Imunomagnetická separace – pozitivní selekce</vt:lpstr>
      <vt:lpstr>Imunomagnetická separace – negativní selekce</vt:lpstr>
      <vt:lpstr>MACS – automated Magnetic Cell Sorting</vt:lpstr>
      <vt:lpstr>FACS – Fluorescence Activated Cell Sorting</vt:lpstr>
      <vt:lpstr>FACS – Fluorescence Activated Cell Sorting</vt:lpstr>
      <vt:lpstr>Funkční testy lymfocytů</vt:lpstr>
      <vt:lpstr>Aktivace T-lymfocytů  </vt:lpstr>
      <vt:lpstr>Aktivace TCR antigenem a superantigenem</vt:lpstr>
      <vt:lpstr>Funkční vyšetření T-lymfocytů</vt:lpstr>
      <vt:lpstr>Změny povrchových molekul na povrchu T-lymfocytů během aktivace</vt:lpstr>
      <vt:lpstr>Příprava vzorku</vt:lpstr>
      <vt:lpstr>Aktivace a proliferace T-lymfocytů</vt:lpstr>
      <vt:lpstr>Měření aktivace a proliferace  T-lymfocytů</vt:lpstr>
      <vt:lpstr>Prezentace aplikace PowerPoint</vt:lpstr>
      <vt:lpstr>Měření aktivace T-lymfocytů pomocí průtokové cytometrie</vt:lpstr>
      <vt:lpstr>Měření proliferace T-lymfocytů pomocí průtokové cytometrie</vt:lpstr>
      <vt:lpstr>Měření produkce cytokinů</vt:lpstr>
      <vt:lpstr>Th1, Th2 a Th17 lymfocyty</vt:lpstr>
      <vt:lpstr>Produkce cytokinů – IFN gamma po 18 hod stimulace – vyšetření pomocí průtokové cytometrie</vt:lpstr>
      <vt:lpstr>Měření aktivace transkripčních faktorů, příklad aktivita NF-κB</vt:lpstr>
      <vt:lpstr>Prezentace aplikace PowerPoint</vt:lpstr>
      <vt:lpstr>ELISPOT</vt:lpstr>
      <vt:lpstr>ELISPOT</vt:lpstr>
      <vt:lpstr>ELISPOT</vt:lpstr>
      <vt:lpstr>Výsledek ELISPOT</vt:lpstr>
      <vt:lpstr>Shrnutí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vyšetření buněk IS</dc:title>
  <dc:creator>Uživatel systému Windows</dc:creator>
  <cp:lastModifiedBy>Uživatel systému Windows</cp:lastModifiedBy>
  <cp:revision>67</cp:revision>
  <dcterms:created xsi:type="dcterms:W3CDTF">2018-11-19T11:52:08Z</dcterms:created>
  <dcterms:modified xsi:type="dcterms:W3CDTF">2021-11-29T10:23:02Z</dcterms:modified>
</cp:coreProperties>
</file>