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40" r:id="rId3"/>
    <p:sldId id="460" r:id="rId4"/>
    <p:sldId id="461" r:id="rId5"/>
    <p:sldId id="439" r:id="rId6"/>
    <p:sldId id="462" r:id="rId7"/>
    <p:sldId id="470" r:id="rId8"/>
    <p:sldId id="441" r:id="rId9"/>
    <p:sldId id="442" r:id="rId10"/>
    <p:sldId id="443" r:id="rId11"/>
    <p:sldId id="444" r:id="rId12"/>
    <p:sldId id="447" r:id="rId13"/>
    <p:sldId id="445" r:id="rId14"/>
    <p:sldId id="446" r:id="rId15"/>
    <p:sldId id="448" r:id="rId16"/>
    <p:sldId id="449" r:id="rId17"/>
    <p:sldId id="469" r:id="rId18"/>
    <p:sldId id="486" r:id="rId19"/>
    <p:sldId id="487" r:id="rId20"/>
    <p:sldId id="488" r:id="rId21"/>
    <p:sldId id="437" r:id="rId22"/>
    <p:sldId id="510" r:id="rId23"/>
    <p:sldId id="489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80" r:id="rId34"/>
    <p:sldId id="490" r:id="rId35"/>
    <p:sldId id="491" r:id="rId36"/>
    <p:sldId id="492" r:id="rId37"/>
    <p:sldId id="493" r:id="rId38"/>
    <p:sldId id="494" r:id="rId39"/>
    <p:sldId id="531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13" r:id="rId48"/>
    <p:sldId id="511" r:id="rId49"/>
    <p:sldId id="502" r:id="rId50"/>
    <p:sldId id="503" r:id="rId51"/>
    <p:sldId id="581" r:id="rId52"/>
    <p:sldId id="504" r:id="rId53"/>
    <p:sldId id="505" r:id="rId54"/>
    <p:sldId id="506" r:id="rId55"/>
    <p:sldId id="507" r:id="rId56"/>
    <p:sldId id="569" r:id="rId57"/>
    <p:sldId id="508" r:id="rId58"/>
    <p:sldId id="509" r:id="rId59"/>
    <p:sldId id="576" r:id="rId60"/>
    <p:sldId id="549" r:id="rId61"/>
    <p:sldId id="473" r:id="rId62"/>
    <p:sldId id="550" r:id="rId63"/>
    <p:sldId id="472" r:id="rId64"/>
    <p:sldId id="572" r:id="rId65"/>
  </p:sldIdLst>
  <p:sldSz cx="10287000" cy="6858000" type="35mm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85" autoAdjust="0"/>
  </p:normalViewPr>
  <p:slideViewPr>
    <p:cSldViewPr snapToGrid="0">
      <p:cViewPr varScale="1">
        <p:scale>
          <a:sx n="70" d="100"/>
          <a:sy n="70" d="100"/>
        </p:scale>
        <p:origin x="1338" y="60"/>
      </p:cViewPr>
      <p:guideLst>
        <p:guide orient="horz" pos="2160"/>
        <p:guide pos="384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BAE4F-6BA0-426F-AA23-0995DB143F1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2A372-E153-46B9-B2AF-D6CC5A1E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45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126CE-5ABE-453E-B550-EEC83C35B670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17863" y="849313"/>
            <a:ext cx="3440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74475-9A11-4C0E-8ED6-712DFB7E6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64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17863" y="849313"/>
            <a:ext cx="3440112" cy="2293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56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>
                <a:solidFill>
                  <a:prstClr val="black"/>
                </a:solidFill>
              </a:rPr>
              <a:pPr/>
              <a:t>49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17863" y="849313"/>
            <a:ext cx="3440112" cy="2293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508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17863" y="849313"/>
            <a:ext cx="3440112" cy="2293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74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17863" y="849313"/>
            <a:ext cx="3440112" cy="2293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Thousands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vous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23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53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cs-CZ" sz="1400" b="1">
                <a:latin typeface="Arial" panose="020B0604020202020204" pitchFamily="34" charset="0"/>
                <a:ea typeface="msgothic" charset="0"/>
                <a:cs typeface="msgothic" charset="0"/>
              </a:rPr>
              <a:t>TREC and KREC copy numbers in dried blood spot samples (DBSS) from anonymized Guthrie cards and retested samples and in patients diagnosed with SCID, XLA, AT, NBS, X-HIGM, CVID, or IgAD.</a:t>
            </a:r>
            <a:r>
              <a:rPr lang="en-GB" altLang="cs-CZ">
                <a:latin typeface="Arial" panose="020B0604020202020204" pitchFamily="34" charset="0"/>
                <a:ea typeface="msgothic" charset="0"/>
                <a:cs typeface="msgothic" charset="0"/>
              </a:rPr>
              <a:t> Dot size correlates with the amount of ACTB per sample. Dashed lines represent cutoff values for TRECs/μL and KRECs/μL, respectively. Proven molecular defects in the shown SCID patients are depicted as follows: </a:t>
            </a:r>
            <a:r>
              <a:rPr lang="en-GB" altLang="cs-CZ" i="1">
                <a:latin typeface="Arial" panose="020B0604020202020204" pitchFamily="34" charset="0"/>
                <a:ea typeface="msgothic" charset="0"/>
                <a:cs typeface="msgothic" charset="0"/>
              </a:rPr>
              <a:t>RAG1</a:t>
            </a:r>
            <a:r>
              <a:rPr lang="en-GB" altLang="cs-CZ">
                <a:latin typeface="Arial" panose="020B0604020202020204" pitchFamily="34" charset="0"/>
                <a:ea typeface="msgothic" charset="0"/>
                <a:cs typeface="msgothic" charset="0"/>
              </a:rPr>
              <a:t> indicates recombination activating gene 1; </a:t>
            </a:r>
            <a:r>
              <a:rPr lang="en-GB" altLang="cs-CZ" i="1">
                <a:latin typeface="Arial" panose="020B0604020202020204" pitchFamily="34" charset="0"/>
                <a:ea typeface="msgothic" charset="0"/>
                <a:cs typeface="msgothic" charset="0"/>
              </a:rPr>
              <a:t>IL2RG</a:t>
            </a:r>
            <a:r>
              <a:rPr lang="en-GB" altLang="cs-CZ">
                <a:latin typeface="Arial" panose="020B0604020202020204" pitchFamily="34" charset="0"/>
                <a:ea typeface="msgothic" charset="0"/>
                <a:cs typeface="msgothic" charset="0"/>
              </a:rPr>
              <a:t>, interleukin 2 receptor γ chain (X-SCID); </a:t>
            </a:r>
            <a:r>
              <a:rPr lang="en-GB" altLang="cs-CZ" i="1">
                <a:latin typeface="Arial" panose="020B0604020202020204" pitchFamily="34" charset="0"/>
                <a:ea typeface="msgothic" charset="0"/>
                <a:cs typeface="msgothic" charset="0"/>
              </a:rPr>
              <a:t>AK2</a:t>
            </a:r>
            <a:r>
              <a:rPr lang="en-GB" altLang="cs-CZ">
                <a:latin typeface="Arial" panose="020B0604020202020204" pitchFamily="34" charset="0"/>
                <a:ea typeface="msgothic" charset="0"/>
                <a:cs typeface="msgothic" charset="0"/>
              </a:rPr>
              <a:t>, adenylate kinase 2; </a:t>
            </a:r>
            <a:r>
              <a:rPr lang="en-GB" altLang="cs-CZ" i="1">
                <a:latin typeface="Arial" panose="020B0604020202020204" pitchFamily="34" charset="0"/>
                <a:ea typeface="msgothic" charset="0"/>
                <a:cs typeface="msgothic" charset="0"/>
              </a:rPr>
              <a:t>IL7RA</a:t>
            </a:r>
            <a:r>
              <a:rPr lang="en-GB" altLang="cs-CZ">
                <a:latin typeface="Arial" panose="020B0604020202020204" pitchFamily="34" charset="0"/>
                <a:ea typeface="msgothic" charset="0"/>
                <a:cs typeface="msgothic" charset="0"/>
              </a:rPr>
              <a:t>, interleukin 7 receptor subunit α; </a:t>
            </a:r>
            <a:r>
              <a:rPr lang="en-GB" altLang="cs-CZ" i="1">
                <a:latin typeface="Arial" panose="020B0604020202020204" pitchFamily="34" charset="0"/>
                <a:ea typeface="msgothic" charset="0"/>
                <a:cs typeface="msgothic" charset="0"/>
              </a:rPr>
              <a:t>JAK3</a:t>
            </a:r>
            <a:r>
              <a:rPr lang="en-GB" altLang="cs-CZ">
                <a:latin typeface="Arial" panose="020B0604020202020204" pitchFamily="34" charset="0"/>
                <a:ea typeface="msgothic" charset="0"/>
                <a:cs typeface="msgothic" charset="0"/>
              </a:rPr>
              <a:t>, Janus kinase 3; and uncl., unclassified defect.</a:t>
            </a:r>
          </a:p>
        </p:txBody>
      </p:sp>
    </p:spTree>
    <p:extLst>
      <p:ext uri="{BB962C8B-B14F-4D97-AF65-F5344CB8AC3E}">
        <p14:creationId xmlns:p14="http://schemas.microsoft.com/office/powerpoint/2010/main" val="265192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Překlad kožní Brno &gt; </a:t>
            </a:r>
            <a:r>
              <a:rPr lang="cs-CZ" dirty="0" err="1"/>
              <a:t>inf</a:t>
            </a:r>
            <a:r>
              <a:rPr lang="cs-CZ" dirty="0"/>
              <a:t>. klinika &gt; konzultace s UKIA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8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5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17863" y="849313"/>
            <a:ext cx="3440112" cy="2293937"/>
          </a:xfrm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D9825-E758-45CC-8A8E-2B149646CA7A}" type="slidenum">
              <a:rPr lang="cs-CZ" smtClean="0">
                <a:latin typeface="Arial" charset="0"/>
              </a:rPr>
              <a:pPr/>
              <a:t>18</a:t>
            </a:fld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9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17863" y="849313"/>
            <a:ext cx="3440112" cy="2293937"/>
          </a:xfrm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D9825-E758-45CC-8A8E-2B149646CA7A}" type="slidenum">
              <a:rPr lang="cs-CZ" smtClean="0">
                <a:latin typeface="Arial" charset="0"/>
              </a:rPr>
              <a:pPr/>
              <a:t>19</a:t>
            </a:fld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5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17863" y="849313"/>
            <a:ext cx="3440112" cy="2293937"/>
          </a:xfrm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D9825-E758-45CC-8A8E-2B149646CA7A}" type="slidenum">
              <a:rPr lang="cs-CZ" smtClean="0">
                <a:latin typeface="Arial" charset="0"/>
              </a:rPr>
              <a:pPr/>
              <a:t>20</a:t>
            </a:fld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8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98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17863" y="849313"/>
            <a:ext cx="3440112" cy="2293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44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17863" y="849313"/>
            <a:ext cx="3440112" cy="2293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4475-9A11-4C0E-8ED6-712DFB7E63D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0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0287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1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844B-61AE-42E5-ACC2-BFD9E989A542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50CB-EC8A-4780-BC29-FFD7105678E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2302"/>
            <a:ext cx="2218134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2302"/>
            <a:ext cx="6525816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85AD-EA9D-474D-A39A-D5CF42A48497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6996" y="1371600"/>
            <a:ext cx="8753475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748C-C5E1-4380-9524-C3DAE09ABF53}" type="datetime1">
              <a:rPr lang="en-US" smtClean="0"/>
              <a:t>12/1/2021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T. Freiberger, PGS 2021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69B2C-62A2-4240-9FFF-4C8344408A6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24418916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998C-CF09-42F3-9FC2-CD7DA3D7079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8D55-441A-452E-83A7-7687056404AE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" y="1845735"/>
            <a:ext cx="4166235" cy="402335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E8B7-431E-416B-8F67-431CECEA4F32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5"/>
            <a:ext cx="4166235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C328-9C97-4C99-BAAA-5654AB216EAB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291-A247-42DF-8C84-60332E95CBD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DA63-9DCB-47CC-A9AA-2524731B5307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C376F459-22E9-44ED-BEAD-FC42B616D18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388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4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4C9-16B7-43C6-BC2E-7CA86F75826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1D1FB2-F8A4-4D97-ABC7-8D9448AA6029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758953"/>
            <a:ext cx="8498205" cy="3031813"/>
          </a:xfrm>
        </p:spPr>
        <p:txBody>
          <a:bodyPr>
            <a:normAutofit fontScale="90000"/>
          </a:bodyPr>
          <a:lstStyle/>
          <a:p>
            <a:r>
              <a:rPr lang="cs-CZ" dirty="0"/>
              <a:t>Molekulární základ diagnostiky primárních imunodeficitů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8169" y="4450955"/>
            <a:ext cx="8749602" cy="1429305"/>
          </a:xfrm>
        </p:spPr>
        <p:txBody>
          <a:bodyPr>
            <a:normAutofit/>
          </a:bodyPr>
          <a:lstStyle/>
          <a:p>
            <a:r>
              <a:rPr lang="cs-CZ" dirty="0" err="1"/>
              <a:t>TomÁŠ</a:t>
            </a:r>
            <a:r>
              <a:rPr lang="cs-CZ" dirty="0"/>
              <a:t> </a:t>
            </a:r>
            <a:r>
              <a:rPr lang="cs-CZ" dirty="0" err="1"/>
              <a:t>freiberger</a:t>
            </a:r>
            <a:endParaRPr lang="cs-CZ" dirty="0"/>
          </a:p>
          <a:p>
            <a:r>
              <a:rPr lang="cs-CZ" sz="1500" dirty="0"/>
              <a:t>Genetická laboratoř, centrum kardiovaskulární a transplantační chirurgie Brno, ČR</a:t>
            </a:r>
          </a:p>
        </p:txBody>
      </p:sp>
    </p:spTree>
    <p:extLst>
      <p:ext uri="{BB962C8B-B14F-4D97-AF65-F5344CB8AC3E}">
        <p14:creationId xmlns:p14="http://schemas.microsoft.com/office/powerpoint/2010/main" val="225993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2 -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1" y="2240280"/>
            <a:ext cx="8486775" cy="3628814"/>
          </a:xfrm>
        </p:spPr>
        <p:txBody>
          <a:bodyPr>
            <a:normAutofit/>
          </a:bodyPr>
          <a:lstStyle/>
          <a:p>
            <a:r>
              <a:rPr lang="cs-CZ" sz="2400" dirty="0"/>
              <a:t>- </a:t>
            </a:r>
            <a:r>
              <a:rPr lang="cs-CZ" sz="2400" dirty="0" err="1"/>
              <a:t>susp</a:t>
            </a:r>
            <a:r>
              <a:rPr lang="cs-CZ" sz="2400" dirty="0"/>
              <a:t>. primární porucha imunity &gt; genetické vyšetření</a:t>
            </a:r>
          </a:p>
          <a:p>
            <a:endParaRPr lang="cs-CZ" sz="2400" dirty="0"/>
          </a:p>
          <a:p>
            <a:r>
              <a:rPr lang="cs-CZ" sz="2400" dirty="0"/>
              <a:t>- </a:t>
            </a:r>
            <a:r>
              <a:rPr lang="cs-CZ" sz="2400" dirty="0" err="1"/>
              <a:t>Sangerovo</a:t>
            </a:r>
            <a:r>
              <a:rPr lang="cs-CZ" sz="2400" dirty="0"/>
              <a:t> </a:t>
            </a:r>
            <a:r>
              <a:rPr lang="cs-CZ" sz="2400" dirty="0" err="1"/>
              <a:t>sekvenování</a:t>
            </a:r>
            <a:r>
              <a:rPr lang="cs-CZ" sz="2400" dirty="0"/>
              <a:t>:</a:t>
            </a:r>
          </a:p>
          <a:p>
            <a:r>
              <a:rPr lang="cs-CZ" sz="2400" dirty="0"/>
              <a:t>Geny SH2D1A, BIRC4 (XLP1, 2), PK3CD, PK3R1 (APDS) </a:t>
            </a:r>
          </a:p>
          <a:p>
            <a:r>
              <a:rPr lang="cs-CZ" sz="2400" dirty="0"/>
              <a:t>– kauzální mutace nedetekována</a:t>
            </a:r>
          </a:p>
          <a:p>
            <a:endParaRPr lang="cs-CZ" sz="2400" dirty="0"/>
          </a:p>
          <a:p>
            <a:pPr lvl="1"/>
            <a:r>
              <a:rPr lang="cs-CZ" sz="2200" dirty="0"/>
              <a:t>&gt; </a:t>
            </a:r>
            <a:r>
              <a:rPr lang="cs-CZ" sz="2200" dirty="0" err="1"/>
              <a:t>celoexomové</a:t>
            </a:r>
            <a:r>
              <a:rPr lang="cs-CZ" sz="2200" dirty="0"/>
              <a:t> </a:t>
            </a:r>
            <a:r>
              <a:rPr lang="cs-CZ" sz="2200" dirty="0" err="1"/>
              <a:t>sekvenování</a:t>
            </a:r>
            <a:r>
              <a:rPr lang="cs-CZ" sz="2200" dirty="0"/>
              <a:t> (WES)</a:t>
            </a:r>
          </a:p>
          <a:p>
            <a:pPr marL="0" indent="0">
              <a:buNone/>
            </a:pPr>
            <a:endParaRPr lang="cs-CZ" sz="2200" dirty="0"/>
          </a:p>
          <a:p>
            <a:endParaRPr lang="cs-CZ" sz="2200" dirty="0"/>
          </a:p>
          <a:p>
            <a:endParaRPr lang="cs-CZ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F9868D-4725-4672-BA4B-1C3A6CF2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6FB50C-0497-4175-9CFA-0E69037FF839}"/>
              </a:ext>
            </a:extLst>
          </p:cNvPr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</p:spTree>
    <p:extLst>
      <p:ext uri="{BB962C8B-B14F-4D97-AF65-F5344CB8AC3E}">
        <p14:creationId xmlns:p14="http://schemas.microsoft.com/office/powerpoint/2010/main" val="209706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9714" y="1845734"/>
            <a:ext cx="9017727" cy="4235026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WES</a:t>
            </a:r>
            <a:r>
              <a:rPr lang="cs-CZ" sz="2400" dirty="0"/>
              <a:t>:</a:t>
            </a:r>
          </a:p>
          <a:p>
            <a:r>
              <a:rPr lang="cs-CZ" sz="2400" dirty="0"/>
              <a:t>Počet unikátních variant				48 632</a:t>
            </a:r>
          </a:p>
          <a:p>
            <a:r>
              <a:rPr lang="cs-CZ" sz="2400" dirty="0"/>
              <a:t>Hloubka čtení ≥ 8 					37 574</a:t>
            </a:r>
          </a:p>
          <a:p>
            <a:r>
              <a:rPr lang="cs-CZ" sz="2400" dirty="0"/>
              <a:t>Populační frekvence varianty &lt; 0.01 (1000G)	  3 841</a:t>
            </a:r>
          </a:p>
          <a:p>
            <a:r>
              <a:rPr lang="cs-CZ" sz="2400" dirty="0"/>
              <a:t>Varianty v exonu či v kanonickém místě sestřihu	     954</a:t>
            </a:r>
          </a:p>
          <a:p>
            <a:endParaRPr lang="cs-CZ" sz="2400" dirty="0"/>
          </a:p>
          <a:p>
            <a:r>
              <a:rPr lang="cs-CZ" sz="2400" dirty="0"/>
              <a:t>Homozygoti 				      	      	     168</a:t>
            </a:r>
          </a:p>
          <a:p>
            <a:pPr marL="0" indent="0">
              <a:buNone/>
            </a:pPr>
            <a:r>
              <a:rPr lang="cs-CZ" sz="2400" dirty="0"/>
              <a:t> Záznam v databázi mutací (HGMD)		        	       24</a:t>
            </a:r>
          </a:p>
          <a:p>
            <a:pPr marL="0" indent="0">
              <a:buNone/>
            </a:pPr>
            <a:r>
              <a:rPr lang="cs-CZ" sz="2400" dirty="0"/>
              <a:t> Se vztahem k fenotypu				          </a:t>
            </a:r>
            <a:r>
              <a:rPr lang="cs-CZ" sz="2400" b="1" dirty="0">
                <a:solidFill>
                  <a:srgbClr val="0070C0"/>
                </a:solidFill>
              </a:rPr>
              <a:t>1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70C0"/>
                </a:solidFill>
              </a:rPr>
              <a:t>CASP8 +/+</a:t>
            </a:r>
            <a:r>
              <a:rPr lang="cs-CZ" sz="2400" dirty="0"/>
              <a:t>) 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078230" y="308375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Kazuistika 2 - pokračování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DFF681-4F58-441A-A966-07AAD68B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8EB516-26CE-42F7-B5AA-F7A40AAA50ED}"/>
              </a:ext>
            </a:extLst>
          </p:cNvPr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</p:spTree>
    <p:extLst>
      <p:ext uri="{BB962C8B-B14F-4D97-AF65-F5344CB8AC3E}">
        <p14:creationId xmlns:p14="http://schemas.microsoft.com/office/powerpoint/2010/main" val="253653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Úloha Casp-8 v </a:t>
            </a:r>
            <a:r>
              <a:rPr lang="cs-CZ" dirty="0" err="1"/>
              <a:t>apoptóze</a:t>
            </a:r>
            <a:r>
              <a:rPr lang="cs-CZ" dirty="0"/>
              <a:t> a zánětlivé signalizaci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81A8B6C0-8751-4317-AD50-C71FA0E4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817" y="1890017"/>
            <a:ext cx="5910044" cy="44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9D25EE-A8D6-40C8-A7F4-1169BCAC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2 - pokračování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937509"/>
            <a:ext cx="9914917" cy="268732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74320" y="2171700"/>
            <a:ext cx="961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 </a:t>
            </a:r>
            <a:r>
              <a:rPr lang="cs-CZ" sz="2400" b="1" dirty="0"/>
              <a:t>Gen CASP8: detekována mutace c.1232C&gt;T, p.4111L </a:t>
            </a:r>
            <a:r>
              <a:rPr lang="cs-CZ" sz="2400" dirty="0"/>
              <a:t>(dosud nepopsaná)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0040" y="397764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37160" y="3977640"/>
            <a:ext cx="9978390" cy="6629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65759" y="5680711"/>
            <a:ext cx="742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 </a:t>
            </a:r>
            <a:r>
              <a:rPr lang="cs-CZ" sz="2000" i="1" dirty="0"/>
              <a:t>In </a:t>
            </a:r>
            <a:r>
              <a:rPr lang="cs-CZ" sz="2000" i="1" dirty="0" err="1"/>
              <a:t>silico</a:t>
            </a:r>
            <a:r>
              <a:rPr lang="cs-CZ" sz="2000" i="1" dirty="0"/>
              <a:t> </a:t>
            </a:r>
            <a:r>
              <a:rPr lang="cs-CZ" sz="2000" dirty="0"/>
              <a:t>predikce svědčí pro kauzalitu mutace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96B0757D-AD7E-42D9-81FD-40FF006A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2E0B3F-D9A3-44D0-A6F0-D79BB4DD2631}"/>
              </a:ext>
            </a:extLst>
          </p:cNvPr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</p:spTree>
    <p:extLst>
      <p:ext uri="{BB962C8B-B14F-4D97-AF65-F5344CB8AC3E}">
        <p14:creationId xmlns:p14="http://schemas.microsoft.com/office/powerpoint/2010/main" val="192814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7320"/>
            <a:ext cx="5650299" cy="601667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8670" y="5406390"/>
            <a:ext cx="433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 Mutace segreguje s fenotypem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ABFD4C-26A5-4198-BB1E-23ABB3F4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187640-54AC-466F-B127-BFCC6AFFD8AC}"/>
              </a:ext>
            </a:extLst>
          </p:cNvPr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</p:spTree>
    <p:extLst>
      <p:ext uri="{BB962C8B-B14F-4D97-AF65-F5344CB8AC3E}">
        <p14:creationId xmlns:p14="http://schemas.microsoft.com/office/powerpoint/2010/main" val="212968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759132"/>
            <a:ext cx="5776510" cy="4347148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78230" y="308375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Kazuistika 2 - pokračování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617970" y="2275114"/>
            <a:ext cx="294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Struktura molekuly CASP8 a poloha mutace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6EEB20-4FE5-477C-A972-681D3504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254579-594F-45C4-84BB-679B4D734FF1}"/>
              </a:ext>
            </a:extLst>
          </p:cNvPr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</p:spTree>
    <p:extLst>
      <p:ext uri="{BB962C8B-B14F-4D97-AF65-F5344CB8AC3E}">
        <p14:creationId xmlns:p14="http://schemas.microsoft.com/office/powerpoint/2010/main" val="171321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1942010"/>
            <a:ext cx="4663453" cy="25037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94" y="1865418"/>
            <a:ext cx="4667892" cy="3118963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078230" y="399813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Kazuistika 2 - závěr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3924" y="5144196"/>
            <a:ext cx="855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- funkční analýzy - potvrdily funkční význam detekované varianty</a:t>
            </a:r>
          </a:p>
          <a:p>
            <a:r>
              <a:rPr lang="cs-CZ" sz="2400" dirty="0"/>
              <a:t>- chlapec ve stabilizovaném stavu, léčen symptomaticky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E28E7-85F0-4337-A338-1A05AC4F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83D722-A5D0-4829-B01D-7D2283639A80}"/>
              </a:ext>
            </a:extLst>
          </p:cNvPr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</p:spTree>
    <p:extLst>
      <p:ext uri="{BB962C8B-B14F-4D97-AF65-F5344CB8AC3E}">
        <p14:creationId xmlns:p14="http://schemas.microsoft.com/office/powerpoint/2010/main" val="43715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9023713" cy="1450757"/>
          </a:xfrm>
        </p:spPr>
        <p:txBody>
          <a:bodyPr>
            <a:normAutofit fontScale="90000"/>
          </a:bodyPr>
          <a:lstStyle/>
          <a:p>
            <a:r>
              <a:rPr lang="cs-CZ" dirty="0"/>
              <a:t>Deficit CASP8 </a:t>
            </a:r>
            <a:br>
              <a:rPr lang="cs-CZ" dirty="0"/>
            </a:br>
            <a:r>
              <a:rPr lang="cs-CZ" sz="3100" dirty="0"/>
              <a:t>Autoimunitní </a:t>
            </a:r>
            <a:r>
              <a:rPr lang="cs-CZ" sz="3100" dirty="0" err="1"/>
              <a:t>lymfoproliferativní</a:t>
            </a:r>
            <a:r>
              <a:rPr lang="cs-CZ" sz="3100" dirty="0"/>
              <a:t> syndrom (ALPS) IIB (OMIM)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1845734"/>
            <a:ext cx="9052560" cy="4315036"/>
          </a:xfrm>
        </p:spPr>
        <p:txBody>
          <a:bodyPr>
            <a:noAutofit/>
          </a:bodyPr>
          <a:lstStyle/>
          <a:p>
            <a:r>
              <a:rPr lang="cs-CZ" dirty="0"/>
              <a:t>OMIM:</a:t>
            </a:r>
          </a:p>
          <a:p>
            <a:r>
              <a:rPr lang="cs-CZ" dirty="0"/>
              <a:t>- </a:t>
            </a:r>
            <a:r>
              <a:rPr lang="cs-CZ" b="1" dirty="0"/>
              <a:t>autozomálně recesivní onemocnění</a:t>
            </a:r>
          </a:p>
          <a:p>
            <a:r>
              <a:rPr lang="cs-CZ" dirty="0"/>
              <a:t>- malý vzrůst, neprospívání </a:t>
            </a:r>
            <a:br>
              <a:rPr lang="cs-CZ" dirty="0"/>
            </a:br>
            <a:r>
              <a:rPr lang="cs-CZ" b="1" dirty="0"/>
              <a:t>- postižení respiračního traktu, pneumonie</a:t>
            </a:r>
            <a:br>
              <a:rPr lang="cs-CZ" b="1" dirty="0"/>
            </a:br>
            <a:r>
              <a:rPr lang="cs-CZ" b="1" dirty="0"/>
              <a:t>- splenomegalie </a:t>
            </a:r>
            <a:br>
              <a:rPr lang="cs-CZ" b="1" dirty="0"/>
            </a:br>
            <a:r>
              <a:rPr lang="cs-CZ" b="1" dirty="0"/>
              <a:t>- chronické průjmy </a:t>
            </a:r>
            <a:br>
              <a:rPr lang="cs-CZ" b="1" dirty="0"/>
            </a:br>
            <a:r>
              <a:rPr lang="cs-CZ" dirty="0"/>
              <a:t>- ekzém </a:t>
            </a:r>
            <a:br>
              <a:rPr lang="cs-CZ" dirty="0"/>
            </a:br>
            <a:r>
              <a:rPr lang="cs-CZ" b="1" dirty="0"/>
              <a:t>- lymfadenopatie</a:t>
            </a:r>
          </a:p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- opakované </a:t>
            </a:r>
            <a:r>
              <a:rPr lang="cs-CZ" b="1" dirty="0" err="1"/>
              <a:t>sinobronchiální</a:t>
            </a:r>
            <a:r>
              <a:rPr lang="cs-CZ" b="1" dirty="0"/>
              <a:t> infekce </a:t>
            </a:r>
            <a:br>
              <a:rPr lang="cs-CZ" b="1" dirty="0"/>
            </a:br>
            <a:r>
              <a:rPr lang="cs-CZ" b="1" dirty="0"/>
              <a:t>- chybějící odpověď na pneumokokovou vakcinaci</a:t>
            </a:r>
          </a:p>
          <a:p>
            <a:r>
              <a:rPr lang="cs-CZ" b="1" dirty="0"/>
              <a:t>- defektní </a:t>
            </a:r>
            <a:r>
              <a:rPr lang="cs-CZ" b="1" dirty="0" err="1"/>
              <a:t>apoptóza</a:t>
            </a:r>
            <a:r>
              <a:rPr lang="cs-CZ" b="1" dirty="0"/>
              <a:t> </a:t>
            </a:r>
            <a:br>
              <a:rPr lang="cs-CZ" b="1" dirty="0"/>
            </a:br>
            <a:r>
              <a:rPr lang="cs-CZ" dirty="0"/>
              <a:t>- porucha aktivace T, B lymfocytů a NK buněk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5C277D-3F9C-49CC-80C7-059713C6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0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PID – </a:t>
            </a:r>
            <a:r>
              <a:rPr lang="cs-CZ" dirty="0">
                <a:solidFill>
                  <a:srgbClr val="0070C0"/>
                </a:solidFill>
              </a:rPr>
              <a:t>genetické</a:t>
            </a:r>
            <a:r>
              <a:rPr lang="cs-CZ" dirty="0">
                <a:solidFill>
                  <a:schemeClr val="tx1"/>
                </a:solidFill>
              </a:rPr>
              <a:t>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7221" y="2074334"/>
            <a:ext cx="5977889" cy="4017856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Rodinná anamnéza!!!</a:t>
            </a:r>
          </a:p>
          <a:p>
            <a:pPr>
              <a:defRPr/>
            </a:pPr>
            <a:r>
              <a:rPr lang="cs-CZ" dirty="0"/>
              <a:t>Osobní anamnéza</a:t>
            </a:r>
          </a:p>
          <a:p>
            <a:pPr marL="0" indent="0">
              <a:buNone/>
              <a:defRPr/>
            </a:pPr>
            <a:r>
              <a:rPr lang="cs-CZ" dirty="0"/>
              <a:t>  Fyzikální vyšetření</a:t>
            </a:r>
          </a:p>
          <a:p>
            <a:pPr>
              <a:defRPr/>
            </a:pPr>
            <a:r>
              <a:rPr lang="cs-CZ" dirty="0"/>
              <a:t>Laboratorní imunologické/biochemické testy</a:t>
            </a:r>
          </a:p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Cytogenetické vyšetření</a:t>
            </a:r>
          </a:p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Molekulárně genetické vyšetření</a:t>
            </a:r>
          </a:p>
        </p:txBody>
      </p:sp>
      <p:pic>
        <p:nvPicPr>
          <p:cNvPr id="5" name="Obrázek 18" descr="XLA_pedig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1844619"/>
            <a:ext cx="4041297" cy="311904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 flipV="1">
            <a:off x="3726180" y="2205990"/>
            <a:ext cx="2354580" cy="228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60EC97-A54B-44F6-B51B-85CDDDD2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2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PID – </a:t>
            </a:r>
            <a:r>
              <a:rPr lang="cs-CZ" dirty="0">
                <a:solidFill>
                  <a:srgbClr val="0070C0"/>
                </a:solidFill>
              </a:rPr>
              <a:t>genetické</a:t>
            </a:r>
            <a:r>
              <a:rPr lang="cs-CZ" dirty="0">
                <a:solidFill>
                  <a:schemeClr val="tx1"/>
                </a:solidFill>
              </a:rPr>
              <a:t>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7221" y="2074334"/>
            <a:ext cx="5977889" cy="4017856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Rodinná anamnéza!!!</a:t>
            </a:r>
          </a:p>
          <a:p>
            <a:pPr>
              <a:defRPr/>
            </a:pPr>
            <a:r>
              <a:rPr lang="cs-CZ" dirty="0"/>
              <a:t>Osobní anamnéza</a:t>
            </a:r>
          </a:p>
          <a:p>
            <a:pPr marL="0" indent="0">
              <a:buNone/>
              <a:defRPr/>
            </a:pPr>
            <a:r>
              <a:rPr lang="cs-CZ" dirty="0"/>
              <a:t>  Fyzikální vyšetření</a:t>
            </a:r>
          </a:p>
          <a:p>
            <a:pPr>
              <a:defRPr/>
            </a:pPr>
            <a:r>
              <a:rPr lang="cs-CZ" dirty="0"/>
              <a:t>Laboratorní imunologické/biochemické testy</a:t>
            </a:r>
          </a:p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Cytogenetické vyšetření</a:t>
            </a:r>
          </a:p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Molekulárně genetické vyšetření</a:t>
            </a: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4661178" y="3491871"/>
            <a:ext cx="5327650" cy="9543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1" dirty="0" err="1"/>
              <a:t>DiGeorge</a:t>
            </a:r>
            <a:r>
              <a:rPr lang="cs-CZ" sz="2801" dirty="0"/>
              <a:t> syndrom (FISH)</a:t>
            </a:r>
          </a:p>
          <a:p>
            <a:r>
              <a:rPr lang="cs-CZ" sz="2801" dirty="0"/>
              <a:t>Testy chromozomální </a:t>
            </a:r>
            <a:r>
              <a:rPr lang="cs-CZ" sz="2801" dirty="0" err="1"/>
              <a:t>instability</a:t>
            </a:r>
            <a:endParaRPr lang="cs-CZ" sz="2801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60445" y="4048972"/>
            <a:ext cx="11029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C890BF-EE86-46E5-B845-ED372E8A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7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2045970"/>
            <a:ext cx="8486775" cy="3823124"/>
          </a:xfrm>
        </p:spPr>
        <p:txBody>
          <a:bodyPr>
            <a:normAutofit/>
          </a:bodyPr>
          <a:lstStyle/>
          <a:p>
            <a:r>
              <a:rPr lang="cs-CZ" sz="2400" dirty="0"/>
              <a:t>- chlapec, IVF, porod v termínu, zkalená plodová voda</a:t>
            </a:r>
          </a:p>
          <a:p>
            <a:r>
              <a:rPr lang="cs-CZ" sz="2400" dirty="0"/>
              <a:t>- 1.den, cárovité slupování kůže</a:t>
            </a:r>
          </a:p>
          <a:p>
            <a:r>
              <a:rPr lang="cs-CZ" sz="2400" dirty="0"/>
              <a:t>- vyloučena </a:t>
            </a:r>
            <a:r>
              <a:rPr lang="cs-CZ" sz="2400" dirty="0" err="1"/>
              <a:t>epidermolysis</a:t>
            </a:r>
            <a:r>
              <a:rPr lang="cs-CZ" sz="2400" dirty="0"/>
              <a:t> </a:t>
            </a:r>
            <a:r>
              <a:rPr lang="cs-CZ" sz="2400" dirty="0" err="1"/>
              <a:t>bullosa</a:t>
            </a:r>
            <a:r>
              <a:rPr lang="cs-CZ" sz="2400" dirty="0"/>
              <a:t>, </a:t>
            </a:r>
            <a:r>
              <a:rPr lang="cs-CZ" sz="2400" dirty="0" err="1"/>
              <a:t>susp</a:t>
            </a:r>
            <a:r>
              <a:rPr lang="cs-CZ" sz="2400" dirty="0"/>
              <a:t>. generalizovaná </a:t>
            </a:r>
            <a:r>
              <a:rPr lang="cs-CZ" sz="2400" dirty="0" err="1"/>
              <a:t>stafylodermie</a:t>
            </a:r>
            <a:endParaRPr lang="cs-CZ" sz="2400" dirty="0"/>
          </a:p>
          <a:p>
            <a:r>
              <a:rPr lang="cs-CZ" sz="2400" dirty="0"/>
              <a:t>- leukocytóza, eozinofilie</a:t>
            </a:r>
          </a:p>
          <a:p>
            <a:r>
              <a:rPr lang="cs-CZ" sz="2400" dirty="0"/>
              <a:t>- pokračující deskvamace kůže, otoky; podán oxacilin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8690" y="5612130"/>
            <a:ext cx="918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Jan Helešic, Lenka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Krbková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Hana Bučková, Barbora Ravčuková, Hana Grombiříková, Renata Formánková, Petr Sedláček, Jiří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Litzman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Tomáš Freiberger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E334CB-A1D2-48F1-A756-0A6B5A0F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9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PID – </a:t>
            </a:r>
            <a:r>
              <a:rPr lang="cs-CZ" dirty="0">
                <a:solidFill>
                  <a:srgbClr val="0070C0"/>
                </a:solidFill>
              </a:rPr>
              <a:t>genetické</a:t>
            </a:r>
            <a:r>
              <a:rPr lang="cs-CZ" dirty="0">
                <a:solidFill>
                  <a:schemeClr val="tx1"/>
                </a:solidFill>
              </a:rPr>
              <a:t>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7221" y="2074334"/>
            <a:ext cx="5977889" cy="4017856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Rodinná anamnéza!!!</a:t>
            </a:r>
          </a:p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Osobní anamnéza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 Fyzikální vyšetření</a:t>
            </a:r>
          </a:p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imunologické/biochemické testy</a:t>
            </a:r>
          </a:p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Cytogenetické vyšetření</a:t>
            </a:r>
          </a:p>
          <a:p>
            <a:pPr>
              <a:defRPr/>
            </a:pPr>
            <a:r>
              <a:rPr lang="cs-CZ" dirty="0">
                <a:solidFill>
                  <a:srgbClr val="C00000"/>
                </a:solidFill>
              </a:rPr>
              <a:t>Molekulárně genetické vyšetření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D01B94-9032-4DB7-ABB8-7D8AB814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VYUŽITÍ METOD MOLEKULÁRNÍ GENETIKY V KLINICKÉ PRAXI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6" y="2295331"/>
            <a:ext cx="8593494" cy="3228392"/>
          </a:xfrm>
        </p:spPr>
        <p:txBody>
          <a:bodyPr>
            <a:normAutofit/>
          </a:bodyPr>
          <a:lstStyle/>
          <a:p>
            <a:pPr lvl="1"/>
            <a:r>
              <a:rPr lang="cs-CZ" altLang="cs-CZ" sz="2400" dirty="0">
                <a:solidFill>
                  <a:srgbClr val="0070C0"/>
                </a:solidFill>
              </a:rPr>
              <a:t>MOLEKULÁRNÍ DIAGNOSTIKA PRIMÁRNÍCH IMUNODEFICIENCÍ</a:t>
            </a:r>
          </a:p>
          <a:p>
            <a:pPr lvl="1"/>
            <a:r>
              <a:rPr lang="cs-CZ" altLang="cs-CZ" sz="2400" dirty="0"/>
              <a:t>HLA TYPIZACE</a:t>
            </a:r>
          </a:p>
          <a:p>
            <a:pPr lvl="1"/>
            <a:r>
              <a:rPr lang="cs-CZ" altLang="cs-CZ" sz="2400" dirty="0"/>
              <a:t>MOLEKULÁRNÍ DIAGNOSTIKA U LYMFOIDNÍCH MALIGNIT, DETEKCE MINIMÁLNÍ ZBYTKOVÉ NEMOCI</a:t>
            </a:r>
          </a:p>
          <a:p>
            <a:pPr lvl="1"/>
            <a:r>
              <a:rPr lang="cs-CZ" altLang="cs-CZ" sz="2400" dirty="0"/>
              <a:t>STANOVENI CHIMERISMU U PACIENTŮ PRO TRANSPLANTACI HEMATOPOETICKÝCH KMENOVÝCH BUNĚK</a:t>
            </a:r>
          </a:p>
          <a:p>
            <a:pPr lvl="1"/>
            <a:r>
              <a:rPr lang="cs-CZ" altLang="cs-CZ" sz="2400" dirty="0"/>
              <a:t>MOLEKULÁRNÍ DETEKCE PATOGENŮ</a:t>
            </a:r>
          </a:p>
          <a:p>
            <a:pPr lvl="1"/>
            <a:r>
              <a:rPr lang="cs-CZ" altLang="cs-CZ" sz="2400" dirty="0"/>
              <a:t>GENOVÁ TERAPIE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191F4F-3A83-4C14-AF1F-E1C0917F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7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20439" y="438150"/>
            <a:ext cx="9448800" cy="1143000"/>
          </a:xfrm>
        </p:spPr>
        <p:txBody>
          <a:bodyPr>
            <a:normAutofit/>
          </a:bodyPr>
          <a:lstStyle/>
          <a:p>
            <a:r>
              <a:rPr lang="cs-CZ" altLang="cs-CZ" dirty="0"/>
              <a:t>PID – molekulárně genetické vyšetření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1" y="2578100"/>
            <a:ext cx="9263380" cy="2451100"/>
          </a:xfrm>
        </p:spPr>
        <p:txBody>
          <a:bodyPr/>
          <a:lstStyle/>
          <a:p>
            <a:r>
              <a:rPr lang="cs-CZ" altLang="cs-CZ" dirty="0">
                <a:solidFill>
                  <a:srgbClr val="0070C0"/>
                </a:solidFill>
              </a:rPr>
              <a:t>1. DIAGNOSTIKA GENETICKY PODMÍNĚNÝCH PORUCH IMUNITY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>
                <a:solidFill>
                  <a:schemeClr val="tx1"/>
                </a:solidFill>
              </a:rPr>
              <a:t>2. GENETICKY PODMÍNĚNÉ FAKTORY MODIFIKUJÍCÍ PRŮBĚH IMUNODEFICIENCÍ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EF2568-8678-4524-9EC9-B6DB9362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1508"/>
      </p:ext>
    </p:extLst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Převratný vývoj nových technologií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05" y="2053967"/>
            <a:ext cx="2343150" cy="1943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05" y="4284089"/>
            <a:ext cx="2857500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6" y="1977392"/>
            <a:ext cx="5310545" cy="3982909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E97885-EDC5-445F-B38C-62CE500B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1525" y="1700213"/>
            <a:ext cx="8743950" cy="2736850"/>
          </a:xfrm>
        </p:spPr>
        <p:txBody>
          <a:bodyPr/>
          <a:lstStyle/>
          <a:p>
            <a:r>
              <a:rPr lang="cs-CZ" altLang="cs-CZ" sz="880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213032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cranimat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10287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BA742B-0F09-4C80-9824-6C42EE07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7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PCR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Počet kopií DNA …. 2</a:t>
            </a:r>
            <a:r>
              <a:rPr lang="cs-CZ" altLang="cs-CZ" baseline="30000"/>
              <a:t>n</a:t>
            </a:r>
            <a:r>
              <a:rPr lang="cs-CZ" altLang="cs-CZ"/>
              <a:t> x E</a:t>
            </a:r>
          </a:p>
          <a:p>
            <a:pPr lvl="2"/>
            <a:r>
              <a:rPr lang="cs-CZ" altLang="cs-CZ"/>
              <a:t>n … počet cyklů; E … efektivita PCR</a:t>
            </a:r>
          </a:p>
          <a:p>
            <a:endParaRPr lang="cs-CZ" altLang="cs-CZ"/>
          </a:p>
          <a:p>
            <a:r>
              <a:rPr lang="cs-CZ" altLang="cs-CZ"/>
              <a:t>30 cyklů … teor. 10</a:t>
            </a:r>
            <a:r>
              <a:rPr lang="cs-CZ" altLang="cs-CZ" baseline="30000"/>
              <a:t>9</a:t>
            </a:r>
          </a:p>
          <a:p>
            <a:r>
              <a:rPr lang="cs-CZ" altLang="cs-CZ"/>
              <a:t>45 cyklů … teor. 10</a:t>
            </a:r>
            <a:r>
              <a:rPr lang="cs-CZ" altLang="cs-CZ" baseline="30000"/>
              <a:t>12</a:t>
            </a:r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7A2295-6F15-47D4-AE43-CBF5574B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7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2060575"/>
            <a:ext cx="8764588" cy="2098675"/>
          </a:xfrm>
        </p:spPr>
        <p:txBody>
          <a:bodyPr>
            <a:normAutofit fontScale="90000"/>
          </a:bodyPr>
          <a:lstStyle/>
          <a:p>
            <a:r>
              <a:rPr lang="cs-CZ" altLang="cs-CZ" sz="8000"/>
              <a:t>DETEKCE PCR PRODUKTŮ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4421E7-CA15-4A3B-A890-FBC3FC5F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91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20713"/>
            <a:ext cx="9205913" cy="5475287"/>
          </a:xfrm>
        </p:spPr>
        <p:txBody>
          <a:bodyPr/>
          <a:lstStyle/>
          <a:p>
            <a:pPr lvl="1">
              <a:lnSpc>
                <a:spcPct val="90000"/>
              </a:lnSpc>
              <a:buFont typeface="Webdings" panose="05030102010509060703" pitchFamily="18" charset="2"/>
              <a:buChar char="="/>
            </a:pPr>
            <a:r>
              <a:rPr lang="cs-CZ" altLang="cs-CZ" sz="3200" dirty="0">
                <a:solidFill>
                  <a:schemeClr val="tx1"/>
                </a:solidFill>
              </a:rPr>
              <a:t>GELOVÁ ELEKTROFORÉZA</a:t>
            </a:r>
          </a:p>
          <a:p>
            <a:pPr lvl="1">
              <a:lnSpc>
                <a:spcPct val="90000"/>
              </a:lnSpc>
              <a:buFont typeface="Webdings" panose="05030102010509060703" pitchFamily="18" charset="2"/>
              <a:buNone/>
            </a:pPr>
            <a:endParaRPr lang="cs-CZ" altLang="cs-CZ" sz="3200" dirty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sz="3200" dirty="0">
                <a:solidFill>
                  <a:schemeClr val="tx1"/>
                </a:solidFill>
              </a:rPr>
              <a:t>separace:</a:t>
            </a:r>
          </a:p>
          <a:p>
            <a:pPr lvl="3">
              <a:lnSpc>
                <a:spcPct val="90000"/>
              </a:lnSpc>
            </a:pPr>
            <a:r>
              <a:rPr lang="cs-CZ" altLang="cs-CZ" sz="2400" dirty="0" err="1">
                <a:solidFill>
                  <a:schemeClr val="tx1"/>
                </a:solidFill>
              </a:rPr>
              <a:t>agaróza</a:t>
            </a:r>
            <a:r>
              <a:rPr lang="cs-CZ" altLang="cs-CZ" sz="2400" dirty="0">
                <a:solidFill>
                  <a:schemeClr val="tx1"/>
                </a:solidFill>
              </a:rPr>
              <a:t> – horizontální</a:t>
            </a:r>
          </a:p>
          <a:p>
            <a:pPr lvl="3">
              <a:lnSpc>
                <a:spcPct val="90000"/>
              </a:lnSpc>
            </a:pPr>
            <a:r>
              <a:rPr lang="cs-CZ" altLang="cs-CZ" sz="2400" dirty="0" err="1">
                <a:solidFill>
                  <a:schemeClr val="tx1"/>
                </a:solidFill>
              </a:rPr>
              <a:t>polyakrylamid</a:t>
            </a:r>
            <a:r>
              <a:rPr lang="cs-CZ" altLang="cs-CZ" sz="2400" dirty="0">
                <a:solidFill>
                  <a:schemeClr val="tx1"/>
                </a:solidFill>
              </a:rPr>
              <a:t> – vertikální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cs-CZ" altLang="cs-CZ" sz="3200" dirty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sz="3200" dirty="0">
                <a:solidFill>
                  <a:schemeClr val="tx1"/>
                </a:solidFill>
              </a:rPr>
              <a:t>barvení: </a:t>
            </a:r>
            <a:r>
              <a:rPr lang="cs-CZ" altLang="cs-CZ" sz="3200" dirty="0" err="1">
                <a:solidFill>
                  <a:schemeClr val="tx1"/>
                </a:solidFill>
              </a:rPr>
              <a:t>ethidium</a:t>
            </a:r>
            <a:r>
              <a:rPr lang="cs-CZ" altLang="cs-CZ" sz="3200" dirty="0">
                <a:solidFill>
                  <a:schemeClr val="tx1"/>
                </a:solidFill>
              </a:rPr>
              <a:t> bromide, stříbro, </a:t>
            </a:r>
            <a:r>
              <a:rPr lang="cs-CZ" altLang="cs-CZ" sz="3200" dirty="0" err="1">
                <a:solidFill>
                  <a:schemeClr val="tx1"/>
                </a:solidFill>
              </a:rPr>
              <a:t>Sybr</a:t>
            </a:r>
            <a:r>
              <a:rPr lang="cs-CZ" altLang="cs-CZ" sz="3200" dirty="0">
                <a:solidFill>
                  <a:schemeClr val="tx1"/>
                </a:solidFill>
              </a:rPr>
              <a:t> green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cs-CZ" altLang="cs-CZ" sz="3200" dirty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sz="3200" dirty="0">
                <a:solidFill>
                  <a:schemeClr val="tx1"/>
                </a:solidFill>
              </a:rPr>
              <a:t>vizualizace: UV světlo (</a:t>
            </a:r>
            <a:r>
              <a:rPr lang="cs-CZ" altLang="cs-CZ" sz="3200" dirty="0" err="1">
                <a:solidFill>
                  <a:schemeClr val="tx1"/>
                </a:solidFill>
              </a:rPr>
              <a:t>transiluminátor</a:t>
            </a:r>
            <a:r>
              <a:rPr lang="cs-CZ" altLang="cs-CZ" sz="3200" dirty="0">
                <a:solidFill>
                  <a:schemeClr val="tx1"/>
                </a:solidFill>
              </a:rPr>
              <a:t>) (</a:t>
            </a:r>
            <a:r>
              <a:rPr lang="cs-CZ" altLang="cs-CZ" sz="3200" dirty="0" err="1">
                <a:solidFill>
                  <a:schemeClr val="tx1"/>
                </a:solidFill>
              </a:rPr>
              <a:t>ethidium</a:t>
            </a:r>
            <a:r>
              <a:rPr lang="cs-CZ" altLang="cs-CZ" sz="3200" dirty="0">
                <a:solidFill>
                  <a:schemeClr val="tx1"/>
                </a:solidFill>
              </a:rPr>
              <a:t> bromide, </a:t>
            </a:r>
            <a:r>
              <a:rPr lang="cs-CZ" altLang="cs-CZ" sz="3200" dirty="0" err="1">
                <a:solidFill>
                  <a:schemeClr val="tx1"/>
                </a:solidFill>
              </a:rPr>
              <a:t>Sybr</a:t>
            </a:r>
            <a:r>
              <a:rPr lang="cs-CZ" altLang="cs-CZ" sz="3200" dirty="0">
                <a:solidFill>
                  <a:schemeClr val="tx1"/>
                </a:solidFill>
              </a:rPr>
              <a:t> green)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E1036C-99E6-4D15-B234-E19FF460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0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naele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BTK_050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908050"/>
            <a:ext cx="51355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534988" y="443706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>
                <a:solidFill>
                  <a:schemeClr val="tx1"/>
                </a:solidFill>
              </a:rPr>
              <a:t>specifický produkt PCR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58950" y="5516563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>
                <a:solidFill>
                  <a:schemeClr val="tx1"/>
                </a:solidFill>
              </a:rPr>
              <a:t>dimery primerů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9031288" y="404813"/>
            <a:ext cx="125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tx1"/>
                </a:solidFill>
              </a:rPr>
              <a:t>marker</a:t>
            </a:r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4279900" y="47244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>
            <a:off x="4279900" y="573405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30329B-E026-479F-8492-1F7395D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1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1 -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2011680"/>
            <a:ext cx="8486775" cy="3857414"/>
          </a:xfrm>
        </p:spPr>
        <p:txBody>
          <a:bodyPr>
            <a:normAutofit/>
          </a:bodyPr>
          <a:lstStyle/>
          <a:p>
            <a:r>
              <a:rPr lang="cs-CZ" sz="2400" dirty="0"/>
              <a:t>- 3. den FC k vyloučení hematologické malignity &gt; snížené B lymfocyty, snížené </a:t>
            </a:r>
            <a:r>
              <a:rPr lang="cs-CZ" sz="2400" dirty="0" err="1"/>
              <a:t>Th</a:t>
            </a:r>
            <a:r>
              <a:rPr lang="cs-CZ" sz="2400" dirty="0"/>
              <a:t> lymfocyty, vysoké hladiny </a:t>
            </a:r>
            <a:r>
              <a:rPr lang="cs-CZ" sz="2400" dirty="0" err="1"/>
              <a:t>IgE</a:t>
            </a:r>
            <a:r>
              <a:rPr lang="cs-CZ" sz="2400" dirty="0"/>
              <a:t>, </a:t>
            </a:r>
            <a:r>
              <a:rPr lang="cs-CZ" sz="2400" dirty="0" err="1"/>
              <a:t>hypereosinofilie</a:t>
            </a:r>
            <a:r>
              <a:rPr lang="cs-CZ" sz="2400" dirty="0"/>
              <a:t> &gt; podrobné imunologické vyšetření</a:t>
            </a:r>
          </a:p>
          <a:p>
            <a:r>
              <a:rPr lang="cs-CZ" sz="2400" dirty="0"/>
              <a:t>- TREC 0, KREC 0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susp</a:t>
            </a:r>
            <a:r>
              <a:rPr lang="cs-CZ" sz="2400" dirty="0"/>
              <a:t>. </a:t>
            </a:r>
            <a:r>
              <a:rPr lang="cs-CZ" sz="2400" dirty="0" err="1"/>
              <a:t>Omenn</a:t>
            </a:r>
            <a:r>
              <a:rPr lang="cs-CZ" sz="2400" dirty="0"/>
              <a:t> syndrom &gt; genetické vyšetření</a:t>
            </a:r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742A4D-CD3E-4F95-A572-15F0337F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0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8208417-42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542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34815D-2DE0-4E54-A352-FE22BB8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62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04800"/>
            <a:ext cx="9721850" cy="1143000"/>
          </a:xfrm>
        </p:spPr>
        <p:txBody>
          <a:bodyPr/>
          <a:lstStyle/>
          <a:p>
            <a:r>
              <a:rPr lang="cs-CZ" altLang="cs-CZ" sz="4400"/>
              <a:t>„Varianty“ PCR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9510713" cy="4032250"/>
          </a:xfrm>
        </p:spPr>
        <p:txBody>
          <a:bodyPr/>
          <a:lstStyle/>
          <a:p>
            <a:pPr lvl="2">
              <a:lnSpc>
                <a:spcPct val="90000"/>
              </a:lnSpc>
              <a:defRPr/>
            </a:pPr>
            <a:r>
              <a:rPr lang="cs-CZ" sz="3200" dirty="0">
                <a:solidFill>
                  <a:schemeClr val="tx1"/>
                </a:solidFill>
              </a:rPr>
              <a:t>PCR-SSP, ARMS</a:t>
            </a:r>
          </a:p>
          <a:p>
            <a:pPr lvl="3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PCR se sekvenčně specifickými </a:t>
            </a:r>
            <a:r>
              <a:rPr lang="cs-CZ" sz="2400" dirty="0" err="1"/>
              <a:t>primery</a:t>
            </a:r>
            <a:endParaRPr lang="cs-CZ" sz="2400" dirty="0"/>
          </a:p>
          <a:p>
            <a:pPr lvl="3">
              <a:lnSpc>
                <a:spcPct val="90000"/>
              </a:lnSpc>
              <a:buFontTx/>
              <a:buChar char="•"/>
              <a:defRPr/>
            </a:pPr>
            <a:r>
              <a:rPr lang="cs-CZ" sz="2400" dirty="0" err="1">
                <a:solidFill>
                  <a:schemeClr val="tx1"/>
                </a:solidFill>
              </a:rPr>
              <a:t>amplification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refractory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mutation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system</a:t>
            </a:r>
            <a:endParaRPr lang="cs-CZ" sz="2400" dirty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  <a:defRPr/>
            </a:pPr>
            <a:r>
              <a:rPr lang="cs-CZ" sz="3200" dirty="0">
                <a:solidFill>
                  <a:schemeClr val="tx1"/>
                </a:solidFill>
              </a:rPr>
              <a:t>RT-PCR</a:t>
            </a:r>
          </a:p>
          <a:p>
            <a:pPr lvl="3">
              <a:lnSpc>
                <a:spcPct val="90000"/>
              </a:lnSpc>
              <a:buFontTx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reverzní PCR</a:t>
            </a:r>
          </a:p>
          <a:p>
            <a:pPr lvl="2">
              <a:lnSpc>
                <a:spcPct val="90000"/>
              </a:lnSpc>
              <a:defRPr/>
            </a:pPr>
            <a:r>
              <a:rPr lang="cs-CZ" sz="3200" dirty="0">
                <a:solidFill>
                  <a:schemeClr val="tx1"/>
                </a:solidFill>
              </a:rPr>
              <a:t>multiplex PCR</a:t>
            </a:r>
          </a:p>
          <a:p>
            <a:pPr lvl="2">
              <a:lnSpc>
                <a:spcPct val="90000"/>
              </a:lnSpc>
              <a:defRPr/>
            </a:pPr>
            <a:r>
              <a:rPr lang="cs-CZ" sz="3200" dirty="0" err="1">
                <a:solidFill>
                  <a:schemeClr val="tx1"/>
                </a:solidFill>
              </a:rPr>
              <a:t>real</a:t>
            </a:r>
            <a:r>
              <a:rPr lang="cs-CZ" sz="3200" dirty="0">
                <a:solidFill>
                  <a:schemeClr val="tx1"/>
                </a:solidFill>
              </a:rPr>
              <a:t>-</a:t>
            </a:r>
            <a:r>
              <a:rPr lang="cs-CZ" sz="3200" dirty="0" err="1">
                <a:solidFill>
                  <a:schemeClr val="tx1"/>
                </a:solidFill>
              </a:rPr>
              <a:t>time</a:t>
            </a:r>
            <a:r>
              <a:rPr lang="cs-CZ" sz="3200" dirty="0">
                <a:solidFill>
                  <a:schemeClr val="tx1"/>
                </a:solidFill>
              </a:rPr>
              <a:t> PCR</a:t>
            </a:r>
          </a:p>
          <a:p>
            <a:pPr lvl="2">
              <a:lnSpc>
                <a:spcPct val="90000"/>
              </a:lnSpc>
              <a:defRPr/>
            </a:pPr>
            <a:r>
              <a:rPr lang="cs-CZ" sz="3200" dirty="0">
                <a:solidFill>
                  <a:schemeClr val="tx1"/>
                </a:solidFill>
              </a:rPr>
              <a:t>ostatní (ACRS…)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18422E-CF6A-4655-A764-E7CEF891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5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0"/>
            <a:ext cx="8743950" cy="836613"/>
          </a:xfrm>
        </p:spPr>
        <p:txBody>
          <a:bodyPr/>
          <a:lstStyle/>
          <a:p>
            <a:r>
              <a:rPr lang="cs-CZ" altLang="cs-CZ"/>
              <a:t>Real-time PCR</a:t>
            </a:r>
          </a:p>
        </p:txBody>
      </p:sp>
      <p:pic>
        <p:nvPicPr>
          <p:cNvPr id="36867" name="Picture 3" descr="CMVreal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10287000" cy="3427412"/>
          </a:xfrm>
          <a:noFill/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2E3144-83A2-41E6-B026-81A9FE3E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0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2298700"/>
            <a:ext cx="8486775" cy="3570394"/>
          </a:xfrm>
        </p:spPr>
        <p:txBody>
          <a:bodyPr>
            <a:normAutofit/>
          </a:bodyPr>
          <a:lstStyle/>
          <a:p>
            <a:r>
              <a:rPr lang="cs-CZ" sz="3600" b="1" dirty="0"/>
              <a:t>MOLEKULÁRNĚ GENETICKÉ VYŠETŘENÍ </a:t>
            </a:r>
          </a:p>
          <a:p>
            <a:r>
              <a:rPr lang="cs-CZ" sz="3600" b="1" dirty="0"/>
              <a:t>U PID</a:t>
            </a:r>
            <a:endParaRPr lang="cs-CZ" sz="3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D5CABB-5681-4AF9-BBDC-0DA968A9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05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molekulárně genetického vyšetření –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32" y="1845734"/>
            <a:ext cx="9419572" cy="4392228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sz="2200" b="1" dirty="0">
                <a:solidFill>
                  <a:srgbClr val="0070C0"/>
                </a:solidFill>
              </a:rPr>
              <a:t>Jasný klinický a laboratorní fenotyp – jeden /několik málo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Jedna /několik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prevalentních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mutací (C2 deficience)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jednoduchá PCR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genu/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screeningové metody s následným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Sangerovým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sekvenováním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Sangerovo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celého genu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– panel genů</a:t>
            </a:r>
          </a:p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cs-CZ" sz="2200" b="1" dirty="0">
                <a:solidFill>
                  <a:schemeClr val="bg1">
                    <a:lumMod val="75000"/>
                  </a:schemeClr>
                </a:solidFill>
              </a:rPr>
              <a:t>Jasný/nejasný klinický a laboratorní fenotyp – více/ mnoho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jednotlivých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(NGS) – panel genů</a:t>
            </a: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celoexomové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(WES)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celogenomové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(WGS))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15201" y="3203440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HISTORIE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50280" y="3832964"/>
            <a:ext cx="395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? - počet genů, velikost genů, urgence...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A90A06-0E0E-419A-A022-039AF283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38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Fenotypem „řízená“ genetická diagnostika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65" y="1920240"/>
            <a:ext cx="4234103" cy="4061518"/>
          </a:xfrm>
        </p:spPr>
      </p:pic>
      <p:sp>
        <p:nvSpPr>
          <p:cNvPr id="5" name="TextovéPole 4"/>
          <p:cNvSpPr txBox="1"/>
          <p:nvPr/>
        </p:nvSpPr>
        <p:spPr>
          <a:xfrm>
            <a:off x="6872442" y="6092568"/>
            <a:ext cx="3414558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81" dirty="0" err="1">
                <a:solidFill>
                  <a:schemeClr val="bg1">
                    <a:lumMod val="50000"/>
                  </a:schemeClr>
                </a:solidFill>
              </a:rPr>
              <a:t>Bousfiha</a:t>
            </a:r>
            <a:r>
              <a:rPr lang="cs-CZ" sz="1181" dirty="0">
                <a:solidFill>
                  <a:schemeClr val="bg1">
                    <a:lumMod val="50000"/>
                  </a:schemeClr>
                </a:solidFill>
              </a:rPr>
              <a:t> A et al., J </a:t>
            </a:r>
            <a:r>
              <a:rPr lang="cs-CZ" sz="1181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cs-CZ" sz="118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181" dirty="0" err="1">
                <a:solidFill>
                  <a:schemeClr val="bg1">
                    <a:lumMod val="50000"/>
                  </a:schemeClr>
                </a:solidFill>
              </a:rPr>
              <a:t>Immunol</a:t>
            </a:r>
            <a:r>
              <a:rPr lang="cs-CZ" sz="1181" dirty="0">
                <a:solidFill>
                  <a:schemeClr val="bg1">
                    <a:lumMod val="50000"/>
                  </a:schemeClr>
                </a:solidFill>
              </a:rPr>
              <a:t> 2015; 35 :727-738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CE0783-8611-4424-9E5E-7BD3AD56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78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32" y="1845734"/>
            <a:ext cx="9419572" cy="4392228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sz="2200" b="1" dirty="0">
                <a:solidFill>
                  <a:srgbClr val="0070C0"/>
                </a:solidFill>
              </a:rPr>
              <a:t>Jasný klinický a laboratorní fenotyp – jeden /několik málo kandidátních genů</a:t>
            </a:r>
          </a:p>
          <a:p>
            <a:pPr lvl="1"/>
            <a:r>
              <a:rPr lang="cs-CZ" sz="2000" b="1" dirty="0">
                <a:solidFill>
                  <a:srgbClr val="0070C0"/>
                </a:solidFill>
              </a:rPr>
              <a:t>Jedna /několik </a:t>
            </a:r>
            <a:r>
              <a:rPr lang="cs-CZ" sz="2000" b="1" dirty="0" err="1">
                <a:solidFill>
                  <a:srgbClr val="0070C0"/>
                </a:solidFill>
              </a:rPr>
              <a:t>prevalentních</a:t>
            </a:r>
            <a:r>
              <a:rPr lang="cs-CZ" sz="2000" b="1" dirty="0">
                <a:solidFill>
                  <a:srgbClr val="0070C0"/>
                </a:solidFill>
              </a:rPr>
              <a:t> mutací (C2 deficience)</a:t>
            </a:r>
          </a:p>
          <a:p>
            <a:pPr lvl="2"/>
            <a:r>
              <a:rPr lang="cs-CZ" sz="1800" b="1" dirty="0">
                <a:solidFill>
                  <a:srgbClr val="C00000"/>
                </a:solidFill>
              </a:rPr>
              <a:t>jednoduchá PCR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genu/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screeningové metody s následným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Sangerovým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sekvenováním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Sangerovo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celého genu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– panel genů</a:t>
            </a:r>
          </a:p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cs-CZ" sz="2200" b="1" dirty="0">
                <a:solidFill>
                  <a:schemeClr val="bg1">
                    <a:lumMod val="75000"/>
                  </a:schemeClr>
                </a:solidFill>
              </a:rPr>
              <a:t>Jasný/nejasný klinický a laboratorní fenotyp – více/ mnoho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jednotlivých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(NGS) – panel genů</a:t>
            </a: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celoexomové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(WES)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celogenomové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(WGS))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15201" y="3203440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HISTORIE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50280" y="3832964"/>
            <a:ext cx="395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? - počet genů, velikost genů, urgence...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25831" y="286606"/>
            <a:ext cx="8486775" cy="1450757"/>
          </a:xfrm>
        </p:spPr>
        <p:txBody>
          <a:bodyPr/>
          <a:lstStyle/>
          <a:p>
            <a:r>
              <a:rPr lang="cs-CZ" dirty="0"/>
              <a:t>Indikace molekulárně genetického vyšetření – metody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23EFA9-5979-4E1A-9B41-F9813F32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95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1219201"/>
            <a:ext cx="8991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800100" y="358776"/>
            <a:ext cx="8610600" cy="762000"/>
          </a:xfrm>
        </p:spPr>
        <p:txBody>
          <a:bodyPr>
            <a:normAutofit/>
          </a:bodyPr>
          <a:lstStyle/>
          <a:p>
            <a:r>
              <a:rPr lang="cs-CZ" altLang="cs-CZ" sz="3201" dirty="0">
                <a:solidFill>
                  <a:schemeClr val="tx1"/>
                </a:solidFill>
              </a:rPr>
              <a:t>Přímý průkaz mutace pomocí PCR – deficit </a:t>
            </a:r>
            <a:r>
              <a:rPr lang="cs-CZ" altLang="cs-CZ" sz="2800" dirty="0">
                <a:solidFill>
                  <a:schemeClr val="tx1"/>
                </a:solidFill>
              </a:rPr>
              <a:t>C2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pic>
        <p:nvPicPr>
          <p:cNvPr id="39940" name="Picture 4" descr="C2 0005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3152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305800" y="495300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tx1"/>
                </a:solidFill>
              </a:rPr>
              <a:t>190 bp</a:t>
            </a: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305800" y="381000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chemeClr val="tx1"/>
                </a:solidFill>
              </a:rPr>
              <a:t>218 bp</a:t>
            </a: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8229600" y="4572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229600" y="46482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8458200" y="4648200"/>
            <a:ext cx="76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8458200" y="4267200"/>
            <a:ext cx="152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7543800" y="13716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4267200" y="195897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5067300" y="1981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810001" y="1958975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2781300" y="1371600"/>
            <a:ext cx="1143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6362701" y="1371600"/>
            <a:ext cx="1143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2895600" y="1371600"/>
            <a:ext cx="1143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6248400" y="1371600"/>
            <a:ext cx="1143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3467100" y="1371600"/>
            <a:ext cx="114300" cy="228600"/>
          </a:xfrm>
          <a:prstGeom prst="flowChartDelay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 flipH="1" flipV="1">
            <a:off x="3352801" y="1371600"/>
            <a:ext cx="114300" cy="228600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6362700" y="1604963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5181600" y="175260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5181600" y="174783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895600" y="1604963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3467100" y="1604963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2895600" y="1725613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4381500" y="17256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3924300" y="17256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2835276"/>
            <a:ext cx="1028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 sz="1200" b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endParaRPr lang="en-US" altLang="cs-CZ" sz="1000" b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cs-CZ" sz="1200" b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endParaRPr lang="en-US" altLang="cs-CZ" sz="1000" b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cs-CZ" sz="1200" b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endParaRPr lang="en-US" altLang="cs-CZ" sz="1000" b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cs-CZ" sz="1200" b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endParaRPr lang="en-US" altLang="cs-CZ" sz="1000" b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cs-CZ" sz="2400" b="0">
              <a:solidFill>
                <a:schemeClr val="tx1"/>
              </a:solidFill>
            </a:endParaRP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5715000" y="1371600"/>
            <a:ext cx="114300" cy="228600"/>
          </a:xfrm>
          <a:prstGeom prst="flowChartDelay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 flipH="1" flipV="1">
            <a:off x="5600701" y="1371600"/>
            <a:ext cx="114300" cy="228600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5715000" y="1604963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7048501" y="1371600"/>
            <a:ext cx="1143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6934200" y="1371600"/>
            <a:ext cx="1143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988766-5491-48E2-A58A-3151A797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30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32" y="1845734"/>
            <a:ext cx="9419572" cy="43922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- </a:t>
            </a:r>
            <a:r>
              <a:rPr lang="cs-CZ" sz="2200" b="1" dirty="0">
                <a:solidFill>
                  <a:srgbClr val="0070C0"/>
                </a:solidFill>
              </a:rPr>
              <a:t>Jasný klinický a laboratorní fenotyp – jeden /několik málo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Jedna /několik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prevalentních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mutací (C2 deficience)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jednoduchá PCR</a:t>
            </a:r>
          </a:p>
          <a:p>
            <a:pPr lvl="1"/>
            <a:r>
              <a:rPr lang="cs-CZ" sz="2000" b="1" dirty="0">
                <a:solidFill>
                  <a:srgbClr val="0070C0"/>
                </a:solidFill>
              </a:rPr>
              <a:t>Mutace v celém rozsahu genu/ genů (většina PID)</a:t>
            </a:r>
          </a:p>
          <a:p>
            <a:pPr lvl="2"/>
            <a:r>
              <a:rPr lang="cs-CZ" sz="1800" b="1" dirty="0">
                <a:solidFill>
                  <a:srgbClr val="C00000"/>
                </a:solidFill>
              </a:rPr>
              <a:t>screeningové metody s následným </a:t>
            </a:r>
            <a:r>
              <a:rPr lang="cs-CZ" sz="1800" b="1" dirty="0" err="1">
                <a:solidFill>
                  <a:srgbClr val="C00000"/>
                </a:solidFill>
              </a:rPr>
              <a:t>Sangerovým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sekvenováním</a:t>
            </a:r>
            <a:endParaRPr lang="cs-CZ" sz="1800" b="1" dirty="0">
              <a:solidFill>
                <a:srgbClr val="C00000"/>
              </a:solidFill>
            </a:endParaRP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Sangerovo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celého genu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– panel genů</a:t>
            </a:r>
          </a:p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cs-CZ" sz="2200" b="1" dirty="0">
                <a:solidFill>
                  <a:schemeClr val="bg1">
                    <a:lumMod val="75000"/>
                  </a:schemeClr>
                </a:solidFill>
              </a:rPr>
              <a:t>Jasný/nejasný klinický a laboratorní fenotyp – více/ mnoho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jednotlivých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(NGS) – panel genů</a:t>
            </a: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celoexomové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(WES)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celogenomové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(WGS))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90357" y="3203440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HISTORIE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50280" y="3832964"/>
            <a:ext cx="395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? - počet genů, velikost genů, urgence...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25831" y="286606"/>
            <a:ext cx="8486775" cy="1450757"/>
          </a:xfrm>
        </p:spPr>
        <p:txBody>
          <a:bodyPr/>
          <a:lstStyle/>
          <a:p>
            <a:r>
              <a:rPr lang="cs-CZ" dirty="0"/>
              <a:t>Indikace molekulárně genetického vyšetření – metody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78CA24-B6A0-455D-AD8F-65BB6051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4389344"/>
            <a:ext cx="25146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5" y="88900"/>
            <a:ext cx="8743950" cy="838200"/>
          </a:xfrm>
        </p:spPr>
        <p:txBody>
          <a:bodyPr/>
          <a:lstStyle/>
          <a:p>
            <a:r>
              <a:rPr lang="cs-CZ" altLang="cs-CZ" dirty="0"/>
              <a:t>SSCP - PRINCIP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295400" y="1524000"/>
            <a:ext cx="1295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295400" y="1752600"/>
            <a:ext cx="1295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219200" y="8382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>
                <a:solidFill>
                  <a:schemeClr val="tx1"/>
                </a:solidFill>
              </a:rPr>
              <a:t>wt DNA</a:t>
            </a: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58000" y="762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>
                <a:solidFill>
                  <a:schemeClr val="tx1"/>
                </a:solidFill>
              </a:rPr>
              <a:t>mutant DNA</a:t>
            </a: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7467600" y="1524000"/>
            <a:ext cx="1295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7467600" y="1752600"/>
            <a:ext cx="1295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7696200" y="1295400"/>
            <a:ext cx="152400" cy="1524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7696200" y="1752600"/>
            <a:ext cx="152400" cy="1524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114800" y="1676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>
                <a:solidFill>
                  <a:schemeClr val="tx1"/>
                </a:solidFill>
              </a:rPr>
              <a:t>denaturace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1295400" y="2438400"/>
            <a:ext cx="1295400" cy="304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1143000" y="2971800"/>
            <a:ext cx="1371600" cy="152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7543800" y="2590800"/>
            <a:ext cx="1295400" cy="152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7620000" y="2971800"/>
            <a:ext cx="1295400" cy="76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7772400" y="2438400"/>
            <a:ext cx="152400" cy="1524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7848600" y="3048000"/>
            <a:ext cx="152400" cy="1524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1905000" y="1981200"/>
            <a:ext cx="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8229600" y="1981200"/>
            <a:ext cx="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1828800" y="3276600"/>
            <a:ext cx="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8229600" y="3200400"/>
            <a:ext cx="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743200" y="2895600"/>
            <a:ext cx="487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>
                <a:solidFill>
                  <a:schemeClr val="tx1"/>
                </a:solidFill>
              </a:rPr>
              <a:t>rozdílná migrace jednotlivých denaturovaných vláken DNA na nedenaturujícím PA gelu</a:t>
            </a:r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914400" y="3860800"/>
            <a:ext cx="723900" cy="711200"/>
          </a:xfrm>
          <a:custGeom>
            <a:avLst/>
            <a:gdLst>
              <a:gd name="T0" fmla="*/ 0 w 456"/>
              <a:gd name="T1" fmla="*/ 2147483647 h 448"/>
              <a:gd name="T2" fmla="*/ 2147483647 w 456"/>
              <a:gd name="T3" fmla="*/ 2147483647 h 448"/>
              <a:gd name="T4" fmla="*/ 2147483647 w 456"/>
              <a:gd name="T5" fmla="*/ 2147483647 h 448"/>
              <a:gd name="T6" fmla="*/ 2147483647 w 456"/>
              <a:gd name="T7" fmla="*/ 2147483647 h 448"/>
              <a:gd name="T8" fmla="*/ 2147483647 w 456"/>
              <a:gd name="T9" fmla="*/ 2147483647 h 448"/>
              <a:gd name="T10" fmla="*/ 2147483647 w 456"/>
              <a:gd name="T11" fmla="*/ 2147483647 h 448"/>
              <a:gd name="T12" fmla="*/ 2147483647 w 456"/>
              <a:gd name="T13" fmla="*/ 2147483647 h 448"/>
              <a:gd name="T14" fmla="*/ 2147483647 w 456"/>
              <a:gd name="T15" fmla="*/ 2147483647 h 448"/>
              <a:gd name="T16" fmla="*/ 2147483647 w 456"/>
              <a:gd name="T17" fmla="*/ 2147483647 h 448"/>
              <a:gd name="T18" fmla="*/ 2147483647 w 456"/>
              <a:gd name="T19" fmla="*/ 2147483647 h 448"/>
              <a:gd name="T20" fmla="*/ 2147483647 w 456"/>
              <a:gd name="T21" fmla="*/ 2147483647 h 4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6"/>
              <a:gd name="T34" fmla="*/ 0 h 448"/>
              <a:gd name="T35" fmla="*/ 456 w 456"/>
              <a:gd name="T36" fmla="*/ 448 h 4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6" h="448">
                <a:moveTo>
                  <a:pt x="0" y="304"/>
                </a:moveTo>
                <a:cubicBezTo>
                  <a:pt x="60" y="316"/>
                  <a:pt x="120" y="328"/>
                  <a:pt x="144" y="304"/>
                </a:cubicBezTo>
                <a:cubicBezTo>
                  <a:pt x="168" y="280"/>
                  <a:pt x="160" y="192"/>
                  <a:pt x="144" y="160"/>
                </a:cubicBezTo>
                <a:cubicBezTo>
                  <a:pt x="128" y="128"/>
                  <a:pt x="56" y="136"/>
                  <a:pt x="48" y="112"/>
                </a:cubicBezTo>
                <a:cubicBezTo>
                  <a:pt x="40" y="88"/>
                  <a:pt x="48" y="32"/>
                  <a:pt x="96" y="16"/>
                </a:cubicBezTo>
                <a:cubicBezTo>
                  <a:pt x="144" y="0"/>
                  <a:pt x="296" y="0"/>
                  <a:pt x="336" y="16"/>
                </a:cubicBezTo>
                <a:cubicBezTo>
                  <a:pt x="376" y="32"/>
                  <a:pt x="352" y="96"/>
                  <a:pt x="336" y="112"/>
                </a:cubicBezTo>
                <a:cubicBezTo>
                  <a:pt x="320" y="128"/>
                  <a:pt x="256" y="88"/>
                  <a:pt x="240" y="112"/>
                </a:cubicBezTo>
                <a:cubicBezTo>
                  <a:pt x="224" y="136"/>
                  <a:pt x="208" y="224"/>
                  <a:pt x="240" y="256"/>
                </a:cubicBezTo>
                <a:cubicBezTo>
                  <a:pt x="272" y="288"/>
                  <a:pt x="408" y="272"/>
                  <a:pt x="432" y="304"/>
                </a:cubicBezTo>
                <a:cubicBezTo>
                  <a:pt x="456" y="336"/>
                  <a:pt x="400" y="424"/>
                  <a:pt x="384" y="448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81" name="Freeform 25"/>
          <p:cNvSpPr>
            <a:spLocks/>
          </p:cNvSpPr>
          <p:nvPr/>
        </p:nvSpPr>
        <p:spPr bwMode="auto">
          <a:xfrm>
            <a:off x="1828800" y="3911600"/>
            <a:ext cx="736600" cy="901700"/>
          </a:xfrm>
          <a:custGeom>
            <a:avLst/>
            <a:gdLst>
              <a:gd name="T0" fmla="*/ 0 w 464"/>
              <a:gd name="T1" fmla="*/ 2147483647 h 568"/>
              <a:gd name="T2" fmla="*/ 2147483647 w 464"/>
              <a:gd name="T3" fmla="*/ 2147483647 h 568"/>
              <a:gd name="T4" fmla="*/ 2147483647 w 464"/>
              <a:gd name="T5" fmla="*/ 2147483647 h 568"/>
              <a:gd name="T6" fmla="*/ 2147483647 w 464"/>
              <a:gd name="T7" fmla="*/ 2147483647 h 568"/>
              <a:gd name="T8" fmla="*/ 2147483647 w 464"/>
              <a:gd name="T9" fmla="*/ 2147483647 h 568"/>
              <a:gd name="T10" fmla="*/ 2147483647 w 464"/>
              <a:gd name="T11" fmla="*/ 2147483647 h 568"/>
              <a:gd name="T12" fmla="*/ 2147483647 w 464"/>
              <a:gd name="T13" fmla="*/ 2147483647 h 568"/>
              <a:gd name="T14" fmla="*/ 2147483647 w 464"/>
              <a:gd name="T15" fmla="*/ 2147483647 h 568"/>
              <a:gd name="T16" fmla="*/ 2147483647 w 464"/>
              <a:gd name="T17" fmla="*/ 2147483647 h 568"/>
              <a:gd name="T18" fmla="*/ 2147483647 w 464"/>
              <a:gd name="T19" fmla="*/ 2147483647 h 568"/>
              <a:gd name="T20" fmla="*/ 2147483647 w 464"/>
              <a:gd name="T21" fmla="*/ 2147483647 h 5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4"/>
              <a:gd name="T34" fmla="*/ 0 h 568"/>
              <a:gd name="T35" fmla="*/ 464 w 464"/>
              <a:gd name="T36" fmla="*/ 568 h 5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4" h="568">
                <a:moveTo>
                  <a:pt x="0" y="368"/>
                </a:moveTo>
                <a:cubicBezTo>
                  <a:pt x="100" y="300"/>
                  <a:pt x="200" y="232"/>
                  <a:pt x="240" y="176"/>
                </a:cubicBezTo>
                <a:cubicBezTo>
                  <a:pt x="280" y="120"/>
                  <a:pt x="208" y="56"/>
                  <a:pt x="240" y="32"/>
                </a:cubicBezTo>
                <a:cubicBezTo>
                  <a:pt x="272" y="8"/>
                  <a:pt x="400" y="0"/>
                  <a:pt x="432" y="32"/>
                </a:cubicBezTo>
                <a:cubicBezTo>
                  <a:pt x="464" y="64"/>
                  <a:pt x="456" y="192"/>
                  <a:pt x="432" y="224"/>
                </a:cubicBezTo>
                <a:cubicBezTo>
                  <a:pt x="408" y="256"/>
                  <a:pt x="328" y="200"/>
                  <a:pt x="288" y="224"/>
                </a:cubicBezTo>
                <a:cubicBezTo>
                  <a:pt x="248" y="248"/>
                  <a:pt x="192" y="328"/>
                  <a:pt x="192" y="368"/>
                </a:cubicBezTo>
                <a:cubicBezTo>
                  <a:pt x="192" y="408"/>
                  <a:pt x="280" y="432"/>
                  <a:pt x="288" y="464"/>
                </a:cubicBezTo>
                <a:cubicBezTo>
                  <a:pt x="296" y="496"/>
                  <a:pt x="264" y="552"/>
                  <a:pt x="240" y="560"/>
                </a:cubicBezTo>
                <a:cubicBezTo>
                  <a:pt x="216" y="568"/>
                  <a:pt x="160" y="536"/>
                  <a:pt x="144" y="512"/>
                </a:cubicBezTo>
                <a:cubicBezTo>
                  <a:pt x="128" y="488"/>
                  <a:pt x="136" y="452"/>
                  <a:pt x="144" y="416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82" name="Freeform 26"/>
          <p:cNvSpPr>
            <a:spLocks/>
          </p:cNvSpPr>
          <p:nvPr/>
        </p:nvSpPr>
        <p:spPr bwMode="auto">
          <a:xfrm>
            <a:off x="7620000" y="3797300"/>
            <a:ext cx="838200" cy="622300"/>
          </a:xfrm>
          <a:custGeom>
            <a:avLst/>
            <a:gdLst>
              <a:gd name="T0" fmla="*/ 2147483647 w 536"/>
              <a:gd name="T1" fmla="*/ 2147483647 h 488"/>
              <a:gd name="T2" fmla="*/ 2147483647 w 536"/>
              <a:gd name="T3" fmla="*/ 2147483647 h 488"/>
              <a:gd name="T4" fmla="*/ 2147483647 w 536"/>
              <a:gd name="T5" fmla="*/ 2147483647 h 488"/>
              <a:gd name="T6" fmla="*/ 2147483647 w 536"/>
              <a:gd name="T7" fmla="*/ 2147483647 h 488"/>
              <a:gd name="T8" fmla="*/ 2147483647 w 536"/>
              <a:gd name="T9" fmla="*/ 2147483647 h 488"/>
              <a:gd name="T10" fmla="*/ 2147483647 w 536"/>
              <a:gd name="T11" fmla="*/ 2147483647 h 488"/>
              <a:gd name="T12" fmla="*/ 2147483647 w 536"/>
              <a:gd name="T13" fmla="*/ 2147483647 h 488"/>
              <a:gd name="T14" fmla="*/ 2147483647 w 536"/>
              <a:gd name="T15" fmla="*/ 2147483647 h 488"/>
              <a:gd name="T16" fmla="*/ 2147483647 w 536"/>
              <a:gd name="T17" fmla="*/ 2147483647 h 488"/>
              <a:gd name="T18" fmla="*/ 2147483647 w 536"/>
              <a:gd name="T19" fmla="*/ 2147483647 h 488"/>
              <a:gd name="T20" fmla="*/ 2147483647 w 536"/>
              <a:gd name="T21" fmla="*/ 2147483647 h 488"/>
              <a:gd name="T22" fmla="*/ 2147483647 w 536"/>
              <a:gd name="T23" fmla="*/ 2147483647 h 488"/>
              <a:gd name="T24" fmla="*/ 2147483647 w 536"/>
              <a:gd name="T25" fmla="*/ 2147483647 h 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6"/>
              <a:gd name="T40" fmla="*/ 0 h 488"/>
              <a:gd name="T41" fmla="*/ 536 w 536"/>
              <a:gd name="T42" fmla="*/ 488 h 4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6" h="488">
                <a:moveTo>
                  <a:pt x="8" y="440"/>
                </a:moveTo>
                <a:cubicBezTo>
                  <a:pt x="48" y="456"/>
                  <a:pt x="88" y="472"/>
                  <a:pt x="104" y="440"/>
                </a:cubicBezTo>
                <a:cubicBezTo>
                  <a:pt x="120" y="408"/>
                  <a:pt x="120" y="304"/>
                  <a:pt x="104" y="248"/>
                </a:cubicBezTo>
                <a:cubicBezTo>
                  <a:pt x="88" y="192"/>
                  <a:pt x="16" y="144"/>
                  <a:pt x="8" y="104"/>
                </a:cubicBezTo>
                <a:cubicBezTo>
                  <a:pt x="0" y="64"/>
                  <a:pt x="8" y="16"/>
                  <a:pt x="56" y="8"/>
                </a:cubicBezTo>
                <a:cubicBezTo>
                  <a:pt x="104" y="0"/>
                  <a:pt x="264" y="24"/>
                  <a:pt x="296" y="56"/>
                </a:cubicBezTo>
                <a:cubicBezTo>
                  <a:pt x="328" y="88"/>
                  <a:pt x="240" y="168"/>
                  <a:pt x="248" y="200"/>
                </a:cubicBezTo>
                <a:cubicBezTo>
                  <a:pt x="256" y="232"/>
                  <a:pt x="320" y="264"/>
                  <a:pt x="344" y="248"/>
                </a:cubicBezTo>
                <a:cubicBezTo>
                  <a:pt x="368" y="232"/>
                  <a:pt x="376" y="136"/>
                  <a:pt x="392" y="104"/>
                </a:cubicBezTo>
                <a:cubicBezTo>
                  <a:pt x="408" y="72"/>
                  <a:pt x="416" y="56"/>
                  <a:pt x="440" y="56"/>
                </a:cubicBezTo>
                <a:cubicBezTo>
                  <a:pt x="464" y="56"/>
                  <a:pt x="536" y="40"/>
                  <a:pt x="536" y="104"/>
                </a:cubicBezTo>
                <a:cubicBezTo>
                  <a:pt x="536" y="168"/>
                  <a:pt x="440" y="392"/>
                  <a:pt x="440" y="440"/>
                </a:cubicBezTo>
                <a:cubicBezTo>
                  <a:pt x="440" y="488"/>
                  <a:pt x="520" y="400"/>
                  <a:pt x="536" y="392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83" name="Oval 27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84" name="Freeform 28"/>
          <p:cNvSpPr>
            <a:spLocks/>
          </p:cNvSpPr>
          <p:nvPr/>
        </p:nvSpPr>
        <p:spPr bwMode="auto">
          <a:xfrm>
            <a:off x="8686800" y="3657600"/>
            <a:ext cx="647700" cy="1066800"/>
          </a:xfrm>
          <a:custGeom>
            <a:avLst/>
            <a:gdLst>
              <a:gd name="T0" fmla="*/ 0 w 408"/>
              <a:gd name="T1" fmla="*/ 2147483647 h 672"/>
              <a:gd name="T2" fmla="*/ 2147483647 w 408"/>
              <a:gd name="T3" fmla="*/ 2147483647 h 672"/>
              <a:gd name="T4" fmla="*/ 2147483647 w 408"/>
              <a:gd name="T5" fmla="*/ 2147483647 h 672"/>
              <a:gd name="T6" fmla="*/ 2147483647 w 408"/>
              <a:gd name="T7" fmla="*/ 0 h 672"/>
              <a:gd name="T8" fmla="*/ 2147483647 w 408"/>
              <a:gd name="T9" fmla="*/ 2147483647 h 672"/>
              <a:gd name="T10" fmla="*/ 2147483647 w 408"/>
              <a:gd name="T11" fmla="*/ 2147483647 h 672"/>
              <a:gd name="T12" fmla="*/ 2147483647 w 408"/>
              <a:gd name="T13" fmla="*/ 2147483647 h 672"/>
              <a:gd name="T14" fmla="*/ 2147483647 w 408"/>
              <a:gd name="T15" fmla="*/ 2147483647 h 672"/>
              <a:gd name="T16" fmla="*/ 2147483647 w 408"/>
              <a:gd name="T17" fmla="*/ 2147483647 h 672"/>
              <a:gd name="T18" fmla="*/ 2147483647 w 408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8"/>
              <a:gd name="T31" fmla="*/ 0 h 672"/>
              <a:gd name="T32" fmla="*/ 408 w 408"/>
              <a:gd name="T33" fmla="*/ 672 h 6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8" h="672">
                <a:moveTo>
                  <a:pt x="0" y="528"/>
                </a:moveTo>
                <a:cubicBezTo>
                  <a:pt x="40" y="516"/>
                  <a:pt x="80" y="504"/>
                  <a:pt x="96" y="432"/>
                </a:cubicBezTo>
                <a:cubicBezTo>
                  <a:pt x="112" y="360"/>
                  <a:pt x="80" y="168"/>
                  <a:pt x="96" y="96"/>
                </a:cubicBezTo>
                <a:cubicBezTo>
                  <a:pt x="112" y="24"/>
                  <a:pt x="168" y="0"/>
                  <a:pt x="192" y="0"/>
                </a:cubicBezTo>
                <a:cubicBezTo>
                  <a:pt x="216" y="0"/>
                  <a:pt x="232" y="32"/>
                  <a:pt x="240" y="96"/>
                </a:cubicBezTo>
                <a:cubicBezTo>
                  <a:pt x="248" y="160"/>
                  <a:pt x="224" y="336"/>
                  <a:pt x="240" y="384"/>
                </a:cubicBezTo>
                <a:cubicBezTo>
                  <a:pt x="256" y="432"/>
                  <a:pt x="312" y="360"/>
                  <a:pt x="336" y="384"/>
                </a:cubicBezTo>
                <a:cubicBezTo>
                  <a:pt x="360" y="408"/>
                  <a:pt x="408" y="504"/>
                  <a:pt x="384" y="528"/>
                </a:cubicBezTo>
                <a:cubicBezTo>
                  <a:pt x="360" y="552"/>
                  <a:pt x="224" y="504"/>
                  <a:pt x="192" y="528"/>
                </a:cubicBezTo>
                <a:cubicBezTo>
                  <a:pt x="160" y="552"/>
                  <a:pt x="192" y="648"/>
                  <a:pt x="192" y="672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85" name="Oval 29"/>
          <p:cNvSpPr>
            <a:spLocks noChangeArrowheads="1"/>
          </p:cNvSpPr>
          <p:nvPr/>
        </p:nvSpPr>
        <p:spPr bwMode="auto">
          <a:xfrm>
            <a:off x="8839200" y="4267200"/>
            <a:ext cx="152400" cy="1524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4267200" y="4572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0">
                <a:solidFill>
                  <a:schemeClr val="tx1"/>
                </a:solidFill>
              </a:rPr>
              <a:t>  wt      m</a:t>
            </a:r>
            <a:endParaRPr lang="cs-CZ" altLang="cs-CZ" sz="2400" b="0">
              <a:solidFill>
                <a:schemeClr val="tx1"/>
              </a:solidFill>
            </a:endParaRPr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4572000" y="58674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4572000" y="60960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5410200" y="57150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5410200" y="62484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4AC1D8-934E-4525-81B8-377B5C9F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1943100"/>
            <a:ext cx="8595360" cy="4194810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err="1"/>
              <a:t>Sangerovo</a:t>
            </a:r>
            <a:r>
              <a:rPr lang="cs-CZ" sz="2400" dirty="0"/>
              <a:t> </a:t>
            </a:r>
            <a:r>
              <a:rPr lang="cs-CZ" sz="2400" dirty="0" err="1"/>
              <a:t>sekvenování</a:t>
            </a:r>
            <a:endParaRPr lang="cs-CZ" sz="2400" dirty="0"/>
          </a:p>
          <a:p>
            <a:r>
              <a:rPr lang="cs-CZ" sz="2400" b="1" dirty="0"/>
              <a:t>Gen RAG1</a:t>
            </a:r>
          </a:p>
          <a:p>
            <a:r>
              <a:rPr lang="cs-CZ" sz="2400" dirty="0"/>
              <a:t>- </a:t>
            </a:r>
            <a:r>
              <a:rPr lang="cs-CZ" sz="2400" b="1" dirty="0"/>
              <a:t>detekovány 2 kauzální mutace </a:t>
            </a:r>
            <a:r>
              <a:rPr lang="cs-CZ" sz="2400" dirty="0"/>
              <a:t>(již popsané v souvislosti s </a:t>
            </a:r>
            <a:r>
              <a:rPr lang="cs-CZ" sz="2400" dirty="0" err="1"/>
              <a:t>Omenn</a:t>
            </a:r>
            <a:r>
              <a:rPr lang="cs-CZ" sz="2400" dirty="0"/>
              <a:t> syndromem): </a:t>
            </a:r>
          </a:p>
          <a:p>
            <a:pPr lvl="1"/>
            <a:r>
              <a:rPr lang="cs-CZ" sz="2400" dirty="0"/>
              <a:t>c.983G&gt;A; p.Cys328Tyr</a:t>
            </a:r>
          </a:p>
          <a:p>
            <a:pPr lvl="1"/>
            <a:r>
              <a:rPr lang="cs-CZ" sz="2400" dirty="0"/>
              <a:t>c.1186C&gt;T; p.Arg396Cys</a:t>
            </a:r>
          </a:p>
          <a:p>
            <a:r>
              <a:rPr lang="cs-CZ" sz="2400" dirty="0"/>
              <a:t>- matka zdravá - nositelka mutace: c.1186C&gt;T; p.Arg396Cys</a:t>
            </a:r>
          </a:p>
          <a:p>
            <a:r>
              <a:rPr lang="cs-CZ" sz="2400" dirty="0"/>
              <a:t>- otec zdravý - nositel mutace: c.983G&gt;A; p.Cys328Tyr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- později k dispozici i výsledek vyšetření proliferace T lymfocytů – výrazně snížená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F2D921-5D48-4841-9EBF-5BC653AE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1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838201" y="1798638"/>
          <a:ext cx="407987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Photo Editor Photo" r:id="rId3" imgW="1104762" imgH="1238423" progId="MSPhotoEd.3">
                  <p:embed/>
                </p:oleObj>
              </mc:Choice>
              <mc:Fallback>
                <p:oleObj name="Photo Editor Photo" r:id="rId3" imgW="1104762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1798638"/>
                        <a:ext cx="407987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486400" y="1798638"/>
          <a:ext cx="377348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Rastrový obraz" r:id="rId5" imgW="1276190" imgH="1314286" progId="Obraz programu Malování">
                  <p:embed/>
                </p:oleObj>
              </mc:Choice>
              <mc:Fallback>
                <p:oleObj name="Rastrový obraz" r:id="rId5" imgW="1276190" imgH="1314286" progId="Obraz programu Malování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98638"/>
                        <a:ext cx="377348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90600" y="274320"/>
            <a:ext cx="8305800" cy="5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1" b="0" dirty="0">
                <a:solidFill>
                  <a:schemeClr val="tx1"/>
                </a:solidFill>
                <a:latin typeface="+mn-lt"/>
              </a:rPr>
              <a:t>Mutačně screeningové metody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133601" y="1036639"/>
            <a:ext cx="1230313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801">
                <a:solidFill>
                  <a:schemeClr val="tx1"/>
                </a:solidFill>
              </a:rPr>
              <a:t>DGGE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934201" y="1036638"/>
            <a:ext cx="1230313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801">
                <a:solidFill>
                  <a:schemeClr val="tx1"/>
                </a:solidFill>
              </a:rPr>
              <a:t>SSCP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66800" y="5837239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>
                <a:solidFill>
                  <a:schemeClr val="tx1"/>
                </a:solidFill>
              </a:rPr>
              <a:t>   </a:t>
            </a:r>
            <a:r>
              <a:rPr lang="cs-CZ" altLang="cs-CZ" sz="2400">
                <a:solidFill>
                  <a:srgbClr val="FF3300"/>
                </a:solidFill>
              </a:rPr>
              <a:t>m </a:t>
            </a:r>
            <a:r>
              <a:rPr lang="cs-CZ" altLang="cs-CZ" sz="2400">
                <a:solidFill>
                  <a:schemeClr val="tx1"/>
                </a:solidFill>
              </a:rPr>
              <a:t>        wt        wt        wt                wt      wt      wt      </a:t>
            </a:r>
            <a:r>
              <a:rPr lang="cs-CZ" altLang="cs-CZ" sz="2400">
                <a:solidFill>
                  <a:srgbClr val="FF3300"/>
                </a:solidFill>
              </a:rPr>
              <a:t>m</a:t>
            </a:r>
            <a:r>
              <a:rPr lang="cs-CZ" altLang="cs-CZ" sz="2400">
                <a:solidFill>
                  <a:schemeClr val="tx1"/>
                </a:solidFill>
              </a:rPr>
              <a:t>      wt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8153400" y="1874838"/>
            <a:ext cx="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1676400" y="1874838"/>
            <a:ext cx="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ADCDD9-5A5A-43F5-8054-EE2889FD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6124"/>
      </p:ext>
    </p:extLst>
  </p:cSld>
  <p:clrMapOvr>
    <a:masterClrMapping/>
  </p:clrMapOvr>
  <p:transition spd="slow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90254"/>
              </p:ext>
            </p:extLst>
          </p:nvPr>
        </p:nvGraphicFramePr>
        <p:xfrm>
          <a:off x="4865318" y="3304149"/>
          <a:ext cx="4338181" cy="241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CorelPhotoPaint.Image.8" r:id="rId3" imgW="3371429" imgH="1914286" progId="CorelPhotoPaint.Image.8">
                  <p:embed/>
                </p:oleObj>
              </mc:Choice>
              <mc:Fallback>
                <p:oleObj name="CorelPhotoPaint.Image.8" r:id="rId3" imgW="3371429" imgH="1914286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318" y="3304149"/>
                        <a:ext cx="4338181" cy="2410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54704"/>
              </p:ext>
            </p:extLst>
          </p:nvPr>
        </p:nvGraphicFramePr>
        <p:xfrm>
          <a:off x="4865318" y="703307"/>
          <a:ext cx="4325655" cy="251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CorelPhotoPaint.Image.8" r:id="rId5" imgW="3228571" imgH="1923810" progId="CorelPhotoPaint.Image.8">
                  <p:embed/>
                </p:oleObj>
              </mc:Choice>
              <mc:Fallback>
                <p:oleObj name="CorelPhotoPaint.Image.8" r:id="rId5" imgW="3228571" imgH="1923810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318" y="703307"/>
                        <a:ext cx="4325655" cy="2518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7313113" y="253258"/>
            <a:ext cx="0" cy="457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7313113" y="3550495"/>
            <a:ext cx="0" cy="457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464501" y="1008346"/>
            <a:ext cx="23308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0" dirty="0" err="1">
                <a:solidFill>
                  <a:schemeClr val="tx2"/>
                </a:solidFill>
                <a:latin typeface="+mn-lt"/>
              </a:rPr>
              <a:t>Sangerovo</a:t>
            </a:r>
            <a:r>
              <a:rPr lang="cs-CZ" altLang="cs-CZ" sz="2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2800" b="0" dirty="0" err="1">
                <a:solidFill>
                  <a:schemeClr val="tx2"/>
                </a:solidFill>
                <a:latin typeface="+mn-lt"/>
              </a:rPr>
              <a:t>sekvenování</a:t>
            </a:r>
            <a:endParaRPr lang="cs-CZ" altLang="cs-CZ" sz="28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856982" y="2478066"/>
            <a:ext cx="1066800" cy="5233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1" b="0">
                <a:solidFill>
                  <a:schemeClr val="tx1"/>
                </a:solidFill>
              </a:rPr>
              <a:t>AG</a:t>
            </a:r>
            <a:r>
              <a:rPr lang="cs-CZ" altLang="cs-CZ" sz="2801">
                <a:solidFill>
                  <a:srgbClr val="FF3300"/>
                </a:solidFill>
              </a:rPr>
              <a:t>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856982" y="3849666"/>
            <a:ext cx="1066800" cy="5233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1" b="0">
                <a:solidFill>
                  <a:schemeClr val="tx1"/>
                </a:solidFill>
              </a:rPr>
              <a:t>AG</a:t>
            </a:r>
            <a:r>
              <a:rPr lang="cs-CZ" altLang="cs-CZ" sz="280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2390382" y="3087666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621E71-8E39-4E21-B61F-E9408C48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01536"/>
      </p:ext>
    </p:extLst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Molekulárně genetické vyšetření – vývoj technik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32" y="1845734"/>
            <a:ext cx="9419572" cy="43922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- </a:t>
            </a:r>
            <a:r>
              <a:rPr lang="cs-CZ" sz="2200" b="1" dirty="0">
                <a:solidFill>
                  <a:srgbClr val="0070C0"/>
                </a:solidFill>
              </a:rPr>
              <a:t>Jasný klinický a laboratorní fenotyp – jeden /několik málo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Jedna /několik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prevalentních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mutací (C2 deficience)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jednoduchá PCR</a:t>
            </a:r>
          </a:p>
          <a:p>
            <a:pPr lvl="1"/>
            <a:r>
              <a:rPr lang="cs-CZ" sz="2000" b="1" dirty="0">
                <a:solidFill>
                  <a:srgbClr val="0070C0"/>
                </a:solidFill>
              </a:rPr>
              <a:t>Mutace v celém rozsahu genu/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screeningové metody s následným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Sangerovým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sekvenováním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cs-CZ" sz="1800" b="1" dirty="0" err="1">
                <a:solidFill>
                  <a:srgbClr val="C00000"/>
                </a:solidFill>
              </a:rPr>
              <a:t>Sangerovo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sekvenování</a:t>
            </a:r>
            <a:r>
              <a:rPr lang="cs-CZ" sz="1800" b="1" dirty="0">
                <a:solidFill>
                  <a:srgbClr val="C00000"/>
                </a:solidFill>
              </a:rPr>
              <a:t> celého genu</a:t>
            </a:r>
          </a:p>
          <a:p>
            <a:pPr lvl="2"/>
            <a:r>
              <a:rPr lang="cs-CZ" sz="1800" b="1" dirty="0">
                <a:solidFill>
                  <a:srgbClr val="C00000"/>
                </a:solidFill>
              </a:rPr>
              <a:t>cílené masivní paralelní </a:t>
            </a:r>
            <a:r>
              <a:rPr lang="cs-CZ" sz="1800" b="1" dirty="0" err="1">
                <a:solidFill>
                  <a:srgbClr val="C00000"/>
                </a:solidFill>
              </a:rPr>
              <a:t>sekvenování</a:t>
            </a:r>
            <a:r>
              <a:rPr lang="cs-CZ" sz="1800" b="1" dirty="0">
                <a:solidFill>
                  <a:srgbClr val="C00000"/>
                </a:solidFill>
              </a:rPr>
              <a:t> – panel genů</a:t>
            </a:r>
          </a:p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cs-CZ" sz="2200" b="1" dirty="0">
                <a:solidFill>
                  <a:schemeClr val="bg1">
                    <a:lumMod val="75000"/>
                  </a:schemeClr>
                </a:solidFill>
              </a:rPr>
              <a:t>Jasný/nejasný klinický a laboratorní fenotyp – více/ mnoho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jednotlivých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(NGS) – panel genů</a:t>
            </a: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celoexomové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(WES)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celogenomové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(WGS))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90357" y="3203440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HISTORIE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981179" y="3660824"/>
            <a:ext cx="39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? - počet genů, velikost genů, urgence vyšetření...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23978" y="1139868"/>
            <a:ext cx="130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TRENDY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A2859A-FD70-47B2-B46D-12F4D138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ovéPole 2"/>
          <p:cNvSpPr txBox="1">
            <a:spLocks noChangeArrowheads="1"/>
          </p:cNvSpPr>
          <p:nvPr/>
        </p:nvSpPr>
        <p:spPr bwMode="auto">
          <a:xfrm>
            <a:off x="463550" y="220992"/>
            <a:ext cx="936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cs-CZ" altLang="cs-CZ" sz="2800" b="0" dirty="0">
                <a:solidFill>
                  <a:schemeClr val="tx2"/>
                </a:solidFill>
                <a:latin typeface="+mn-lt"/>
              </a:rPr>
              <a:t>NEXT GENERATION SEQUENCING</a:t>
            </a:r>
          </a:p>
        </p:txBody>
      </p:sp>
      <p:sp>
        <p:nvSpPr>
          <p:cNvPr id="50179" name="TextovéPole 4"/>
          <p:cNvSpPr txBox="1">
            <a:spLocks noChangeArrowheads="1"/>
          </p:cNvSpPr>
          <p:nvPr/>
        </p:nvSpPr>
        <p:spPr bwMode="auto">
          <a:xfrm>
            <a:off x="390526" y="3814632"/>
            <a:ext cx="41814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APLIKACE</a:t>
            </a:r>
          </a:p>
          <a:p>
            <a:pPr>
              <a:spcBef>
                <a:spcPct val="0"/>
              </a:spcBef>
            </a:pP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Celoexomové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/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celogenomové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sekvenování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dirty="0">
                <a:solidFill>
                  <a:srgbClr val="0070C0"/>
                </a:solidFill>
                <a:latin typeface="+mn-lt"/>
              </a:rPr>
              <a:t>Cílené </a:t>
            </a:r>
            <a:r>
              <a:rPr lang="cs-CZ" altLang="cs-CZ" sz="1800" dirty="0" err="1">
                <a:solidFill>
                  <a:srgbClr val="0070C0"/>
                </a:solidFill>
                <a:latin typeface="+mn-lt"/>
              </a:rPr>
              <a:t>sekvenování</a:t>
            </a:r>
            <a:r>
              <a:rPr lang="cs-CZ" altLang="cs-CZ" sz="1800" dirty="0">
                <a:solidFill>
                  <a:srgbClr val="0070C0"/>
                </a:solidFill>
                <a:latin typeface="+mn-lt"/>
              </a:rPr>
              <a:t> – panel genů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Analýza 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transkriptomu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RNAseq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Digital gene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expression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ChIP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sequencing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Methylome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sequencing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Small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 RNA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sequencing</a:t>
            </a:r>
            <a:endParaRPr lang="cs-CZ" altLang="cs-CZ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80" name="Obrázek 5" descr="ngs_SOL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769264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Obrázek 6" descr="NG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249364"/>
            <a:ext cx="47799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08857" y="4561121"/>
            <a:ext cx="281669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D0335D-E6AE-4D09-876D-C8508C1A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36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Molekulárně genetické vyšetření – vývoj technik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32" y="1845734"/>
            <a:ext cx="9419572" cy="43922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cs-CZ" sz="2200" b="1" dirty="0">
                <a:solidFill>
                  <a:schemeClr val="bg1">
                    <a:lumMod val="75000"/>
                  </a:schemeClr>
                </a:solidFill>
              </a:rPr>
              <a:t>Jasný klinický a laboratorní fenotyp – jeden /několik málo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Jedna /několik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prevalentních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mutací (C2 deficience)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jednoduchá PCR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genu/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screeningové metody s následným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Sangerovým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sekvenováním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Sangerovo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celého genu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– panel genů</a:t>
            </a:r>
          </a:p>
          <a:p>
            <a:r>
              <a:rPr lang="cs-CZ" dirty="0">
                <a:solidFill>
                  <a:srgbClr val="0070C0"/>
                </a:solidFill>
              </a:rPr>
              <a:t>- </a:t>
            </a:r>
            <a:r>
              <a:rPr lang="cs-CZ" sz="2200" b="1" dirty="0">
                <a:solidFill>
                  <a:srgbClr val="0070C0"/>
                </a:solidFill>
              </a:rPr>
              <a:t>Jasný/nejasný klinický a laboratorní fenotyp – více/ mnoho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jednotlivých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(NGS) – panel genů</a:t>
            </a: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celoexomové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(WES)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celogenomové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(WGS))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90357" y="3203440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HISTORIE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28776" y="5326786"/>
            <a:ext cx="39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? - počet genů, velikost genů, urgence vyšetření...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0AFD08-FDE4-4692-8984-1779D585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60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cs-CZ" dirty="0"/>
              <a:t>enotypem „řízená“ diagnostika - </a:t>
            </a:r>
            <a:r>
              <a:rPr lang="cs-CZ" dirty="0">
                <a:solidFill>
                  <a:srgbClr val="C00000"/>
                </a:solidFill>
              </a:rPr>
              <a:t>limitace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231" y="2135410"/>
            <a:ext cx="7639049" cy="3146680"/>
          </a:xfrm>
        </p:spPr>
        <p:txBody>
          <a:bodyPr>
            <a:normAutofit/>
          </a:bodyPr>
          <a:lstStyle/>
          <a:p>
            <a:r>
              <a:rPr lang="cs-CZ" sz="2400" b="1" dirty="0"/>
              <a:t>Vysoká heterogenita PID</a:t>
            </a:r>
          </a:p>
          <a:p>
            <a:pPr lvl="2"/>
            <a:endParaRPr lang="cs-CZ" sz="2400" dirty="0"/>
          </a:p>
          <a:p>
            <a:pPr lvl="1"/>
            <a:r>
              <a:rPr lang="cs-CZ" sz="2400" dirty="0">
                <a:solidFill>
                  <a:srgbClr val="0070C0"/>
                </a:solidFill>
              </a:rPr>
              <a:t>1 klinický a laboratorní fenotyp – různé geny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1 gen – různé fenotypy</a:t>
            </a:r>
          </a:p>
          <a:p>
            <a:pPr lvl="2"/>
            <a:r>
              <a:rPr lang="cs-CZ" sz="2400" dirty="0"/>
              <a:t>různé projevy u nositelů stejné mutace (i v rámci rodiny)</a:t>
            </a:r>
            <a:endParaRPr lang="en-GB" sz="2400" dirty="0"/>
          </a:p>
          <a:p>
            <a:pPr lvl="2"/>
            <a:r>
              <a:rPr lang="cs-CZ" sz="2400" dirty="0" err="1"/>
              <a:t>gain-of</a:t>
            </a:r>
            <a:r>
              <a:rPr lang="cs-CZ" sz="2400" dirty="0"/>
              <a:t> </a:t>
            </a:r>
            <a:r>
              <a:rPr lang="cs-CZ" sz="2400" dirty="0" err="1"/>
              <a:t>function</a:t>
            </a:r>
            <a:r>
              <a:rPr lang="cs-CZ" sz="2400" dirty="0"/>
              <a:t> vs. </a:t>
            </a:r>
            <a:r>
              <a:rPr lang="cs-CZ" sz="2400" dirty="0" err="1"/>
              <a:t>loss</a:t>
            </a:r>
            <a:r>
              <a:rPr lang="cs-CZ" sz="2400" dirty="0"/>
              <a:t>-of-</a:t>
            </a:r>
            <a:r>
              <a:rPr lang="cs-CZ" sz="2400" dirty="0" err="1"/>
              <a:t>function</a:t>
            </a:r>
            <a:r>
              <a:rPr lang="cs-CZ" sz="2400" dirty="0"/>
              <a:t> mutace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F43FC6-DA19-4CAE-BD57-85F6A868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fenotyp – různé geny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2" y="1870118"/>
            <a:ext cx="4347688" cy="4292303"/>
          </a:xfrm>
        </p:spPr>
      </p:pic>
      <p:sp>
        <p:nvSpPr>
          <p:cNvPr id="9" name="Ovál 8"/>
          <p:cNvSpPr/>
          <p:nvPr/>
        </p:nvSpPr>
        <p:spPr>
          <a:xfrm>
            <a:off x="7969976" y="4689079"/>
            <a:ext cx="406958" cy="3306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19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" y="2260409"/>
            <a:ext cx="4452225" cy="226865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925831" y="4973421"/>
            <a:ext cx="4422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X-vázaná </a:t>
            </a:r>
            <a:r>
              <a:rPr lang="cs-CZ" sz="2400" dirty="0" err="1"/>
              <a:t>agamaglobulinemie</a:t>
            </a:r>
            <a:endParaRPr lang="cs-CZ" sz="2400" dirty="0"/>
          </a:p>
          <a:p>
            <a:r>
              <a:rPr lang="cs-CZ" sz="2400" dirty="0"/>
              <a:t>AR </a:t>
            </a:r>
            <a:r>
              <a:rPr lang="cs-CZ" sz="2400" dirty="0" err="1"/>
              <a:t>agamaglobulinemie</a:t>
            </a:r>
            <a:endParaRPr lang="cs-CZ" sz="2400" dirty="0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3908496" y="2892748"/>
            <a:ext cx="101739" cy="1356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 flipV="1">
            <a:off x="3933930" y="2909708"/>
            <a:ext cx="76304" cy="1186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2730011" y="3079272"/>
            <a:ext cx="144131" cy="144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19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705683-497F-4E1E-845E-7C673EC0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8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2" descr="nri1264-f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1"/>
            <a:ext cx="10287000" cy="6550025"/>
          </a:xfrm>
          <a:noFill/>
        </p:spPr>
      </p:pic>
      <p:sp>
        <p:nvSpPr>
          <p:cNvPr id="113668" name="Oval 3"/>
          <p:cNvSpPr>
            <a:spLocks noChangeArrowheads="1"/>
          </p:cNvSpPr>
          <p:nvPr/>
        </p:nvSpPr>
        <p:spPr bwMode="auto">
          <a:xfrm>
            <a:off x="3414713" y="3841368"/>
            <a:ext cx="1584325" cy="790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rgbClr val="000000"/>
              </a:solidFill>
            </a:endParaRPr>
          </a:p>
        </p:txBody>
      </p:sp>
      <p:sp>
        <p:nvSpPr>
          <p:cNvPr id="113669" name="Oval 4"/>
          <p:cNvSpPr>
            <a:spLocks noChangeArrowheads="1"/>
          </p:cNvSpPr>
          <p:nvPr/>
        </p:nvSpPr>
        <p:spPr bwMode="auto">
          <a:xfrm>
            <a:off x="3414713" y="4560506"/>
            <a:ext cx="1584325" cy="790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rgbClr val="000000"/>
              </a:solidFill>
            </a:endParaRPr>
          </a:p>
        </p:txBody>
      </p:sp>
      <p:sp>
        <p:nvSpPr>
          <p:cNvPr id="113670" name="Oval 5"/>
          <p:cNvSpPr>
            <a:spLocks noChangeArrowheads="1"/>
          </p:cNvSpPr>
          <p:nvPr/>
        </p:nvSpPr>
        <p:spPr bwMode="auto">
          <a:xfrm>
            <a:off x="1398588" y="4200143"/>
            <a:ext cx="1584325" cy="790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rgbClr val="000000"/>
              </a:solidFill>
            </a:endParaRPr>
          </a:p>
        </p:txBody>
      </p:sp>
      <p:sp>
        <p:nvSpPr>
          <p:cNvPr id="113671" name="Oval 6"/>
          <p:cNvSpPr>
            <a:spLocks noChangeArrowheads="1"/>
          </p:cNvSpPr>
          <p:nvPr/>
        </p:nvSpPr>
        <p:spPr bwMode="auto">
          <a:xfrm>
            <a:off x="4783138" y="538889"/>
            <a:ext cx="1584325" cy="790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rgbClr val="000000"/>
              </a:solidFill>
            </a:endParaRPr>
          </a:p>
        </p:txBody>
      </p:sp>
      <p:sp>
        <p:nvSpPr>
          <p:cNvPr id="113672" name="Oval 7"/>
          <p:cNvSpPr>
            <a:spLocks noChangeArrowheads="1"/>
          </p:cNvSpPr>
          <p:nvPr/>
        </p:nvSpPr>
        <p:spPr bwMode="auto">
          <a:xfrm>
            <a:off x="4279900" y="1907314"/>
            <a:ext cx="1584325" cy="790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rgbClr val="000000"/>
              </a:solidFill>
            </a:endParaRPr>
          </a:p>
        </p:txBody>
      </p:sp>
      <p:sp>
        <p:nvSpPr>
          <p:cNvPr id="113673" name="Oval 8"/>
          <p:cNvSpPr>
            <a:spLocks noChangeArrowheads="1"/>
          </p:cNvSpPr>
          <p:nvPr/>
        </p:nvSpPr>
        <p:spPr bwMode="auto">
          <a:xfrm>
            <a:off x="5719763" y="1402489"/>
            <a:ext cx="1584325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b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806376-75A2-4BDF-B76E-506936F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T. Freiberger, PGS 2021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09212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9" grpId="0" animBg="1"/>
      <p:bldP spid="113670" grpId="0" animBg="1"/>
      <p:bldP spid="113671" grpId="0" animBg="1"/>
      <p:bldP spid="113672" grpId="0" animBg="1"/>
      <p:bldP spid="11367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jeden gen – různé fenotypy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" y="1807616"/>
            <a:ext cx="8234120" cy="4061373"/>
          </a:xfrm>
        </p:spPr>
      </p:pic>
      <p:sp>
        <p:nvSpPr>
          <p:cNvPr id="7" name="TextovéPole 6"/>
          <p:cNvSpPr txBox="1"/>
          <p:nvPr/>
        </p:nvSpPr>
        <p:spPr>
          <a:xfrm>
            <a:off x="7384596" y="5868989"/>
            <a:ext cx="269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De </a:t>
            </a:r>
            <a:r>
              <a:rPr lang="cs-CZ" sz="1400" dirty="0" err="1"/>
              <a:t>Ravin</a:t>
            </a:r>
            <a:r>
              <a:rPr lang="cs-CZ" sz="1400" dirty="0"/>
              <a:t> et al, </a:t>
            </a:r>
            <a:r>
              <a:rPr lang="cs-CZ" sz="1400" dirty="0" err="1"/>
              <a:t>Blood</a:t>
            </a:r>
            <a:r>
              <a:rPr lang="cs-CZ" sz="1400" dirty="0"/>
              <a:t> 2010, 116(8)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6418070" y="2823588"/>
            <a:ext cx="1933052" cy="100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4281539" y="4883500"/>
            <a:ext cx="1933052" cy="100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6553723" y="3597310"/>
            <a:ext cx="1602398" cy="281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42408" y="5466303"/>
            <a:ext cx="2348488" cy="281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415875" y="3597310"/>
            <a:ext cx="3026752" cy="281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F64BCE-1530-412F-9DBA-EAF9053A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8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30" y="777602"/>
            <a:ext cx="8486775" cy="61064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 gen – různé fenotypy</a:t>
            </a:r>
            <a:endParaRPr lang="cs-CZ" sz="3038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9680" y="4469797"/>
            <a:ext cx="3227232" cy="149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19" b="1" dirty="0">
                <a:solidFill>
                  <a:prstClr val="black"/>
                </a:solidFill>
              </a:rPr>
              <a:t>HETEROZYGOTNÍ LOSS OF FUNCTION</a:t>
            </a:r>
          </a:p>
          <a:p>
            <a:pPr algn="ctr">
              <a:tabLst>
                <a:tab pos="2692400" algn="l"/>
              </a:tabLst>
            </a:pPr>
            <a:endParaRPr lang="cs-CZ" sz="1519" b="1" dirty="0">
              <a:solidFill>
                <a:prstClr val="black"/>
              </a:solidFill>
            </a:endParaRPr>
          </a:p>
          <a:p>
            <a:pPr algn="ctr">
              <a:tabLst>
                <a:tab pos="2692400" algn="l"/>
              </a:tabLst>
            </a:pPr>
            <a:r>
              <a:rPr lang="cs-CZ" sz="1519" b="1" dirty="0">
                <a:solidFill>
                  <a:prstClr val="black"/>
                </a:solidFill>
              </a:rPr>
              <a:t>ztráta inhibičního vlivu na p110d = „</a:t>
            </a:r>
            <a:r>
              <a:rPr lang="cs-CZ" sz="1519" b="1" dirty="0" err="1">
                <a:solidFill>
                  <a:prstClr val="black"/>
                </a:solidFill>
              </a:rPr>
              <a:t>gain</a:t>
            </a:r>
            <a:r>
              <a:rPr lang="cs-CZ" sz="1519" b="1" dirty="0">
                <a:solidFill>
                  <a:prstClr val="black"/>
                </a:solidFill>
              </a:rPr>
              <a:t> of </a:t>
            </a:r>
            <a:r>
              <a:rPr lang="cs-CZ" sz="1519" b="1" dirty="0" err="1">
                <a:solidFill>
                  <a:prstClr val="black"/>
                </a:solidFill>
              </a:rPr>
              <a:t>function</a:t>
            </a:r>
            <a:r>
              <a:rPr lang="cs-CZ" sz="1519" b="1" dirty="0">
                <a:solidFill>
                  <a:prstClr val="black"/>
                </a:solidFill>
              </a:rPr>
              <a:t>“ p110 delta</a:t>
            </a:r>
          </a:p>
          <a:p>
            <a:pPr algn="ctr"/>
            <a:endParaRPr lang="cs-CZ" sz="1519" b="1" dirty="0">
              <a:solidFill>
                <a:prstClr val="black"/>
              </a:solidFill>
            </a:endParaRPr>
          </a:p>
          <a:p>
            <a:pPr algn="ctr"/>
            <a:r>
              <a:rPr lang="cs-CZ" sz="1519" b="1" dirty="0">
                <a:solidFill>
                  <a:prstClr val="black"/>
                </a:solidFill>
              </a:rPr>
              <a:t>AD APDS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899032" y="4478471"/>
            <a:ext cx="3048466" cy="149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19" b="1" dirty="0">
                <a:solidFill>
                  <a:prstClr val="black"/>
                </a:solidFill>
              </a:rPr>
              <a:t>HETEROZYGOTNÍ LOSS OF FUNCTION</a:t>
            </a:r>
          </a:p>
          <a:p>
            <a:pPr algn="ctr"/>
            <a:endParaRPr lang="cs-CZ" sz="1519" b="1" dirty="0">
              <a:solidFill>
                <a:prstClr val="black"/>
              </a:solidFill>
            </a:endParaRPr>
          </a:p>
          <a:p>
            <a:pPr algn="ctr"/>
            <a:r>
              <a:rPr lang="cs-CZ" sz="1519" b="1" dirty="0">
                <a:solidFill>
                  <a:prstClr val="black"/>
                </a:solidFill>
              </a:rPr>
              <a:t>snížená interakce s IRS</a:t>
            </a:r>
          </a:p>
          <a:p>
            <a:pPr algn="ctr"/>
            <a:endParaRPr lang="cs-CZ" sz="1519" b="1" dirty="0">
              <a:solidFill>
                <a:prstClr val="black"/>
              </a:solidFill>
            </a:endParaRPr>
          </a:p>
          <a:p>
            <a:pPr algn="ctr"/>
            <a:r>
              <a:rPr lang="cs-CZ" sz="1519" b="1" dirty="0">
                <a:solidFill>
                  <a:prstClr val="black"/>
                </a:solidFill>
              </a:rPr>
              <a:t>SHORT syndrom, AD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707082" y="4478471"/>
            <a:ext cx="3048466" cy="149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19" b="1" dirty="0">
                <a:solidFill>
                  <a:prstClr val="black"/>
                </a:solidFill>
              </a:rPr>
              <a:t>HOMOZYGOTNÍ LOSS OF FUNCTION</a:t>
            </a:r>
          </a:p>
          <a:p>
            <a:pPr algn="ctr"/>
            <a:endParaRPr lang="cs-CZ" sz="1519" b="1" dirty="0">
              <a:solidFill>
                <a:prstClr val="black"/>
              </a:solidFill>
            </a:endParaRPr>
          </a:p>
          <a:p>
            <a:pPr algn="ctr"/>
            <a:r>
              <a:rPr lang="cs-CZ" sz="1519" b="1" dirty="0">
                <a:solidFill>
                  <a:prstClr val="black"/>
                </a:solidFill>
              </a:rPr>
              <a:t>ztráta stability = „</a:t>
            </a:r>
            <a:r>
              <a:rPr lang="cs-CZ" sz="1519" b="1" dirty="0" err="1">
                <a:solidFill>
                  <a:prstClr val="black"/>
                </a:solidFill>
              </a:rPr>
              <a:t>loss</a:t>
            </a:r>
            <a:r>
              <a:rPr lang="cs-CZ" sz="1519" b="1" dirty="0">
                <a:solidFill>
                  <a:prstClr val="black"/>
                </a:solidFill>
              </a:rPr>
              <a:t> of </a:t>
            </a:r>
            <a:r>
              <a:rPr lang="cs-CZ" sz="1519" b="1" dirty="0" err="1">
                <a:solidFill>
                  <a:prstClr val="black"/>
                </a:solidFill>
              </a:rPr>
              <a:t>function</a:t>
            </a:r>
            <a:r>
              <a:rPr lang="cs-CZ" sz="1519" b="1" dirty="0">
                <a:solidFill>
                  <a:prstClr val="black"/>
                </a:solidFill>
              </a:rPr>
              <a:t>“ p110 delta</a:t>
            </a:r>
          </a:p>
          <a:p>
            <a:pPr algn="ctr"/>
            <a:endParaRPr lang="cs-CZ" sz="1519" b="1" dirty="0">
              <a:solidFill>
                <a:prstClr val="black"/>
              </a:solidFill>
            </a:endParaRPr>
          </a:p>
          <a:p>
            <a:pPr algn="ctr"/>
            <a:r>
              <a:rPr lang="cs-CZ" sz="1519" b="1" dirty="0">
                <a:solidFill>
                  <a:prstClr val="black"/>
                </a:solidFill>
              </a:rPr>
              <a:t>AR AGAMAGLOBULINEMIE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925830" y="1865616"/>
            <a:ext cx="2685308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19" b="1" dirty="0">
                <a:solidFill>
                  <a:prstClr val="black"/>
                </a:solidFill>
              </a:rPr>
              <a:t>mutace PIK3R1 (p85 PIK3)</a:t>
            </a:r>
          </a:p>
        </p:txBody>
      </p:sp>
      <p:cxnSp>
        <p:nvCxnSpPr>
          <p:cNvPr id="29" name="Přímá spojnice 28"/>
          <p:cNvCxnSpPr>
            <a:stCxn id="62" idx="2"/>
          </p:cNvCxnSpPr>
          <p:nvPr/>
        </p:nvCxnSpPr>
        <p:spPr>
          <a:xfrm flipH="1">
            <a:off x="2517392" y="3379640"/>
            <a:ext cx="285746" cy="4259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7428111" y="2717399"/>
            <a:ext cx="390293" cy="12712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IRS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818403" y="3910579"/>
            <a:ext cx="6579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p85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8476326" y="3910578"/>
            <a:ext cx="81403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p110</a:t>
            </a:r>
          </a:p>
        </p:txBody>
      </p:sp>
      <p:cxnSp>
        <p:nvCxnSpPr>
          <p:cNvPr id="33" name="Přímá spojnice 32"/>
          <p:cNvCxnSpPr/>
          <p:nvPr/>
        </p:nvCxnSpPr>
        <p:spPr>
          <a:xfrm>
            <a:off x="7026666" y="3676404"/>
            <a:ext cx="11931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4318313" y="2235666"/>
            <a:ext cx="390293" cy="17529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BCR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708604" y="3910579"/>
            <a:ext cx="6579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p85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366527" y="3910578"/>
            <a:ext cx="104375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p110d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3916867" y="3676404"/>
            <a:ext cx="11931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7612105" y="3806515"/>
            <a:ext cx="306660" cy="2928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 flipV="1">
            <a:off x="7662286" y="3801834"/>
            <a:ext cx="256479" cy="2624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5185318" y="4006250"/>
            <a:ext cx="306660" cy="2928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 flipV="1">
            <a:off x="5235500" y="4001569"/>
            <a:ext cx="256479" cy="2624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940885" y="2235666"/>
            <a:ext cx="390293" cy="17529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BCR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331176" y="3910579"/>
            <a:ext cx="6579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p85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989099" y="3910578"/>
            <a:ext cx="104375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p110d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539439" y="3676403"/>
            <a:ext cx="11931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V="1">
            <a:off x="2489788" y="3457465"/>
            <a:ext cx="306660" cy="2928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 flipV="1">
            <a:off x="2539969" y="3452784"/>
            <a:ext cx="256479" cy="2624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2474176" y="2917975"/>
            <a:ext cx="6579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p85</a:t>
            </a:r>
          </a:p>
        </p:txBody>
      </p:sp>
      <p:cxnSp>
        <p:nvCxnSpPr>
          <p:cNvPr id="63" name="Přímá spojnice 62"/>
          <p:cNvCxnSpPr/>
          <p:nvPr/>
        </p:nvCxnSpPr>
        <p:spPr>
          <a:xfrm flipH="1">
            <a:off x="2396118" y="3805559"/>
            <a:ext cx="2425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2921342" y="3676403"/>
            <a:ext cx="111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6B6B59-09D9-4C8B-9B6F-D4796B4A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800601" y="6017176"/>
            <a:ext cx="536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N.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Moehn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Omenn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syndrome and RAG1. https://slideplayer.com/slide/9423191/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2" y="217714"/>
            <a:ext cx="7354029" cy="5811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362200" y="772886"/>
            <a:ext cx="1306286" cy="29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16429" y="5519057"/>
            <a:ext cx="7696200" cy="510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F76FFA-3F8E-4D36-AB0D-E594DE1B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51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Molekulárně genetické vyšetření – vývoj technik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932" y="1845734"/>
            <a:ext cx="9419572" cy="43922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cs-CZ" sz="2200" b="1" dirty="0">
                <a:solidFill>
                  <a:schemeClr val="bg1">
                    <a:lumMod val="75000"/>
                  </a:schemeClr>
                </a:solidFill>
              </a:rPr>
              <a:t>Jasný klinický a laboratorní fenotyp – jeden /několik málo kandidátních genů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Jedna /několik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prevalentních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mutací (C2 deficience)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jednoduchá PCR</a:t>
            </a:r>
          </a:p>
          <a:p>
            <a:pPr lvl="1"/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Mutace v celém rozsahu genu/ genů (většina PID)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screeningové metody s následným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Sangerovým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sekvenováním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Sangerovo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celého genu</a:t>
            </a:r>
          </a:p>
          <a:p>
            <a:pPr lvl="2"/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cílené masivní paralelní </a:t>
            </a:r>
            <a:r>
              <a:rPr lang="cs-CZ" sz="1800" dirty="0" err="1">
                <a:solidFill>
                  <a:schemeClr val="bg1">
                    <a:lumMod val="75000"/>
                  </a:schemeClr>
                </a:solidFill>
              </a:rPr>
              <a:t>sekvenování</a:t>
            </a:r>
            <a:r>
              <a:rPr lang="cs-CZ" sz="1800" dirty="0">
                <a:solidFill>
                  <a:schemeClr val="bg1">
                    <a:lumMod val="75000"/>
                  </a:schemeClr>
                </a:solidFill>
              </a:rPr>
              <a:t> – panel genů</a:t>
            </a:r>
          </a:p>
          <a:p>
            <a:r>
              <a:rPr lang="cs-CZ" dirty="0">
                <a:solidFill>
                  <a:srgbClr val="0070C0"/>
                </a:solidFill>
              </a:rPr>
              <a:t>- </a:t>
            </a:r>
            <a:r>
              <a:rPr lang="cs-CZ" sz="2200" b="1" dirty="0">
                <a:solidFill>
                  <a:srgbClr val="0070C0"/>
                </a:solidFill>
              </a:rPr>
              <a:t>Jasný/nejasný klinický a laboratorní fenotyp – více/ mnoho kandidátních genů</a:t>
            </a:r>
          </a:p>
          <a:p>
            <a:pPr lvl="1"/>
            <a:r>
              <a:rPr lang="cs-CZ" sz="2000" b="1" dirty="0">
                <a:solidFill>
                  <a:srgbClr val="0070C0"/>
                </a:solidFill>
              </a:rPr>
              <a:t>Mutace v celém rozsahu jednotlivých genů (většina PID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xGOF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mutace</a:t>
            </a:r>
            <a:r>
              <a:rPr lang="cs-CZ" sz="2000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cs-CZ" sz="1800" b="1" dirty="0">
                <a:solidFill>
                  <a:srgbClr val="C00000"/>
                </a:solidFill>
              </a:rPr>
              <a:t>cílené masivní paralelní </a:t>
            </a:r>
            <a:r>
              <a:rPr lang="cs-CZ" sz="1800" b="1" dirty="0" err="1">
                <a:solidFill>
                  <a:srgbClr val="C00000"/>
                </a:solidFill>
              </a:rPr>
              <a:t>sekvenování</a:t>
            </a:r>
            <a:r>
              <a:rPr lang="cs-CZ" sz="1800" b="1" dirty="0">
                <a:solidFill>
                  <a:srgbClr val="C00000"/>
                </a:solidFill>
              </a:rPr>
              <a:t> (NGS) – panel genů</a:t>
            </a:r>
          </a:p>
          <a:p>
            <a:pPr lvl="2"/>
            <a:r>
              <a:rPr lang="cs-CZ" sz="1800" b="1" dirty="0" err="1">
                <a:solidFill>
                  <a:srgbClr val="C00000"/>
                </a:solidFill>
              </a:rPr>
              <a:t>celoexomové</a:t>
            </a:r>
            <a:r>
              <a:rPr lang="cs-CZ" sz="1800" b="1" dirty="0">
                <a:solidFill>
                  <a:srgbClr val="C00000"/>
                </a:solidFill>
              </a:rPr>
              <a:t> masivní paralelní </a:t>
            </a:r>
            <a:r>
              <a:rPr lang="cs-CZ" sz="1800" b="1" dirty="0" err="1">
                <a:solidFill>
                  <a:srgbClr val="C00000"/>
                </a:solidFill>
              </a:rPr>
              <a:t>sekvenování</a:t>
            </a:r>
            <a:r>
              <a:rPr lang="cs-CZ" sz="1800" b="1" dirty="0">
                <a:solidFill>
                  <a:srgbClr val="C00000"/>
                </a:solidFill>
              </a:rPr>
              <a:t> (WES)</a:t>
            </a:r>
          </a:p>
          <a:p>
            <a:pPr lvl="2"/>
            <a:r>
              <a:rPr lang="cs-CZ" sz="1800" b="1" dirty="0">
                <a:solidFill>
                  <a:srgbClr val="C00000"/>
                </a:solidFill>
              </a:rPr>
              <a:t>(</a:t>
            </a:r>
            <a:r>
              <a:rPr lang="cs-CZ" sz="1800" b="1" dirty="0" err="1">
                <a:solidFill>
                  <a:srgbClr val="C00000"/>
                </a:solidFill>
              </a:rPr>
              <a:t>celogenomové</a:t>
            </a:r>
            <a:r>
              <a:rPr lang="cs-CZ" sz="1800" b="1" dirty="0">
                <a:solidFill>
                  <a:srgbClr val="C00000"/>
                </a:solidFill>
              </a:rPr>
              <a:t> masivní paralelní </a:t>
            </a:r>
            <a:r>
              <a:rPr lang="cs-CZ" sz="1800" b="1" dirty="0" err="1">
                <a:solidFill>
                  <a:srgbClr val="C00000"/>
                </a:solidFill>
              </a:rPr>
              <a:t>sekvenování</a:t>
            </a:r>
            <a:r>
              <a:rPr lang="cs-CZ" sz="1800" b="1" dirty="0">
                <a:solidFill>
                  <a:srgbClr val="C00000"/>
                </a:solidFill>
              </a:rPr>
              <a:t> (WGS))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90357" y="3203440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HISTORIE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28776" y="3698401"/>
            <a:ext cx="39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? - počet genů, velikost genů, urgence vyšetření...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23978" y="1139868"/>
            <a:ext cx="130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TRENDY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035D45-33FF-4DDF-BEA4-56B9FA53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23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ovéPole 2"/>
          <p:cNvSpPr txBox="1">
            <a:spLocks noChangeArrowheads="1"/>
          </p:cNvSpPr>
          <p:nvPr/>
        </p:nvSpPr>
        <p:spPr bwMode="auto">
          <a:xfrm>
            <a:off x="463550" y="220992"/>
            <a:ext cx="936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cs-CZ" altLang="cs-CZ" sz="2800" b="0" dirty="0">
                <a:solidFill>
                  <a:schemeClr val="tx2"/>
                </a:solidFill>
                <a:latin typeface="+mn-lt"/>
              </a:rPr>
              <a:t>NEXT GENERATION SEQUENCING</a:t>
            </a:r>
          </a:p>
        </p:txBody>
      </p:sp>
      <p:sp>
        <p:nvSpPr>
          <p:cNvPr id="50179" name="TextovéPole 4"/>
          <p:cNvSpPr txBox="1">
            <a:spLocks noChangeArrowheads="1"/>
          </p:cNvSpPr>
          <p:nvPr/>
        </p:nvSpPr>
        <p:spPr bwMode="auto">
          <a:xfrm>
            <a:off x="390526" y="3814632"/>
            <a:ext cx="41814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33CC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FF"/>
              </a:buClr>
              <a:buFont typeface="Monotype Sorts" pitchFamily="2" charset="2"/>
              <a:buChar char="u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800" b="1">
                <a:solidFill>
                  <a:srgbClr val="00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APLIKACE</a:t>
            </a:r>
            <a:endParaRPr lang="cs-CZ" altLang="cs-CZ" sz="1800" b="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cs-CZ" altLang="cs-CZ" sz="1800" dirty="0" err="1">
                <a:solidFill>
                  <a:srgbClr val="0070C0"/>
                </a:solidFill>
                <a:latin typeface="+mn-lt"/>
              </a:rPr>
              <a:t>Celoexomové</a:t>
            </a:r>
            <a:r>
              <a:rPr lang="cs-CZ" altLang="cs-CZ" sz="1800" dirty="0">
                <a:solidFill>
                  <a:srgbClr val="0070C0"/>
                </a:solidFill>
                <a:latin typeface="+mn-lt"/>
              </a:rPr>
              <a:t>/</a:t>
            </a:r>
            <a:r>
              <a:rPr lang="cs-CZ" altLang="cs-CZ" sz="1800" dirty="0" err="1">
                <a:solidFill>
                  <a:srgbClr val="0070C0"/>
                </a:solidFill>
                <a:latin typeface="+mn-lt"/>
              </a:rPr>
              <a:t>celogenomové</a:t>
            </a:r>
            <a:r>
              <a:rPr lang="cs-CZ" altLang="cs-CZ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altLang="cs-CZ" sz="1800" dirty="0" err="1">
                <a:solidFill>
                  <a:srgbClr val="0070C0"/>
                </a:solidFill>
                <a:latin typeface="+mn-lt"/>
              </a:rPr>
              <a:t>sekvenování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Cílené 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sekvenování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 – panel genů</a:t>
            </a:r>
            <a:br>
              <a:rPr lang="cs-CZ" altLang="cs-CZ" sz="180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Analýza 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transkriptomu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altLang="cs-CZ" sz="1800" dirty="0" err="1">
                <a:solidFill>
                  <a:schemeClr val="tx1"/>
                </a:solidFill>
                <a:latin typeface="+mn-lt"/>
              </a:rPr>
              <a:t>RNAseq</a:t>
            </a:r>
            <a:r>
              <a:rPr lang="cs-CZ" altLang="cs-CZ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Digital gene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expression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ChIP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sequencing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Methylome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sequencing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1800" b="0" dirty="0">
                <a:solidFill>
                  <a:schemeClr val="tx1"/>
                </a:solidFill>
                <a:latin typeface="+mn-lt"/>
              </a:rPr>
            </a:b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Small</a:t>
            </a:r>
            <a:r>
              <a:rPr lang="cs-CZ" altLang="cs-CZ" sz="1800" b="0" dirty="0">
                <a:solidFill>
                  <a:schemeClr val="tx1"/>
                </a:solidFill>
                <a:latin typeface="+mn-lt"/>
              </a:rPr>
              <a:t> RNA </a:t>
            </a:r>
            <a:r>
              <a:rPr lang="cs-CZ" altLang="cs-CZ" sz="1800" b="0" dirty="0" err="1">
                <a:solidFill>
                  <a:schemeClr val="tx1"/>
                </a:solidFill>
                <a:latin typeface="+mn-lt"/>
              </a:rPr>
              <a:t>sequencing</a:t>
            </a:r>
            <a:endParaRPr lang="cs-CZ" altLang="cs-CZ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80" name="Obrázek 5" descr="ngs_SOL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769264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Obrázek 6" descr="NG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249364"/>
            <a:ext cx="47799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108857" y="4288971"/>
            <a:ext cx="281669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21816B-D9E7-407F-9A64-31FE0623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2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Porovnání cíleného a </a:t>
            </a:r>
            <a:r>
              <a:rPr lang="cs-CZ" dirty="0" err="1"/>
              <a:t>celoexomového</a:t>
            </a:r>
            <a:r>
              <a:rPr lang="cs-CZ" dirty="0"/>
              <a:t> </a:t>
            </a:r>
            <a:r>
              <a:rPr lang="cs-CZ" dirty="0" err="1"/>
              <a:t>sekvenování</a:t>
            </a:r>
            <a:r>
              <a:rPr lang="cs-CZ" dirty="0"/>
              <a:t> (WES)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530225" y="1228060"/>
            <a:ext cx="130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TRENDY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48639" y="1815455"/>
          <a:ext cx="9284292" cy="424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948">
                <a:tc>
                  <a:txBody>
                    <a:bodyPr/>
                    <a:lstStyle/>
                    <a:p>
                      <a:r>
                        <a:rPr lang="cs-CZ" sz="2400" dirty="0"/>
                        <a:t>Cílený panel genů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WES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r>
                        <a:rPr lang="cs-CZ" sz="2400" dirty="0"/>
                        <a:t>Rychlejší, méně</a:t>
                      </a:r>
                      <a:r>
                        <a:rPr lang="cs-CZ" sz="2400" baseline="0" dirty="0"/>
                        <a:t> nákladné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Pomalejší, dražší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cs-CZ" sz="2400" dirty="0"/>
                        <a:t>Lepší</a:t>
                      </a:r>
                      <a:r>
                        <a:rPr lang="cs-CZ" sz="2400" baseline="0" dirty="0"/>
                        <a:t> pokrytí genů zájmu, delší intronové sekvence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Menší</a:t>
                      </a:r>
                      <a:r>
                        <a:rPr lang="cs-CZ" sz="2400" baseline="0" dirty="0"/>
                        <a:t> průměrné pokrytí, menší záběr intronů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cs-CZ" sz="2400" dirty="0"/>
                        <a:t>Ověřené geny pro danou skupinu onemocnění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Možnost objevu nového genu, nečekaných souvislostí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cs-CZ" sz="2400" dirty="0"/>
                        <a:t>Méně variant, snazší interpretace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Více variant, obtížnější</a:t>
                      </a:r>
                      <a:r>
                        <a:rPr lang="cs-CZ" sz="2400" baseline="0" dirty="0"/>
                        <a:t> intepretace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293">
                <a:tc>
                  <a:txBody>
                    <a:bodyPr/>
                    <a:lstStyle/>
                    <a:p>
                      <a:r>
                        <a:rPr lang="cs-CZ" sz="2400" dirty="0"/>
                        <a:t>První krok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Další krok v případě negativního</a:t>
                      </a:r>
                      <a:r>
                        <a:rPr lang="cs-CZ" sz="2400" baseline="0" dirty="0"/>
                        <a:t> výsledku panelu (ev. &gt; WGS)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4B38D6-7A2A-49E7-889E-CF2BE09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36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Molekulárně genetické vyšetření – interpretace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2027343"/>
            <a:ext cx="8612254" cy="3784262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sz="2400" dirty="0"/>
              <a:t>pokročilé technologie (NGS…) – čím dál </a:t>
            </a:r>
            <a:r>
              <a:rPr lang="cs-CZ" sz="2400" dirty="0" err="1"/>
              <a:t>snažší</a:t>
            </a:r>
            <a:r>
              <a:rPr lang="cs-CZ" sz="2400" dirty="0"/>
              <a:t> detekovat mutace</a:t>
            </a:r>
          </a:p>
          <a:p>
            <a:pPr lvl="1"/>
            <a:endParaRPr lang="cs-CZ" dirty="0"/>
          </a:p>
          <a:p>
            <a:pPr marL="201168" lvl="1" indent="0">
              <a:buNone/>
            </a:pPr>
            <a:r>
              <a:rPr lang="cs-CZ" sz="2400" b="1" dirty="0"/>
              <a:t>Interpretace</a:t>
            </a:r>
          </a:p>
          <a:p>
            <a:pPr lvl="1"/>
            <a:r>
              <a:rPr lang="cs-CZ" sz="2000" dirty="0"/>
              <a:t>Varianty již studované a popsané jako kauzální/ funkčně významné (patogenní)</a:t>
            </a:r>
          </a:p>
          <a:p>
            <a:pPr lvl="2"/>
            <a:r>
              <a:rPr lang="cs-CZ" sz="2000" dirty="0">
                <a:solidFill>
                  <a:srgbClr val="0070C0"/>
                </a:solidFill>
              </a:rPr>
              <a:t>kauzální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Nové varianty </a:t>
            </a:r>
            <a:r>
              <a:rPr lang="cs-CZ" sz="2400" dirty="0">
                <a:solidFill>
                  <a:schemeClr val="tx1"/>
                </a:solidFill>
              </a:rPr>
              <a:t>– obtížné interpretovat</a:t>
            </a:r>
            <a:endParaRPr lang="cs-CZ" sz="2400" dirty="0"/>
          </a:p>
          <a:p>
            <a:pPr lvl="2"/>
            <a:r>
              <a:rPr lang="cs-CZ" sz="2000" b="1" dirty="0">
                <a:solidFill>
                  <a:srgbClr val="0070C0"/>
                </a:solidFill>
              </a:rPr>
              <a:t>Jsou funkčně významné? </a:t>
            </a:r>
            <a:r>
              <a:rPr lang="cs-CZ" sz="2000" dirty="0">
                <a:solidFill>
                  <a:schemeClr val="tx1"/>
                </a:solidFill>
              </a:rPr>
              <a:t>– mají skutečně vliv na </a:t>
            </a:r>
            <a:r>
              <a:rPr lang="cs-CZ" sz="2000" dirty="0" err="1">
                <a:solidFill>
                  <a:schemeClr val="tx1"/>
                </a:solidFill>
              </a:rPr>
              <a:t>mRNA</a:t>
            </a:r>
            <a:r>
              <a:rPr lang="cs-CZ" sz="2000" dirty="0">
                <a:solidFill>
                  <a:schemeClr val="tx1"/>
                </a:solidFill>
              </a:rPr>
              <a:t>, strukturu a/nebo funkci proteinu, fenotyp pacienta</a:t>
            </a:r>
          </a:p>
          <a:p>
            <a:pPr lvl="2"/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028701" y="1922626"/>
            <a:ext cx="2064265" cy="4722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304630" y="4145377"/>
            <a:ext cx="2724071" cy="4722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3393C0-7B5F-4FDC-8124-827440A1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88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WES – filtrování variant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83772" y="6406645"/>
            <a:ext cx="3340139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19" dirty="0" err="1">
                <a:solidFill>
                  <a:schemeClr val="bg1"/>
                </a:solidFill>
              </a:rPr>
              <a:t>Greil</a:t>
            </a:r>
            <a:r>
              <a:rPr lang="cs-CZ" sz="1519" dirty="0">
                <a:solidFill>
                  <a:schemeClr val="bg1"/>
                </a:solidFill>
              </a:rPr>
              <a:t> J et al. 2013; JACI, 131:1376-83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9" y="1962817"/>
            <a:ext cx="4632127" cy="415086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943006" y="2562040"/>
            <a:ext cx="3515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819,220 </a:t>
            </a:r>
            <a:r>
              <a:rPr lang="cs-CZ" sz="2000" dirty="0" err="1"/>
              <a:t>SNVs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43007" y="3246198"/>
            <a:ext cx="337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8,464 non-</a:t>
            </a:r>
            <a:r>
              <a:rPr lang="cs-CZ" sz="2000" dirty="0" err="1"/>
              <a:t>synonymous</a:t>
            </a:r>
            <a:r>
              <a:rPr lang="cs-CZ" sz="2000" dirty="0"/>
              <a:t>  </a:t>
            </a:r>
            <a:r>
              <a:rPr lang="cs-CZ" sz="2000" dirty="0" err="1"/>
              <a:t>SNVs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43008" y="3670088"/>
            <a:ext cx="465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443 non-</a:t>
            </a:r>
            <a:r>
              <a:rPr lang="cs-CZ" sz="2000" dirty="0" err="1"/>
              <a:t>synonymous</a:t>
            </a:r>
            <a:r>
              <a:rPr lang="cs-CZ" sz="2000" dirty="0"/>
              <a:t> </a:t>
            </a:r>
            <a:r>
              <a:rPr lang="cs-CZ" sz="2000" dirty="0" err="1"/>
              <a:t>SNVs</a:t>
            </a:r>
            <a:r>
              <a:rPr lang="cs-CZ" sz="2000" dirty="0"/>
              <a:t> not in </a:t>
            </a:r>
            <a:r>
              <a:rPr lang="cs-CZ" sz="2000" dirty="0" err="1"/>
              <a:t>dbSNP</a:t>
            </a:r>
            <a:r>
              <a:rPr lang="cs-CZ" sz="2000" dirty="0"/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43007" y="4104895"/>
            <a:ext cx="465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294 non-</a:t>
            </a:r>
            <a:r>
              <a:rPr lang="cs-CZ" sz="2000" dirty="0" err="1"/>
              <a:t>synonymous</a:t>
            </a:r>
            <a:r>
              <a:rPr lang="cs-CZ" sz="2000" dirty="0"/>
              <a:t> </a:t>
            </a:r>
            <a:r>
              <a:rPr lang="cs-CZ" sz="2000" dirty="0" err="1"/>
              <a:t>SNVs</a:t>
            </a:r>
            <a:r>
              <a:rPr lang="cs-CZ" sz="2000" dirty="0"/>
              <a:t> not in 1000GP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943006" y="4645316"/>
            <a:ext cx="514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143 sample </a:t>
            </a:r>
            <a:r>
              <a:rPr lang="cs-CZ" sz="2000" dirty="0" err="1"/>
              <a:t>specific</a:t>
            </a:r>
            <a:r>
              <a:rPr lang="cs-CZ" sz="2000" dirty="0"/>
              <a:t> non-</a:t>
            </a:r>
            <a:r>
              <a:rPr lang="cs-CZ" sz="2000" dirty="0" err="1"/>
              <a:t>synonymous</a:t>
            </a:r>
            <a:r>
              <a:rPr lang="cs-CZ" sz="2000" dirty="0"/>
              <a:t> </a:t>
            </a:r>
            <a:r>
              <a:rPr lang="cs-CZ" sz="2000" dirty="0" err="1"/>
              <a:t>SNVs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43006" y="5127042"/>
            <a:ext cx="465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4 </a:t>
            </a:r>
            <a:r>
              <a:rPr lang="cs-CZ" sz="2000" dirty="0" err="1"/>
              <a:t>homozygous</a:t>
            </a:r>
            <a:r>
              <a:rPr lang="cs-CZ" sz="2000" dirty="0"/>
              <a:t>, non-</a:t>
            </a:r>
            <a:r>
              <a:rPr lang="cs-CZ" sz="2000" dirty="0" err="1"/>
              <a:t>synonymous</a:t>
            </a:r>
            <a:r>
              <a:rPr lang="cs-CZ" sz="2000" dirty="0"/>
              <a:t> </a:t>
            </a:r>
            <a:r>
              <a:rPr lang="cs-CZ" sz="2000" dirty="0" err="1"/>
              <a:t>SNVs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43008" y="5587537"/>
            <a:ext cx="518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 </a:t>
            </a:r>
            <a:r>
              <a:rPr lang="cs-CZ" sz="2000" dirty="0" err="1"/>
              <a:t>damaging</a:t>
            </a:r>
            <a:r>
              <a:rPr lang="cs-CZ" sz="2000" dirty="0"/>
              <a:t>, </a:t>
            </a:r>
            <a:r>
              <a:rPr lang="cs-CZ" sz="2000" dirty="0" err="1"/>
              <a:t>homozygous</a:t>
            </a:r>
            <a:r>
              <a:rPr lang="cs-CZ" sz="2000" dirty="0"/>
              <a:t> stop-</a:t>
            </a:r>
            <a:r>
              <a:rPr lang="cs-CZ" sz="2000" dirty="0" err="1"/>
              <a:t>gain</a:t>
            </a:r>
            <a:r>
              <a:rPr lang="cs-CZ" sz="2000" dirty="0"/>
              <a:t> in CARD11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60714" y="2245030"/>
            <a:ext cx="1834723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19" dirty="0" err="1">
                <a:solidFill>
                  <a:srgbClr val="C00000"/>
                </a:solidFill>
              </a:rPr>
              <a:t>Intronic</a:t>
            </a:r>
            <a:r>
              <a:rPr lang="cs-CZ" sz="1519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935032" y="3233387"/>
            <a:ext cx="1295746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19" dirty="0" err="1">
                <a:solidFill>
                  <a:srgbClr val="C00000"/>
                </a:solidFill>
              </a:rPr>
              <a:t>Synonymous</a:t>
            </a:r>
            <a:r>
              <a:rPr lang="cs-CZ" sz="1519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Ovál 16"/>
          <p:cNvSpPr/>
          <p:nvPr/>
        </p:nvSpPr>
        <p:spPr>
          <a:xfrm>
            <a:off x="2108077" y="2209800"/>
            <a:ext cx="1219323" cy="4404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19"/>
          </a:p>
        </p:txBody>
      </p:sp>
      <p:sp>
        <p:nvSpPr>
          <p:cNvPr id="18" name="Ovál 17"/>
          <p:cNvSpPr/>
          <p:nvPr/>
        </p:nvSpPr>
        <p:spPr>
          <a:xfrm>
            <a:off x="1139914" y="3254235"/>
            <a:ext cx="1260386" cy="3052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19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03476C-84CD-41EE-84AE-AA44F677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31" y="286606"/>
            <a:ext cx="8781840" cy="1450757"/>
          </a:xfrm>
        </p:spPr>
        <p:txBody>
          <a:bodyPr/>
          <a:lstStyle/>
          <a:p>
            <a:r>
              <a:rPr lang="cs-CZ" dirty="0"/>
              <a:t>Jsou </a:t>
            </a:r>
            <a:r>
              <a:rPr lang="cs-CZ" b="1" dirty="0"/>
              <a:t>nově</a:t>
            </a:r>
            <a:r>
              <a:rPr lang="cs-CZ" dirty="0"/>
              <a:t> detekované varianty funkčně významné?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1917700"/>
            <a:ext cx="8840470" cy="4320262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Co pomůže?</a:t>
            </a:r>
          </a:p>
          <a:p>
            <a:r>
              <a:rPr lang="cs-CZ" sz="2400" dirty="0"/>
              <a:t>- výskyt varianty v kontrolní (zdravé) populaci</a:t>
            </a:r>
          </a:p>
          <a:p>
            <a:r>
              <a:rPr lang="cs-CZ" sz="2400" dirty="0"/>
              <a:t>- odpovídající fenotyp, segregace s fenotypem (v rodině)</a:t>
            </a:r>
          </a:p>
          <a:p>
            <a:pPr marL="91447" lvl="1" indent="-91447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cs-CZ" sz="2400" dirty="0"/>
              <a:t>- typ mutace (předčasný stop kodon vs. záměna aminokyseliny)</a:t>
            </a:r>
          </a:p>
          <a:p>
            <a:r>
              <a:rPr lang="cs-CZ" sz="2400" i="1" dirty="0"/>
              <a:t>- </a:t>
            </a:r>
            <a:r>
              <a:rPr lang="cs-CZ" sz="2400" dirty="0"/>
              <a:t>predikce významu</a:t>
            </a:r>
            <a:r>
              <a:rPr lang="cs-CZ" sz="2400" i="1" dirty="0"/>
              <a:t> in </a:t>
            </a:r>
            <a:r>
              <a:rPr lang="cs-CZ" sz="2400" i="1" dirty="0" err="1"/>
              <a:t>silico</a:t>
            </a:r>
            <a:r>
              <a:rPr lang="cs-CZ" sz="2400" i="1" dirty="0"/>
              <a:t> </a:t>
            </a:r>
          </a:p>
          <a:p>
            <a:endParaRPr lang="cs-CZ" sz="1000" dirty="0"/>
          </a:p>
          <a:p>
            <a:r>
              <a:rPr lang="cs-CZ" sz="2400" dirty="0">
                <a:solidFill>
                  <a:srgbClr val="0070C0"/>
                </a:solidFill>
              </a:rPr>
              <a:t>Co je klíčové?</a:t>
            </a:r>
          </a:p>
          <a:p>
            <a:r>
              <a:rPr lang="cs-CZ" sz="2400" dirty="0"/>
              <a:t>- </a:t>
            </a:r>
            <a:r>
              <a:rPr lang="cs-CZ" sz="2400" b="1" dirty="0"/>
              <a:t>funkční analýzy</a:t>
            </a:r>
          </a:p>
          <a:p>
            <a:r>
              <a:rPr lang="cs-CZ" sz="2400" dirty="0"/>
              <a:t>(- analýza </a:t>
            </a:r>
            <a:r>
              <a:rPr lang="cs-CZ" sz="2400" dirty="0" err="1"/>
              <a:t>transkriptomu</a:t>
            </a:r>
            <a:r>
              <a:rPr lang="cs-CZ" sz="2400" dirty="0"/>
              <a:t> /</a:t>
            </a:r>
            <a:r>
              <a:rPr lang="cs-CZ" sz="2400" dirty="0" err="1"/>
              <a:t>RNAseq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70EBB8-2562-4482-B2B9-D5ABD015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36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1638" y="612516"/>
            <a:ext cx="6943725" cy="756320"/>
          </a:xfrm>
        </p:spPr>
        <p:txBody>
          <a:bodyPr/>
          <a:lstStyle/>
          <a:p>
            <a:r>
              <a:rPr lang="cs-CZ" dirty="0"/>
              <a:t>Kauzalita mutací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46120" y="1820265"/>
            <a:ext cx="4210412" cy="454185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Pravděpodobně patogenní</a:t>
            </a:r>
            <a:endParaRPr lang="en-GB" sz="2400" dirty="0"/>
          </a:p>
          <a:p>
            <a:pPr lvl="1"/>
            <a:r>
              <a:rPr lang="en-GB" sz="2200" dirty="0"/>
              <a:t>Nonsense</a:t>
            </a:r>
          </a:p>
          <a:p>
            <a:pPr lvl="1"/>
            <a:r>
              <a:rPr lang="cs-CZ" sz="2200" dirty="0"/>
              <a:t>Malé</a:t>
            </a:r>
            <a:r>
              <a:rPr lang="en-GB" sz="2200" dirty="0"/>
              <a:t> frameshift dele</a:t>
            </a:r>
            <a:r>
              <a:rPr lang="cs-CZ" sz="2200" dirty="0" err="1"/>
              <a:t>ce</a:t>
            </a:r>
            <a:r>
              <a:rPr lang="en-GB" sz="2200" dirty="0"/>
              <a:t>/</a:t>
            </a:r>
            <a:r>
              <a:rPr lang="cs-CZ" sz="2200" dirty="0"/>
              <a:t>duplikace</a:t>
            </a:r>
            <a:endParaRPr lang="en-GB" sz="2200" dirty="0"/>
          </a:p>
          <a:p>
            <a:pPr lvl="1"/>
            <a:r>
              <a:rPr lang="cs-CZ" sz="2200" dirty="0"/>
              <a:t>Velké</a:t>
            </a:r>
            <a:r>
              <a:rPr lang="en-GB" sz="2200" dirty="0"/>
              <a:t> dele</a:t>
            </a:r>
            <a:r>
              <a:rPr lang="cs-CZ" sz="2200" dirty="0" err="1"/>
              <a:t>ce</a:t>
            </a:r>
            <a:r>
              <a:rPr lang="en-GB" sz="2200" dirty="0"/>
              <a:t>/</a:t>
            </a:r>
            <a:r>
              <a:rPr lang="en-GB" sz="2200" dirty="0" err="1"/>
              <a:t>dupli</a:t>
            </a:r>
            <a:r>
              <a:rPr lang="cs-CZ" sz="2200" dirty="0"/>
              <a:t>k</a:t>
            </a:r>
            <a:r>
              <a:rPr lang="en-GB" sz="2200" dirty="0"/>
              <a:t>a</a:t>
            </a:r>
            <a:r>
              <a:rPr lang="cs-CZ" sz="2200" dirty="0" err="1"/>
              <a:t>ce</a:t>
            </a:r>
            <a:endParaRPr lang="en-GB" sz="2200" dirty="0"/>
          </a:p>
          <a:p>
            <a:pPr lvl="1"/>
            <a:r>
              <a:rPr lang="cs-CZ" sz="2200" dirty="0"/>
              <a:t>Porušující sestřih </a:t>
            </a:r>
            <a:r>
              <a:rPr lang="cs-CZ" sz="2200" dirty="0" err="1"/>
              <a:t>mRNA</a:t>
            </a:r>
            <a:endParaRPr lang="en-GB" sz="2200" dirty="0"/>
          </a:p>
          <a:p>
            <a:pPr lvl="1"/>
            <a:r>
              <a:rPr lang="cs-CZ" sz="2200" dirty="0"/>
              <a:t>Komplexní</a:t>
            </a:r>
            <a:endParaRPr lang="en-GB" sz="2200" dirty="0"/>
          </a:p>
          <a:p>
            <a:pPr lvl="1"/>
            <a:endParaRPr lang="en-GB" sz="1000" dirty="0"/>
          </a:p>
          <a:p>
            <a:r>
              <a:rPr lang="cs-CZ" sz="2400" dirty="0"/>
              <a:t>Nejasného významu</a:t>
            </a:r>
            <a:endParaRPr lang="en-GB" sz="2400" dirty="0"/>
          </a:p>
          <a:p>
            <a:pPr lvl="1"/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</a:rPr>
              <a:t>Missense</a:t>
            </a:r>
            <a:endParaRPr lang="en-GB" sz="2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Malé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 in-frame dele</a:t>
            </a:r>
            <a:r>
              <a:rPr lang="cs-CZ" sz="2200" dirty="0" err="1">
                <a:solidFill>
                  <a:schemeClr val="accent5">
                    <a:lumMod val="75000"/>
                  </a:schemeClr>
                </a:solidFill>
              </a:rPr>
              <a:t>ce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</a:rPr>
              <a:t>inser</a:t>
            </a:r>
            <a:r>
              <a:rPr lang="cs-CZ" sz="2200" dirty="0" err="1">
                <a:solidFill>
                  <a:schemeClr val="accent5">
                    <a:lumMod val="75000"/>
                  </a:schemeClr>
                </a:solidFill>
              </a:rPr>
              <a:t>ce</a:t>
            </a:r>
            <a:endParaRPr lang="en-GB" sz="2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GB" sz="2200" dirty="0" err="1">
                <a:solidFill>
                  <a:schemeClr val="accent4">
                    <a:lumMod val="50000"/>
                  </a:schemeClr>
                </a:solidFill>
              </a:rPr>
              <a:t>Promot</a:t>
            </a:r>
            <a:r>
              <a:rPr lang="cs-CZ" sz="2200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cs-CZ" sz="2200" dirty="0" err="1">
                <a:solidFill>
                  <a:schemeClr val="accent4">
                    <a:lumMod val="50000"/>
                  </a:schemeClr>
                </a:solidFill>
              </a:rPr>
              <a:t>ové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 variant</a:t>
            </a:r>
            <a:r>
              <a:rPr lang="cs-CZ" sz="2200" dirty="0">
                <a:solidFill>
                  <a:schemeClr val="accent4">
                    <a:lumMod val="50000"/>
                  </a:schemeClr>
                </a:solidFill>
              </a:rPr>
              <a:t>y    </a:t>
            </a:r>
            <a:endParaRPr lang="en-GB" sz="22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cs-CZ" sz="2200" dirty="0">
                <a:solidFill>
                  <a:srgbClr val="0070C0"/>
                </a:solidFill>
              </a:rPr>
              <a:t>Tiché substituce</a:t>
            </a:r>
            <a:endParaRPr lang="en-GB" sz="2200" dirty="0">
              <a:solidFill>
                <a:srgbClr val="0070C0"/>
              </a:solidFill>
            </a:endParaRPr>
          </a:p>
          <a:p>
            <a:pPr lvl="1"/>
            <a:r>
              <a:rPr lang="en-GB" sz="2200" b="1" dirty="0">
                <a:solidFill>
                  <a:srgbClr val="0070C0"/>
                </a:solidFill>
              </a:rPr>
              <a:t>Intron</a:t>
            </a:r>
            <a:r>
              <a:rPr lang="cs-CZ" sz="2200" b="1" dirty="0" err="1">
                <a:solidFill>
                  <a:srgbClr val="0070C0"/>
                </a:solidFill>
              </a:rPr>
              <a:t>ové</a:t>
            </a:r>
            <a:r>
              <a:rPr lang="en-GB" sz="2200" b="1" dirty="0">
                <a:solidFill>
                  <a:srgbClr val="0070C0"/>
                </a:solidFill>
              </a:rPr>
              <a:t> variant</a:t>
            </a:r>
            <a:r>
              <a:rPr lang="cs-CZ" sz="2200" b="1" dirty="0">
                <a:solidFill>
                  <a:srgbClr val="0070C0"/>
                </a:solidFill>
              </a:rPr>
              <a:t>y</a:t>
            </a:r>
            <a:endParaRPr lang="en-GB" sz="2200" b="1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297878" y="1943774"/>
            <a:ext cx="2985857" cy="141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dirty="0"/>
              <a:t>Předčasné ukončení translace a/nebo významná část proteinu chybí</a:t>
            </a:r>
            <a:endParaRPr lang="en-GB" sz="2200" dirty="0"/>
          </a:p>
          <a:p>
            <a:pPr marL="547688" lvl="1" indent="-273050" defTabSz="9144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5751067" y="2259260"/>
            <a:ext cx="473454" cy="449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297878" y="3888044"/>
            <a:ext cx="2985857" cy="24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dirty="0"/>
              <a:t>Vliv na</a:t>
            </a:r>
            <a:endParaRPr lang="en-GB" sz="2200" dirty="0"/>
          </a:p>
          <a:p>
            <a:pPr>
              <a:buFontTx/>
              <a:buChar char="-"/>
            </a:pPr>
            <a:r>
              <a:rPr lang="en-GB" sz="2200" dirty="0"/>
              <a:t> 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vazbu ligandu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</a:rPr>
              <a:t>ter</a:t>
            </a:r>
            <a:r>
              <a:rPr lang="cs-CZ" sz="2200" dirty="0" err="1">
                <a:solidFill>
                  <a:schemeClr val="accent5">
                    <a:lumMod val="75000"/>
                  </a:schemeClr>
                </a:solidFill>
              </a:rPr>
              <a:t>ciární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</a:rPr>
              <a:t>stru</a:t>
            </a:r>
            <a:r>
              <a:rPr lang="cs-CZ" sz="2200" dirty="0" err="1">
                <a:solidFill>
                  <a:schemeClr val="accent5">
                    <a:lumMod val="75000"/>
                  </a:schemeClr>
                </a:solidFill>
              </a:rPr>
              <a:t>kturu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přenos signálu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GB" sz="2200" dirty="0"/>
              <a:t> 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trans</a:t>
            </a:r>
            <a:r>
              <a:rPr lang="cs-CZ" sz="2200" dirty="0">
                <a:solidFill>
                  <a:schemeClr val="accent4">
                    <a:lumMod val="50000"/>
                  </a:schemeClr>
                </a:solidFill>
              </a:rPr>
              <a:t>k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rip</a:t>
            </a:r>
            <a:r>
              <a:rPr lang="cs-CZ" sz="2200" dirty="0" err="1">
                <a:solidFill>
                  <a:schemeClr val="accent4">
                    <a:lumMod val="50000"/>
                  </a:schemeClr>
                </a:solidFill>
              </a:rPr>
              <a:t>ci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</a:rPr>
              <a:t>? </a:t>
            </a:r>
          </a:p>
          <a:p>
            <a:pPr>
              <a:buFontTx/>
              <a:buChar char="-"/>
            </a:pPr>
            <a:r>
              <a:rPr lang="en-GB" sz="2200" dirty="0"/>
              <a:t> 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sestřih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GB" sz="2200" b="1" dirty="0"/>
              <a:t> …</a:t>
            </a:r>
          </a:p>
          <a:p>
            <a:pPr marL="547688" lvl="1" indent="-273050" defTabSz="9144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5736227" y="4723317"/>
            <a:ext cx="473454" cy="449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1C5500-355E-445E-8F3C-C899D470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176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630" y="1845734"/>
            <a:ext cx="9441180" cy="4189306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Falešně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negativní </a:t>
            </a:r>
            <a:r>
              <a:rPr lang="cs-CZ" sz="2400" dirty="0"/>
              <a:t>výsledky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- mutace není použitými technikami zachycena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metody nemají 100% senzitivitu; některé metody navíc nedetekují velké inzerce či delece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- mutace leží mimo sledovanou oblast (3` nepřekládaná oblast, introny…)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- varianty hodnocené jako VUS mají funkční význam (alternativní sestřih </a:t>
            </a:r>
            <a:r>
              <a:rPr lang="cs-CZ" sz="2400" dirty="0" err="1"/>
              <a:t>mRNA</a:t>
            </a:r>
            <a:r>
              <a:rPr lang="cs-CZ" sz="2400" dirty="0"/>
              <a:t>…)</a:t>
            </a:r>
          </a:p>
          <a:p>
            <a:r>
              <a:rPr lang="cs-CZ" sz="2400" dirty="0">
                <a:solidFill>
                  <a:srgbClr val="0070C0"/>
                </a:solidFill>
              </a:rPr>
              <a:t>&gt; negativní výsledek nevylučuje diagnózu</a:t>
            </a:r>
          </a:p>
          <a:p>
            <a:endParaRPr lang="cs-CZ" sz="2400" dirty="0">
              <a:solidFill>
                <a:srgbClr val="0070C0"/>
              </a:solidFill>
            </a:endParaRPr>
          </a:p>
          <a:p>
            <a:r>
              <a:rPr lang="cs-CZ" sz="2400" dirty="0">
                <a:solidFill>
                  <a:srgbClr val="0070C0"/>
                </a:solidFill>
              </a:rPr>
              <a:t>Správně negativní </a:t>
            </a:r>
            <a:r>
              <a:rPr lang="cs-CZ" sz="2400" dirty="0"/>
              <a:t>výsledky</a:t>
            </a:r>
          </a:p>
          <a:p>
            <a:r>
              <a:rPr lang="cs-CZ" sz="2400" dirty="0"/>
              <a:t>- nejedná se o dané onemocnění (= defekt leží v jiném genu)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29640" y="22183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Molekulárně genetické vyšetření – interpretace výsledků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69848" y="1139868"/>
            <a:ext cx="161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LIMITACE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CC7759-5B32-44E1-BE13-930DE91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76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2148840"/>
            <a:ext cx="8229600" cy="3977324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Falešně </a:t>
            </a:r>
            <a:r>
              <a:rPr lang="cs-CZ" sz="2400" dirty="0">
                <a:solidFill>
                  <a:srgbClr val="0070C0"/>
                </a:solidFill>
              </a:rPr>
              <a:t>pozitivní </a:t>
            </a:r>
            <a:r>
              <a:rPr lang="cs-CZ" sz="2400" dirty="0"/>
              <a:t>výsledky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sz="2200" b="1" dirty="0"/>
              <a:t>detekovaná změna </a:t>
            </a:r>
            <a:r>
              <a:rPr lang="cs-CZ" sz="2200" dirty="0"/>
              <a:t>nemá funkční význam a </a:t>
            </a:r>
            <a:r>
              <a:rPr lang="cs-CZ" sz="2200" b="1" dirty="0"/>
              <a:t>nesouvisí se vznikem onemocnění</a:t>
            </a:r>
          </a:p>
          <a:p>
            <a:pPr lvl="1">
              <a:defRPr/>
            </a:pPr>
            <a:r>
              <a:rPr lang="cs-CZ" sz="2200" dirty="0">
                <a:solidFill>
                  <a:schemeClr val="bg1">
                    <a:lumMod val="65000"/>
                  </a:schemeClr>
                </a:solidFill>
              </a:rPr>
              <a:t>selhání metody + nedostatečná kontrola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>
            <a:normAutofit/>
          </a:bodyPr>
          <a:lstStyle/>
          <a:p>
            <a:r>
              <a:rPr lang="cs-CZ" sz="4400" dirty="0"/>
              <a:t>Molekulárně genetické vyšetření – interpretace výsledků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769848" y="1139868"/>
            <a:ext cx="161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LIMITACE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65499E-D9EC-4CFD-A44C-0BD3CDFB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29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TREC – </a:t>
            </a:r>
            <a:r>
              <a:rPr lang="cs-CZ" dirty="0" err="1"/>
              <a:t>screening</a:t>
            </a:r>
            <a:r>
              <a:rPr lang="cs-CZ" dirty="0"/>
              <a:t> SCID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425270-4E4F-421A-AFAF-A43522F2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1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1 -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2057400"/>
            <a:ext cx="8486775" cy="3811694"/>
          </a:xfrm>
        </p:spPr>
        <p:txBody>
          <a:bodyPr>
            <a:normAutofit/>
          </a:bodyPr>
          <a:lstStyle/>
          <a:p>
            <a:r>
              <a:rPr lang="cs-CZ" sz="2400" dirty="0"/>
              <a:t>- dg. </a:t>
            </a:r>
            <a:r>
              <a:rPr lang="cs-CZ" sz="2400" dirty="0" err="1"/>
              <a:t>Omenn</a:t>
            </a:r>
            <a:r>
              <a:rPr lang="cs-CZ" sz="2400" dirty="0"/>
              <a:t> syndrom - 3. den věku dítěte</a:t>
            </a:r>
          </a:p>
          <a:p>
            <a:endParaRPr lang="cs-CZ" sz="2400" dirty="0"/>
          </a:p>
          <a:p>
            <a:r>
              <a:rPr lang="cs-CZ" sz="2400" dirty="0"/>
              <a:t>- profylaxe oportunních infekcí</a:t>
            </a:r>
          </a:p>
          <a:p>
            <a:r>
              <a:rPr lang="cs-CZ" sz="2400" dirty="0"/>
              <a:t>- 9. den překlad na transplantační jednotku,</a:t>
            </a:r>
          </a:p>
          <a:p>
            <a:r>
              <a:rPr lang="cs-CZ" sz="2400" dirty="0"/>
              <a:t>- ve 2 měsících HSCT</a:t>
            </a:r>
          </a:p>
          <a:p>
            <a:r>
              <a:rPr lang="cs-CZ" sz="2400" dirty="0"/>
              <a:t>- po HSCT chlapec prospívá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4746A4-C500-4456-A555-28E8E587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189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300" y="483318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Helvetica" pitchFamily="34" charset="0"/>
              </a:rPr>
              <a:t>T</a:t>
            </a:r>
            <a:r>
              <a:rPr lang="en-US" sz="3200" dirty="0">
                <a:cs typeface="Helvetica" pitchFamily="34" charset="0"/>
              </a:rPr>
              <a:t>-Cell </a:t>
            </a:r>
            <a:r>
              <a:rPr lang="en-US" sz="3200" b="1" dirty="0">
                <a:cs typeface="Helvetica" pitchFamily="34" charset="0"/>
              </a:rPr>
              <a:t>R</a:t>
            </a:r>
            <a:r>
              <a:rPr lang="en-US" sz="3200" dirty="0">
                <a:cs typeface="Helvetica" pitchFamily="34" charset="0"/>
              </a:rPr>
              <a:t>eceptor </a:t>
            </a:r>
            <a:r>
              <a:rPr lang="en-US" sz="3200" b="1" dirty="0">
                <a:cs typeface="Helvetica" pitchFamily="34" charset="0"/>
              </a:rPr>
              <a:t>E</a:t>
            </a:r>
            <a:r>
              <a:rPr lang="en-US" sz="3200" dirty="0">
                <a:cs typeface="Helvetica" pitchFamily="34" charset="0"/>
              </a:rPr>
              <a:t>xcision </a:t>
            </a:r>
            <a:r>
              <a:rPr lang="en-US" sz="3200" b="1" dirty="0">
                <a:cs typeface="Helvetica" pitchFamily="34" charset="0"/>
              </a:rPr>
              <a:t>C</a:t>
            </a:r>
            <a:r>
              <a:rPr lang="en-US" sz="3200" dirty="0">
                <a:cs typeface="Helvetica" pitchFamily="34" charset="0"/>
              </a:rPr>
              <a:t>ircles (TRECs)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68026" y="1381400"/>
            <a:ext cx="8523947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 brzlíku dochází k vytváření unikáních T-buněčných receptorů (TCR) V(D)J rekombinací jednotlivých TCR regionů 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Vedlejším produktem jsou excisní kroužky DNA (</a:t>
            </a:r>
            <a:r>
              <a:rPr lang="cs-CZ" sz="2400" dirty="0" err="1"/>
              <a:t>TRECs</a:t>
            </a:r>
            <a:r>
              <a:rPr lang="cs-CZ" sz="2400" dirty="0"/>
              <a:t>)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143500" y="2217638"/>
            <a:ext cx="0" cy="275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967036" y="315897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Množství </a:t>
            </a:r>
            <a:r>
              <a:rPr lang="cs-CZ" sz="2400" dirty="0" err="1"/>
              <a:t>TRECs</a:t>
            </a:r>
            <a:r>
              <a:rPr lang="cs-CZ" sz="2400" dirty="0"/>
              <a:t> koreluje s počtem naivních T-buněk v krvi</a:t>
            </a:r>
          </a:p>
          <a:p>
            <a:endParaRPr lang="cs-CZ" sz="2400" dirty="0"/>
          </a:p>
          <a:p>
            <a:r>
              <a:rPr lang="cs-CZ" sz="2400" dirty="0" err="1"/>
              <a:t>qPCR</a:t>
            </a:r>
            <a:r>
              <a:rPr lang="cs-CZ" sz="2400" dirty="0"/>
              <a:t> kvantifikace TRECS je vhodný diagnostický </a:t>
            </a:r>
            <a:r>
              <a:rPr lang="cs-CZ" sz="2400" dirty="0" err="1"/>
              <a:t>marker</a:t>
            </a:r>
            <a:r>
              <a:rPr lang="cs-CZ" sz="2400" dirty="0"/>
              <a:t> SCID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"/>
          <a:stretch/>
        </p:blipFill>
        <p:spPr bwMode="auto">
          <a:xfrm>
            <a:off x="5413530" y="2988950"/>
            <a:ext cx="3287866" cy="31222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5"/>
          <p:cNvSpPr txBox="1">
            <a:spLocks noGrp="1"/>
          </p:cNvSpPr>
          <p:nvPr>
            <p:ph idx="1"/>
          </p:nvPr>
        </p:nvSpPr>
        <p:spPr bwMode="auto">
          <a:xfrm>
            <a:off x="5413530" y="6184306"/>
            <a:ext cx="3287867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None/>
            </a:pPr>
            <a:r>
              <a:rPr lang="cs-CZ" sz="105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Převzato z </a:t>
            </a:r>
            <a:r>
              <a:rPr lang="en-US" sz="105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Chase. Curr. Opin. All. Imm. 2010, 10:521–5256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61465E-0EE3-4B82-BD02-281BBFF3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467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82139"/>
            <a:ext cx="8710064" cy="6051798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DB9DE0-D45C-460B-9B42-F4423222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664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8828" y="462414"/>
            <a:ext cx="8640960" cy="532944"/>
          </a:xfrm>
        </p:spPr>
        <p:txBody>
          <a:bodyPr>
            <a:noAutofit/>
          </a:bodyPr>
          <a:lstStyle/>
          <a:p>
            <a:r>
              <a:rPr lang="cs-CZ" sz="2600" b="1" dirty="0">
                <a:cs typeface="Helvetica" pitchFamily="34" charset="0"/>
              </a:rPr>
              <a:t>K</a:t>
            </a:r>
            <a:r>
              <a:rPr lang="cs-CZ" sz="2600" dirty="0">
                <a:cs typeface="Helvetica" pitchFamily="34" charset="0"/>
              </a:rPr>
              <a:t>appa-</a:t>
            </a:r>
            <a:r>
              <a:rPr lang="cs-CZ" sz="2600" dirty="0" err="1">
                <a:cs typeface="Helvetica" pitchFamily="34" charset="0"/>
              </a:rPr>
              <a:t>deleting</a:t>
            </a:r>
            <a:r>
              <a:rPr lang="cs-CZ" sz="2600" dirty="0">
                <a:cs typeface="Helvetica" pitchFamily="34" charset="0"/>
              </a:rPr>
              <a:t> </a:t>
            </a:r>
            <a:r>
              <a:rPr lang="cs-CZ" sz="2600" b="1" dirty="0">
                <a:cs typeface="Helvetica" pitchFamily="34" charset="0"/>
              </a:rPr>
              <a:t>r</a:t>
            </a:r>
            <a:r>
              <a:rPr lang="cs-CZ" sz="2600" dirty="0">
                <a:cs typeface="Helvetica" pitchFamily="34" charset="0"/>
              </a:rPr>
              <a:t>eceptor </a:t>
            </a:r>
            <a:r>
              <a:rPr lang="cs-CZ" sz="2600" b="1" dirty="0" err="1">
                <a:cs typeface="Helvetica" pitchFamily="34" charset="0"/>
              </a:rPr>
              <a:t>e</a:t>
            </a:r>
            <a:r>
              <a:rPr lang="cs-CZ" sz="2600" dirty="0" err="1">
                <a:cs typeface="Helvetica" pitchFamily="34" charset="0"/>
              </a:rPr>
              <a:t>xcision</a:t>
            </a:r>
            <a:r>
              <a:rPr lang="cs-CZ" sz="2600" dirty="0">
                <a:cs typeface="Helvetica" pitchFamily="34" charset="0"/>
              </a:rPr>
              <a:t> </a:t>
            </a:r>
            <a:r>
              <a:rPr lang="cs-CZ" sz="2600" b="1" dirty="0" err="1">
                <a:cs typeface="Helvetica" pitchFamily="34" charset="0"/>
              </a:rPr>
              <a:t>c</a:t>
            </a:r>
            <a:r>
              <a:rPr lang="cs-CZ" sz="2600" dirty="0" err="1">
                <a:cs typeface="Helvetica" pitchFamily="34" charset="0"/>
              </a:rPr>
              <a:t>ircles</a:t>
            </a:r>
            <a:r>
              <a:rPr lang="cs-CZ" sz="2600" dirty="0">
                <a:cs typeface="Helvetica" pitchFamily="34" charset="0"/>
              </a:rPr>
              <a:t> (</a:t>
            </a:r>
            <a:r>
              <a:rPr lang="cs-CZ" sz="2600" b="1" dirty="0" err="1">
                <a:cs typeface="Helvetica" pitchFamily="34" charset="0"/>
              </a:rPr>
              <a:t>KRECs</a:t>
            </a:r>
            <a:r>
              <a:rPr lang="cs-CZ" sz="2600" b="1" dirty="0">
                <a:cs typeface="Helvetica" pitchFamily="34" charset="0"/>
              </a:rPr>
              <a:t>)</a:t>
            </a:r>
            <a:endParaRPr lang="cs-CZ" sz="2600" dirty="0">
              <a:cs typeface="Helvetica" pitchFamily="34" charset="0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00101" y="1313765"/>
            <a:ext cx="7900909" cy="1334778"/>
          </a:xfrm>
        </p:spPr>
        <p:txBody>
          <a:bodyPr>
            <a:normAutofit/>
          </a:bodyPr>
          <a:lstStyle/>
          <a:p>
            <a:r>
              <a:rPr lang="cs-CZ" sz="2400" dirty="0"/>
              <a:t>Obdoba </a:t>
            </a:r>
            <a:r>
              <a:rPr lang="cs-CZ" sz="2400" dirty="0" err="1"/>
              <a:t>TRECs</a:t>
            </a:r>
            <a:r>
              <a:rPr lang="cs-CZ" sz="2400" dirty="0"/>
              <a:t> u vývoje B-lymfocytů</a:t>
            </a:r>
          </a:p>
          <a:p>
            <a:r>
              <a:rPr lang="cs-CZ" sz="2400" dirty="0" err="1"/>
              <a:t>Marker</a:t>
            </a:r>
            <a:r>
              <a:rPr lang="cs-CZ" sz="2400" dirty="0"/>
              <a:t> vývoje B-buněk, koreluje s množstvím naivních B-buněk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86015" y="3087761"/>
            <a:ext cx="4212480" cy="2123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Kvantifikace </a:t>
            </a:r>
            <a:r>
              <a:rPr lang="cs-CZ" sz="2200" b="1" dirty="0" err="1"/>
              <a:t>TRECs</a:t>
            </a:r>
            <a:r>
              <a:rPr lang="cs-CZ" sz="2200" b="1" dirty="0"/>
              <a:t> a </a:t>
            </a:r>
            <a:r>
              <a:rPr lang="cs-CZ" sz="2200" b="1" dirty="0" err="1"/>
              <a:t>KRECs</a:t>
            </a:r>
            <a:r>
              <a:rPr lang="cs-CZ" sz="2200" b="1" dirty="0"/>
              <a:t> </a:t>
            </a:r>
          </a:p>
          <a:p>
            <a:pPr algn="ctr"/>
            <a:endParaRPr lang="cs-CZ" sz="2200" b="1" dirty="0"/>
          </a:p>
          <a:p>
            <a:pPr algn="ctr"/>
            <a:r>
              <a:rPr lang="cs-CZ" sz="2200" dirty="0"/>
              <a:t>Izolace DNA z krevní skvrny</a:t>
            </a:r>
          </a:p>
          <a:p>
            <a:pPr algn="ctr"/>
            <a:endParaRPr lang="cs-CZ" sz="2200" dirty="0"/>
          </a:p>
          <a:p>
            <a:pPr algn="ctr"/>
            <a:endParaRPr lang="cs-CZ" sz="2200" dirty="0"/>
          </a:p>
          <a:p>
            <a:pPr algn="ctr"/>
            <a:r>
              <a:rPr lang="cs-CZ" sz="2200" dirty="0" err="1"/>
              <a:t>qPCR</a:t>
            </a:r>
            <a:endParaRPr lang="cs-CZ" sz="2200" dirty="0"/>
          </a:p>
        </p:txBody>
      </p:sp>
      <p:grpSp>
        <p:nvGrpSpPr>
          <p:cNvPr id="28" name="Skupina 27"/>
          <p:cNvGrpSpPr/>
          <p:nvPr/>
        </p:nvGrpSpPr>
        <p:grpSpPr>
          <a:xfrm>
            <a:off x="5458537" y="2680517"/>
            <a:ext cx="4590509" cy="3572578"/>
            <a:chOff x="461255" y="2528900"/>
            <a:chExt cx="4785820" cy="3848944"/>
          </a:xfrm>
        </p:grpSpPr>
        <p:grpSp>
          <p:nvGrpSpPr>
            <p:cNvPr id="29" name="Skupina 28"/>
            <p:cNvGrpSpPr/>
            <p:nvPr/>
          </p:nvGrpSpPr>
          <p:grpSpPr>
            <a:xfrm>
              <a:off x="622591" y="2528900"/>
              <a:ext cx="4624484" cy="3589600"/>
              <a:chOff x="397566" y="2636912"/>
              <a:chExt cx="4624484" cy="3589600"/>
            </a:xfrm>
          </p:grpSpPr>
          <p:sp>
            <p:nvSpPr>
              <p:cNvPr id="127" name="Obdélník 126"/>
              <p:cNvSpPr/>
              <p:nvPr/>
            </p:nvSpPr>
            <p:spPr>
              <a:xfrm>
                <a:off x="969454" y="2636912"/>
                <a:ext cx="3312368" cy="33123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28" name="Přímá spojnice 127"/>
              <p:cNvCxnSpPr>
                <a:stCxn id="127" idx="0"/>
                <a:endCxn id="127" idx="2"/>
              </p:cNvCxnSpPr>
              <p:nvPr/>
            </p:nvCxnSpPr>
            <p:spPr>
              <a:xfrm>
                <a:off x="2625638" y="2636912"/>
                <a:ext cx="0" cy="33123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Přímá spojnice 128"/>
              <p:cNvCxnSpPr>
                <a:stCxn id="127" idx="1"/>
                <a:endCxn id="127" idx="3"/>
              </p:cNvCxnSpPr>
              <p:nvPr/>
            </p:nvCxnSpPr>
            <p:spPr>
              <a:xfrm>
                <a:off x="969454" y="4293096"/>
                <a:ext cx="33123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nice 129"/>
              <p:cNvCxnSpPr/>
              <p:nvPr/>
            </p:nvCxnSpPr>
            <p:spPr>
              <a:xfrm>
                <a:off x="4977045" y="3429000"/>
                <a:ext cx="450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Přímá spojnice 130"/>
              <p:cNvCxnSpPr/>
              <p:nvPr/>
            </p:nvCxnSpPr>
            <p:spPr>
              <a:xfrm>
                <a:off x="1466655" y="5930992"/>
                <a:ext cx="0" cy="45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nice 131"/>
              <p:cNvCxnSpPr/>
              <p:nvPr/>
            </p:nvCxnSpPr>
            <p:spPr>
              <a:xfrm>
                <a:off x="2006715" y="5930992"/>
                <a:ext cx="0" cy="45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Přímá spojnice 132"/>
              <p:cNvCxnSpPr/>
              <p:nvPr/>
            </p:nvCxnSpPr>
            <p:spPr>
              <a:xfrm>
                <a:off x="3716905" y="5926777"/>
                <a:ext cx="0" cy="45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Přímá spojnice 133"/>
              <p:cNvCxnSpPr/>
              <p:nvPr/>
            </p:nvCxnSpPr>
            <p:spPr>
              <a:xfrm>
                <a:off x="3176845" y="5926777"/>
                <a:ext cx="0" cy="45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římá spojnice 134"/>
              <p:cNvCxnSpPr/>
              <p:nvPr/>
            </p:nvCxnSpPr>
            <p:spPr>
              <a:xfrm>
                <a:off x="944597" y="540922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Přímá spojnice 135"/>
              <p:cNvCxnSpPr/>
              <p:nvPr/>
            </p:nvCxnSpPr>
            <p:spPr>
              <a:xfrm>
                <a:off x="933390" y="3184972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Přímá spojnice 136"/>
              <p:cNvCxnSpPr/>
              <p:nvPr/>
            </p:nvCxnSpPr>
            <p:spPr>
              <a:xfrm>
                <a:off x="926595" y="3744035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nice 137"/>
              <p:cNvCxnSpPr/>
              <p:nvPr/>
            </p:nvCxnSpPr>
            <p:spPr>
              <a:xfrm>
                <a:off x="926595" y="540922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nice 138"/>
              <p:cNvCxnSpPr/>
              <p:nvPr/>
            </p:nvCxnSpPr>
            <p:spPr>
              <a:xfrm>
                <a:off x="926595" y="4859301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ovéPole 139"/>
              <p:cNvSpPr txBox="1"/>
              <p:nvPr/>
            </p:nvSpPr>
            <p:spPr>
              <a:xfrm>
                <a:off x="1286634" y="5961244"/>
                <a:ext cx="2995187" cy="26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/>
                  <a:t>10           100            1000      10000      100000  </a:t>
                </a:r>
              </a:p>
            </p:txBody>
          </p:sp>
          <p:cxnSp>
            <p:nvCxnSpPr>
              <p:cNvPr id="141" name="Přímá spojnice 140"/>
              <p:cNvCxnSpPr/>
              <p:nvPr/>
            </p:nvCxnSpPr>
            <p:spPr>
              <a:xfrm>
                <a:off x="961012" y="3184972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nice 141"/>
              <p:cNvCxnSpPr/>
              <p:nvPr/>
            </p:nvCxnSpPr>
            <p:spPr>
              <a:xfrm>
                <a:off x="954217" y="3744035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Přímá spojnice 142"/>
              <p:cNvCxnSpPr/>
              <p:nvPr/>
            </p:nvCxnSpPr>
            <p:spPr>
              <a:xfrm>
                <a:off x="954217" y="4859301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ovéPole 143"/>
              <p:cNvSpPr txBox="1"/>
              <p:nvPr/>
            </p:nvSpPr>
            <p:spPr>
              <a:xfrm>
                <a:off x="397566" y="3042243"/>
                <a:ext cx="603705" cy="2536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cs-CZ" sz="1000" dirty="0"/>
                  <a:t>100000</a:t>
                </a:r>
              </a:p>
              <a:p>
                <a:pPr algn="r"/>
                <a:endParaRPr lang="cs-CZ" sz="800" dirty="0"/>
              </a:p>
              <a:p>
                <a:pPr algn="r"/>
                <a:endParaRPr lang="cs-CZ" sz="700" dirty="0"/>
              </a:p>
              <a:p>
                <a:pPr algn="r"/>
                <a:endParaRPr lang="cs-CZ" sz="1000" dirty="0"/>
              </a:p>
              <a:p>
                <a:pPr algn="r"/>
                <a:r>
                  <a:rPr lang="cs-CZ" sz="1000" dirty="0"/>
                  <a:t>10000</a:t>
                </a:r>
              </a:p>
              <a:p>
                <a:pPr algn="r"/>
                <a:endParaRPr lang="cs-CZ" sz="500" dirty="0"/>
              </a:p>
              <a:p>
                <a:pPr algn="r"/>
                <a:endParaRPr lang="cs-CZ" sz="700" dirty="0"/>
              </a:p>
              <a:p>
                <a:pPr algn="r"/>
                <a:endParaRPr lang="cs-CZ" sz="1000" dirty="0"/>
              </a:p>
              <a:p>
                <a:pPr algn="r"/>
                <a:r>
                  <a:rPr lang="cs-CZ" sz="1000" dirty="0"/>
                  <a:t>1000</a:t>
                </a:r>
              </a:p>
              <a:p>
                <a:pPr algn="r"/>
                <a:endParaRPr lang="cs-CZ" sz="1000" dirty="0"/>
              </a:p>
              <a:p>
                <a:pPr algn="r"/>
                <a:endParaRPr lang="cs-CZ" sz="700" dirty="0"/>
              </a:p>
              <a:p>
                <a:pPr algn="r"/>
                <a:endParaRPr lang="cs-CZ" sz="1000" dirty="0"/>
              </a:p>
              <a:p>
                <a:pPr algn="r"/>
                <a:r>
                  <a:rPr lang="cs-CZ" sz="1000" dirty="0"/>
                  <a:t>100</a:t>
                </a:r>
              </a:p>
              <a:p>
                <a:pPr algn="r"/>
                <a:endParaRPr lang="cs-CZ" sz="500" dirty="0"/>
              </a:p>
              <a:p>
                <a:pPr algn="r"/>
                <a:endParaRPr lang="cs-CZ" sz="800" dirty="0"/>
              </a:p>
              <a:p>
                <a:pPr algn="r"/>
                <a:endParaRPr lang="cs-CZ" sz="1000" dirty="0"/>
              </a:p>
              <a:p>
                <a:pPr algn="r"/>
                <a:r>
                  <a:rPr lang="cs-CZ" sz="1000" dirty="0"/>
                  <a:t>10</a:t>
                </a:r>
              </a:p>
            </p:txBody>
          </p:sp>
        </p:grpSp>
        <p:sp>
          <p:nvSpPr>
            <p:cNvPr id="30" name="TextovéPole 29"/>
            <p:cNvSpPr txBox="1"/>
            <p:nvPr/>
          </p:nvSpPr>
          <p:spPr>
            <a:xfrm>
              <a:off x="2231740" y="6039290"/>
              <a:ext cx="1260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err="1"/>
                <a:t>TRECs</a:t>
              </a:r>
              <a:r>
                <a:rPr lang="cs-CZ" sz="1400" b="1" dirty="0"/>
                <a:t> / </a:t>
              </a:r>
              <a:r>
                <a:rPr lang="el-GR" sz="1400" b="1" dirty="0">
                  <a:latin typeface="Calibri"/>
                  <a:cs typeface="Calibri"/>
                </a:rPr>
                <a:t>μ</a:t>
              </a:r>
              <a:r>
                <a:rPr lang="cs-CZ" sz="1400" b="1" dirty="0">
                  <a:latin typeface="Calibri"/>
                  <a:cs typeface="Calibri"/>
                </a:rPr>
                <a:t>l</a:t>
              </a:r>
              <a:endParaRPr lang="cs-CZ" sz="1400" b="1" dirty="0"/>
            </a:p>
          </p:txBody>
        </p:sp>
        <p:sp>
          <p:nvSpPr>
            <p:cNvPr id="31" name="TextovéPole 30"/>
            <p:cNvSpPr txBox="1"/>
            <p:nvPr/>
          </p:nvSpPr>
          <p:spPr>
            <a:xfrm rot="16200000">
              <a:off x="-26073" y="3943946"/>
              <a:ext cx="1295527" cy="320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err="1"/>
                <a:t>KRECs</a:t>
              </a:r>
              <a:r>
                <a:rPr lang="cs-CZ" sz="1400" b="1" dirty="0"/>
                <a:t> / </a:t>
              </a:r>
              <a:r>
                <a:rPr lang="el-GR" sz="1400" b="1" dirty="0">
                  <a:latin typeface="Calibri"/>
                  <a:cs typeface="Calibri"/>
                </a:rPr>
                <a:t>μ</a:t>
              </a:r>
              <a:r>
                <a:rPr lang="cs-CZ" sz="1400" b="1" dirty="0">
                  <a:latin typeface="Calibri"/>
                  <a:cs typeface="Calibri"/>
                </a:rPr>
                <a:t>l</a:t>
              </a:r>
              <a:endParaRPr lang="cs-CZ" sz="1400" b="1" dirty="0"/>
            </a:p>
          </p:txBody>
        </p:sp>
        <p:sp>
          <p:nvSpPr>
            <p:cNvPr id="32" name="Ovál 31"/>
            <p:cNvSpPr/>
            <p:nvPr/>
          </p:nvSpPr>
          <p:spPr>
            <a:xfrm>
              <a:off x="1457548" y="3993595"/>
              <a:ext cx="90010" cy="98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1466654" y="3859250"/>
              <a:ext cx="90010" cy="98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1300066" y="3994073"/>
              <a:ext cx="90010" cy="98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1165051" y="3743185"/>
              <a:ext cx="90010" cy="98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1646675" y="3951642"/>
              <a:ext cx="90010" cy="98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1165051" y="4058462"/>
              <a:ext cx="90010" cy="980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Ovál 37"/>
            <p:cNvSpPr/>
            <p:nvPr/>
          </p:nvSpPr>
          <p:spPr>
            <a:xfrm>
              <a:off x="1376645" y="5581240"/>
              <a:ext cx="90010" cy="9801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1529045" y="5733640"/>
              <a:ext cx="90010" cy="9801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1151620" y="5769260"/>
              <a:ext cx="90010" cy="9801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1511660" y="5544235"/>
              <a:ext cx="90010" cy="980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1196625" y="5769260"/>
              <a:ext cx="90010" cy="9801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>
              <a:off x="1349025" y="5364215"/>
              <a:ext cx="90010" cy="9801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Ovál 43"/>
            <p:cNvSpPr/>
            <p:nvPr/>
          </p:nvSpPr>
          <p:spPr>
            <a:xfrm>
              <a:off x="1376645" y="5679250"/>
              <a:ext cx="90010" cy="9801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>
              <a:off x="1664060" y="5696635"/>
              <a:ext cx="90010" cy="980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3221850" y="5229200"/>
              <a:ext cx="90010" cy="9801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3374250" y="5381600"/>
              <a:ext cx="90010" cy="9801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3526650" y="5534000"/>
              <a:ext cx="90010" cy="9801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3581890" y="5319210"/>
              <a:ext cx="90010" cy="9801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3679050" y="306896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2" name="Ovál 51"/>
            <p:cNvSpPr/>
            <p:nvPr/>
          </p:nvSpPr>
          <p:spPr>
            <a:xfrm>
              <a:off x="3831450" y="322136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3" name="Ovál 52"/>
            <p:cNvSpPr/>
            <p:nvPr/>
          </p:nvSpPr>
          <p:spPr>
            <a:xfrm>
              <a:off x="3983850" y="337376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4" name="Ovál 53"/>
            <p:cNvSpPr/>
            <p:nvPr/>
          </p:nvSpPr>
          <p:spPr>
            <a:xfrm>
              <a:off x="3671900" y="34290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5" name="Ovál 54"/>
            <p:cNvSpPr/>
            <p:nvPr/>
          </p:nvSpPr>
          <p:spPr>
            <a:xfrm>
              <a:off x="3041830" y="333899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6" name="Ovál 55"/>
            <p:cNvSpPr/>
            <p:nvPr/>
          </p:nvSpPr>
          <p:spPr>
            <a:xfrm>
              <a:off x="3536885" y="33839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7" name="Ovál 56"/>
            <p:cNvSpPr/>
            <p:nvPr/>
          </p:nvSpPr>
          <p:spPr>
            <a:xfrm>
              <a:off x="3882625" y="37338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8" name="Ovál 57"/>
            <p:cNvSpPr/>
            <p:nvPr/>
          </p:nvSpPr>
          <p:spPr>
            <a:xfrm>
              <a:off x="3983850" y="337376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59" name="Ovál 58"/>
            <p:cNvSpPr/>
            <p:nvPr/>
          </p:nvSpPr>
          <p:spPr>
            <a:xfrm>
              <a:off x="3824300" y="35814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0" name="Ovál 59"/>
            <p:cNvSpPr/>
            <p:nvPr/>
          </p:nvSpPr>
          <p:spPr>
            <a:xfrm>
              <a:off x="3689285" y="35363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1" name="Ovál 60"/>
            <p:cNvSpPr/>
            <p:nvPr/>
          </p:nvSpPr>
          <p:spPr>
            <a:xfrm>
              <a:off x="3651430" y="324898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2" name="Ovál 61"/>
            <p:cNvSpPr/>
            <p:nvPr/>
          </p:nvSpPr>
          <p:spPr>
            <a:xfrm>
              <a:off x="3491880" y="345662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3" name="Ovál 62"/>
            <p:cNvSpPr/>
            <p:nvPr/>
          </p:nvSpPr>
          <p:spPr>
            <a:xfrm>
              <a:off x="3356865" y="341161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4" name="Ovál 63"/>
            <p:cNvSpPr/>
            <p:nvPr/>
          </p:nvSpPr>
          <p:spPr>
            <a:xfrm>
              <a:off x="4136250" y="352616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5" name="Ovál 64"/>
            <p:cNvSpPr/>
            <p:nvPr/>
          </p:nvSpPr>
          <p:spPr>
            <a:xfrm>
              <a:off x="3976700" y="37338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6" name="Ovál 65"/>
            <p:cNvSpPr/>
            <p:nvPr/>
          </p:nvSpPr>
          <p:spPr>
            <a:xfrm>
              <a:off x="3841685" y="36887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7" name="Ovál 66"/>
            <p:cNvSpPr/>
            <p:nvPr/>
          </p:nvSpPr>
          <p:spPr>
            <a:xfrm>
              <a:off x="3876455" y="34290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8" name="Ovál 67"/>
            <p:cNvSpPr/>
            <p:nvPr/>
          </p:nvSpPr>
          <p:spPr>
            <a:xfrm>
              <a:off x="3716905" y="363664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69" name="Ovál 68"/>
            <p:cNvSpPr/>
            <p:nvPr/>
          </p:nvSpPr>
          <p:spPr>
            <a:xfrm>
              <a:off x="3581890" y="359163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0" name="Ovál 69"/>
            <p:cNvSpPr/>
            <p:nvPr/>
          </p:nvSpPr>
          <p:spPr>
            <a:xfrm>
              <a:off x="3221850" y="351901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1" name="Ovál 70"/>
            <p:cNvSpPr/>
            <p:nvPr/>
          </p:nvSpPr>
          <p:spPr>
            <a:xfrm>
              <a:off x="3086835" y="347400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2" name="Ovál 71"/>
            <p:cNvSpPr/>
            <p:nvPr/>
          </p:nvSpPr>
          <p:spPr>
            <a:xfrm>
              <a:off x="3374250" y="367141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3" name="Ovál 72"/>
            <p:cNvSpPr/>
            <p:nvPr/>
          </p:nvSpPr>
          <p:spPr>
            <a:xfrm>
              <a:off x="3041830" y="354663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4" name="Ovál 73"/>
            <p:cNvSpPr/>
            <p:nvPr/>
          </p:nvSpPr>
          <p:spPr>
            <a:xfrm>
              <a:off x="3426405" y="351901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5" name="Ovál 74"/>
            <p:cNvSpPr/>
            <p:nvPr/>
          </p:nvSpPr>
          <p:spPr>
            <a:xfrm>
              <a:off x="3266855" y="372665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6" name="Ovál 75"/>
            <p:cNvSpPr/>
            <p:nvPr/>
          </p:nvSpPr>
          <p:spPr>
            <a:xfrm>
              <a:off x="3131840" y="368164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7" name="Ovál 76"/>
            <p:cNvSpPr/>
            <p:nvPr/>
          </p:nvSpPr>
          <p:spPr>
            <a:xfrm>
              <a:off x="3446875" y="329398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8" name="Ovál 77"/>
            <p:cNvSpPr/>
            <p:nvPr/>
          </p:nvSpPr>
          <p:spPr>
            <a:xfrm>
              <a:off x="3311860" y="324898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79" name="Ovál 78"/>
            <p:cNvSpPr/>
            <p:nvPr/>
          </p:nvSpPr>
          <p:spPr>
            <a:xfrm>
              <a:off x="3599275" y="344638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0" name="Ovál 79"/>
            <p:cNvSpPr/>
            <p:nvPr/>
          </p:nvSpPr>
          <p:spPr>
            <a:xfrm>
              <a:off x="3266855" y="332160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1" name="Ovál 80"/>
            <p:cNvSpPr/>
            <p:nvPr/>
          </p:nvSpPr>
          <p:spPr>
            <a:xfrm>
              <a:off x="3651430" y="329398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2" name="Ovál 81"/>
            <p:cNvSpPr/>
            <p:nvPr/>
          </p:nvSpPr>
          <p:spPr>
            <a:xfrm>
              <a:off x="3491880" y="350162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3" name="Ovál 82"/>
            <p:cNvSpPr/>
            <p:nvPr/>
          </p:nvSpPr>
          <p:spPr>
            <a:xfrm>
              <a:off x="3356865" y="345662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4" name="Ovál 83"/>
            <p:cNvSpPr/>
            <p:nvPr/>
          </p:nvSpPr>
          <p:spPr>
            <a:xfrm>
              <a:off x="3446875" y="35814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5" name="Ovál 84"/>
            <p:cNvSpPr/>
            <p:nvPr/>
          </p:nvSpPr>
          <p:spPr>
            <a:xfrm>
              <a:off x="3311860" y="35363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6" name="Ovál 85"/>
            <p:cNvSpPr/>
            <p:nvPr/>
          </p:nvSpPr>
          <p:spPr>
            <a:xfrm>
              <a:off x="3599275" y="37338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7" name="Ovál 86"/>
            <p:cNvSpPr/>
            <p:nvPr/>
          </p:nvSpPr>
          <p:spPr>
            <a:xfrm>
              <a:off x="3266855" y="360902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8" name="Ovál 87"/>
            <p:cNvSpPr/>
            <p:nvPr/>
          </p:nvSpPr>
          <p:spPr>
            <a:xfrm>
              <a:off x="3651430" y="35814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89" name="Ovál 88"/>
            <p:cNvSpPr/>
            <p:nvPr/>
          </p:nvSpPr>
          <p:spPr>
            <a:xfrm>
              <a:off x="3491880" y="378904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0" name="Ovál 89"/>
            <p:cNvSpPr/>
            <p:nvPr/>
          </p:nvSpPr>
          <p:spPr>
            <a:xfrm>
              <a:off x="3356865" y="374403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1" name="Ovál 90"/>
            <p:cNvSpPr/>
            <p:nvPr/>
          </p:nvSpPr>
          <p:spPr>
            <a:xfrm>
              <a:off x="3131840" y="370841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2" name="Ovál 91"/>
            <p:cNvSpPr/>
            <p:nvPr/>
          </p:nvSpPr>
          <p:spPr>
            <a:xfrm>
              <a:off x="2996825" y="366341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3" name="Ovál 92"/>
            <p:cNvSpPr/>
            <p:nvPr/>
          </p:nvSpPr>
          <p:spPr>
            <a:xfrm>
              <a:off x="3284240" y="386081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4" name="Ovál 93"/>
            <p:cNvSpPr/>
            <p:nvPr/>
          </p:nvSpPr>
          <p:spPr>
            <a:xfrm>
              <a:off x="2951820" y="373603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5" name="Ovál 94"/>
            <p:cNvSpPr/>
            <p:nvPr/>
          </p:nvSpPr>
          <p:spPr>
            <a:xfrm>
              <a:off x="3336395" y="370841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6" name="Ovál 95"/>
            <p:cNvSpPr/>
            <p:nvPr/>
          </p:nvSpPr>
          <p:spPr>
            <a:xfrm>
              <a:off x="3176845" y="391605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7" name="Ovál 96"/>
            <p:cNvSpPr/>
            <p:nvPr/>
          </p:nvSpPr>
          <p:spPr>
            <a:xfrm>
              <a:off x="3041830" y="387105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8" name="Ovál 97"/>
            <p:cNvSpPr/>
            <p:nvPr/>
          </p:nvSpPr>
          <p:spPr>
            <a:xfrm>
              <a:off x="3356865" y="33839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99" name="Ovál 98"/>
            <p:cNvSpPr/>
            <p:nvPr/>
          </p:nvSpPr>
          <p:spPr>
            <a:xfrm>
              <a:off x="3221850" y="333899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0" name="Ovál 99"/>
            <p:cNvSpPr/>
            <p:nvPr/>
          </p:nvSpPr>
          <p:spPr>
            <a:xfrm>
              <a:off x="3509265" y="35363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1" name="Ovál 100"/>
            <p:cNvSpPr/>
            <p:nvPr/>
          </p:nvSpPr>
          <p:spPr>
            <a:xfrm>
              <a:off x="3176845" y="341161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2" name="Ovál 101"/>
            <p:cNvSpPr/>
            <p:nvPr/>
          </p:nvSpPr>
          <p:spPr>
            <a:xfrm>
              <a:off x="3561420" y="33839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3" name="Ovál 102"/>
            <p:cNvSpPr/>
            <p:nvPr/>
          </p:nvSpPr>
          <p:spPr>
            <a:xfrm>
              <a:off x="3401870" y="359163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4" name="Ovál 103"/>
            <p:cNvSpPr/>
            <p:nvPr/>
          </p:nvSpPr>
          <p:spPr>
            <a:xfrm>
              <a:off x="3266855" y="354663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5" name="Ovál 104"/>
            <p:cNvSpPr/>
            <p:nvPr/>
          </p:nvSpPr>
          <p:spPr>
            <a:xfrm>
              <a:off x="3401870" y="35814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6" name="Ovál 105"/>
            <p:cNvSpPr/>
            <p:nvPr/>
          </p:nvSpPr>
          <p:spPr>
            <a:xfrm>
              <a:off x="3266855" y="35363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7" name="Ovál 106"/>
            <p:cNvSpPr/>
            <p:nvPr/>
          </p:nvSpPr>
          <p:spPr>
            <a:xfrm>
              <a:off x="3554270" y="37338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8" name="Ovál 107"/>
            <p:cNvSpPr/>
            <p:nvPr/>
          </p:nvSpPr>
          <p:spPr>
            <a:xfrm>
              <a:off x="3221850" y="360902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09" name="Ovál 108"/>
            <p:cNvSpPr/>
            <p:nvPr/>
          </p:nvSpPr>
          <p:spPr>
            <a:xfrm>
              <a:off x="3606425" y="35814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0" name="Ovál 109"/>
            <p:cNvSpPr/>
            <p:nvPr/>
          </p:nvSpPr>
          <p:spPr>
            <a:xfrm>
              <a:off x="3446875" y="378904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1" name="Ovál 110"/>
            <p:cNvSpPr/>
            <p:nvPr/>
          </p:nvSpPr>
          <p:spPr>
            <a:xfrm>
              <a:off x="3311860" y="374403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2" name="Ovál 111"/>
            <p:cNvSpPr/>
            <p:nvPr/>
          </p:nvSpPr>
          <p:spPr>
            <a:xfrm>
              <a:off x="3356865" y="370841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3" name="Ovál 112"/>
            <p:cNvSpPr/>
            <p:nvPr/>
          </p:nvSpPr>
          <p:spPr>
            <a:xfrm>
              <a:off x="3221850" y="366341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4" name="Ovál 113"/>
            <p:cNvSpPr/>
            <p:nvPr/>
          </p:nvSpPr>
          <p:spPr>
            <a:xfrm>
              <a:off x="2726795" y="405107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noFill/>
              </a:endParaRPr>
            </a:p>
          </p:txBody>
        </p:sp>
        <p:sp>
          <p:nvSpPr>
            <p:cNvPr id="115" name="Ovál 114"/>
            <p:cNvSpPr/>
            <p:nvPr/>
          </p:nvSpPr>
          <p:spPr>
            <a:xfrm>
              <a:off x="3176845" y="373603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6" name="Ovál 115"/>
            <p:cNvSpPr/>
            <p:nvPr/>
          </p:nvSpPr>
          <p:spPr>
            <a:xfrm>
              <a:off x="3561420" y="370841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7" name="Ovál 116"/>
            <p:cNvSpPr/>
            <p:nvPr/>
          </p:nvSpPr>
          <p:spPr>
            <a:xfrm>
              <a:off x="2816805" y="423109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noFill/>
              </a:endParaRPr>
            </a:p>
          </p:txBody>
        </p:sp>
        <p:sp>
          <p:nvSpPr>
            <p:cNvPr id="118" name="Ovál 117"/>
            <p:cNvSpPr/>
            <p:nvPr/>
          </p:nvSpPr>
          <p:spPr>
            <a:xfrm>
              <a:off x="3266855" y="387105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19" name="Ovál 118"/>
            <p:cNvSpPr/>
            <p:nvPr/>
          </p:nvSpPr>
          <p:spPr>
            <a:xfrm>
              <a:off x="3824300" y="35814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20" name="Ovál 119"/>
            <p:cNvSpPr/>
            <p:nvPr/>
          </p:nvSpPr>
          <p:spPr>
            <a:xfrm>
              <a:off x="3689285" y="353639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21" name="Ovál 120"/>
            <p:cNvSpPr/>
            <p:nvPr/>
          </p:nvSpPr>
          <p:spPr>
            <a:xfrm>
              <a:off x="3976700" y="37338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22" name="Ovál 121"/>
            <p:cNvSpPr/>
            <p:nvPr/>
          </p:nvSpPr>
          <p:spPr>
            <a:xfrm>
              <a:off x="3644280" y="360902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23" name="Ovál 122"/>
            <p:cNvSpPr/>
            <p:nvPr/>
          </p:nvSpPr>
          <p:spPr>
            <a:xfrm>
              <a:off x="4028855" y="358140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24" name="Ovál 123"/>
            <p:cNvSpPr/>
            <p:nvPr/>
          </p:nvSpPr>
          <p:spPr>
            <a:xfrm>
              <a:off x="3869305" y="3789040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125" name="Ovál 124"/>
            <p:cNvSpPr/>
            <p:nvPr/>
          </p:nvSpPr>
          <p:spPr>
            <a:xfrm>
              <a:off x="3734290" y="3744035"/>
              <a:ext cx="90010" cy="980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</p:grpSp>
      <p:sp>
        <p:nvSpPr>
          <p:cNvPr id="2" name="Šipka dolů 1"/>
          <p:cNvSpPr/>
          <p:nvPr/>
        </p:nvSpPr>
        <p:spPr>
          <a:xfrm>
            <a:off x="2848246" y="4305987"/>
            <a:ext cx="248393" cy="33814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6178615" y="2921794"/>
            <a:ext cx="2970330" cy="2446531"/>
            <a:chOff x="5607115" y="3104673"/>
            <a:chExt cx="2970330" cy="2446531"/>
          </a:xfrm>
        </p:grpSpPr>
        <p:sp>
          <p:nvSpPr>
            <p:cNvPr id="3" name="TextovéPole 2"/>
            <p:cNvSpPr txBox="1"/>
            <p:nvPr/>
          </p:nvSpPr>
          <p:spPr>
            <a:xfrm>
              <a:off x="5911249" y="3506136"/>
              <a:ext cx="1148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00B050"/>
                  </a:solidFill>
                </a:rPr>
                <a:t>IL2RG  </a:t>
              </a:r>
              <a:r>
                <a:rPr lang="cs-CZ" sz="1200" b="1" dirty="0">
                  <a:solidFill>
                    <a:srgbClr val="00B0F0"/>
                  </a:solidFill>
                </a:rPr>
                <a:t>JAK3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911249" y="4926211"/>
              <a:ext cx="86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FFC000"/>
                  </a:solidFill>
                </a:rPr>
                <a:t>RAG1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86100" y="5274205"/>
              <a:ext cx="76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FF0000"/>
                  </a:solidFill>
                </a:rPr>
                <a:t>Artemis</a:t>
              </a:r>
            </a:p>
          </p:txBody>
        </p:sp>
        <p:sp>
          <p:nvSpPr>
            <p:cNvPr id="145" name="Ovál 144"/>
            <p:cNvSpPr/>
            <p:nvPr/>
          </p:nvSpPr>
          <p:spPr>
            <a:xfrm>
              <a:off x="5607115" y="4183768"/>
              <a:ext cx="86337" cy="9097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6" name="Ovál 145"/>
            <p:cNvSpPr/>
            <p:nvPr/>
          </p:nvSpPr>
          <p:spPr>
            <a:xfrm>
              <a:off x="5615850" y="4059070"/>
              <a:ext cx="86337" cy="9097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9" name="Ovál 148"/>
            <p:cNvSpPr/>
            <p:nvPr/>
          </p:nvSpPr>
          <p:spPr>
            <a:xfrm>
              <a:off x="5788524" y="4144828"/>
              <a:ext cx="86337" cy="9097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Ovál 150"/>
            <p:cNvSpPr/>
            <p:nvPr/>
          </p:nvSpPr>
          <p:spPr>
            <a:xfrm>
              <a:off x="5967155" y="4048753"/>
              <a:ext cx="86337" cy="9097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Ovál 151"/>
            <p:cNvSpPr/>
            <p:nvPr/>
          </p:nvSpPr>
          <p:spPr>
            <a:xfrm>
              <a:off x="5975890" y="3924055"/>
              <a:ext cx="86337" cy="9097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973512" y="4926211"/>
              <a:ext cx="60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BTK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8008797" y="3104673"/>
              <a:ext cx="43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/>
                <a:t>wt</a:t>
              </a:r>
              <a:endParaRPr lang="cs-CZ" sz="1200" b="1" dirty="0"/>
            </a:p>
          </p:txBody>
        </p:sp>
      </p:grp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76B2AC7F-298C-4540-9213-088E2842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74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96495" y="381641"/>
            <a:ext cx="8494012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cs-CZ" sz="1452" b="1">
                <a:latin typeface="Arial" panose="020B0604020202020204" pitchFamily="34" charset="0"/>
              </a:rPr>
              <a:t>TREC and KREC copy numbers in dried blood spot samples (DBSS) from anonymized Guthrie cards and retested samples and in patients diagnosed with SCID, XLA, AT, NBS, X-HIGM, CVID, or IgAD.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99" y="979304"/>
            <a:ext cx="7284285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02799" y="5972308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cs-CZ" sz="1089" b="1">
                <a:latin typeface="Arial" panose="020B0604020202020204" pitchFamily="34" charset="0"/>
              </a:rPr>
              <a:t>Stephan Borte et al. Blood 2012;119:2552-2555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9EE981-53BD-4FD9-BF06-7537B289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97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5811" y="1897380"/>
            <a:ext cx="8458199" cy="4194810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Molekulárně genetické vyšetření je velmi silným nástrojem v diagnostice PID</a:t>
            </a:r>
          </a:p>
          <a:p>
            <a:endParaRPr lang="cs-CZ" sz="2800" dirty="0"/>
          </a:p>
          <a:p>
            <a:pPr lvl="1"/>
            <a:r>
              <a:rPr lang="cs-CZ" sz="2400" dirty="0"/>
              <a:t>Masivní paralelní </a:t>
            </a:r>
            <a:r>
              <a:rPr lang="cs-CZ" sz="2400" dirty="0" err="1"/>
              <a:t>sekvenování</a:t>
            </a:r>
            <a:r>
              <a:rPr lang="cs-CZ" sz="2400" dirty="0"/>
              <a:t> - panel genů &gt; WES – analýza velkého množství genů v krátkém čase</a:t>
            </a:r>
          </a:p>
          <a:p>
            <a:pPr lvl="1"/>
            <a:r>
              <a:rPr lang="cs-CZ" sz="2600" dirty="0"/>
              <a:t>Náročná interpretace výsledků - nález mutace neznamená automaticky, že se jedná o příčinu onemocnění</a:t>
            </a:r>
          </a:p>
          <a:p>
            <a:pPr lvl="1"/>
            <a:r>
              <a:rPr lang="cs-CZ" sz="2600" dirty="0"/>
              <a:t>Negativní výsledek nevylučuje danou diagnózu</a:t>
            </a:r>
          </a:p>
          <a:p>
            <a:pPr lvl="1"/>
            <a:r>
              <a:rPr lang="cs-CZ" sz="2600" dirty="0"/>
              <a:t>Funkční studie jsou často nezbytné k průkazu vlivu nových mutací na </a:t>
            </a:r>
            <a:r>
              <a:rPr lang="cs-CZ" sz="2600" dirty="0" err="1"/>
              <a:t>mRNA</a:t>
            </a:r>
            <a:r>
              <a:rPr lang="cs-CZ" sz="2600" dirty="0"/>
              <a:t> a/nebo strukturu a funkci proteinu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709660" y="4534578"/>
            <a:ext cx="145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LIMITACE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736330" y="3441108"/>
            <a:ext cx="145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TRENDY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0E4283-BE94-40D8-9B00-2A4008A7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3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Omennův</a:t>
            </a:r>
            <a:r>
              <a:rPr lang="cs-CZ" dirty="0"/>
              <a:t> syndrom (AR-SCID)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830" y="1845734"/>
            <a:ext cx="8663940" cy="42235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OMIM: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autozomálně recesivní onemocnění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neprospívání, průjmy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pneumonie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</a:t>
            </a:r>
            <a:r>
              <a:rPr lang="cs-CZ" dirty="0" err="1"/>
              <a:t>hepatosplenomegalie</a:t>
            </a: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</a:t>
            </a:r>
            <a:r>
              <a:rPr lang="cs-CZ" b="1" dirty="0"/>
              <a:t>generalizovaná </a:t>
            </a:r>
            <a:r>
              <a:rPr lang="cs-CZ" b="1" dirty="0" err="1"/>
              <a:t>erytrodermie</a:t>
            </a: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anemie, trombocytopenie, </a:t>
            </a:r>
            <a:r>
              <a:rPr lang="cs-CZ" b="1" dirty="0"/>
              <a:t>eozinofilie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lymfadenopatie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virové, mykotické a bakteriální infekce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nízké </a:t>
            </a:r>
            <a:r>
              <a:rPr lang="cs-CZ" dirty="0" err="1"/>
              <a:t>IgG</a:t>
            </a:r>
            <a:r>
              <a:rPr lang="cs-CZ" dirty="0"/>
              <a:t>, A, M; </a:t>
            </a:r>
            <a:r>
              <a:rPr lang="cs-CZ" b="1" dirty="0"/>
              <a:t>vysoké </a:t>
            </a:r>
            <a:r>
              <a:rPr lang="cs-CZ" b="1" dirty="0" err="1"/>
              <a:t>IgE</a:t>
            </a: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- nízké B lymfocyty, </a:t>
            </a:r>
            <a:r>
              <a:rPr lang="cs-CZ" dirty="0"/>
              <a:t>variabilní počet T lymfocytů (efektorové)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- defektní proliferace lymfocytů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85FBDB-8508-4A66-BC7A-B867B8CD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0784" y="5403853"/>
            <a:ext cx="9696893" cy="722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Veronika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Kanderova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Hana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Grombirikova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Irena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Zentsova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Kamila Reblova, Adam Klocperk, Martina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Fejtkova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Barbora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Ravcukova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Tomas Kalina, Tomas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Freiberger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Anna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Sediva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#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5830" y="1963568"/>
            <a:ext cx="9191846" cy="32773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-</a:t>
            </a:r>
            <a:r>
              <a:rPr lang="en-US" sz="2400" dirty="0"/>
              <a:t> 15-</a:t>
            </a:r>
            <a:r>
              <a:rPr lang="cs-CZ" sz="2400" dirty="0"/>
              <a:t>letý chlapec</a:t>
            </a:r>
          </a:p>
          <a:p>
            <a:r>
              <a:rPr lang="cs-CZ" sz="2400" dirty="0"/>
              <a:t>- v 5 měsících věku neprospívání</a:t>
            </a:r>
            <a:r>
              <a:rPr lang="en-US" sz="2400" dirty="0"/>
              <a:t>, </a:t>
            </a:r>
            <a:r>
              <a:rPr lang="en-US" sz="2400" dirty="0" err="1"/>
              <a:t>lym</a:t>
            </a:r>
            <a:r>
              <a:rPr lang="cs-CZ" sz="2400" dirty="0"/>
              <a:t>f</a:t>
            </a:r>
            <a:r>
              <a:rPr lang="en-US" sz="2400" dirty="0" err="1"/>
              <a:t>adenopat</a:t>
            </a:r>
            <a:r>
              <a:rPr lang="cs-CZ" sz="2400" dirty="0" err="1"/>
              <a:t>ie</a:t>
            </a:r>
            <a:r>
              <a:rPr lang="en-US" sz="2400" dirty="0"/>
              <a:t>, </a:t>
            </a:r>
            <a:r>
              <a:rPr lang="cs-CZ" sz="2400" dirty="0"/>
              <a:t>opakované </a:t>
            </a:r>
            <a:r>
              <a:rPr lang="cs-CZ" sz="2400" dirty="0" err="1"/>
              <a:t>enterorhagie</a:t>
            </a:r>
            <a:r>
              <a:rPr lang="en-US" sz="2400" dirty="0"/>
              <a:t>, </a:t>
            </a:r>
            <a:r>
              <a:rPr lang="cs-CZ" sz="2400" dirty="0"/>
              <a:t>prolaps rekta</a:t>
            </a:r>
            <a:r>
              <a:rPr lang="en-US" sz="2400" dirty="0"/>
              <a:t>, </a:t>
            </a:r>
            <a:r>
              <a:rPr lang="en-US" sz="2400" dirty="0" err="1"/>
              <a:t>hepatosplenomegal</a:t>
            </a:r>
            <a:r>
              <a:rPr lang="cs-CZ" sz="2400" dirty="0" err="1"/>
              <a:t>ie</a:t>
            </a:r>
            <a:r>
              <a:rPr lang="cs-CZ" sz="2400" dirty="0"/>
              <a:t>,</a:t>
            </a:r>
            <a:r>
              <a:rPr lang="en-US" sz="2400" dirty="0"/>
              <a:t> an</a:t>
            </a:r>
            <a:r>
              <a:rPr lang="cs-CZ" sz="2400" dirty="0" err="1"/>
              <a:t>émie</a:t>
            </a:r>
            <a:endParaRPr lang="cs-CZ" sz="2400" dirty="0"/>
          </a:p>
          <a:p>
            <a:r>
              <a:rPr lang="cs-CZ" sz="2400" dirty="0"/>
              <a:t>- ve 4 letech </a:t>
            </a:r>
            <a:r>
              <a:rPr lang="en-US" sz="2400" dirty="0" err="1"/>
              <a:t>apende</a:t>
            </a:r>
            <a:r>
              <a:rPr lang="cs-CZ" sz="2400" dirty="0" err="1"/>
              <a:t>ktomie</a:t>
            </a:r>
            <a:r>
              <a:rPr lang="en-US" sz="2400" dirty="0"/>
              <a:t> </a:t>
            </a:r>
            <a:r>
              <a:rPr lang="cs-CZ" sz="2400" dirty="0"/>
              <a:t>pro trvající bolesti břicha</a:t>
            </a:r>
            <a:r>
              <a:rPr lang="en-US" sz="2400" dirty="0"/>
              <a:t>, </a:t>
            </a:r>
            <a:r>
              <a:rPr lang="en-US" sz="2400" dirty="0" err="1"/>
              <a:t>lym</a:t>
            </a:r>
            <a:r>
              <a:rPr lang="cs-CZ" sz="2400" dirty="0"/>
              <a:t>f</a:t>
            </a:r>
            <a:r>
              <a:rPr lang="en-US" sz="2400" dirty="0" err="1"/>
              <a:t>adenopat</a:t>
            </a:r>
            <a:r>
              <a:rPr lang="cs-CZ" sz="2400" dirty="0" err="1"/>
              <a:t>ie</a:t>
            </a:r>
            <a:r>
              <a:rPr lang="cs-CZ" sz="2400" dirty="0"/>
              <a:t> </a:t>
            </a:r>
            <a:r>
              <a:rPr lang="cs-CZ" sz="2400" dirty="0" err="1"/>
              <a:t>mezenterických</a:t>
            </a:r>
            <a:r>
              <a:rPr lang="cs-CZ" sz="2400" dirty="0"/>
              <a:t> uzlin</a:t>
            </a:r>
          </a:p>
          <a:p>
            <a:r>
              <a:rPr lang="cs-CZ" sz="2400" dirty="0"/>
              <a:t>- opakované sinusitidy, bronchitidy</a:t>
            </a:r>
            <a:r>
              <a:rPr lang="en-US" sz="2400" dirty="0"/>
              <a:t>, </a:t>
            </a:r>
            <a:r>
              <a:rPr lang="en-US" sz="2400" dirty="0" err="1"/>
              <a:t>otiti</a:t>
            </a:r>
            <a:r>
              <a:rPr lang="cs-CZ" sz="2400" dirty="0" err="1"/>
              <a:t>dy</a:t>
            </a:r>
            <a:r>
              <a:rPr lang="en-US" sz="2400" dirty="0"/>
              <a:t> a </a:t>
            </a:r>
            <a:r>
              <a:rPr lang="cs-CZ" sz="2400" dirty="0"/>
              <a:t>horečky nejasného původu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7073D342-457C-47ED-BB05-2DE6B181A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9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2 - pokračování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5830" y="1888608"/>
            <a:ext cx="9191846" cy="42104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- v 5 letech pneumonie, &gt; </a:t>
            </a:r>
            <a:r>
              <a:rPr lang="en-US" sz="2400" dirty="0"/>
              <a:t>chronic</a:t>
            </a:r>
            <a:r>
              <a:rPr lang="cs-CZ" sz="2400" dirty="0" err="1"/>
              <a:t>ké</a:t>
            </a:r>
            <a:r>
              <a:rPr lang="en-US" sz="2400" dirty="0"/>
              <a:t> </a:t>
            </a:r>
            <a:r>
              <a:rPr lang="en-US" sz="2400" dirty="0" err="1"/>
              <a:t>atele</a:t>
            </a:r>
            <a:r>
              <a:rPr lang="cs-CZ" sz="2400" dirty="0" err="1"/>
              <a:t>ktázy</a:t>
            </a:r>
            <a:r>
              <a:rPr lang="en-US" sz="2400" dirty="0"/>
              <a:t> </a:t>
            </a:r>
            <a:r>
              <a:rPr lang="cs-CZ" sz="2400" dirty="0"/>
              <a:t>levého plicního laloku</a:t>
            </a:r>
          </a:p>
          <a:p>
            <a:r>
              <a:rPr lang="cs-CZ" sz="2400" dirty="0"/>
              <a:t>- </a:t>
            </a:r>
            <a:r>
              <a:rPr lang="en-US" sz="2400" dirty="0" err="1"/>
              <a:t>generaliz</a:t>
            </a:r>
            <a:r>
              <a:rPr lang="cs-CZ" sz="2400" dirty="0" err="1"/>
              <a:t>ovaná</a:t>
            </a:r>
            <a:r>
              <a:rPr lang="en-US" sz="2400" dirty="0"/>
              <a:t> </a:t>
            </a:r>
            <a:r>
              <a:rPr lang="en-US" sz="2400" dirty="0" err="1"/>
              <a:t>lym</a:t>
            </a:r>
            <a:r>
              <a:rPr lang="cs-CZ" sz="2400" dirty="0"/>
              <a:t>f</a:t>
            </a:r>
            <a:r>
              <a:rPr lang="en-US" sz="2400" dirty="0" err="1"/>
              <a:t>adenopat</a:t>
            </a:r>
            <a:r>
              <a:rPr lang="cs-CZ" sz="2400" dirty="0" err="1"/>
              <a:t>ie</a:t>
            </a:r>
            <a:endParaRPr lang="cs-CZ" sz="2400" dirty="0"/>
          </a:p>
          <a:p>
            <a:r>
              <a:rPr lang="cs-CZ" sz="2400" dirty="0"/>
              <a:t>-</a:t>
            </a:r>
            <a:r>
              <a:rPr lang="en-US" sz="2400" dirty="0"/>
              <a:t> </a:t>
            </a:r>
            <a:r>
              <a:rPr lang="cs-CZ" sz="2400" dirty="0"/>
              <a:t>četné</a:t>
            </a:r>
            <a:r>
              <a:rPr lang="en-US" sz="2400" dirty="0"/>
              <a:t> EBV </a:t>
            </a:r>
            <a:r>
              <a:rPr lang="en-US" sz="2400" dirty="0" err="1"/>
              <a:t>infe</a:t>
            </a:r>
            <a:r>
              <a:rPr lang="cs-CZ" sz="2400" dirty="0" err="1"/>
              <a:t>kce</a:t>
            </a:r>
            <a:endParaRPr lang="cs-CZ" sz="2400" dirty="0"/>
          </a:p>
          <a:p>
            <a:r>
              <a:rPr lang="cs-CZ" sz="2400" dirty="0"/>
              <a:t>- </a:t>
            </a:r>
            <a:r>
              <a:rPr lang="en-US" sz="2400" dirty="0"/>
              <a:t>chronic</a:t>
            </a:r>
            <a:r>
              <a:rPr lang="cs-CZ" sz="2400" dirty="0" err="1"/>
              <a:t>ká</a:t>
            </a:r>
            <a:r>
              <a:rPr lang="cs-CZ" sz="2400" dirty="0"/>
              <a:t> buněčná aktivace v kostní</a:t>
            </a:r>
            <a:r>
              <a:rPr lang="en-US" sz="2400" dirty="0"/>
              <a:t> </a:t>
            </a:r>
            <a:r>
              <a:rPr lang="cs-CZ" sz="2400" dirty="0"/>
              <a:t>dřeni bez známek malignity</a:t>
            </a:r>
          </a:p>
          <a:p>
            <a:r>
              <a:rPr lang="cs-CZ" sz="2400" dirty="0"/>
              <a:t>- mírná</a:t>
            </a:r>
            <a:r>
              <a:rPr lang="en-US" sz="2400" dirty="0"/>
              <a:t> </a:t>
            </a:r>
            <a:r>
              <a:rPr lang="en-US" sz="2400" dirty="0" err="1"/>
              <a:t>dysgamaglobulinemi</a:t>
            </a:r>
            <a:r>
              <a:rPr lang="cs-CZ" sz="2400" dirty="0"/>
              <a:t>e, uspokojivá odpověď na proteinové vakcíny, slabá odpověď na očkování polysacharidovými vakcínami</a:t>
            </a:r>
          </a:p>
          <a:p>
            <a:r>
              <a:rPr lang="cs-CZ" sz="2400" dirty="0"/>
              <a:t>- </a:t>
            </a:r>
            <a:r>
              <a:rPr lang="en-US" sz="2400" dirty="0"/>
              <a:t> </a:t>
            </a:r>
            <a:r>
              <a:rPr lang="cs-CZ" sz="2400" dirty="0"/>
              <a:t>zvýšený počet aktivovaných T lymfocytů, posun ke zralým efektorovým buňkám, nízká hladina naivních T lymfocytů</a:t>
            </a:r>
          </a:p>
          <a:p>
            <a:r>
              <a:rPr lang="cs-CZ" sz="2400" dirty="0"/>
              <a:t>- nižší počet zralých a zvýšený počet naivních B lymfocytů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BA58B4-AC9A-4B91-8F3A-628E9119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Freiberger, PGS 2021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FA71B3-D949-4C63-942F-08868A09C902}"/>
              </a:ext>
            </a:extLst>
          </p:cNvPr>
          <p:cNvSpPr txBox="1"/>
          <p:nvPr/>
        </p:nvSpPr>
        <p:spPr>
          <a:xfrm>
            <a:off x="7305261" y="6052457"/>
            <a:ext cx="290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Haematologica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2019; 104(1): e32-34.</a:t>
            </a:r>
          </a:p>
        </p:txBody>
      </p:sp>
    </p:spTree>
    <p:extLst>
      <p:ext uri="{BB962C8B-B14F-4D97-AF65-F5344CB8AC3E}">
        <p14:creationId xmlns:p14="http://schemas.microsoft.com/office/powerpoint/2010/main" val="25594373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3878</TotalTime>
  <Words>3202</Words>
  <Application>Microsoft Office PowerPoint</Application>
  <PresentationFormat>Diapozitivy</PresentationFormat>
  <Paragraphs>547</Paragraphs>
  <Slides>64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64</vt:i4>
      </vt:variant>
    </vt:vector>
  </HeadingPairs>
  <TitlesOfParts>
    <vt:vector size="79" baseType="lpstr">
      <vt:lpstr>ＭＳ Ｐゴシック</vt:lpstr>
      <vt:lpstr>Arial</vt:lpstr>
      <vt:lpstr>Calibri</vt:lpstr>
      <vt:lpstr>Calibri Light</vt:lpstr>
      <vt:lpstr>Helvetica</vt:lpstr>
      <vt:lpstr>msgothic</vt:lpstr>
      <vt:lpstr>Times New Roman</vt:lpstr>
      <vt:lpstr>Webdings</vt:lpstr>
      <vt:lpstr>Wingdings</vt:lpstr>
      <vt:lpstr>Wingdings 2</vt:lpstr>
      <vt:lpstr>Wingdings 3</vt:lpstr>
      <vt:lpstr>Retrospektiva</vt:lpstr>
      <vt:lpstr>Photo Editor Photo</vt:lpstr>
      <vt:lpstr>Rastrový obraz</vt:lpstr>
      <vt:lpstr>CorelPhotoPaint.Image.8</vt:lpstr>
      <vt:lpstr>Molekulární základ diagnostiky primárních imunodeficitů </vt:lpstr>
      <vt:lpstr>Kazuistika 1</vt:lpstr>
      <vt:lpstr>Kazuistika 1 - pokračování</vt:lpstr>
      <vt:lpstr>Kazuistika 1</vt:lpstr>
      <vt:lpstr>Prezentace aplikace PowerPoint</vt:lpstr>
      <vt:lpstr>Kazuistika 1 - závěr</vt:lpstr>
      <vt:lpstr>Omennův syndrom (AR-SCID)</vt:lpstr>
      <vt:lpstr>Kazuistika 2</vt:lpstr>
      <vt:lpstr>Kazuistika 2 - pokračování</vt:lpstr>
      <vt:lpstr>Kazuistika 2 - pokračování</vt:lpstr>
      <vt:lpstr>Prezentace aplikace PowerPoint</vt:lpstr>
      <vt:lpstr>Úloha Casp-8 v apoptóze a zánětlivé signalizaci</vt:lpstr>
      <vt:lpstr>Kazuistika 2 - pokračování</vt:lpstr>
      <vt:lpstr>Prezentace aplikace PowerPoint</vt:lpstr>
      <vt:lpstr>Prezentace aplikace PowerPoint</vt:lpstr>
      <vt:lpstr>Prezentace aplikace PowerPoint</vt:lpstr>
      <vt:lpstr>Deficit CASP8  Autoimunitní lymfoproliferativní syndrom (ALPS) IIB (OMIM) </vt:lpstr>
      <vt:lpstr>PID – genetické vyšetření</vt:lpstr>
      <vt:lpstr>PID – genetické vyšetření</vt:lpstr>
      <vt:lpstr>PID – genetické vyšetření</vt:lpstr>
      <vt:lpstr>VYUŽITÍ METOD MOLEKULÁRNÍ GENETIKY V KLINICKÉ PRAXI</vt:lpstr>
      <vt:lpstr>PID – molekulárně genetické vyšetření</vt:lpstr>
      <vt:lpstr>Převratný vývoj nových technologií</vt:lpstr>
      <vt:lpstr>PCR</vt:lpstr>
      <vt:lpstr>Prezentace aplikace PowerPoint</vt:lpstr>
      <vt:lpstr>PCR</vt:lpstr>
      <vt:lpstr>DETEKCE PCR PRODUKTŮ</vt:lpstr>
      <vt:lpstr>Prezentace aplikace PowerPoint</vt:lpstr>
      <vt:lpstr>Prezentace aplikace PowerPoint</vt:lpstr>
      <vt:lpstr>Prezentace aplikace PowerPoint</vt:lpstr>
      <vt:lpstr>„Varianty“ PCR</vt:lpstr>
      <vt:lpstr>Real-time PCR</vt:lpstr>
      <vt:lpstr>Prezentace aplikace PowerPoint</vt:lpstr>
      <vt:lpstr>Indikace molekulárně genetického vyšetření – metody</vt:lpstr>
      <vt:lpstr>Fenotypem „řízená“ genetická diagnostika</vt:lpstr>
      <vt:lpstr>Indikace molekulárně genetického vyšetření – metody</vt:lpstr>
      <vt:lpstr>Přímý průkaz mutace pomocí PCR – deficit C2</vt:lpstr>
      <vt:lpstr>Indikace molekulárně genetického vyšetření – metody</vt:lpstr>
      <vt:lpstr>SSCP - PRINCIP</vt:lpstr>
      <vt:lpstr>Prezentace aplikace PowerPoint</vt:lpstr>
      <vt:lpstr>Prezentace aplikace PowerPoint</vt:lpstr>
      <vt:lpstr>Molekulárně genetické vyšetření – vývoj technik</vt:lpstr>
      <vt:lpstr>Prezentace aplikace PowerPoint</vt:lpstr>
      <vt:lpstr>Molekulárně genetické vyšetření – vývoj technik</vt:lpstr>
      <vt:lpstr>Fenotypem „řízená“ diagnostika - limitace</vt:lpstr>
      <vt:lpstr>1 fenotyp – různé geny</vt:lpstr>
      <vt:lpstr>Prezentace aplikace PowerPoint</vt:lpstr>
      <vt:lpstr>jeden gen – různé fenotypy</vt:lpstr>
      <vt:lpstr>   1 gen – různé fenotypy</vt:lpstr>
      <vt:lpstr>Molekulárně genetické vyšetření – vývoj technik</vt:lpstr>
      <vt:lpstr>Prezentace aplikace PowerPoint</vt:lpstr>
      <vt:lpstr>Porovnání cíleného a celoexomového sekvenování (WES)</vt:lpstr>
      <vt:lpstr>Molekulárně genetické vyšetření – interpretace výsledků</vt:lpstr>
      <vt:lpstr>WES – filtrování variant</vt:lpstr>
      <vt:lpstr>Jsou nově detekované varianty funkčně významné?</vt:lpstr>
      <vt:lpstr>Kauzalita mutací</vt:lpstr>
      <vt:lpstr>Prezentace aplikace PowerPoint</vt:lpstr>
      <vt:lpstr>Molekulárně genetické vyšetření – interpretace výsledků</vt:lpstr>
      <vt:lpstr>Vyšetření TREC – screening SCID</vt:lpstr>
      <vt:lpstr>T-Cell Receptor Excision Circles (TRECs)</vt:lpstr>
      <vt:lpstr>Prezentace aplikace PowerPoint</vt:lpstr>
      <vt:lpstr>Kappa-deleting receptor excision circles (KRECs)</vt:lpstr>
      <vt:lpstr>Prezentace aplikace PowerPoint</vt:lpstr>
      <vt:lpstr>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immunology and microbiology</dc:title>
  <dc:creator>Tomáš Freiberger</dc:creator>
  <cp:lastModifiedBy>Jiří Litzman</cp:lastModifiedBy>
  <cp:revision>191</cp:revision>
  <cp:lastPrinted>2015-04-21T06:36:19Z</cp:lastPrinted>
  <dcterms:created xsi:type="dcterms:W3CDTF">2015-04-20T06:00:17Z</dcterms:created>
  <dcterms:modified xsi:type="dcterms:W3CDTF">2021-12-01T08:48:12Z</dcterms:modified>
</cp:coreProperties>
</file>