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98" r:id="rId3"/>
    <p:sldId id="350" r:id="rId4"/>
    <p:sldId id="362" r:id="rId5"/>
    <p:sldId id="304" r:id="rId6"/>
    <p:sldId id="351" r:id="rId7"/>
    <p:sldId id="352" r:id="rId8"/>
    <p:sldId id="257" r:id="rId9"/>
    <p:sldId id="299" r:id="rId10"/>
    <p:sldId id="300" r:id="rId11"/>
    <p:sldId id="301" r:id="rId12"/>
    <p:sldId id="277" r:id="rId13"/>
    <p:sldId id="278" r:id="rId14"/>
    <p:sldId id="271" r:id="rId15"/>
    <p:sldId id="302" r:id="rId16"/>
    <p:sldId id="276" r:id="rId17"/>
    <p:sldId id="303" r:id="rId18"/>
    <p:sldId id="306" r:id="rId19"/>
    <p:sldId id="269" r:id="rId20"/>
    <p:sldId id="305" r:id="rId21"/>
    <p:sldId id="308" r:id="rId22"/>
    <p:sldId id="307" r:id="rId23"/>
    <p:sldId id="309" r:id="rId24"/>
    <p:sldId id="310" r:id="rId25"/>
    <p:sldId id="353" r:id="rId26"/>
    <p:sldId id="330" r:id="rId27"/>
    <p:sldId id="274" r:id="rId28"/>
    <p:sldId id="284" r:id="rId29"/>
    <p:sldId id="294" r:id="rId30"/>
    <p:sldId id="295" r:id="rId31"/>
    <p:sldId id="314" r:id="rId32"/>
    <p:sldId id="359" r:id="rId33"/>
    <p:sldId id="360" r:id="rId34"/>
    <p:sldId id="312" r:id="rId35"/>
    <p:sldId id="323" r:id="rId36"/>
    <p:sldId id="315" r:id="rId37"/>
    <p:sldId id="316" r:id="rId38"/>
    <p:sldId id="311" r:id="rId39"/>
    <p:sldId id="354" r:id="rId40"/>
    <p:sldId id="326" r:id="rId41"/>
    <p:sldId id="346" r:id="rId42"/>
    <p:sldId id="291" r:id="rId43"/>
    <p:sldId id="285" r:id="rId44"/>
    <p:sldId id="320" r:id="rId45"/>
    <p:sldId id="321" r:id="rId46"/>
    <p:sldId id="347" r:id="rId47"/>
    <p:sldId id="348" r:id="rId48"/>
    <p:sldId id="356" r:id="rId49"/>
    <p:sldId id="357" r:id="rId50"/>
    <p:sldId id="349" r:id="rId51"/>
    <p:sldId id="292" r:id="rId52"/>
    <p:sldId id="293" r:id="rId53"/>
    <p:sldId id="317" r:id="rId54"/>
    <p:sldId id="325" r:id="rId55"/>
    <p:sldId id="343" r:id="rId56"/>
    <p:sldId id="342" r:id="rId57"/>
    <p:sldId id="358" r:id="rId58"/>
    <p:sldId id="282" r:id="rId59"/>
    <p:sldId id="283" r:id="rId60"/>
    <p:sldId id="319" r:id="rId61"/>
    <p:sldId id="355" r:id="rId62"/>
    <p:sldId id="344" r:id="rId63"/>
    <p:sldId id="322" r:id="rId64"/>
    <p:sldId id="327" r:id="rId65"/>
    <p:sldId id="328" r:id="rId6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22"/>
    <a:srgbClr val="663300"/>
    <a:srgbClr val="660066"/>
    <a:srgbClr val="00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7" autoAdjust="0"/>
    <p:restoredTop sz="94664" autoAdjust="0"/>
  </p:normalViewPr>
  <p:slideViewPr>
    <p:cSldViewPr>
      <p:cViewPr varScale="1">
        <p:scale>
          <a:sx n="124" d="100"/>
          <a:sy n="124" d="100"/>
        </p:scale>
        <p:origin x="128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B87DC-B41F-49AA-AD5C-1E4BC949F5E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806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DC2EC-9773-4DC9-8664-354A39D867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254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389E8-1474-4B1F-A618-18464D5919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955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41A50-66F2-4C38-A906-3EEA89695C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704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0FABE-A53B-4E5D-B5E6-038E4CC9D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8674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1671A-EA7D-4953-A61E-C9D36036D6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273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1BA14-681E-473D-BC26-525C9B7112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845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5D580-9C56-41BC-9995-85990EE32B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458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C599A-FB4D-40A2-ACB6-0EDDBC5A5C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66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DE783-E068-4332-9137-2FF8011D9C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76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F6391-92D9-43D6-8B81-BEFB250D1D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216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B982A01-FFEF-4A5B-A06D-2118FA08DE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download.roche.com/selection/cobas8000/original/0004.jpg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iemens-healthineers.com/cz/integrated-chemistry/systems/atellica-solution-analyzer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C6Py-6u7aAhULKuwKHQvRBr8QjRx6BAgBEAU&amp;url=https://www.corelaboratory.abbott/int/en/offerings/brands/Alinity&amp;psig=AOvVaw27x6DaUN9lt0FcvUxbUrdq&amp;ust=1525618649231664" TargetMode="External"/><Relationship Id="rId2" Type="http://schemas.openxmlformats.org/officeDocument/2006/relationships/hyperlink" Target="https://www.google.com/url?sa=i&amp;rct=j&amp;q=&amp;esrc=s&amp;source=images&amp;cd=&amp;cad=rja&amp;uact=8&amp;ved=2ahUKEwjhj8vp6e7aAhUCKewKHcVACgMQjRx6BAgBEAU&amp;url=https://www.corelaboratory.abbott/int/es/offerings/brands/Alinity&amp;psig=AOvVaw1FYKFyfBnOQnLElEoMxE3u&amp;ust=152561845030889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blockscientificstore.com/PhotoGallery.asp?ProductCode=Vitros-950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Automatizace laboratorního provozu, konsolidace a integrace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sz="2300" dirty="0" smtClean="0"/>
              <a:t>                                    Miroslava Beňovská</a:t>
            </a:r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3684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Diskrétní</a:t>
            </a:r>
            <a:r>
              <a:rPr lang="cs-CZ" altLang="cs-CZ" sz="3200" b="1" smtClean="0">
                <a:solidFill>
                  <a:srgbClr val="CC3300"/>
                </a:solidFill>
              </a:rPr>
              <a:t/>
            </a:r>
            <a:br>
              <a:rPr lang="cs-CZ" altLang="cs-CZ" sz="3200" b="1" smtClean="0">
                <a:solidFill>
                  <a:srgbClr val="CC3300"/>
                </a:solidFill>
              </a:rPr>
            </a:br>
            <a:r>
              <a:rPr lang="cs-CZ" altLang="cs-CZ" sz="3200" b="1" smtClean="0">
                <a:solidFill>
                  <a:srgbClr val="CC3300"/>
                </a:solidFill>
              </a:rPr>
              <a:t>automatické analyzátory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Napodobení jednotlivých kroků manuální analýzy</a:t>
            </a:r>
          </a:p>
          <a:p>
            <a:pPr eaLnBrk="1" hangingPunct="1">
              <a:defRPr/>
            </a:pPr>
            <a:r>
              <a:rPr lang="cs-CZ" altLang="cs-CZ" smtClean="0"/>
              <a:t>Mezitím krátké zastavení</a:t>
            </a:r>
          </a:p>
          <a:p>
            <a:pPr eaLnBrk="1" hangingPunct="1">
              <a:defRPr/>
            </a:pPr>
            <a:r>
              <a:rPr lang="cs-CZ" altLang="cs-CZ" smtClean="0"/>
              <a:t>První typy – po metodách</a:t>
            </a:r>
          </a:p>
          <a:p>
            <a:pPr eaLnBrk="1" hangingPunct="1">
              <a:defRPr/>
            </a:pPr>
            <a:r>
              <a:rPr lang="cs-CZ" altLang="cs-CZ" smtClean="0"/>
              <a:t>V současnosti – diskrétní selektivní  „random access“ analyzátory – výběr z řady metod</a:t>
            </a:r>
          </a:p>
          <a:p>
            <a:pPr eaLnBrk="1" hangingPunct="1">
              <a:defRPr/>
            </a:pPr>
            <a:endParaRPr lang="cs-CZ" altLang="cs-CZ" smtClean="0"/>
          </a:p>
          <a:p>
            <a:pPr eaLnBrk="1" hangingPunct="1">
              <a:defRPr/>
            </a:pPr>
            <a:endParaRPr lang="cs-CZ" altLang="cs-CZ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03313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3736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dirty="0" smtClean="0"/>
              <a:t>Transportní systém</a:t>
            </a: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dopravuje vzorky ze vstupu analyzátoru do pracovního prostoru a na výstup z analyzátoru (nově i pohyb na magnetickém polštáři)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posun stojánků se vzorky lineárním nebo otáčivým pohybem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Vzorky umístěny ve stojanu, RFID nosiči, </a:t>
            </a:r>
            <a:r>
              <a:rPr lang="cs-CZ" altLang="cs-CZ" sz="2000" dirty="0" err="1" smtClean="0"/>
              <a:t>vyjimečně</a:t>
            </a:r>
            <a:r>
              <a:rPr lang="cs-CZ" altLang="cs-CZ" sz="2000" dirty="0" smtClean="0"/>
              <a:t> v kruhu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na vstupu laserová čtečka čarových kódů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dirty="0" err="1" smtClean="0"/>
              <a:t>Pipetor</a:t>
            </a:r>
            <a:r>
              <a:rPr lang="cs-CZ" altLang="cs-CZ" sz="2000" b="1" i="1" dirty="0" smtClean="0"/>
              <a:t> vzorků</a:t>
            </a: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zajišťuje pipetování vzorku do kyvety, je  z inertního materiálu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při kontaktu se vzorkem hladinový senzor zastaví pohyb </a:t>
            </a:r>
            <a:r>
              <a:rPr lang="cs-CZ" altLang="cs-CZ" sz="2000" dirty="0" err="1" smtClean="0"/>
              <a:t>pipetoru</a:t>
            </a:r>
            <a:r>
              <a:rPr lang="cs-CZ" altLang="cs-CZ" sz="2000" dirty="0" smtClean="0"/>
              <a:t>, nasátí vzorku těsně pod hladinou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</a:t>
            </a:r>
            <a:r>
              <a:rPr lang="cs-CZ" altLang="cs-CZ" sz="2000" dirty="0" err="1" smtClean="0"/>
              <a:t>pipetovací</a:t>
            </a:r>
            <a:r>
              <a:rPr lang="cs-CZ" altLang="cs-CZ" sz="2000" dirty="0" smtClean="0"/>
              <a:t> objemy 2-20 </a:t>
            </a:r>
            <a:r>
              <a:rPr lang="cs-CZ" altLang="cs-CZ" sz="2000" dirty="0" err="1" smtClean="0"/>
              <a:t>ul</a:t>
            </a: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detekce sraženiny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  V případě </a:t>
            </a:r>
            <a:r>
              <a:rPr lang="cs-CZ" altLang="cs-CZ" sz="2000" dirty="0" err="1" smtClean="0"/>
              <a:t>přiucpání</a:t>
            </a:r>
            <a:r>
              <a:rPr lang="cs-CZ" altLang="cs-CZ" sz="2000" dirty="0" smtClean="0"/>
              <a:t> se zvýší podtlak - systém detekuje chybu pipetování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Zabránění  kontaminaci (cary </a:t>
            </a:r>
            <a:r>
              <a:rPr lang="cs-CZ" altLang="cs-CZ" sz="2000" dirty="0" err="1" smtClean="0"/>
              <a:t>over</a:t>
            </a:r>
            <a:r>
              <a:rPr lang="cs-CZ" altLang="cs-CZ" sz="2000" dirty="0" smtClean="0"/>
              <a:t>) –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  omytí </a:t>
            </a:r>
            <a:r>
              <a:rPr lang="cs-CZ" altLang="cs-CZ" sz="2000" dirty="0" err="1" smtClean="0"/>
              <a:t>pipetovací</a:t>
            </a:r>
            <a:r>
              <a:rPr lang="cs-CZ" altLang="cs-CZ" sz="2000" dirty="0" smtClean="0"/>
              <a:t> jehly zevně i vnitřně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  </a:t>
            </a:r>
            <a:r>
              <a:rPr lang="cs-CZ" altLang="cs-CZ" sz="2000" dirty="0" err="1" smtClean="0"/>
              <a:t>pipetovací</a:t>
            </a:r>
            <a:r>
              <a:rPr lang="cs-CZ" altLang="cs-CZ" sz="2000" dirty="0" smtClean="0"/>
              <a:t> špičky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ideo_zkouška_2 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ideo_zkouška_2 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iverpool_04 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1600" y="-1981200"/>
            <a:ext cx="14427200" cy="108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Hlavní součásti automatického analyzátoru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48958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Dávkovače reagencií</a:t>
            </a:r>
            <a:endParaRPr lang="cs-CZ" altLang="cs-CZ" sz="24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pracují na stejném principu včetně hladinových senzorů a mycí stanice k zabránění vzájemné kontaminace reagencií.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objemy např. 20-100 µl (reakční kyveta)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Přesné odměřování objemu vzorku a dávkování reagencií zajišťují pístové dávkovače, s koncovými </a:t>
            </a:r>
            <a:r>
              <a:rPr lang="cs-CZ" altLang="cs-CZ" sz="2400" dirty="0" err="1" smtClean="0"/>
              <a:t>pipetory</a:t>
            </a:r>
            <a:r>
              <a:rPr lang="cs-CZ" altLang="cs-CZ" sz="2400" dirty="0" smtClean="0"/>
              <a:t> jsou spojeny hadičkami naplněnými vodou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Reakční kyvety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objem (asi100 µl)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jednorázové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opakovaně používané po automatickém vymytí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propustnost materiálu pro UV záření (340 </a:t>
            </a:r>
            <a:r>
              <a:rPr lang="cs-CZ" altLang="cs-CZ" sz="2400" dirty="0" err="1" smtClean="0"/>
              <a:t>nm</a:t>
            </a:r>
            <a:r>
              <a:rPr lang="cs-CZ" altLang="cs-CZ" sz="2400" dirty="0" smtClean="0"/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syntetické materiály, křemenné sklo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ideo_zkouška_2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229600" cy="6715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4721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Inkubační lázeň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umístěny reakční kyvety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37 °C s přesností ± 0,1 °C (enzymy)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teplotní prostředí zajišťuje cirkulující voda, olej nebo vzduch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Zdroj světelného záření-monochromátor- absorpční prostředí-detektor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zdroj - halogenová lampa nebo xenonová výbojka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světelný paprsek spojitého spektra je po průchodu absorpčním prostředím (kyvetou) rozložen monochromátorem (optická mřížka)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paprsky s definovanou vlnovou délkou (monochromatické záření)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detektor - diodové pole (diode array)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změny absorbance zaznamenány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2477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Hlavní součásti automatického analyzátoru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Reagencie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Kazeta s </a:t>
            </a:r>
            <a:r>
              <a:rPr lang="cs-CZ" altLang="cs-CZ" sz="2400" dirty="0" err="1" smtClean="0"/>
              <a:t>dvěmi</a:t>
            </a:r>
            <a:r>
              <a:rPr lang="cs-CZ" altLang="cs-CZ" sz="2400" dirty="0" smtClean="0"/>
              <a:t> reagenciemi či dvě jednotlivé reagencie na jednu metodu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tekuté (</a:t>
            </a:r>
            <a:r>
              <a:rPr lang="cs-CZ" altLang="cs-CZ" sz="2400" dirty="0" err="1" smtClean="0"/>
              <a:t>ready</a:t>
            </a:r>
            <a:r>
              <a:rPr lang="cs-CZ" altLang="cs-CZ" sz="2400" dirty="0" smtClean="0"/>
              <a:t> to use)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chlazené (stabilita)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označeny čarovým kódem - nezáleží na pozici v kruhu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otáčení </a:t>
            </a:r>
            <a:r>
              <a:rPr lang="cs-CZ" altLang="cs-CZ" sz="2400" dirty="0" err="1" smtClean="0"/>
              <a:t>reag</a:t>
            </a:r>
            <a:r>
              <a:rPr lang="cs-CZ" altLang="cs-CZ" sz="2400" dirty="0" smtClean="0"/>
              <a:t>. kruhu před pipetováním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Míchadlo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zajišťuje promíchání reakční směsi v kyvetě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 rotačním pohybem lopatky míchadla,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 ultrazvuk, pohyby kyvety, probubláním vzduchovými bublinami aj.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Mycí stanice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po měření odsává reakční směs, myje  a suší kyvety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2275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 smtClean="0"/>
              <a:t>Automatické biochemické analyzátory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52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do praxe v 70. letech minulého století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prvky mechanizace - pístové pipety a dávkovače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bez zásahu obsluhy - jednotlivé kroky analýzy dle naprogramovaného algoritmu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transport vzorku, pipetování, dávkování reagencií, promíchání, inkubace, měření změn absorbance, výpočet koncentrace, zobrazení a tisk výsledku, případně jeho přenesení do LIS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43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Parametry-definice metod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způsob měření-end point&amp;kinetika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vlnové délky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objem pipetovaného vzorku a dávkovaných reagencií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měřící body - měření vzestupu nebo poklesu absorbance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hodnoty pro opakování analýzy s větším nebo menším objemem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Zobrazení a přenos výsledků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výsledky v databasi na obrazovce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tištěny na tiskárně analyzátoru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přenášeny do LIS a NIS do dokumentace pacienta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205038"/>
            <a:ext cx="8229600" cy="4652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Průběh reakce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Změny absorbance reakční směsi v kyvetě průběžně monitorovány a graficky zaznamenány (enzymy)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b="1" i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Chybová hlášení, autodiagnostika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Všechny činnosti analyzátoru naprogramované v  řídícím PC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pohyb pohyblivých součástí zajišťují krokové motory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funkce pohyblivých součástí - monitorována pomocí speciálních čidel -kontrola koncové polohy i času dosažení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při nedodržení se analyzátor zastaví s  chybovým hlášením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0318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smtClean="0"/>
              <a:t>Hlavní součásti automatického analyzátoru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52292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smtClean="0"/>
              <a:t>Interní kontrola kvality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správnost kontrolována pravidelně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kontrolní vzorky s deklarovanou hodnotou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kontroly na dvou hladinách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vyhovující výsledky ±2 SD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Grafické zobrazení - Yodenova grafu pro aktuální výsledky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smtClean="0"/>
              <a:t>                                   Levey-Jenningově graf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Westgardova pravidla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smtClean="0"/>
              <a:t>Validace výsledků (nálezů)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tisíce analýz - nejprve tzv. elektronická validace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výsledky v referenčním rozmezí bez chybových hlášení a delta checku -  vydány automaticky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ostatní nálezy  k validaci supervizorovi – posouzení souladu s ostatními testy, předchozí vyšetření, diagnózou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při  pochybnostech o správnosti - opakované stanovení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4"/>
          <p:cNvGrpSpPr>
            <a:grpSpLocks/>
          </p:cNvGrpSpPr>
          <p:nvPr/>
        </p:nvGrpSpPr>
        <p:grpSpPr bwMode="auto">
          <a:xfrm>
            <a:off x="785813" y="1773238"/>
            <a:ext cx="7242175" cy="5092700"/>
            <a:chOff x="1060" y="8509"/>
            <a:chExt cx="6480" cy="5028"/>
          </a:xfrm>
        </p:grpSpPr>
        <p:pic>
          <p:nvPicPr>
            <p:cNvPr id="27652" name="Picture 5" descr="Skripta_automat 066_a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" y="8509"/>
              <a:ext cx="6480" cy="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3" name="Text Box 6"/>
            <p:cNvSpPr txBox="1">
              <a:spLocks noChangeArrowheads="1"/>
            </p:cNvSpPr>
            <p:nvPr/>
          </p:nvSpPr>
          <p:spPr bwMode="auto">
            <a:xfrm>
              <a:off x="1060" y="12637"/>
              <a:ext cx="6300" cy="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757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Levey-Jenningův graf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Zavedení automatických analyzátorů do klinické laboratorní praxe umožnilo:</a:t>
            </a:r>
            <a:r>
              <a:rPr lang="cs-CZ" altLang="cs-CZ" sz="3200" smtClean="0"/>
              <a:t/>
            </a:r>
            <a:br>
              <a:rPr lang="cs-CZ" altLang="cs-CZ" sz="3200" smtClean="0"/>
            </a:br>
            <a:endParaRPr lang="cs-CZ" altLang="cs-CZ" sz="3200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smtClean="0"/>
              <a:t>Zvládnout enormní nárůst požadavků </a:t>
            </a:r>
          </a:p>
          <a:p>
            <a:pPr eaLnBrk="1" hangingPunct="1">
              <a:defRPr/>
            </a:pPr>
            <a:r>
              <a:rPr lang="cs-CZ" altLang="cs-CZ" sz="2800" smtClean="0"/>
              <a:t>zkrátit časovou odezvu (TAT) - statim desítky minut, vysoce speciální metody hodiny</a:t>
            </a:r>
          </a:p>
          <a:p>
            <a:pPr eaLnBrk="1" hangingPunct="1">
              <a:defRPr/>
            </a:pPr>
            <a:r>
              <a:rPr lang="cs-CZ" altLang="cs-CZ" sz="2800" smtClean="0"/>
              <a:t>Zajistit vyhovující přesnost a správnost analýz </a:t>
            </a:r>
          </a:p>
          <a:p>
            <a:pPr eaLnBrk="1" hangingPunct="1">
              <a:defRPr/>
            </a:pPr>
            <a:r>
              <a:rPr lang="cs-CZ" altLang="cs-CZ" sz="2800" smtClean="0"/>
              <a:t>Zavedení mikrometod - snížení spotřeby reagencií (náklady, životní prostředí) </a:t>
            </a:r>
          </a:p>
          <a:p>
            <a:pPr eaLnBrk="1" hangingPunct="1">
              <a:defRPr/>
            </a:pPr>
            <a:r>
              <a:rPr lang="cs-CZ" altLang="cs-CZ" sz="2800" smtClean="0"/>
              <a:t>Snížení potřeby biologického materiálu</a:t>
            </a:r>
          </a:p>
          <a:p>
            <a:pPr eaLnBrk="1" hangingPunct="1">
              <a:defRPr/>
            </a:pPr>
            <a:r>
              <a:rPr lang="cs-CZ" altLang="cs-CZ" sz="2800" smtClean="0"/>
              <a:t>Zvýšení hygienického standardu </a:t>
            </a:r>
          </a:p>
          <a:p>
            <a:pPr eaLnBrk="1" hangingPunct="1">
              <a:defRPr/>
            </a:pPr>
            <a:r>
              <a:rPr lang="cs-CZ" altLang="cs-CZ" sz="2800" smtClean="0"/>
              <a:t>Elektronické zpracování získaných dat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008063"/>
          </a:xfrm>
        </p:spPr>
        <p:txBody>
          <a:bodyPr/>
          <a:lstStyle/>
          <a:p>
            <a:pPr>
              <a:defRPr/>
            </a:pPr>
            <a:r>
              <a:rPr lang="cs-CZ" sz="2800" b="1" dirty="0" smtClean="0"/>
              <a:t>Globální rozložení diagnostického průmyslu</a:t>
            </a:r>
            <a:endParaRPr lang="cs-CZ" sz="2800" b="1" dirty="0"/>
          </a:p>
        </p:txBody>
      </p:sp>
      <p:pic>
        <p:nvPicPr>
          <p:cNvPr id="25603" name="Picture 2" descr="F:\Cina\20151014_042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0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Integrace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Spojení  přístrojů (modulů) pracujících na různém principu </a:t>
            </a:r>
          </a:p>
          <a:p>
            <a:pPr eaLnBrk="1" hangingPunct="1">
              <a:defRPr/>
            </a:pPr>
            <a:r>
              <a:rPr lang="cs-CZ" altLang="cs-CZ" smtClean="0"/>
              <a:t>Nejčasteji přístroje (moduly) na klinickou chemii a imunochemii</a:t>
            </a:r>
          </a:p>
          <a:p>
            <a:pPr eaLnBrk="1" hangingPunct="1">
              <a:defRPr/>
            </a:pPr>
            <a:r>
              <a:rPr lang="cs-CZ" altLang="cs-CZ" smtClean="0"/>
              <a:t>Spojení analytické a preanalytické techniky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Video_zkouška_2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hlink"/>
                </a:solidFill>
              </a:rPr>
              <a:t>Modular PPE, Roche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0" y="0"/>
          <a:ext cx="9144000" cy="68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4" name="Snímek" r:id="rId3" imgW="4572180" imgH="3429163" progId="PowerPoint.Slide.8">
                  <p:embed/>
                </p:oleObj>
              </mc:Choice>
              <mc:Fallback>
                <p:oleObj name="Snímek" r:id="rId3" imgW="4572180" imgH="3429163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3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381000"/>
            <a:ext cx="836295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i="1" smtClean="0"/>
              <a:t>Cobas 6000 , Roche</a:t>
            </a:r>
            <a:br>
              <a:rPr lang="cs-CZ" altLang="cs-CZ" sz="4000" b="1" i="1" smtClean="0"/>
            </a:br>
            <a:endParaRPr lang="cs-CZ" altLang="cs-CZ" sz="4000" b="1" i="1" smtClean="0"/>
          </a:p>
        </p:txBody>
      </p:sp>
      <p:pic>
        <p:nvPicPr>
          <p:cNvPr id="32771" name="Picture 8" descr="7dcdaddc-c3d9-449c-91fa-37cf6d7ff6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66960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81000"/>
            <a:ext cx="8785225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Automatické (biochemické) analyzátory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76475"/>
            <a:ext cx="9144000" cy="3819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Princip  –   1. </a:t>
            </a:r>
            <a:r>
              <a:rPr lang="cs-CZ" altLang="cs-CZ" dirty="0" smtClean="0">
                <a:solidFill>
                  <a:srgbClr val="C00000"/>
                </a:solidFill>
              </a:rPr>
              <a:t>fotometrie, (</a:t>
            </a:r>
            <a:r>
              <a:rPr lang="cs-CZ" altLang="cs-CZ" dirty="0" err="1" smtClean="0">
                <a:solidFill>
                  <a:srgbClr val="C00000"/>
                </a:solidFill>
              </a:rPr>
              <a:t>imuno</a:t>
            </a:r>
            <a:r>
              <a:rPr lang="cs-CZ" altLang="cs-CZ" dirty="0" smtClean="0">
                <a:solidFill>
                  <a:srgbClr val="C00000"/>
                </a:solidFill>
              </a:rPr>
              <a:t>)turbidimetrie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                2. </a:t>
            </a:r>
            <a:r>
              <a:rPr lang="cs-CZ" altLang="cs-CZ" dirty="0" err="1" smtClean="0">
                <a:solidFill>
                  <a:srgbClr val="C00000"/>
                </a:solidFill>
              </a:rPr>
              <a:t>potenciometrie</a:t>
            </a:r>
            <a:r>
              <a:rPr lang="cs-CZ" altLang="cs-CZ" dirty="0" smtClean="0"/>
              <a:t> (ISE)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                3. </a:t>
            </a:r>
            <a:r>
              <a:rPr lang="cs-CZ" altLang="cs-CZ" dirty="0" smtClean="0">
                <a:solidFill>
                  <a:srgbClr val="C00000"/>
                </a:solidFill>
              </a:rPr>
              <a:t>chemiluminiscence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fluorrescence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/>
              <a:t>                   (</a:t>
            </a:r>
            <a:r>
              <a:rPr lang="en-US" altLang="cs-CZ" dirty="0"/>
              <a:t>&lt;</a:t>
            </a:r>
            <a:r>
              <a:rPr lang="en-US" altLang="cs-CZ" dirty="0" err="1"/>
              <a:t>konc</a:t>
            </a:r>
            <a:r>
              <a:rPr lang="en-US" altLang="cs-CZ" dirty="0"/>
              <a:t>.</a:t>
            </a:r>
            <a:r>
              <a:rPr lang="cs-CZ" altLang="cs-CZ" dirty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915043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i="1" smtClean="0"/>
              <a:t>Cobas 6000 , Roche</a:t>
            </a:r>
            <a:br>
              <a:rPr lang="cs-CZ" altLang="cs-CZ" sz="3200" b="1" i="1" smtClean="0"/>
            </a:br>
            <a:endParaRPr lang="cs-CZ" altLang="cs-CZ" sz="3200" b="1" i="1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Modul c 501</a:t>
            </a:r>
            <a:br>
              <a:rPr lang="cs-CZ" altLang="cs-CZ" sz="2400" b="1" smtClean="0"/>
            </a:br>
            <a:r>
              <a:rPr lang="cs-CZ" altLang="cs-CZ" sz="2400" b="1" smtClean="0"/>
              <a:t>Absorpční fotometrie: Enzymy, substráty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Turbidimetrie: Specifické proteiny, DAT </a:t>
            </a:r>
            <a:br>
              <a:rPr lang="cs-CZ" altLang="cs-CZ" sz="2400" b="1" smtClean="0"/>
            </a:br>
            <a:r>
              <a:rPr lang="cs-CZ" altLang="cs-CZ" sz="2400" b="1" smtClean="0"/>
              <a:t>ISE modul</a:t>
            </a:r>
            <a:br>
              <a:rPr lang="cs-CZ" altLang="cs-CZ" sz="2400" b="1" smtClean="0"/>
            </a:br>
            <a:r>
              <a:rPr lang="cs-CZ" altLang="cs-CZ" sz="2400" b="1" smtClean="0"/>
              <a:t>Výkon až 1170 testů/hodinu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Stojánkový systém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Identifikace vzorku BC</a:t>
            </a:r>
            <a:br>
              <a:rPr lang="cs-CZ" altLang="cs-CZ" sz="2400" b="1" smtClean="0"/>
            </a:br>
            <a:r>
              <a:rPr lang="cs-CZ" altLang="cs-CZ" sz="2400" b="1" smtClean="0"/>
              <a:t>Detektor sraženiny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Automatické vkládání a vykládání reagencií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Možnost instalace metody jiné firmy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Modul e 601-Elektrochemiluminiscence</a:t>
            </a:r>
            <a:br>
              <a:rPr lang="cs-CZ" altLang="cs-CZ" sz="2400" b="1" smtClean="0"/>
            </a:br>
            <a:r>
              <a:rPr lang="cs-CZ" altLang="cs-CZ" sz="2400" b="1" smtClean="0"/>
              <a:t>a) detekce sraženiny a pěny</a:t>
            </a:r>
            <a:br>
              <a:rPr lang="cs-CZ" altLang="cs-CZ" sz="2400" b="1" smtClean="0"/>
            </a:br>
            <a:r>
              <a:rPr lang="cs-CZ" altLang="cs-CZ" sz="2400" b="1" smtClean="0"/>
              <a:t>b) jednorázové špičky eliminující přenos</a:t>
            </a:r>
            <a:br>
              <a:rPr lang="cs-CZ" altLang="cs-CZ" sz="2400" b="1" smtClean="0"/>
            </a:br>
            <a:r>
              <a:rPr lang="cs-CZ" altLang="cs-CZ" sz="2400" b="1" smtClean="0"/>
              <a:t>c) pravidelné promíchávání paramagnetických mikročástic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Reagencie kazetové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4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4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539750" y="206375"/>
            <a:ext cx="942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6000 – Efektivní způsob distribuce stojánků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Cobas</a:t>
            </a:r>
            <a:r>
              <a:rPr lang="cs-CZ" sz="4000" dirty="0" smtClean="0"/>
              <a:t> pro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Na trhu od konce roku 2018</a:t>
            </a:r>
          </a:p>
          <a:p>
            <a:r>
              <a:rPr lang="cs-CZ" sz="2800" dirty="0" smtClean="0"/>
              <a:t>Složení: ISE, c503 (1000 testů/hod), e801</a:t>
            </a:r>
          </a:p>
          <a:p>
            <a:r>
              <a:rPr lang="cs-CZ" sz="2800" dirty="0" smtClean="0"/>
              <a:t>C503 – 60 reagenčních pozic</a:t>
            </a:r>
          </a:p>
          <a:p>
            <a:pPr marL="0" indent="0">
              <a:buNone/>
            </a:pPr>
            <a:r>
              <a:rPr lang="cs-CZ" sz="2800" dirty="0" smtClean="0"/>
              <a:t>            - stabilita kazet 6 měsíců na palubě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některé údržbové kroky na pozadí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ultrazvukové mytí vzorkového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</a:t>
            </a:r>
            <a:r>
              <a:rPr lang="cs-CZ" sz="2800" dirty="0" err="1" smtClean="0"/>
              <a:t>pipetoru</a:t>
            </a:r>
            <a:endParaRPr lang="cs-CZ" sz="2800" dirty="0" smtClean="0"/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menší </a:t>
            </a:r>
            <a:r>
              <a:rPr lang="cs-CZ" sz="2800" dirty="0" err="1" smtClean="0"/>
              <a:t>pipetovací</a:t>
            </a:r>
            <a:r>
              <a:rPr lang="cs-CZ" sz="2800" dirty="0" smtClean="0"/>
              <a:t> objemy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pouze úprava </a:t>
            </a:r>
            <a:r>
              <a:rPr lang="cs-CZ" sz="2800" dirty="0" err="1" smtClean="0"/>
              <a:t>kalib</a:t>
            </a:r>
            <a:r>
              <a:rPr lang="cs-CZ" sz="2800" dirty="0" smtClean="0"/>
              <a:t>. </a:t>
            </a:r>
            <a:r>
              <a:rPr lang="cs-CZ" sz="2800"/>
              <a:t>k</a:t>
            </a:r>
            <a:r>
              <a:rPr lang="cs-CZ" sz="2800" smtClean="0"/>
              <a:t>řiv.</a:t>
            </a:r>
            <a:endParaRPr lang="cs-CZ" sz="2800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8674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30" y="5013176"/>
            <a:ext cx="296748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180430"/>
          </a:xfrm>
        </p:spPr>
        <p:txBody>
          <a:bodyPr/>
          <a:lstStyle/>
          <a:p>
            <a:r>
              <a:rPr lang="cs-CZ" sz="2800" b="1" dirty="0" smtClean="0"/>
              <a:t>Robotické vkládání reagencií do </a:t>
            </a:r>
            <a:r>
              <a:rPr lang="cs-CZ" sz="2800" b="1" dirty="0" err="1" smtClean="0"/>
              <a:t>cobas</a:t>
            </a:r>
            <a:r>
              <a:rPr lang="cs-CZ" sz="2800" b="1" dirty="0" smtClean="0"/>
              <a:t> pro</a:t>
            </a:r>
            <a:br>
              <a:rPr lang="cs-CZ" sz="2800" b="1" dirty="0" smtClean="0"/>
            </a:br>
            <a:r>
              <a:rPr lang="cs-CZ" sz="2000" b="1" dirty="0" smtClean="0"/>
              <a:t>robot </a:t>
            </a:r>
            <a:r>
              <a:rPr lang="cs-CZ" sz="2000" b="1" dirty="0" err="1" smtClean="0"/>
              <a:t>Kenji</a:t>
            </a:r>
            <a:r>
              <a:rPr lang="cs-CZ" sz="2000" b="1" dirty="0" smtClean="0"/>
              <a:t> na kongresu </a:t>
            </a:r>
            <a:r>
              <a:rPr lang="cs-CZ" sz="2000" b="1" dirty="0" err="1" smtClean="0"/>
              <a:t>Euromedlab</a:t>
            </a:r>
            <a:r>
              <a:rPr lang="cs-CZ" sz="2000" b="1" dirty="0" smtClean="0"/>
              <a:t> 2019</a:t>
            </a:r>
            <a:endParaRPr lang="cs-CZ" sz="2000" b="1" dirty="0"/>
          </a:p>
        </p:txBody>
      </p:sp>
      <p:sp>
        <p:nvSpPr>
          <p:cNvPr id="3" name="AutoShape 2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5207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6731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2779" name="Picture 11" descr="\\fnbrno.cz\tree\home\27232\My Pictures\C8000\Kenj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62" y="1628800"/>
            <a:ext cx="3791671" cy="477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794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cobas® 8000 modular analyzer series with cobas c 701 module, cobas c 502 module and cobas e 602 module envisioned to provide serum work area solutions for large workload laboratorie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775"/>
            <a:ext cx="9144000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3059113" y="404813"/>
            <a:ext cx="4090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400" b="1" smtClean="0">
                <a:solidFill>
                  <a:schemeClr val="tx1"/>
                </a:solidFill>
                <a:effectLst/>
              </a:rPr>
              <a:t>Cobas 8000, Roche</a:t>
            </a:r>
            <a:br>
              <a:rPr lang="cs-CZ" altLang="cs-CZ" sz="2400" b="1" smtClean="0">
                <a:solidFill>
                  <a:schemeClr val="tx1"/>
                </a:solidFill>
                <a:effectLst/>
              </a:rPr>
            </a:br>
            <a:endParaRPr lang="cs-CZ" altLang="cs-CZ" sz="2400" b="1" smtClean="0">
              <a:solidFill>
                <a:schemeClr val="tx1"/>
              </a:solidFill>
              <a:effectLst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000" b="1" smtClean="0"/>
              <a:t>Kombinace klinických a imunochemických testů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Multimodularita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Klinický modul – 2000 testů/hod.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Dynamika pohybu vzorků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Software detailně plní akreditační požadavky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135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2133600"/>
            <a:ext cx="311626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2555875" y="-171450"/>
            <a:ext cx="47529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Zásobník vzorků - Sample Buffer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5464175" cy="581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989138"/>
            <a:ext cx="3914775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1115616" y="-12700"/>
            <a:ext cx="73448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/>
              <a:t>    Kazetové </a:t>
            </a:r>
            <a:r>
              <a:rPr lang="cs-CZ" altLang="cs-CZ" sz="2400" b="1" dirty="0"/>
              <a:t>reagencie - modul c </a:t>
            </a:r>
            <a:r>
              <a:rPr lang="cs-CZ" altLang="cs-CZ" sz="2400" b="1" dirty="0" smtClean="0"/>
              <a:t>70x a c50x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cobas c 7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7388"/>
            <a:ext cx="9144000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1908175" y="57150"/>
            <a:ext cx="68437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 – modul c 701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5364163" y="908050"/>
            <a:ext cx="3779837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• Automatické   vkládání 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odstraňování reagencií 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chodu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•Automatické odzátkování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reagencií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2051050" y="0"/>
            <a:ext cx="5548313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 – modul c 702</a:t>
            </a:r>
          </a:p>
        </p:txBody>
      </p:sp>
      <p:pic>
        <p:nvPicPr>
          <p:cNvPr id="33796" name="Picture 2" descr="http://i.ytimg.com/vi/lJaTt_S7zW8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60625"/>
            <a:ext cx="7589837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7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2872" y="259433"/>
            <a:ext cx="7313612" cy="1143000"/>
          </a:xfrm>
        </p:spPr>
        <p:txBody>
          <a:bodyPr/>
          <a:lstStyle/>
          <a:p>
            <a:r>
              <a:rPr lang="cs-CZ" dirty="0" smtClean="0"/>
              <a:t>            </a:t>
            </a:r>
            <a:r>
              <a:rPr lang="cs-CZ" sz="2800" b="1" dirty="0" smtClean="0"/>
              <a:t>DxA5000, </a:t>
            </a:r>
            <a:r>
              <a:rPr lang="cs-CZ" sz="2800" b="1" dirty="0" err="1" smtClean="0"/>
              <a:t>Beckman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1827213"/>
            <a:ext cx="8000057" cy="4114800"/>
          </a:xfrm>
        </p:spPr>
        <p:txBody>
          <a:bodyPr/>
          <a:lstStyle/>
          <a:p>
            <a:endParaRPr lang="cs-CZ" sz="1600" dirty="0" smtClean="0"/>
          </a:p>
          <a:p>
            <a:r>
              <a:rPr lang="cs-CZ" sz="1600" dirty="0" smtClean="0"/>
              <a:t>Nový </a:t>
            </a:r>
            <a:r>
              <a:rPr lang="cs-CZ" sz="1600" dirty="0" err="1" smtClean="0"/>
              <a:t>preanalytický</a:t>
            </a:r>
            <a:r>
              <a:rPr lang="cs-CZ" sz="1600" dirty="0" smtClean="0"/>
              <a:t> systém</a:t>
            </a:r>
          </a:p>
          <a:p>
            <a:r>
              <a:rPr lang="cs-CZ" sz="1600" dirty="0" smtClean="0"/>
              <a:t>Spojuje analyzátory DxC700Au,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DxI800 atd. dopravníkem</a:t>
            </a:r>
          </a:p>
          <a:p>
            <a:r>
              <a:rPr lang="cs-CZ" sz="1600" dirty="0"/>
              <a:t>D</a:t>
            </a:r>
            <a:r>
              <a:rPr lang="cs-CZ" sz="1600" dirty="0" smtClean="0"/>
              <a:t>etekce kvality vzorků</a:t>
            </a:r>
          </a:p>
          <a:p>
            <a:r>
              <a:rPr lang="cs-CZ" sz="1600" dirty="0" smtClean="0"/>
              <a:t>Centrifuga, odzátkování</a:t>
            </a:r>
          </a:p>
          <a:p>
            <a:r>
              <a:rPr lang="cs-CZ" sz="1600" dirty="0" smtClean="0"/>
              <a:t>Sklad- posílá </a:t>
            </a:r>
            <a:r>
              <a:rPr lang="cs-CZ" sz="1600" dirty="0" err="1" smtClean="0"/>
              <a:t>doord.vzorky</a:t>
            </a:r>
            <a:endParaRPr lang="cs-CZ" sz="16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BEFF9-6FB1-4373-91B0-CDA2FE88BDDA}" type="slidenum">
              <a:rPr lang="cs-CZ" altLang="cs-CZ" smtClean="0"/>
              <a:pPr/>
              <a:t>4</a:t>
            </a:fld>
            <a:endParaRPr lang="cs-CZ" altLang="cs-CZ"/>
          </a:p>
        </p:txBody>
      </p:sp>
      <p:pic>
        <p:nvPicPr>
          <p:cNvPr id="68610" name="Picture 2" descr="https://www.selectscience.net/images/products/8366_Large-DxA-5000_147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12" y="1693541"/>
            <a:ext cx="42484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8934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2760-35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914400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2555875" y="981075"/>
            <a:ext cx="4592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4000, Roche</a:t>
            </a:r>
            <a:r>
              <a:rPr lang="cs-CZ" altLang="cs-CZ" sz="1800"/>
              <a:t> </a:t>
            </a:r>
          </a:p>
        </p:txBody>
      </p:sp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971550" y="5373688"/>
            <a:ext cx="3986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err="1"/>
              <a:t>Cobas</a:t>
            </a:r>
            <a:r>
              <a:rPr lang="cs-CZ" altLang="cs-CZ" sz="1800" b="1" dirty="0"/>
              <a:t> </a:t>
            </a:r>
            <a:r>
              <a:rPr lang="cs-CZ" altLang="cs-CZ" sz="1800" b="1" dirty="0" smtClean="0"/>
              <a:t>c </a:t>
            </a:r>
            <a:r>
              <a:rPr lang="cs-CZ" altLang="cs-CZ" sz="1800" b="1" dirty="0"/>
              <a:t>311 - klinická chemie</a:t>
            </a:r>
          </a:p>
        </p:txBody>
      </p:sp>
      <p:sp>
        <p:nvSpPr>
          <p:cNvPr id="43013" name="Text Box 8"/>
          <p:cNvSpPr txBox="1">
            <a:spLocks noChangeArrowheads="1"/>
          </p:cNvSpPr>
          <p:nvPr/>
        </p:nvSpPr>
        <p:spPr bwMode="auto">
          <a:xfrm>
            <a:off x="5148263" y="5373688"/>
            <a:ext cx="424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err="1"/>
              <a:t>Cobas</a:t>
            </a:r>
            <a:r>
              <a:rPr lang="cs-CZ" altLang="cs-CZ" sz="1800" b="1"/>
              <a:t> </a:t>
            </a:r>
            <a:r>
              <a:rPr lang="cs-CZ" altLang="cs-CZ" sz="1800" b="1" smtClean="0"/>
              <a:t>e </a:t>
            </a:r>
            <a:r>
              <a:rPr lang="cs-CZ" altLang="cs-CZ" sz="1800" b="1"/>
              <a:t>411 – imunochemie</a:t>
            </a:r>
          </a:p>
        </p:txBody>
      </p:sp>
      <p:sp>
        <p:nvSpPr>
          <p:cNvPr id="43014" name="Text Box 12"/>
          <p:cNvSpPr txBox="1">
            <a:spLocks noChangeArrowheads="1"/>
          </p:cNvSpPr>
          <p:nvPr/>
        </p:nvSpPr>
        <p:spPr bwMode="auto">
          <a:xfrm>
            <a:off x="971550" y="5805488"/>
            <a:ext cx="8880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300 testů/hod – pro malé laboratoře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45 reagenčních pozic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/siemens/en_GLOBAL/gg_diag_FBAs/images/product_images/ADVIA/ADVIA_2400/ADVIA_2400_h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74882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ADVIA® 2400 , Siemens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ADVIA® 2400, Siemens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5165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2400 tests/hod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 Fotometrie, turbidimetrie, ISE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Univerzální pětipoziční stojánek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Reflex Testing  - provádět testy na základě výsledků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Detekce sraženiny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Sérové indexy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Předředění vzorků 1:5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Objem reagencií 80-120 µL / test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Kapacita  na palubě 20,000 testů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Plastové kyvety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14 vlnových délek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1" r="4626" b="10434"/>
          <a:stretch>
            <a:fillRect/>
          </a:stretch>
        </p:blipFill>
        <p:spPr bwMode="auto">
          <a:xfrm>
            <a:off x="0" y="476250"/>
            <a:ext cx="9144000" cy="5699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smtClean="0"/>
              <a:t>Propojení  2x Advia 1600 a Advia Centaur - Siemens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 descr="Dimension_RxL_Max_wModule_Transparent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57150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10"/>
          <p:cNvSpPr txBox="1">
            <a:spLocks noChangeArrowheads="1"/>
          </p:cNvSpPr>
          <p:nvPr/>
        </p:nvSpPr>
        <p:spPr bwMode="auto">
          <a:xfrm>
            <a:off x="539750" y="609600"/>
            <a:ext cx="8316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Dimension RxL Max – Integrovaný System , Siemens</a:t>
            </a:r>
          </a:p>
        </p:txBody>
      </p:sp>
      <p:sp>
        <p:nvSpPr>
          <p:cNvPr id="47108" name="Text Box 11"/>
          <p:cNvSpPr txBox="1">
            <a:spLocks noChangeArrowheads="1"/>
          </p:cNvSpPr>
          <p:nvPr/>
        </p:nvSpPr>
        <p:spPr bwMode="auto">
          <a:xfrm>
            <a:off x="6011863" y="2292350"/>
            <a:ext cx="313213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/>
              <a:t>Klinické a imunochem.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testy – široké spektrum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léků a drog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800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Zatavené kyvety 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jedno použití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Reagencie bez přípravy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Doplňování reagencií za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chodu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Minimální údržba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468313" y="4797425"/>
            <a:ext cx="867568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1800" b="1"/>
              <a:t>Integrovaný systém - kombinuje princip fotometrie, turbidemetrie,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nephelometrie, IMT  (integrované  multisenzorové  technologie) 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LOCI(moderní homogenní chemiluminiscence)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Všechny testy v jednom systému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1500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Možnost spojení dvou systému – 3000 testů/hod</a:t>
            </a:r>
          </a:p>
        </p:txBody>
      </p:sp>
      <p:sp>
        <p:nvSpPr>
          <p:cNvPr id="48131" name="Text Box 7"/>
          <p:cNvSpPr txBox="1">
            <a:spLocks noChangeArrowheads="1"/>
          </p:cNvSpPr>
          <p:nvPr/>
        </p:nvSpPr>
        <p:spPr bwMode="auto">
          <a:xfrm>
            <a:off x="0" y="273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Dimension Vista 1500  - Inteligentní Lab Systém, Siemens </a:t>
            </a:r>
          </a:p>
        </p:txBody>
      </p:sp>
      <p:pic>
        <p:nvPicPr>
          <p:cNvPr id="48132" name="Picture 10" descr="2772-36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96975"/>
            <a:ext cx="571182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>
              <a:defRPr/>
            </a:pPr>
            <a:r>
              <a:rPr lang="cs-CZ" altLang="cs-CZ" smtClean="0"/>
              <a:t>Attelica, Siemens 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5219700" y="5805488"/>
            <a:ext cx="3467100" cy="320675"/>
          </a:xfrm>
        </p:spPr>
        <p:txBody>
          <a:bodyPr/>
          <a:lstStyle/>
          <a:p>
            <a:pPr>
              <a:defRPr/>
            </a:pPr>
            <a:endParaRPr lang="cs-CZ" altLang="cs-CZ" sz="1400" smtClean="0"/>
          </a:p>
        </p:txBody>
      </p:sp>
      <p:pic>
        <p:nvPicPr>
          <p:cNvPr id="49156" name="Picture 2" descr="\\fnbrno.cz\tree\home\27232\My Pictures\Atellica 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35050"/>
            <a:ext cx="7477125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Atellica, Siemens 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>
              <a:defRPr/>
            </a:pPr>
            <a:endParaRPr lang="cs-CZ" altLang="cs-CZ" sz="1400" dirty="0" smtClean="0"/>
          </a:p>
          <a:p>
            <a:pPr>
              <a:defRPr/>
            </a:pPr>
            <a:endParaRPr lang="cs-CZ" altLang="cs-CZ" sz="1400" dirty="0"/>
          </a:p>
          <a:p>
            <a:pPr>
              <a:defRPr/>
            </a:pPr>
            <a:endParaRPr lang="cs-CZ" altLang="cs-CZ" sz="1400" dirty="0" smtClean="0"/>
          </a:p>
          <a:p>
            <a:pPr>
              <a:defRPr/>
            </a:pPr>
            <a:r>
              <a:rPr lang="cs-CZ" altLang="cs-CZ" sz="1800" b="1" dirty="0" smtClean="0"/>
              <a:t>Integrovaný systém pro </a:t>
            </a:r>
            <a:r>
              <a:rPr lang="cs-CZ" altLang="cs-CZ" sz="1800" b="1" dirty="0" err="1" smtClean="0"/>
              <a:t>imuno</a:t>
            </a:r>
            <a:r>
              <a:rPr lang="cs-CZ" altLang="cs-CZ" sz="1800" b="1" dirty="0" smtClean="0"/>
              <a:t> i klinickou chemii </a:t>
            </a:r>
            <a:r>
              <a:rPr lang="cs-CZ" altLang="cs-CZ" sz="1800" dirty="0" smtClean="0"/>
              <a:t>– nová řada Siemens, jméno </a:t>
            </a:r>
            <a:r>
              <a:rPr lang="cs-CZ" altLang="cs-CZ" sz="1800" dirty="0" err="1" smtClean="0"/>
              <a:t>Atellica</a:t>
            </a:r>
            <a:r>
              <a:rPr lang="cs-CZ" altLang="cs-CZ" sz="1800" dirty="0" smtClean="0"/>
              <a:t> pro všechny analyzátory (hematologie, močová analýza)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Posun vzorků (</a:t>
            </a:r>
            <a:r>
              <a:rPr lang="en-US" altLang="cs-CZ" sz="1800" dirty="0" smtClean="0"/>
              <a:t>Sample Handler</a:t>
            </a:r>
            <a:r>
              <a:rPr lang="cs-CZ" altLang="cs-CZ" sz="1800" dirty="0" smtClean="0"/>
              <a:t>) pomocí patentované </a:t>
            </a:r>
            <a:r>
              <a:rPr lang="en-US" altLang="cs-CZ" sz="1800" dirty="0" err="1" smtClean="0"/>
              <a:t>Atellica</a:t>
            </a:r>
            <a:r>
              <a:rPr lang="en-US" altLang="cs-CZ" sz="1800" dirty="0" smtClean="0"/>
              <a:t> </a:t>
            </a:r>
            <a:r>
              <a:rPr lang="en-US" altLang="cs-CZ" sz="1800" dirty="0" err="1" smtClean="0"/>
              <a:t>Magline</a:t>
            </a:r>
            <a:r>
              <a:rPr lang="en-US" altLang="cs-CZ" sz="1800" baseline="30000" dirty="0" smtClean="0"/>
              <a:t>™ </a:t>
            </a:r>
            <a:r>
              <a:rPr lang="cs-CZ" altLang="cs-CZ" sz="1800" dirty="0" smtClean="0"/>
              <a:t>- </a:t>
            </a:r>
            <a:r>
              <a:rPr lang="cs-CZ" altLang="cs-CZ" sz="1800" b="1" dirty="0" smtClean="0"/>
              <a:t>posun vzorků na magnetickém polštáři 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K</a:t>
            </a:r>
            <a:r>
              <a:rPr lang="en-US" altLang="cs-CZ" sz="1800" dirty="0" err="1" smtClean="0"/>
              <a:t>ontrol</a:t>
            </a:r>
            <a:r>
              <a:rPr lang="cs-CZ" altLang="cs-CZ" sz="1800" dirty="0" smtClean="0"/>
              <a:t>y</a:t>
            </a:r>
            <a:r>
              <a:rPr lang="en-US" altLang="cs-CZ" sz="1800" dirty="0" smtClean="0"/>
              <a:t> a </a:t>
            </a:r>
            <a:r>
              <a:rPr lang="cs-CZ" altLang="cs-CZ" sz="1800" dirty="0"/>
              <a:t>k</a:t>
            </a:r>
            <a:r>
              <a:rPr lang="en-US" altLang="cs-CZ" sz="1800" dirty="0" err="1" smtClean="0"/>
              <a:t>alibr</a:t>
            </a:r>
            <a:r>
              <a:rPr lang="cs-CZ" altLang="cs-CZ" sz="1800" dirty="0" smtClean="0"/>
              <a:t>á</a:t>
            </a:r>
            <a:r>
              <a:rPr lang="en-US" altLang="cs-CZ" sz="1800" dirty="0" smtClean="0"/>
              <a:t>tor</a:t>
            </a:r>
            <a:r>
              <a:rPr lang="cs-CZ" altLang="cs-CZ" sz="1800" dirty="0" smtClean="0"/>
              <a:t>y jsou chlazené na palubě, automaticky prováděné dle nastavení a mohou je využívat všechny spojené analyzátory</a:t>
            </a:r>
          </a:p>
          <a:p>
            <a:pPr marL="0" indent="0">
              <a:buFontTx/>
              <a:buNone/>
              <a:defRPr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96975"/>
          </a:xfrm>
        </p:spPr>
        <p:txBody>
          <a:bodyPr/>
          <a:lstStyle/>
          <a:p>
            <a:pPr>
              <a:defRPr/>
            </a:pPr>
            <a:r>
              <a:rPr lang="cs-CZ" altLang="cs-CZ" dirty="0" err="1" smtClean="0"/>
              <a:t>Atellica</a:t>
            </a:r>
            <a:r>
              <a:rPr lang="cs-CZ" altLang="cs-CZ" dirty="0" smtClean="0"/>
              <a:t>, Siemens 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250825" y="1341438"/>
            <a:ext cx="8713788" cy="5256212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cs-CZ" altLang="cs-CZ" sz="1400" dirty="0" smtClean="0"/>
          </a:p>
          <a:p>
            <a:pPr>
              <a:defRPr/>
            </a:pPr>
            <a:r>
              <a:rPr lang="cs-CZ" altLang="cs-CZ" sz="1800" b="1" dirty="0" smtClean="0"/>
              <a:t>Při pipetování se vytvoří vnitřní </a:t>
            </a:r>
            <a:r>
              <a:rPr lang="cs-CZ" altLang="cs-CZ" sz="1800" b="1" dirty="0" err="1" smtClean="0"/>
              <a:t>alikvot</a:t>
            </a:r>
            <a:r>
              <a:rPr lang="cs-CZ" altLang="cs-CZ" sz="1800" b="1" dirty="0" smtClean="0"/>
              <a:t> </a:t>
            </a:r>
            <a:r>
              <a:rPr lang="cs-CZ" altLang="cs-CZ" sz="1800" dirty="0" smtClean="0"/>
              <a:t>s objemem dle požadovaných testů a vzorek hned pokračuje dál k další analýze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b="1" dirty="0" smtClean="0"/>
              <a:t>ISE elektrody integrované – čip, </a:t>
            </a:r>
            <a:r>
              <a:rPr lang="cs-CZ" altLang="cs-CZ" sz="1800" dirty="0" smtClean="0"/>
              <a:t>který se mění za 2 týdny; roztoky </a:t>
            </a:r>
            <a:r>
              <a:rPr lang="cs-CZ" altLang="cs-CZ" sz="1800" dirty="0" err="1" smtClean="0"/>
              <a:t>vzůru</a:t>
            </a:r>
            <a:r>
              <a:rPr lang="cs-CZ" altLang="cs-CZ" sz="1800" dirty="0" smtClean="0"/>
              <a:t> dnem – stékají, netřeba prime; </a:t>
            </a:r>
            <a:r>
              <a:rPr lang="cs-CZ" altLang="cs-CZ" sz="1800" dirty="0" err="1" smtClean="0"/>
              <a:t>diluent</a:t>
            </a:r>
            <a:r>
              <a:rPr lang="cs-CZ" altLang="cs-CZ" sz="1800" dirty="0" smtClean="0"/>
              <a:t> s hovězím albuminem – proteinová chyba konstantní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K</a:t>
            </a:r>
            <a:r>
              <a:rPr lang="en-US" altLang="cs-CZ" sz="1800" dirty="0" err="1" smtClean="0"/>
              <a:t>ontrol</a:t>
            </a:r>
            <a:r>
              <a:rPr lang="cs-CZ" altLang="cs-CZ" sz="1800" dirty="0" smtClean="0"/>
              <a:t>y</a:t>
            </a:r>
            <a:r>
              <a:rPr lang="en-US" altLang="cs-CZ" sz="1800" dirty="0" smtClean="0"/>
              <a:t> a </a:t>
            </a:r>
            <a:r>
              <a:rPr lang="cs-CZ" altLang="cs-CZ" sz="1800" dirty="0"/>
              <a:t>k</a:t>
            </a:r>
            <a:r>
              <a:rPr lang="en-US" altLang="cs-CZ" sz="1800" dirty="0" err="1" smtClean="0"/>
              <a:t>alibr</a:t>
            </a:r>
            <a:r>
              <a:rPr lang="cs-CZ" altLang="cs-CZ" sz="1800" dirty="0" smtClean="0"/>
              <a:t>á</a:t>
            </a:r>
            <a:r>
              <a:rPr lang="en-US" altLang="cs-CZ" sz="1800" dirty="0" smtClean="0"/>
              <a:t>tor</a:t>
            </a:r>
            <a:r>
              <a:rPr lang="cs-CZ" altLang="cs-CZ" sz="1800" dirty="0" smtClean="0"/>
              <a:t>y jsou chlazené na palubě, automaticky prováděné dle nastavení (např. po vožení nové kazety) a mohou je využívat všechny spojené analyzátory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dirty="0" smtClean="0"/>
              <a:t>Připravuje se:  </a:t>
            </a:r>
            <a:r>
              <a:rPr lang="cs-CZ" altLang="cs-CZ" sz="1800" dirty="0" err="1" smtClean="0"/>
              <a:t>odzátkovač</a:t>
            </a:r>
            <a:endParaRPr lang="cs-CZ" altLang="cs-CZ" sz="1800" dirty="0" smtClean="0"/>
          </a:p>
          <a:p>
            <a:pPr marL="0" indent="0">
              <a:buFontTx/>
              <a:buNone/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66511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 smtClean="0"/>
              <a:t>Atellica</a:t>
            </a:r>
            <a:r>
              <a:rPr lang="cs-CZ" altLang="cs-CZ" dirty="0" smtClean="0"/>
              <a:t>, Siemens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400" u="sng" dirty="0">
                <a:effectLst/>
                <a:hlinkClick r:id="rId2"/>
              </a:rPr>
              <a:t>https://www.siemens-healthineers.com/cz/integrated-chemistry/systems/atellica-solution-analyzers</a:t>
            </a:r>
            <a:endParaRPr lang="cs-CZ" sz="1400" dirty="0">
              <a:effectLst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88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250"/>
            <a:ext cx="8229600" cy="3603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i="1" smtClean="0"/>
              <a:t>Zdroj světelného záření-monochromátor- absorpční prostředí-detektor</a:t>
            </a:r>
            <a:r>
              <a:rPr lang="cs-CZ" altLang="cs-CZ" sz="2800" smtClean="0"/>
              <a:t/>
            </a:r>
            <a:br>
              <a:rPr lang="cs-CZ" altLang="cs-CZ" sz="2800" smtClean="0"/>
            </a:br>
            <a:endParaRPr lang="cs-CZ" altLang="cs-CZ" sz="2800" smtClean="0"/>
          </a:p>
        </p:txBody>
      </p:sp>
      <p:pic>
        <p:nvPicPr>
          <p:cNvPr id="14339" name="Picture 5" descr="Princip Hita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137400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Aliniti, Abbott</a:t>
            </a:r>
          </a:p>
        </p:txBody>
      </p:sp>
      <p:sp>
        <p:nvSpPr>
          <p:cNvPr id="51203" name="AutoShape 2" descr="Resultat d'imatges de alinity abbot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414588"/>
            <a:ext cx="5038725" cy="503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51204" name="AutoShape 4" descr="Resultat d'imatges de alinity abbot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1557338"/>
            <a:ext cx="5649913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>
                <a:latin typeface="Arial" charset="0"/>
              </a:rPr>
              <a:t>Integrovaný systém pro imuno (Aliniti i) i klinickou chemii (Aliniti c)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>
                <a:latin typeface="Arial" charset="0"/>
              </a:rPr>
              <a:t>Novinka firmy, dostává se na trh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>
                <a:latin typeface="Arial" charset="0"/>
              </a:rPr>
              <a:t>Až čtyři moduly v jedné sestavě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>
                <a:latin typeface="Arial" charset="0"/>
              </a:rPr>
              <a:t>Zabírá malou plochu</a:t>
            </a:r>
          </a:p>
        </p:txBody>
      </p:sp>
      <p:sp>
        <p:nvSpPr>
          <p:cNvPr id="51205" name="AutoShape 6" descr="Resultat d'imatges de alinity i abbot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096963"/>
            <a:ext cx="4286250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pic>
        <p:nvPicPr>
          <p:cNvPr id="51206" name="Picture 8" descr="\\fnbrno.cz\tree\home\27232\My Pictures\Abbott-Alinity-ci-crop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997200"/>
            <a:ext cx="5145088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ARCHITECT c8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79216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ARCHITECT c8000, Abbott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445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ARCHITECT c8000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60213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Otevřený systém pro klinickou biochemii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Možnost integrace s imunoanalytickým systémem Architect i2000 SR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Výkon až 1 200 testů za hodinu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Detekce kapalin a sraženin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Univerzální stojánky pro 25 vzorků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Teflonová piezoelektrická míchadla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Unikátní technologie mytí vzorkové jehly – deklarován přenos vzorku do 0,1 ppm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Rozšířená linearita FlexRate pro fotometrii  - vlnové délky (od 340 do 804 nm)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Kyvety z křemenného skla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Integrovaný ISE Chip (ICT) pro Na, K, Cl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smtClean="0"/>
              <a:t>Smart Wash - </a:t>
            </a:r>
            <a:r>
              <a:rPr lang="cs-CZ" altLang="cs-CZ" sz="2400" smtClean="0"/>
              <a:t>technologie pro 8krokové mytí kyvet a dávkovacích jehel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smtClean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c16000_an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486251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5508625" y="2492375"/>
            <a:ext cx="36353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 b="1"/>
              <a:t>až 1800 klinických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65 reagencií 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palubě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kombinace s imunochem.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modulem i 2000 SR</a:t>
            </a: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2339975" y="404813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Architect c 16000, Abbott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imag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3322638"/>
            <a:ext cx="3303587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6"/>
          <p:cNvSpPr txBox="1">
            <a:spLocks noChangeArrowheads="1"/>
          </p:cNvSpPr>
          <p:nvPr/>
        </p:nvSpPr>
        <p:spPr bwMode="auto">
          <a:xfrm>
            <a:off x="3132138" y="560388"/>
            <a:ext cx="290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Alcyon, Abbott</a:t>
            </a:r>
          </a:p>
        </p:txBody>
      </p:sp>
      <p:sp>
        <p:nvSpPr>
          <p:cNvPr id="55300" name="Text Box 7"/>
          <p:cNvSpPr txBox="1">
            <a:spLocks noChangeArrowheads="1"/>
          </p:cNvSpPr>
          <p:nvPr/>
        </p:nvSpPr>
        <p:spPr bwMode="auto">
          <a:xfrm>
            <a:off x="879475" y="1787525"/>
            <a:ext cx="792321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 b="1"/>
              <a:t>Stolní analyzátor pro malé laboratoře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300 fotometrických and 450 ISE testů/ hod.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První výsledek za 3 až 6 min.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Integrovaný kyvetové  centrum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pro automatické vkládání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a vykládání kyvet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glb_bci_0524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90675"/>
            <a:ext cx="52673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smtClean="0"/>
              <a:t>AU5800</a:t>
            </a:r>
            <a:r>
              <a:rPr lang="cs-CZ" altLang="cs-CZ" dirty="0" smtClean="0"/>
              <a:t>, </a:t>
            </a:r>
            <a:r>
              <a:rPr lang="cs-CZ" altLang="cs-CZ" b="1" dirty="0" err="1" smtClean="0"/>
              <a:t>Beckman</a:t>
            </a:r>
            <a:r>
              <a:rPr lang="cs-CZ" altLang="cs-CZ" b="1" dirty="0" smtClean="0"/>
              <a:t> </a:t>
            </a:r>
            <a:r>
              <a:rPr lang="cs-CZ" altLang="cs-CZ" sz="2000" dirty="0" smtClean="0"/>
              <a:t>(vlastní </a:t>
            </a:r>
            <a:r>
              <a:rPr lang="cs-CZ" altLang="cs-CZ" sz="2000" dirty="0" err="1" smtClean="0"/>
              <a:t>Danaher</a:t>
            </a:r>
            <a:r>
              <a:rPr lang="cs-CZ" altLang="cs-CZ" sz="2000" dirty="0" smtClean="0"/>
              <a:t>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smtClean="0"/>
              <a:t>AU5800</a:t>
            </a:r>
            <a:r>
              <a:rPr lang="cs-CZ" altLang="cs-CZ" smtClean="0"/>
              <a:t>, </a:t>
            </a:r>
            <a:r>
              <a:rPr lang="cs-CZ" altLang="cs-CZ" b="1" smtClean="0"/>
              <a:t>Beckman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nový vysokokapacitní biochemický systém </a:t>
            </a:r>
          </a:p>
          <a:p>
            <a:pPr eaLnBrk="1" hangingPunct="1">
              <a:defRPr/>
            </a:pPr>
            <a:r>
              <a:rPr lang="cs-CZ" altLang="cs-CZ" smtClean="0"/>
              <a:t>výkon 2 000 fotometrických testů/hod na modul</a:t>
            </a:r>
          </a:p>
          <a:p>
            <a:pPr eaLnBrk="1" hangingPunct="1">
              <a:defRPr/>
            </a:pPr>
            <a:r>
              <a:rPr lang="cs-CZ" altLang="cs-CZ" smtClean="0"/>
              <a:t>až čtyři moduly </a:t>
            </a:r>
          </a:p>
          <a:p>
            <a:pPr eaLnBrk="1" hangingPunct="1">
              <a:defRPr/>
            </a:pPr>
            <a:r>
              <a:rPr lang="cs-CZ" altLang="cs-CZ" smtClean="0"/>
              <a:t>široké spektrum testů včetně léků, drog křemenné kyvety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655763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/>
              <a:t>Biochemický analyzátor </a:t>
            </a:r>
            <a:r>
              <a:rPr lang="cs-CZ" sz="3200" b="1" dirty="0" err="1" smtClean="0"/>
              <a:t>DxC</a:t>
            </a:r>
            <a:r>
              <a:rPr lang="cs-CZ" sz="3200" b="1" dirty="0" smtClean="0"/>
              <a:t> 700 AU, </a:t>
            </a:r>
            <a:r>
              <a:rPr lang="cs-CZ" sz="3200" b="1" dirty="0" err="1" smtClean="0"/>
              <a:t>Beckman</a:t>
            </a:r>
            <a:r>
              <a:rPr lang="cs-CZ" sz="3200" b="1" dirty="0" smtClean="0"/>
              <a:t> (novinka)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44675"/>
            <a:ext cx="9144000" cy="4251325"/>
          </a:xfrm>
        </p:spPr>
        <p:txBody>
          <a:bodyPr/>
          <a:lstStyle/>
          <a:p>
            <a:pPr>
              <a:defRPr/>
            </a:pPr>
            <a:r>
              <a:rPr lang="cs-CZ" sz="2000" b="1" dirty="0" smtClean="0"/>
              <a:t>Pro střední laboratoře – 800 </a:t>
            </a:r>
            <a:r>
              <a:rPr lang="cs-CZ" sz="2000" b="1" dirty="0" err="1" smtClean="0"/>
              <a:t>fotom</a:t>
            </a:r>
            <a:r>
              <a:rPr lang="cs-CZ" sz="2000" b="1" dirty="0" smtClean="0"/>
              <a:t>. a 400 ISE testů/hod</a:t>
            </a:r>
          </a:p>
          <a:p>
            <a:pPr>
              <a:defRPr/>
            </a:pPr>
            <a:r>
              <a:rPr lang="cs-CZ" sz="2000" b="1" dirty="0" smtClean="0"/>
              <a:t>Kombinuje nejlepší charakteristiky analyzátorů řady </a:t>
            </a:r>
            <a:r>
              <a:rPr lang="cs-CZ" sz="2000" b="1" dirty="0" err="1" smtClean="0"/>
              <a:t>DxC</a:t>
            </a:r>
            <a:r>
              <a:rPr lang="cs-CZ" sz="2000" b="1" dirty="0" smtClean="0"/>
              <a:t> a AU</a:t>
            </a:r>
          </a:p>
          <a:p>
            <a:pPr>
              <a:defRPr/>
            </a:pPr>
            <a:r>
              <a:rPr lang="cs-CZ" sz="2000" b="1" dirty="0" smtClean="0"/>
              <a:t>Široké portfolio léků s EMIT 2000 technologií</a:t>
            </a:r>
            <a:endParaRPr lang="cs-CZ" sz="2000" b="1" dirty="0"/>
          </a:p>
        </p:txBody>
      </p:sp>
      <p:pic>
        <p:nvPicPr>
          <p:cNvPr id="61444" name="Picture 2" descr="C:\Users\27232\Documents\Magist.studium\DxC700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082925"/>
            <a:ext cx="4427537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002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unicel_dxc_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73238"/>
            <a:ext cx="648017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836613"/>
            <a:ext cx="8147050" cy="9159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b="1" dirty="0" smtClean="0"/>
              <a:t>Biochemické analyzátory řady </a:t>
            </a:r>
            <a:br>
              <a:rPr lang="cs-CZ" altLang="cs-CZ" sz="2400" b="1" dirty="0" smtClean="0"/>
            </a:br>
            <a:r>
              <a:rPr lang="cs-CZ" altLang="cs-CZ" sz="2400" b="1" dirty="0" err="1" smtClean="0"/>
              <a:t>UniCel</a:t>
            </a:r>
            <a:r>
              <a:rPr lang="cs-CZ" altLang="cs-CZ" sz="2400" b="1" dirty="0" smtClean="0"/>
              <a:t>® </a:t>
            </a:r>
            <a:r>
              <a:rPr lang="cs-CZ" altLang="cs-CZ" sz="2400" b="1" dirty="0" err="1" smtClean="0"/>
              <a:t>DxC</a:t>
            </a:r>
            <a:r>
              <a:rPr lang="cs-CZ" altLang="cs-CZ" sz="2400" b="1" dirty="0" smtClean="0"/>
              <a:t>, </a:t>
            </a:r>
            <a:r>
              <a:rPr lang="cs-CZ" altLang="cs-CZ" sz="2400" b="1" dirty="0" err="1" smtClean="0"/>
              <a:t>Beckman</a:t>
            </a:r>
            <a:r>
              <a:rPr lang="cs-CZ" altLang="cs-CZ" sz="2400" dirty="0" smtClean="0"/>
              <a:t/>
            </a:r>
            <a:br>
              <a:rPr lang="cs-CZ" altLang="cs-CZ" sz="2400" dirty="0" smtClean="0"/>
            </a:br>
            <a:r>
              <a:rPr lang="cs-CZ" altLang="cs-CZ" sz="2400" dirty="0" smtClean="0"/>
              <a:t/>
            </a:r>
            <a:br>
              <a:rPr lang="cs-CZ" altLang="cs-CZ" sz="2400" dirty="0" smtClean="0"/>
            </a:br>
            <a:endParaRPr lang="cs-CZ" alt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81075"/>
            <a:ext cx="8147050" cy="7715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Biochemické analyzátory řady </a:t>
            </a:r>
            <a:br>
              <a:rPr lang="cs-CZ" altLang="cs-CZ" sz="3200" b="1" smtClean="0"/>
            </a:br>
            <a:r>
              <a:rPr lang="cs-CZ" altLang="cs-CZ" sz="3200" b="1" smtClean="0"/>
              <a:t>UniCel® DxC</a:t>
            </a:r>
            <a:r>
              <a:rPr lang="cs-CZ" altLang="cs-CZ" sz="3200" smtClean="0"/>
              <a:t/>
            </a:r>
            <a:br>
              <a:rPr lang="cs-CZ" altLang="cs-CZ" sz="3200" smtClean="0"/>
            </a:b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pracuje samostatně či v napojení s dalšími analyzátory Beckman Coulter (linka)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řízení SW REMISOL 2000 System Data management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částečně otevřený systém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nevyžaduje denní údržbu, nemění se lampy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detekce a odstranění sraženiny, detekce a určení kvality séra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UniCel® DxC 600 - 65 metod na palubě s výkonem 990 testů za hodinu</a:t>
            </a:r>
            <a:br>
              <a:rPr lang="cs-CZ" altLang="cs-CZ" sz="2800" smtClean="0"/>
            </a:br>
            <a:r>
              <a:rPr lang="cs-CZ" altLang="cs-CZ" sz="2800" smtClean="0"/>
              <a:t/>
            </a:r>
            <a:br>
              <a:rPr lang="cs-CZ" altLang="cs-CZ" sz="2800" smtClean="0"/>
            </a:br>
            <a:endParaRPr lang="cs-CZ" alt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0080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dirty="0" smtClean="0"/>
              <a:t>1. Princip analyzátoru - fotometr</a:t>
            </a:r>
          </a:p>
        </p:txBody>
      </p:sp>
      <p:pic>
        <p:nvPicPr>
          <p:cNvPr id="7171" name="Picture 4" descr="sejmout00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125538"/>
            <a:ext cx="6696075" cy="3535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0" y="4724400"/>
            <a:ext cx="91440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Obr.1</a:t>
            </a:r>
            <a:r>
              <a:rPr lang="cs-CZ" altLang="cs-CZ" sz="1800" b="1"/>
              <a:t>  </a:t>
            </a:r>
            <a:r>
              <a:rPr lang="cs-CZ" altLang="cs-CZ" sz="1800" i="1"/>
              <a:t>Optická dráha fotometru modulu c501 systému Cobas 6000, Roche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A </a:t>
            </a:r>
            <a:r>
              <a:rPr lang="cs-CZ" altLang="cs-CZ" sz="1800"/>
              <a:t>Lampa fotometru               </a:t>
            </a:r>
            <a:r>
              <a:rPr lang="cs-CZ" altLang="cs-CZ" sz="1800" b="1"/>
              <a:t>F </a:t>
            </a:r>
            <a:r>
              <a:rPr lang="cs-CZ" altLang="cs-CZ" sz="1800"/>
              <a:t>Štěrbina (vstupní)                            </a:t>
            </a:r>
            <a:r>
              <a:rPr lang="cs-CZ" altLang="cs-CZ" sz="1800" b="1"/>
              <a:t>K </a:t>
            </a:r>
            <a:r>
              <a:rPr lang="cs-CZ" altLang="cs-CZ" sz="1800"/>
              <a:t>Štěrbina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B </a:t>
            </a:r>
            <a:r>
              <a:rPr lang="cs-CZ" altLang="cs-CZ" sz="1800"/>
              <a:t>Vodní plášť                       </a:t>
            </a:r>
            <a:r>
              <a:rPr lang="cs-CZ" altLang="cs-CZ" sz="1800" b="1"/>
              <a:t>G </a:t>
            </a:r>
            <a:r>
              <a:rPr lang="cs-CZ" altLang="cs-CZ" sz="1800"/>
              <a:t>Reakční lázeň                                  </a:t>
            </a:r>
            <a:r>
              <a:rPr lang="cs-CZ" altLang="cs-CZ" sz="1800" b="1"/>
              <a:t>L </a:t>
            </a:r>
            <a:r>
              <a:rPr lang="cs-CZ" altLang="cs-CZ" sz="1800"/>
              <a:t>Fotometr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C </a:t>
            </a:r>
            <a:r>
              <a:rPr lang="cs-CZ" altLang="cs-CZ" sz="1800"/>
              <a:t>Filtr k eliminaci IČ              </a:t>
            </a:r>
            <a:r>
              <a:rPr lang="cs-CZ" altLang="cs-CZ" sz="1800" b="1"/>
              <a:t>H </a:t>
            </a:r>
            <a:r>
              <a:rPr lang="cs-CZ" altLang="cs-CZ" sz="1800"/>
              <a:t>Reakční kyveta s obsahem                </a:t>
            </a:r>
            <a:r>
              <a:rPr lang="cs-CZ" altLang="cs-CZ" sz="1800" b="1"/>
              <a:t>M </a:t>
            </a:r>
            <a:r>
              <a:rPr lang="cs-CZ" altLang="cs-CZ" sz="1800"/>
              <a:t>Mřížka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D </a:t>
            </a:r>
            <a:r>
              <a:rPr lang="cs-CZ" altLang="cs-CZ" sz="1800"/>
              <a:t>Maska                              </a:t>
            </a:r>
            <a:r>
              <a:rPr lang="cs-CZ" altLang="cs-CZ" sz="1800" b="1"/>
              <a:t>I </a:t>
            </a:r>
            <a:r>
              <a:rPr lang="cs-CZ" altLang="cs-CZ" sz="1800"/>
              <a:t>Štěrbina (výstupní)                            </a:t>
            </a:r>
            <a:r>
              <a:rPr lang="cs-CZ" altLang="cs-CZ" sz="1800" b="1"/>
              <a:t>N </a:t>
            </a:r>
            <a:r>
              <a:rPr lang="cs-CZ" altLang="cs-CZ" sz="1800"/>
              <a:t>Detektor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E </a:t>
            </a:r>
            <a:r>
              <a:rPr lang="cs-CZ" altLang="cs-CZ" sz="1800"/>
              <a:t>Čočky kondenzoru             </a:t>
            </a:r>
            <a:r>
              <a:rPr lang="cs-CZ" altLang="cs-CZ" sz="1800" b="1"/>
              <a:t>J </a:t>
            </a:r>
            <a:r>
              <a:rPr lang="cs-CZ" altLang="cs-CZ" sz="1800"/>
              <a:t>Zobrazovací čočka                                 diod. pole</a:t>
            </a:r>
          </a:p>
        </p:txBody>
      </p:sp>
    </p:spTree>
    <p:extLst>
      <p:ext uri="{BB962C8B-B14F-4D97-AF65-F5344CB8AC3E}">
        <p14:creationId xmlns:p14="http://schemas.microsoft.com/office/powerpoint/2010/main" val="41872742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BS-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3563938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6"/>
          <p:cNvSpPr txBox="1">
            <a:spLocks noChangeArrowheads="1"/>
          </p:cNvSpPr>
          <p:nvPr/>
        </p:nvSpPr>
        <p:spPr bwMode="auto">
          <a:xfrm>
            <a:off x="3779838" y="1412875"/>
            <a:ext cx="489585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Specifikace: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výkon 300 fotometrických testů/hod.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           180 ISE testů/hod.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50 pozic na reagencie + 4 ISE (Na+,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K+, Cl -, Li+ 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9 fixních vlnových délek: 340, 405,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450, 510, 546, 578, 630, 670, 700 nm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objem dávkovaného vzorku: 3 – 45 μl,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krok po 0,5 μl 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reakční objem: 180 – 500 μl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vzorkový kruh s 60-ti pozicemi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jednorázové reakční kyvety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automatickým podavačem</a:t>
            </a:r>
          </a:p>
        </p:txBody>
      </p:sp>
      <p:sp>
        <p:nvSpPr>
          <p:cNvPr id="66564" name="Text Box 7"/>
          <p:cNvSpPr txBox="1">
            <a:spLocks noChangeArrowheads="1"/>
          </p:cNvSpPr>
          <p:nvPr/>
        </p:nvSpPr>
        <p:spPr bwMode="auto">
          <a:xfrm>
            <a:off x="1476375" y="128588"/>
            <a:ext cx="74168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BS-300, MINDRAY, Čína – dodává Medesa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CS-6400, </a:t>
            </a:r>
            <a:r>
              <a:rPr lang="cs-CZ" dirty="0" err="1" smtClean="0"/>
              <a:t>Dirui</a:t>
            </a:r>
            <a:r>
              <a:rPr lang="cs-CZ" dirty="0" smtClean="0"/>
              <a:t>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 smtClean="0"/>
              <a:t>Plně automatizovaný, </a:t>
            </a:r>
            <a:r>
              <a:rPr lang="cs-CZ" sz="1800" b="1" dirty="0" err="1" smtClean="0"/>
              <a:t>random</a:t>
            </a:r>
            <a:r>
              <a:rPr lang="cs-CZ" sz="1800" b="1" dirty="0" smtClean="0"/>
              <a:t> </a:t>
            </a:r>
            <a:r>
              <a:rPr lang="cs-CZ" sz="1800" b="1" dirty="0" err="1"/>
              <a:t>access</a:t>
            </a:r>
            <a:r>
              <a:rPr lang="cs-CZ" sz="18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1600testů/hod. každý </a:t>
            </a:r>
            <a:r>
              <a:rPr lang="cs-CZ" sz="1800" b="1" smtClean="0"/>
              <a:t>modul, maximum </a:t>
            </a:r>
            <a:r>
              <a:rPr lang="cs-CZ" sz="1800" b="1" dirty="0"/>
              <a:t>4 </a:t>
            </a:r>
            <a:r>
              <a:rPr lang="cs-CZ" sz="1800" b="1"/>
              <a:t>moduly </a:t>
            </a:r>
            <a:r>
              <a:rPr lang="cs-CZ" sz="1800" b="1" smtClean="0"/>
              <a:t>a </a:t>
            </a:r>
            <a:r>
              <a:rPr lang="cs-CZ" sz="1800" b="1" dirty="0"/>
              <a:t>1 ISE modul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67 reagenčních pozic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330 reakčních kyvet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8372" name="Picture 2" descr="C:\Users\27232\AppData\Local\Microsoft\Windows\Temporary Internet Files\Content.Outlook\YXZ4HDAN\Sc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73463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4799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r>
              <a:rPr lang="cs-CZ" altLang="cs-CZ" sz="3600" b="1" dirty="0" smtClean="0"/>
              <a:t>Analyzátory řady </a:t>
            </a:r>
            <a:r>
              <a:rPr lang="cs-CZ" altLang="cs-CZ" sz="3600" b="1" dirty="0" err="1" smtClean="0"/>
              <a:t>Vitros</a:t>
            </a:r>
            <a:r>
              <a:rPr lang="cs-CZ" altLang="cs-CZ" sz="3600" b="1" dirty="0" smtClean="0"/>
              <a:t>, </a:t>
            </a:r>
            <a:r>
              <a:rPr lang="cs-CZ" altLang="cs-CZ" sz="3600" b="1" dirty="0" err="1" smtClean="0"/>
              <a:t>Ortho</a:t>
            </a:r>
            <a:r>
              <a:rPr lang="cs-CZ" altLang="cs-CZ" sz="3600" b="1" dirty="0" smtClean="0"/>
              <a:t> </a:t>
            </a:r>
            <a:br>
              <a:rPr lang="cs-CZ" altLang="cs-CZ" sz="3600" b="1" dirty="0" smtClean="0"/>
            </a:br>
            <a:endParaRPr lang="cs-CZ" altLang="cs-CZ" sz="3600" b="1" dirty="0" smtClean="0"/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Pracují   </a:t>
            </a:r>
            <a:r>
              <a:rPr lang="cs-CZ" altLang="cs-CZ" sz="2800" dirty="0" smtClean="0">
                <a:solidFill>
                  <a:srgbClr val="C00000"/>
                </a:solidFill>
              </a:rPr>
              <a:t>bez   kapalných   reagencií 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Reakční  zónu  tvoří tzv. „</a:t>
            </a:r>
            <a:r>
              <a:rPr lang="cs-CZ" altLang="cs-CZ" sz="2800" b="1" dirty="0" err="1" smtClean="0"/>
              <a:t>slide</a:t>
            </a:r>
            <a:r>
              <a:rPr lang="cs-CZ" altLang="cs-CZ" sz="2800" dirty="0" smtClean="0"/>
              <a:t>“, na kterém  je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 smtClean="0"/>
              <a:t>    zabudována  suchá reagenční  </a:t>
            </a:r>
            <a:r>
              <a:rPr lang="cs-CZ" altLang="cs-CZ" sz="2800" dirty="0" err="1" smtClean="0"/>
              <a:t>multivrstva</a:t>
            </a:r>
            <a:r>
              <a:rPr lang="cs-CZ" altLang="cs-CZ" sz="2800" dirty="0" smtClean="0"/>
              <a:t> na podložce z polystyrenu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Princip  -  </a:t>
            </a:r>
            <a:r>
              <a:rPr lang="cs-CZ" altLang="cs-CZ" sz="2800" b="1" dirty="0" smtClean="0"/>
              <a:t>reflexní   fotometrie  </a:t>
            </a:r>
            <a:r>
              <a:rPr lang="cs-CZ" altLang="cs-CZ" sz="2800" dirty="0" smtClean="0"/>
              <a:t> -  výpočet koncentrace využívá </a:t>
            </a:r>
            <a:r>
              <a:rPr lang="cs-CZ" altLang="cs-CZ" sz="2800" dirty="0" err="1" smtClean="0"/>
              <a:t>Williams</a:t>
            </a:r>
            <a:r>
              <a:rPr lang="cs-CZ" altLang="cs-CZ" sz="2800" dirty="0" smtClean="0"/>
              <a:t> – </a:t>
            </a:r>
            <a:r>
              <a:rPr lang="cs-CZ" altLang="cs-CZ" sz="2800" dirty="0" err="1" smtClean="0"/>
              <a:t>Clapperova</a:t>
            </a:r>
            <a:r>
              <a:rPr lang="cs-CZ" altLang="cs-CZ" sz="2800" dirty="0" smtClean="0"/>
              <a:t> vztahu  –  pro  kalibrační   křivku   nutné   tři koncentrační hladiny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 smtClean="0"/>
              <a:t>                 - </a:t>
            </a:r>
            <a:r>
              <a:rPr lang="cs-CZ" altLang="cs-CZ" sz="2800" b="1" dirty="0" err="1" smtClean="0"/>
              <a:t>potenciometrie</a:t>
            </a:r>
            <a:endParaRPr lang="cs-CZ" altLang="cs-CZ" sz="2800" b="1" dirty="0" smtClean="0"/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Doba analýzy - test do 5 minut  </a:t>
            </a:r>
          </a:p>
        </p:txBody>
      </p:sp>
      <p:pic>
        <p:nvPicPr>
          <p:cNvPr id="67588" name="Picture 6" descr="J &amp; J Vitros 950">
            <a:hlinkClick r:id="rId2" tooltip="J &amp; J Vitros 950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24400"/>
            <a:ext cx="16573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6135688" y="6165850"/>
            <a:ext cx="2757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latin typeface="Arial" charset="0"/>
              </a:rPr>
              <a:t>J a J Vitros 950, Ortho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1216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smtClean="0"/>
              <a:t>Znaky moderních analyzátorů -trendy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296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Detekce sraženiny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Výměna reagencií za chodu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Integrovaná chemie a imunochemie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Efektivní distribuce vzorků – krátký TAT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Malý objem kyvety, malý mrtvý objem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Kazetové reagencie bez přípravy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Minimální doba údržby – za chodu?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Široká nabídka vyšetření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Instalace metod s využitím webu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Možnost nainstalovat metodu jiného výrobce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Měření sérových indexů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Konsolidace laboratoří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Proces spojování laboratoří pracujících v různých oborech do jednoho celku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Spojení oddělení biochemie, hematologie a mikrobiologie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Zachování samostatnosti jednotlivých oborů – interpretace výsledků specialistou -  v čele laboratorního celku manažer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Analýza některých testů na společném přístroji (imunochemické analyzátory - testy biochemické i sérologické)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Flexibilní personál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 malých nemocnicích v ČR již proběhla před mnoha lety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 současnosti v soukromých velkých laboratořích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Centralizace 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Spojování pracovišť stejného oboru s ní vytvořením větších laboratorních celků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Možnost provádět široké spektrum laboratorních vyšetření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Přísun vzorků často svozem biologického materiálu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Proces centralizace a konsolidace bývá s výhodou kombinován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67151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Princip analyzátoru - fotometr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736"/>
            <a:ext cx="8229600" cy="5472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b="1" i="1" dirty="0" smtClean="0"/>
              <a:t>Zdroj světelného záření-monochromátor- absorpční prostředí-detektor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zdroj - </a:t>
            </a:r>
            <a:r>
              <a:rPr lang="cs-CZ" altLang="cs-CZ" sz="2800" dirty="0" smtClean="0">
                <a:solidFill>
                  <a:srgbClr val="C00000"/>
                </a:solidFill>
              </a:rPr>
              <a:t>halogenová lampa</a:t>
            </a:r>
            <a:r>
              <a:rPr lang="cs-CZ" altLang="cs-CZ" sz="2800" dirty="0" smtClean="0"/>
              <a:t>  nebo  xenonová výbojka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Světelný  paprsek  spojitého  spektra  je  po průchodu  absorpčním  prostředím (</a:t>
            </a:r>
            <a:r>
              <a:rPr lang="cs-CZ" altLang="cs-CZ" sz="2800" dirty="0" smtClean="0">
                <a:solidFill>
                  <a:srgbClr val="C00000"/>
                </a:solidFill>
              </a:rPr>
              <a:t>kyvetou</a:t>
            </a:r>
            <a:r>
              <a:rPr lang="cs-CZ" altLang="cs-CZ" sz="2800" dirty="0" smtClean="0"/>
              <a:t>) rozložen monochromátorem (optická mřížka)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paprsky s definovanou vlnovou délkou (monochromatické záření)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>
                <a:solidFill>
                  <a:srgbClr val="C00000"/>
                </a:solidFill>
              </a:rPr>
              <a:t>detektor - diodové pole </a:t>
            </a:r>
            <a:r>
              <a:rPr lang="cs-CZ" altLang="cs-CZ" sz="2800" dirty="0" smtClean="0"/>
              <a:t>(</a:t>
            </a:r>
            <a:r>
              <a:rPr lang="cs-CZ" altLang="cs-CZ" sz="2800" dirty="0" err="1" smtClean="0"/>
              <a:t>diode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array</a:t>
            </a:r>
            <a:r>
              <a:rPr lang="cs-CZ" altLang="cs-CZ" sz="2800" dirty="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změny absorbance zaznamenány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694726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1" name="Group 199"/>
          <p:cNvGraphicFramePr>
            <a:graphicFrameLocks noGrp="1"/>
          </p:cNvGraphicFramePr>
          <p:nvPr/>
        </p:nvGraphicFramePr>
        <p:xfrm>
          <a:off x="0" y="692150"/>
          <a:ext cx="9144000" cy="5341938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8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konstrukce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kontinuální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Technicon 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diskrétní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LX20, Hitachi, Olympus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způsobu zpracování vzorků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 metodách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Epos, Centrifichem (pouze jedna metoda, pak výměna reagencií)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2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 vzorcích pacientů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Random access</a:t>
                      </a:r>
                      <a:endParaRPr kumimoji="0" lang="cs-CZ" altLang="cs-CZ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provozu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selektivní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Výběr metod pro jednotlivé vzorky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8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neselektivní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1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vazby na reagencie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uzavřené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otevřené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26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výkonu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velkokapacitní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48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nízkokapacitní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2051720" y="0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   Rozdělení  analyzátorů</a:t>
            </a:r>
            <a:endParaRPr lang="cs-CZ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Kontinuální</a:t>
            </a:r>
            <a:r>
              <a:rPr lang="cs-CZ" altLang="cs-CZ" sz="3200" b="1" smtClean="0">
                <a:solidFill>
                  <a:srgbClr val="CC3300"/>
                </a:solidFill>
              </a:rPr>
              <a:t> analyzátory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Procesy kontinuálně v hadičkovém systému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Oddělení vzorku a reagencií bublinami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V místě rozšíření hadičky smíchání a start reakce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Temperace dalšího úseku hadiček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Měření v průtokové kyvetě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Pouze po metodách (ne další vývoj)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2402</TotalTime>
  <Words>2326</Words>
  <Application>Microsoft Office PowerPoint</Application>
  <PresentationFormat>Předvádění na obrazovce (4:3)</PresentationFormat>
  <Paragraphs>394</Paragraphs>
  <Slides>65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1" baseType="lpstr">
      <vt:lpstr>Arial</vt:lpstr>
      <vt:lpstr>Tahoma</vt:lpstr>
      <vt:lpstr>Times New Roman</vt:lpstr>
      <vt:lpstr>Wingdings</vt:lpstr>
      <vt:lpstr>Textura</vt:lpstr>
      <vt:lpstr>Snímek</vt:lpstr>
      <vt:lpstr>Automatizace laboratorního provozu, konsolidace a integrace</vt:lpstr>
      <vt:lpstr>Automatické biochemické analyzátory</vt:lpstr>
      <vt:lpstr>Automatické (biochemické) analyzátory</vt:lpstr>
      <vt:lpstr>            DxA5000, Beckman</vt:lpstr>
      <vt:lpstr>Zdroj světelného záření-monochromátor- absorpční prostředí-detektor </vt:lpstr>
      <vt:lpstr>1. Princip analyzátoru - fotometr</vt:lpstr>
      <vt:lpstr>Princip analyzátoru - fotometr</vt:lpstr>
      <vt:lpstr>Prezentace aplikace PowerPoint</vt:lpstr>
      <vt:lpstr>Kontinuální analyzátory</vt:lpstr>
      <vt:lpstr>Diskrétní automatické analyzátory</vt:lpstr>
      <vt:lpstr>Hlavní součásti automatického analyzátoru</vt:lpstr>
      <vt:lpstr>Prezentace aplikace PowerPoint</vt:lpstr>
      <vt:lpstr>Prezentace aplikace PowerPoint</vt:lpstr>
      <vt:lpstr>Prezentace aplikace PowerPoint</vt:lpstr>
      <vt:lpstr>Hlavní součásti automatického analyzátoru</vt:lpstr>
      <vt:lpstr>Prezentace aplikace PowerPoint</vt:lpstr>
      <vt:lpstr>Hlavní součásti automatického analyzátoru</vt:lpstr>
      <vt:lpstr>Hlavní součásti automatického analyzátoru</vt:lpstr>
      <vt:lpstr>Prezentace aplikace PowerPoint</vt:lpstr>
      <vt:lpstr>Hlavní součásti automatického analyzátoru</vt:lpstr>
      <vt:lpstr>Hlavní součásti automatického analyzátoru</vt:lpstr>
      <vt:lpstr>Hlavní součásti automatického analyzátoru</vt:lpstr>
      <vt:lpstr>Levey-Jenningův graf</vt:lpstr>
      <vt:lpstr>Zavedení automatických analyzátorů do klinické laboratorní praxe umožnilo: </vt:lpstr>
      <vt:lpstr>Globální rozložení diagnostického průmyslu</vt:lpstr>
      <vt:lpstr>Integrace</vt:lpstr>
      <vt:lpstr>Modular PPE, Roche</vt:lpstr>
      <vt:lpstr>Prezentace aplikace PowerPoint</vt:lpstr>
      <vt:lpstr>Cobas 6000 , Roche </vt:lpstr>
      <vt:lpstr>Cobas 6000 , Roche </vt:lpstr>
      <vt:lpstr>Prezentace aplikace PowerPoint</vt:lpstr>
      <vt:lpstr>Cobas pro</vt:lpstr>
      <vt:lpstr>Robotické vkládání reagencií do cobas pro robot Kenji na kongresu Euromedlab 2019</vt:lpstr>
      <vt:lpstr>Prezentace aplikace PowerPoint</vt:lpstr>
      <vt:lpstr>Cobas 8000, Roche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ADVIA® 2400 , Siemens </vt:lpstr>
      <vt:lpstr>ADVIA® 2400, Siemens</vt:lpstr>
      <vt:lpstr>Propojení  2x Advia 1600 a Advia Centaur - Siemens</vt:lpstr>
      <vt:lpstr>Prezentace aplikace PowerPoint</vt:lpstr>
      <vt:lpstr>Prezentace aplikace PowerPoint</vt:lpstr>
      <vt:lpstr>Attelica, Siemens </vt:lpstr>
      <vt:lpstr>Atellica, Siemens </vt:lpstr>
      <vt:lpstr>Atellica, Siemens </vt:lpstr>
      <vt:lpstr>Atellica, Siemens </vt:lpstr>
      <vt:lpstr>Aliniti, Abbott</vt:lpstr>
      <vt:lpstr>ARCHITECT c8000, Abbott </vt:lpstr>
      <vt:lpstr>ARCHITECT c8000 </vt:lpstr>
      <vt:lpstr>Prezentace aplikace PowerPoint</vt:lpstr>
      <vt:lpstr>Prezentace aplikace PowerPoint</vt:lpstr>
      <vt:lpstr>AU5800, Beckman (vlastní Danaher)</vt:lpstr>
      <vt:lpstr>AU5800, Beckman</vt:lpstr>
      <vt:lpstr>Biochemický analyzátor DxC 700 AU, Beckman (novinka)</vt:lpstr>
      <vt:lpstr>Biochemické analyzátory řady  UniCel® DxC, Beckman  </vt:lpstr>
      <vt:lpstr>Biochemické analyzátory řady  UniCel® DxC  </vt:lpstr>
      <vt:lpstr>Prezentace aplikace PowerPoint</vt:lpstr>
      <vt:lpstr>CS-6400, Dirui  </vt:lpstr>
      <vt:lpstr>Prezentace aplikace PowerPoint</vt:lpstr>
      <vt:lpstr>Znaky moderních analyzátorů -trendy </vt:lpstr>
      <vt:lpstr>Konsolidace laboratoří </vt:lpstr>
      <vt:lpstr>Centralizace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Automatické biochemické analyzátory</dc:title>
  <dc:creator>OEM Installed</dc:creator>
  <cp:lastModifiedBy>Beňovská Miroslava</cp:lastModifiedBy>
  <cp:revision>66</cp:revision>
  <dcterms:created xsi:type="dcterms:W3CDTF">2006-03-26T21:54:08Z</dcterms:created>
  <dcterms:modified xsi:type="dcterms:W3CDTF">2021-12-09T16:50:48Z</dcterms:modified>
</cp:coreProperties>
</file>