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7" r:id="rId4"/>
    <p:sldId id="269" r:id="rId5"/>
    <p:sldId id="270" r:id="rId6"/>
    <p:sldId id="271" r:id="rId7"/>
    <p:sldId id="272" r:id="rId8"/>
    <p:sldId id="274" r:id="rId9"/>
    <p:sldId id="288" r:id="rId10"/>
    <p:sldId id="273" r:id="rId11"/>
    <p:sldId id="286" r:id="rId12"/>
    <p:sldId id="279" r:id="rId13"/>
    <p:sldId id="276" r:id="rId14"/>
    <p:sldId id="278" r:id="rId15"/>
    <p:sldId id="294" r:id="rId16"/>
    <p:sldId id="280" r:id="rId17"/>
    <p:sldId id="281" r:id="rId18"/>
    <p:sldId id="282" r:id="rId19"/>
    <p:sldId id="283" r:id="rId20"/>
    <p:sldId id="287" r:id="rId21"/>
    <p:sldId id="289" r:id="rId22"/>
    <p:sldId id="290" r:id="rId23"/>
    <p:sldId id="291" r:id="rId24"/>
    <p:sldId id="284" r:id="rId25"/>
    <p:sldId id="285" r:id="rId26"/>
    <p:sldId id="292" r:id="rId27"/>
    <p:sldId id="293" r:id="rId28"/>
    <p:sldId id="257" r:id="rId29"/>
    <p:sldId id="258" r:id="rId30"/>
    <p:sldId id="259" r:id="rId31"/>
    <p:sldId id="260" r:id="rId32"/>
    <p:sldId id="261" r:id="rId33"/>
    <p:sldId id="262" r:id="rId34"/>
    <p:sldId id="263" r:id="rId35"/>
    <p:sldId id="264" r:id="rId36"/>
    <p:sldId id="265" r:id="rId37"/>
    <p:sldId id="266" r:id="rId38"/>
    <p:sldId id="267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B7E0-55BE-4A31-848F-139F31AE2041}" type="datetimeFigureOut">
              <a:rPr lang="cs-CZ" smtClean="0"/>
              <a:t>08.09.2020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89BD-CB23-46E6-BB9D-BDCA3216E0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20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B7E0-55BE-4A31-848F-139F31AE2041}" type="datetimeFigureOut">
              <a:rPr lang="cs-CZ" smtClean="0"/>
              <a:t>08.09.2020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89BD-CB23-46E6-BB9D-BDCA3216E0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97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B7E0-55BE-4A31-848F-139F31AE2041}" type="datetimeFigureOut">
              <a:rPr lang="cs-CZ" smtClean="0"/>
              <a:t>08.09.2020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89BD-CB23-46E6-BB9D-BDCA3216E0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43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B7E0-55BE-4A31-848F-139F31AE2041}" type="datetimeFigureOut">
              <a:rPr lang="cs-CZ" smtClean="0"/>
              <a:t>08.09.2020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89BD-CB23-46E6-BB9D-BDCA3216E0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678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B7E0-55BE-4A31-848F-139F31AE2041}" type="datetimeFigureOut">
              <a:rPr lang="cs-CZ" smtClean="0"/>
              <a:t>08.09.2020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89BD-CB23-46E6-BB9D-BDCA3216E0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96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B7E0-55BE-4A31-848F-139F31AE2041}" type="datetimeFigureOut">
              <a:rPr lang="cs-CZ" smtClean="0"/>
              <a:t>08.09.2020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89BD-CB23-46E6-BB9D-BDCA3216E0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81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B7E0-55BE-4A31-848F-139F31AE2041}" type="datetimeFigureOut">
              <a:rPr lang="cs-CZ" smtClean="0"/>
              <a:t>08.09.2020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89BD-CB23-46E6-BB9D-BDCA3216E0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42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B7E0-55BE-4A31-848F-139F31AE2041}" type="datetimeFigureOut">
              <a:rPr lang="cs-CZ" smtClean="0"/>
              <a:t>08.09.2020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89BD-CB23-46E6-BB9D-BDCA3216E0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19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B7E0-55BE-4A31-848F-139F31AE2041}" type="datetimeFigureOut">
              <a:rPr lang="cs-CZ" smtClean="0"/>
              <a:t>08.09.2020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89BD-CB23-46E6-BB9D-BDCA3216E0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97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B7E0-55BE-4A31-848F-139F31AE2041}" type="datetimeFigureOut">
              <a:rPr lang="cs-CZ" smtClean="0"/>
              <a:t>08.09.2020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89BD-CB23-46E6-BB9D-BDCA3216E0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37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B7E0-55BE-4A31-848F-139F31AE2041}" type="datetimeFigureOut">
              <a:rPr lang="cs-CZ" smtClean="0"/>
              <a:t>08.09.2020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89BD-CB23-46E6-BB9D-BDCA3216E0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03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5B7E0-55BE-4A31-848F-139F31AE2041}" type="datetimeFigureOut">
              <a:rPr lang="cs-CZ" smtClean="0"/>
              <a:t>08.09.2020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289BD-CB23-46E6-BB9D-BDCA3216E0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44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Předoperační příprava, pooperační péče. Léčba bolesti.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(nelékařské obory)</a:t>
            </a:r>
          </a:p>
          <a:p>
            <a:endParaRPr lang="cs-CZ" dirty="0"/>
          </a:p>
          <a:p>
            <a:r>
              <a:rPr lang="cs-CZ" dirty="0" smtClean="0"/>
              <a:t>Zpracovala: MUDr. Ivanecká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4649" t="14385" r="51009" b="68427"/>
          <a:stretch/>
        </p:blipFill>
        <p:spPr>
          <a:xfrm>
            <a:off x="0" y="0"/>
            <a:ext cx="4451683" cy="196515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994098" y="5759116"/>
            <a:ext cx="972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/>
              <a:t>Chirurgická klinika Lékařské fakulty Masarykovy Univerzity a Fakultní nemocnice Brno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294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Místní příprava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altLang="cs-CZ" dirty="0" smtClean="0"/>
              <a:t>vyprázdnění </a:t>
            </a:r>
            <a:r>
              <a:rPr lang="cs-CZ" altLang="cs-CZ" dirty="0"/>
              <a:t>tlustého </a:t>
            </a:r>
            <a:r>
              <a:rPr lang="cs-CZ" altLang="cs-CZ" dirty="0" smtClean="0"/>
              <a:t>střeva – plánované výkony na GIT</a:t>
            </a:r>
            <a:endParaRPr lang="cs-CZ" altLang="cs-CZ" dirty="0"/>
          </a:p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r>
              <a:rPr lang="cs-CZ" altLang="cs-CZ" dirty="0" smtClean="0"/>
              <a:t>příprava </a:t>
            </a:r>
            <a:r>
              <a:rPr lang="cs-CZ" altLang="cs-CZ" dirty="0"/>
              <a:t>operačního </a:t>
            </a:r>
            <a:r>
              <a:rPr lang="cs-CZ" altLang="cs-CZ" dirty="0" smtClean="0"/>
              <a:t>pole - oholení</a:t>
            </a:r>
            <a:endParaRPr lang="cs-CZ" altLang="cs-CZ" dirty="0"/>
          </a:p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r>
              <a:rPr lang="cs-CZ" altLang="cs-CZ" dirty="0" smtClean="0"/>
              <a:t>bandáž </a:t>
            </a:r>
            <a:r>
              <a:rPr lang="cs-CZ" altLang="cs-CZ" dirty="0"/>
              <a:t>dolních končetin</a:t>
            </a:r>
          </a:p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r>
              <a:rPr lang="cs-CZ" altLang="cs-CZ" dirty="0" smtClean="0"/>
              <a:t>sejmutí </a:t>
            </a:r>
            <a:r>
              <a:rPr lang="cs-CZ" altLang="cs-CZ" dirty="0"/>
              <a:t>ozdob</a:t>
            </a:r>
          </a:p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r>
              <a:rPr lang="cs-CZ" altLang="cs-CZ" dirty="0" smtClean="0"/>
              <a:t>vyjmutí </a:t>
            </a:r>
            <a:r>
              <a:rPr lang="cs-CZ" altLang="cs-CZ" dirty="0"/>
              <a:t>zubní </a:t>
            </a:r>
            <a:r>
              <a:rPr lang="cs-CZ" altLang="cs-CZ" dirty="0" smtClean="0"/>
              <a:t>protézy</a:t>
            </a:r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dirty="0"/>
              <a:t>z</a:t>
            </a:r>
            <a:r>
              <a:rPr lang="cs-CZ" altLang="cs-CZ" dirty="0" smtClean="0"/>
              <a:t>aznačení strany u stranových výkonů (pravá/levá)</a:t>
            </a:r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dirty="0" smtClean="0"/>
              <a:t>žilní vstup – periferní žilní katetr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251" y="803321"/>
            <a:ext cx="5173960" cy="435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06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064" y="595287"/>
            <a:ext cx="5445413" cy="306231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424" y="3143258"/>
            <a:ext cx="5367171" cy="302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7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Místní příprava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U rozsáhlých výkonů: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Zavedení centrálního žilního katetru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Zavedení epidurálního katetru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437" y="564407"/>
            <a:ext cx="3677265" cy="272966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b="15871"/>
          <a:stretch/>
        </p:blipFill>
        <p:spPr>
          <a:xfrm>
            <a:off x="6897508" y="3567605"/>
            <a:ext cx="4456292" cy="274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86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Lačnění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Obecně: poslední jídlo v 18:00 den před plánovaným výkonem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poslední tekutiny ve 24:00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Akutní výkon: minimálně 6 hodin bez jídla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Není nutno v případě výkonu v lokální anestesii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2421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Peroperační</a:t>
            </a:r>
            <a:r>
              <a:rPr lang="cs-CZ" dirty="0" smtClean="0"/>
              <a:t> příprava na sále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cévní vstupy – další periferní katetr, centrální žilní katetr, arteriální katetr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</a:t>
            </a:r>
            <a:r>
              <a:rPr lang="cs-CZ" dirty="0" smtClean="0"/>
              <a:t>očový katetr – pokud je předpoklad výkonu delšího než 3 hodiny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</a:t>
            </a:r>
            <a:r>
              <a:rPr lang="cs-CZ" dirty="0" smtClean="0"/>
              <a:t>esinfekce operačního pole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n</a:t>
            </a:r>
            <a:r>
              <a:rPr lang="cs-CZ" dirty="0" err="1" smtClean="0"/>
              <a:t>asogastrická</a:t>
            </a:r>
            <a:r>
              <a:rPr lang="cs-CZ" dirty="0" smtClean="0"/>
              <a:t> sonda – výkony na GIT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</a:t>
            </a:r>
            <a:r>
              <a:rPr lang="cs-CZ" dirty="0" smtClean="0"/>
              <a:t>ajištění dýchacích cest – </a:t>
            </a:r>
            <a:r>
              <a:rPr lang="cs-CZ" dirty="0" err="1" smtClean="0"/>
              <a:t>laryngeální</a:t>
            </a:r>
            <a:r>
              <a:rPr lang="cs-CZ" dirty="0" smtClean="0"/>
              <a:t> maska, </a:t>
            </a:r>
            <a:r>
              <a:rPr lang="cs-CZ" dirty="0" err="1" smtClean="0"/>
              <a:t>orotracheální</a:t>
            </a:r>
            <a:r>
              <a:rPr lang="cs-CZ" dirty="0" smtClean="0"/>
              <a:t> intubace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9245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2861" y="365125"/>
            <a:ext cx="10520939" cy="615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53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Pooperační péče – kde probíhá?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</a:t>
            </a:r>
            <a:r>
              <a:rPr lang="cs-CZ" dirty="0" smtClean="0"/>
              <a:t>o obnovy vitálních funkcí na sále za kontroly anestesiologem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s</a:t>
            </a:r>
            <a:r>
              <a:rPr lang="cs-CZ" dirty="0" smtClean="0"/>
              <a:t>tabilní pacient po nerizikovém výkonu – </a:t>
            </a:r>
            <a:r>
              <a:rPr lang="cs-CZ" dirty="0" err="1" smtClean="0"/>
              <a:t>dospávací</a:t>
            </a:r>
            <a:r>
              <a:rPr lang="cs-CZ" dirty="0" smtClean="0"/>
              <a:t> pokoj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p</a:t>
            </a:r>
            <a:r>
              <a:rPr lang="cs-CZ" dirty="0" err="1" smtClean="0"/>
              <a:t>olymorbidní</a:t>
            </a:r>
            <a:r>
              <a:rPr lang="cs-CZ" dirty="0" smtClean="0"/>
              <a:t> pacient/rozsáhlý výkon – JIP x ARO</a:t>
            </a:r>
          </a:p>
        </p:txBody>
      </p:sp>
    </p:spTree>
    <p:extLst>
      <p:ext uri="{BB962C8B-B14F-4D97-AF65-F5344CB8AC3E}">
        <p14:creationId xmlns:p14="http://schemas.microsoft.com/office/powerpoint/2010/main" val="2296847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Pooperační péče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m</a:t>
            </a:r>
            <a:r>
              <a:rPr lang="cs-CZ" dirty="0" smtClean="0"/>
              <a:t>onitorované lůžko</a:t>
            </a:r>
          </a:p>
          <a:p>
            <a:pPr>
              <a:buFontTx/>
              <a:buChar char="-"/>
            </a:pPr>
            <a:r>
              <a:rPr lang="cs-CZ" dirty="0" smtClean="0"/>
              <a:t>minimum: TK, TF, saturace, dechová frekvence, stav vědomí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Pokud je pacient 1-2hod. stabilní, překlad na standardní oddělení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13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Pooperační péče - JIP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Symptomatická intenzivní péče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Stabilizace vnitřního prostředí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Po stabilizaci překlad na standardní oddělení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8651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-15875"/>
            <a:ext cx="6870700" cy="213995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Jak budu pacienta na JIP nejen po operaci sledovat?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dirty="0" smtClean="0"/>
          </a:p>
          <a:p>
            <a:pPr marL="0" indent="0" eaLnBrk="1" hangingPunct="1">
              <a:buNone/>
            </a:pPr>
            <a:r>
              <a:rPr lang="cs-CZ" altLang="cs-CZ" dirty="0" smtClean="0"/>
              <a:t>EKG, TK, saturace, diuréza – </a:t>
            </a:r>
            <a:r>
              <a:rPr lang="cs-CZ" altLang="cs-CZ" dirty="0" err="1" smtClean="0"/>
              <a:t>bazál</a:t>
            </a:r>
            <a:r>
              <a:rPr lang="cs-CZ" altLang="cs-CZ" dirty="0" smtClean="0"/>
              <a:t>!!!!</a:t>
            </a:r>
          </a:p>
          <a:p>
            <a:pPr marL="0" indent="0" eaLnBrk="1" hangingPunct="1">
              <a:buNone/>
            </a:pPr>
            <a:endParaRPr lang="cs-CZ" altLang="cs-CZ" dirty="0" smtClean="0"/>
          </a:p>
          <a:p>
            <a:pPr marL="0" indent="0" eaLnBrk="1" hangingPunct="1">
              <a:buNone/>
            </a:pPr>
            <a:r>
              <a:rPr lang="cs-CZ" altLang="cs-CZ" dirty="0" smtClean="0"/>
              <a:t>Výběrově: IBP, CVP, ETCO2, rozšířená </a:t>
            </a:r>
            <a:r>
              <a:rPr lang="cs-CZ" altLang="cs-CZ" dirty="0" err="1" smtClean="0"/>
              <a:t>hemodynamika</a:t>
            </a:r>
            <a:r>
              <a:rPr lang="cs-CZ" altLang="cs-CZ" dirty="0" smtClean="0"/>
              <a:t>,…</a:t>
            </a:r>
          </a:p>
          <a:p>
            <a:pPr marL="0" indent="0" eaLnBrk="1" hangingPunct="1">
              <a:buNone/>
            </a:pPr>
            <a:endParaRPr lang="cs-CZ" altLang="cs-CZ" dirty="0" smtClean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cs-CZ" altLang="cs-CZ" dirty="0" smtClean="0">
                <a:solidFill>
                  <a:srgbClr val="FF0000"/>
                </a:solidFill>
              </a:rPr>
              <a:t>A HLAVNĚ KLINICKY!!!!</a:t>
            </a:r>
          </a:p>
          <a:p>
            <a:pPr marL="0" indent="0" eaLnBrk="1" hangingPunct="1">
              <a:buNone/>
            </a:pPr>
            <a:endParaRPr lang="cs-CZ" altLang="cs-CZ" dirty="0" smtClean="0"/>
          </a:p>
          <a:p>
            <a:pPr marL="0" indent="0" eaLnBrk="1" hangingPunct="1">
              <a:buNone/>
            </a:pPr>
            <a:r>
              <a:rPr lang="cs-CZ" altLang="cs-CZ" dirty="0" smtClean="0"/>
              <a:t>A taky trendově</a:t>
            </a:r>
          </a:p>
        </p:txBody>
      </p:sp>
    </p:spTree>
    <p:extLst>
      <p:ext uri="{BB962C8B-B14F-4D97-AF65-F5344CB8AC3E}">
        <p14:creationId xmlns:p14="http://schemas.microsoft.com/office/powerpoint/2010/main" val="399104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Předoperační příprava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dirty="0"/>
              <a:t>Začíná v okamžiku rozhodnutí  o operační revizi, tedy ještě před přijetím na chirurgické oddělení.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010" y="2881054"/>
            <a:ext cx="5709861" cy="336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89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577" y="853217"/>
            <a:ext cx="6242845" cy="51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Pooperační péče - rehabilitace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268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oloha nemocného po OP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s</a:t>
            </a:r>
            <a:r>
              <a:rPr lang="cs-CZ" dirty="0" smtClean="0"/>
              <a:t>naha o mobilizaci do stoje již večer v den operace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5496" t="22704" r="5225" b="28888"/>
          <a:stretch/>
        </p:blipFill>
        <p:spPr>
          <a:xfrm>
            <a:off x="1491049" y="2273643"/>
            <a:ext cx="8163697" cy="33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56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Pooperační péče - močení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542717" y="449627"/>
            <a:ext cx="3957537" cy="3216284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cestou PMK (permanentní močový katetr) zavedeném na sále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s</a:t>
            </a:r>
            <a:r>
              <a:rPr lang="cs-CZ" dirty="0" smtClean="0"/>
              <a:t>pontánní – do 8 hod. po OP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pokud se pacient nevymočí, nutno zavézt PMK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</a:t>
            </a:r>
            <a:r>
              <a:rPr lang="cs-CZ" dirty="0" smtClean="0"/>
              <a:t>a JIP sledování bilance tekutin – kolik pacient vypije + kolik dostane infuzí v poměru kolik vymočí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1948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Pooperační péče – plyny a stolice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roblém u OP na GIT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o</a:t>
            </a:r>
            <a:r>
              <a:rPr lang="cs-CZ" dirty="0" smtClean="0"/>
              <a:t>bvykle do 3.-4. pooperační dne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okud ne – paralytický ileus/komplikace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odpora peristaltiky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acient se </a:t>
            </a:r>
            <a:r>
              <a:rPr lang="cs-CZ" dirty="0" err="1" smtClean="0"/>
              <a:t>stomií</a:t>
            </a:r>
            <a:r>
              <a:rPr lang="cs-CZ" dirty="0" smtClean="0"/>
              <a:t> – nácvik ošetřování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550" y="1825625"/>
            <a:ext cx="31432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54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Pooperační péče – péče o ránu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rvní převaz za 48h po OP – pokud není </a:t>
            </a:r>
            <a:r>
              <a:rPr lang="cs-CZ" dirty="0" err="1" smtClean="0"/>
              <a:t>prosak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extrakce drénů – dle charakteru a množství sekrece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</a:t>
            </a:r>
            <a:r>
              <a:rPr lang="cs-CZ" dirty="0" smtClean="0"/>
              <a:t>ruhý převaz 5. pooperační den, event. možno nechat ránu nekrytou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Extrakce stehů 10-14 den – většinou již při ambulantní kontrole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9451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Pooperační péče – zátěž stravou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</a:t>
            </a:r>
            <a:r>
              <a:rPr lang="cs-CZ" dirty="0" smtClean="0"/>
              <a:t> den OP – čaj za 2h po probuzení</a:t>
            </a:r>
          </a:p>
          <a:p>
            <a:pPr marL="0" indent="0">
              <a:buNone/>
            </a:pPr>
            <a:endParaRPr lang="cs-CZ" dirty="0" smtClean="0"/>
          </a:p>
          <a:p>
            <a:pPr marL="514350" indent="-514350">
              <a:buAutoNum type="arabicPeriod"/>
            </a:pPr>
            <a:r>
              <a:rPr lang="cs-CZ" dirty="0"/>
              <a:t>pooperační den - závisí od charakteru výkonu</a:t>
            </a:r>
          </a:p>
          <a:p>
            <a:pPr marL="457200" lvl="1" indent="0">
              <a:buNone/>
            </a:pPr>
            <a:r>
              <a:rPr lang="cs-CZ" dirty="0"/>
              <a:t>	výkon mimo GIT – plná zátěž stravou</a:t>
            </a:r>
          </a:p>
          <a:p>
            <a:pPr marL="457200" lvl="1" indent="0">
              <a:buNone/>
            </a:pPr>
            <a:r>
              <a:rPr lang="cs-CZ" dirty="0"/>
              <a:t>	výkon na GIT – postupná zátěž přes bujón a tekutou stravu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s</a:t>
            </a:r>
            <a:r>
              <a:rPr lang="cs-CZ" dirty="0" err="1" smtClean="0"/>
              <a:t>ondová</a:t>
            </a:r>
            <a:r>
              <a:rPr lang="cs-CZ" dirty="0" smtClean="0"/>
              <a:t> výživa – funkční vstřebávání z tenkého střeva</a:t>
            </a:r>
          </a:p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arenterální výživa –  nefunkční vstřebávání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0197"/>
          <a:stretch/>
        </p:blipFill>
        <p:spPr>
          <a:xfrm>
            <a:off x="9275805" y="906550"/>
            <a:ext cx="2602887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73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503" y="365125"/>
            <a:ext cx="10758615" cy="1325563"/>
          </a:xfrm>
        </p:spPr>
        <p:txBody>
          <a:bodyPr/>
          <a:lstStyle/>
          <a:p>
            <a:r>
              <a:rPr lang="cs-CZ" dirty="0" smtClean="0"/>
              <a:t>Pooperační péče – tromboembolická prevence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b</a:t>
            </a:r>
            <a:r>
              <a:rPr lang="cs-CZ" dirty="0" smtClean="0"/>
              <a:t>andáže dolních končetin do plné mobilizace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rofylaktické dávkování LMWH (dávka závisí od hmotnosti a komorbidit)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stratifikace pacienta dle rizika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nízké riziko – OP v celkové anestesii (CA) &lt;20 min/OP v 					lokální anestesii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není nutno LMWH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střední riziko – každý pacient po OP v CA &gt;20min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LMWH na 14 dní od OP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vysoké riziko – onkologický pacient, komorbidity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LMWH na 28 dní od OP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7031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Pooperační péče – antibiotika (ATB)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NE PLOŠNĚ !!!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ANO: </a:t>
            </a:r>
          </a:p>
          <a:p>
            <a:pPr marL="0" indent="0">
              <a:buNone/>
            </a:pPr>
            <a:r>
              <a:rPr lang="cs-CZ" dirty="0" smtClean="0"/>
              <a:t>Profylakticky: prodloužená pooperační profylaxe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Terapeuticky: OP pro infekční fokus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cs-CZ" dirty="0" err="1" smtClean="0"/>
              <a:t>nosokomiální</a:t>
            </a:r>
            <a:r>
              <a:rPr lang="cs-CZ" dirty="0" smtClean="0"/>
              <a:t> infekce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3913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93391"/>
            <a:ext cx="10515600" cy="291937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s</a:t>
            </a:r>
            <a:r>
              <a:rPr lang="cs-CZ" dirty="0" smtClean="0"/>
              <a:t>ubjektivní vjem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</a:t>
            </a:r>
            <a:r>
              <a:rPr lang="cs-CZ" dirty="0" smtClean="0"/>
              <a:t>bjektivní příznaky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</a:t>
            </a:r>
            <a:r>
              <a:rPr lang="cs-CZ" dirty="0" smtClean="0"/>
              <a:t>kutní x chronická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669" y="1790519"/>
            <a:ext cx="6479673" cy="3887804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336590" y="4649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Pooperační péče – léčba bolesti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100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464127"/>
            <a:ext cx="8763000" cy="685800"/>
          </a:xfrm>
        </p:spPr>
        <p:txBody>
          <a:bodyPr/>
          <a:lstStyle/>
          <a:p>
            <a:r>
              <a:rPr lang="sk-SK" altLang="cs-CZ" sz="2800" dirty="0" err="1" smtClean="0"/>
              <a:t>Analgézie</a:t>
            </a:r>
            <a:endParaRPr lang="cs-CZ" altLang="cs-CZ" sz="2800" dirty="0"/>
          </a:p>
        </p:txBody>
      </p:sp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1905000" y="2133600"/>
            <a:ext cx="899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buSzTx/>
            </a:pPr>
            <a:endParaRPr lang="cs-CZ" altLang="cs-CZ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7333" name="Rectangle 5"/>
          <p:cNvSpPr>
            <a:spLocks noChangeArrowheads="1"/>
          </p:cNvSpPr>
          <p:nvPr/>
        </p:nvSpPr>
        <p:spPr bwMode="auto">
          <a:xfrm>
            <a:off x="1790700" y="1268396"/>
            <a:ext cx="8534400" cy="495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l" eaLnBrk="0" hangingPunct="0">
              <a:buClr>
                <a:srgbClr val="66FF33"/>
              </a:buClr>
              <a:buSzTx/>
            </a:pPr>
            <a:r>
              <a:rPr lang="cs-CZ" altLang="cs-CZ" sz="2400" dirty="0" smtClean="0"/>
              <a:t>léčba bolesti je důležitá </a:t>
            </a:r>
            <a:r>
              <a:rPr lang="cs-CZ" altLang="cs-CZ" sz="2400" dirty="0"/>
              <a:t>součást pooperační péče </a:t>
            </a:r>
            <a:r>
              <a:rPr lang="cs-CZ" altLang="cs-CZ" sz="2400" dirty="0" smtClean="0"/>
              <a:t>(akutní bolest)</a:t>
            </a:r>
            <a:endParaRPr lang="cs-CZ" altLang="cs-CZ" sz="2400" dirty="0"/>
          </a:p>
          <a:p>
            <a:pPr algn="l" eaLnBrk="0" hangingPunct="0">
              <a:buClr>
                <a:srgbClr val="66FF33"/>
              </a:buClr>
              <a:buSzTx/>
            </a:pPr>
            <a:endParaRPr lang="cs-CZ" altLang="cs-CZ" sz="2400" dirty="0" smtClean="0"/>
          </a:p>
          <a:p>
            <a:pPr algn="l" eaLnBrk="0" hangingPunct="0">
              <a:buClr>
                <a:srgbClr val="66FF33"/>
              </a:buClr>
              <a:buSzTx/>
            </a:pPr>
            <a:r>
              <a:rPr lang="cs-CZ" altLang="cs-CZ" sz="2400" dirty="0"/>
              <a:t>D</a:t>
            </a:r>
            <a:r>
              <a:rPr lang="cs-CZ" altLang="cs-CZ" sz="2400" dirty="0" smtClean="0"/>
              <a:t>ůsledky bolesti:</a:t>
            </a:r>
          </a:p>
          <a:p>
            <a:pPr algn="l" eaLnBrk="0" hangingPunct="0">
              <a:buClr>
                <a:srgbClr val="66FF33"/>
              </a:buClr>
              <a:buSzTx/>
            </a:pPr>
            <a:endParaRPr lang="cs-CZ" altLang="cs-CZ" sz="2400" dirty="0" smtClean="0"/>
          </a:p>
          <a:p>
            <a:pPr algn="l" eaLnBrk="0" hangingPunct="0">
              <a:buClr>
                <a:srgbClr val="66FF33"/>
              </a:buClr>
              <a:buSzTx/>
            </a:pPr>
            <a:r>
              <a:rPr lang="cs-CZ" altLang="cs-CZ" sz="2400" dirty="0" smtClean="0"/>
              <a:t>tachykardie</a:t>
            </a:r>
          </a:p>
          <a:p>
            <a:pPr algn="l" eaLnBrk="0" hangingPunct="0">
              <a:buClr>
                <a:srgbClr val="66FF33"/>
              </a:buClr>
              <a:buSzTx/>
            </a:pPr>
            <a:r>
              <a:rPr lang="cs-CZ" altLang="cs-CZ" sz="2400" dirty="0"/>
              <a:t>h</a:t>
            </a:r>
            <a:r>
              <a:rPr lang="cs-CZ" altLang="cs-CZ" sz="2400" dirty="0" smtClean="0"/>
              <a:t>ypertenze</a:t>
            </a:r>
          </a:p>
          <a:p>
            <a:pPr algn="l" eaLnBrk="0" hangingPunct="0">
              <a:buClr>
                <a:srgbClr val="66FF33"/>
              </a:buClr>
              <a:buSzTx/>
            </a:pPr>
            <a:r>
              <a:rPr lang="cs-CZ" altLang="cs-CZ" sz="2400" dirty="0" smtClean="0"/>
              <a:t>vasokonstrikce</a:t>
            </a:r>
          </a:p>
          <a:p>
            <a:pPr algn="l" eaLnBrk="0" hangingPunct="0">
              <a:buClr>
                <a:srgbClr val="66FF33"/>
              </a:buClr>
              <a:buSzTx/>
            </a:pPr>
            <a:r>
              <a:rPr lang="cs-CZ" altLang="cs-CZ" sz="2400" dirty="0" smtClean="0"/>
              <a:t>zvýšení </a:t>
            </a:r>
            <a:r>
              <a:rPr lang="cs-CZ" altLang="cs-CZ" sz="2400" dirty="0"/>
              <a:t>práce a dráždivosti </a:t>
            </a:r>
            <a:r>
              <a:rPr lang="cs-CZ" altLang="cs-CZ" sz="2400" dirty="0" smtClean="0"/>
              <a:t>srdce</a:t>
            </a:r>
          </a:p>
          <a:p>
            <a:pPr algn="l" eaLnBrk="0" hangingPunct="0">
              <a:buClr>
                <a:srgbClr val="66FF33"/>
              </a:buClr>
              <a:buSzTx/>
            </a:pPr>
            <a:r>
              <a:rPr lang="cs-CZ" altLang="cs-CZ" sz="2400" dirty="0" smtClean="0"/>
              <a:t>zvýšení </a:t>
            </a:r>
            <a:r>
              <a:rPr lang="cs-CZ" altLang="cs-CZ" sz="2400" dirty="0"/>
              <a:t>spotřeby </a:t>
            </a:r>
            <a:r>
              <a:rPr lang="cs-CZ" altLang="cs-CZ" sz="2400" dirty="0" smtClean="0"/>
              <a:t>kyslíku</a:t>
            </a:r>
          </a:p>
          <a:p>
            <a:pPr algn="l" eaLnBrk="0" hangingPunct="0">
              <a:buClr>
                <a:srgbClr val="66FF33"/>
              </a:buClr>
              <a:buSzTx/>
            </a:pPr>
            <a:r>
              <a:rPr lang="cs-CZ" altLang="cs-CZ" sz="2400" dirty="0"/>
              <a:t>z</a:t>
            </a:r>
            <a:r>
              <a:rPr lang="cs-CZ" altLang="cs-CZ" sz="2400" dirty="0" smtClean="0"/>
              <a:t>výšení viskozity krve</a:t>
            </a:r>
          </a:p>
          <a:p>
            <a:pPr algn="l" eaLnBrk="0" hangingPunct="0">
              <a:buClr>
                <a:srgbClr val="66FF33"/>
              </a:buClr>
              <a:buSzTx/>
            </a:pPr>
            <a:r>
              <a:rPr lang="cs-CZ" altLang="cs-CZ" sz="2400" dirty="0"/>
              <a:t>h</a:t>
            </a:r>
            <a:r>
              <a:rPr lang="cs-CZ" altLang="cs-CZ" sz="2400" dirty="0" smtClean="0"/>
              <a:t>yperglykémie</a:t>
            </a:r>
          </a:p>
          <a:p>
            <a:pPr algn="l" eaLnBrk="0" hangingPunct="0">
              <a:buClr>
                <a:srgbClr val="66FF33"/>
              </a:buClr>
              <a:buSzTx/>
            </a:pPr>
            <a:r>
              <a:rPr lang="cs-CZ" altLang="cs-CZ" sz="2400" dirty="0" smtClean="0"/>
              <a:t>retence sodíku </a:t>
            </a:r>
            <a:r>
              <a:rPr lang="cs-CZ" altLang="cs-CZ" sz="2400" dirty="0"/>
              <a:t>a zvýšené ztráty draslíku</a:t>
            </a:r>
          </a:p>
          <a:p>
            <a:pPr algn="l" eaLnBrk="0" hangingPunct="0">
              <a:buClr>
                <a:srgbClr val="66FF33"/>
              </a:buClr>
              <a:buSzTx/>
              <a:buFont typeface="Wingdings" panose="05000000000000000000" pitchFamily="2" charset="2"/>
              <a:buChar char="Ø"/>
            </a:pPr>
            <a:endParaRPr lang="cs-CZ" altLang="cs-CZ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5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Součásti každé předoperační přípravy je podpis informovaného souhlasu pacienta s plánovaným výkonem a jeho možnými komplikacemi!!!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Podepisuje lékař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V případě nesvéprávného pacienta a dětí, zákonný zástupce, pokud tento není stanoven, nutnost hlášení na soud.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7203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838200"/>
            <a:ext cx="8763000" cy="685800"/>
          </a:xfrm>
        </p:spPr>
        <p:txBody>
          <a:bodyPr/>
          <a:lstStyle/>
          <a:p>
            <a:r>
              <a:rPr lang="sk-SK" altLang="cs-CZ" sz="2800" dirty="0" err="1" smtClean="0"/>
              <a:t>Analgézie</a:t>
            </a:r>
            <a:r>
              <a:rPr lang="cs-CZ" altLang="cs-CZ" sz="2800" dirty="0" smtClean="0"/>
              <a:t> </a:t>
            </a:r>
            <a:r>
              <a:rPr lang="cs-CZ" altLang="cs-CZ" sz="2800" dirty="0"/>
              <a:t>- možnosti</a:t>
            </a:r>
          </a:p>
        </p:txBody>
      </p:sp>
      <p:sp>
        <p:nvSpPr>
          <p:cNvPr id="325636" name="Rectangle 4"/>
          <p:cNvSpPr>
            <a:spLocks noChangeArrowheads="1"/>
          </p:cNvSpPr>
          <p:nvPr/>
        </p:nvSpPr>
        <p:spPr bwMode="auto">
          <a:xfrm>
            <a:off x="1905000" y="2133600"/>
            <a:ext cx="899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buSzTx/>
            </a:pPr>
            <a:endParaRPr lang="cs-CZ" altLang="cs-CZ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5637" name="Rectangle 5"/>
          <p:cNvSpPr>
            <a:spLocks noChangeArrowheads="1"/>
          </p:cNvSpPr>
          <p:nvPr/>
        </p:nvSpPr>
        <p:spPr bwMode="auto">
          <a:xfrm>
            <a:off x="1396538" y="1704109"/>
            <a:ext cx="10241280" cy="193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just">
              <a:buSzTx/>
            </a:pPr>
            <a:endParaRPr lang="cs-CZ" altLang="cs-CZ" sz="2400" dirty="0"/>
          </a:p>
          <a:p>
            <a:pPr algn="l" eaLnBrk="0" hangingPunct="0">
              <a:buClr>
                <a:srgbClr val="66FF33"/>
              </a:buClr>
              <a:buSzTx/>
            </a:pPr>
            <a:r>
              <a:rPr lang="cs-CZ" altLang="cs-CZ" sz="2400" dirty="0"/>
              <a:t>k</a:t>
            </a:r>
            <a:r>
              <a:rPr lang="cs-CZ" altLang="cs-CZ" sz="2400" dirty="0" smtClean="0"/>
              <a:t>lasická: </a:t>
            </a:r>
            <a:r>
              <a:rPr lang="cs-CZ" altLang="cs-CZ" sz="2400" dirty="0"/>
              <a:t>po, </a:t>
            </a:r>
            <a:r>
              <a:rPr lang="cs-CZ" altLang="cs-CZ" sz="2400" dirty="0" err="1"/>
              <a:t>iv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im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sc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pr</a:t>
            </a:r>
            <a:r>
              <a:rPr lang="cs-CZ" altLang="cs-CZ" sz="2400" dirty="0"/>
              <a:t>					</a:t>
            </a:r>
            <a:r>
              <a:rPr lang="cs-CZ" altLang="cs-CZ" sz="2400" dirty="0" smtClean="0"/>
              <a:t> </a:t>
            </a:r>
          </a:p>
          <a:p>
            <a:pPr algn="l" eaLnBrk="0" hangingPunct="0">
              <a:buClr>
                <a:srgbClr val="66FF33"/>
              </a:buClr>
              <a:buSzTx/>
            </a:pPr>
            <a:r>
              <a:rPr lang="cs-CZ" altLang="cs-CZ" sz="2400" dirty="0" smtClean="0"/>
              <a:t>epidurálním katetrem, TAP katetrem </a:t>
            </a:r>
            <a:endParaRPr lang="cs-CZ" altLang="cs-CZ" sz="2400" dirty="0"/>
          </a:p>
          <a:p>
            <a:pPr algn="l" eaLnBrk="0" hangingPunct="0">
              <a:buClr>
                <a:srgbClr val="66FF33"/>
              </a:buClr>
              <a:buSzTx/>
              <a:buFont typeface="Wingdings" panose="05000000000000000000" pitchFamily="2" charset="2"/>
              <a:buChar char="Ø"/>
            </a:pPr>
            <a:endParaRPr lang="cs-CZ" altLang="cs-CZ" sz="2400" dirty="0"/>
          </a:p>
          <a:p>
            <a:pPr algn="l" eaLnBrk="0" hangingPunct="0">
              <a:buClr>
                <a:srgbClr val="66FF33"/>
              </a:buClr>
              <a:buSzTx/>
            </a:pPr>
            <a:r>
              <a:rPr lang="cs-CZ" altLang="cs-CZ" sz="2400" dirty="0" smtClean="0"/>
              <a:t>vyhodnocení </a:t>
            </a:r>
            <a:r>
              <a:rPr lang="cs-CZ" altLang="cs-CZ" sz="2400" dirty="0"/>
              <a:t>spokojenosti nemocných s </a:t>
            </a:r>
            <a:r>
              <a:rPr lang="cs-CZ" altLang="cs-CZ" sz="2400" dirty="0" smtClean="0"/>
              <a:t>kontrolou </a:t>
            </a:r>
            <a:r>
              <a:rPr lang="cs-CZ" altLang="cs-CZ" sz="2400" dirty="0"/>
              <a:t>bolesti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547" y="3823853"/>
            <a:ext cx="51530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Analgetika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l</a:t>
            </a:r>
            <a:r>
              <a:rPr lang="cs-CZ" dirty="0" smtClean="0"/>
              <a:t>éky tlumící bolest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Opiátová - </a:t>
            </a:r>
            <a:r>
              <a:rPr lang="cs-CZ" dirty="0"/>
              <a:t>působí na </a:t>
            </a:r>
            <a:r>
              <a:rPr lang="cs-CZ" dirty="0" err="1"/>
              <a:t>opioidní</a:t>
            </a:r>
            <a:r>
              <a:rPr lang="cs-CZ" dirty="0"/>
              <a:t> receptory v CNS a ostatních tkáních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Neopiátová - </a:t>
            </a:r>
            <a:r>
              <a:rPr lang="cs-CZ" dirty="0"/>
              <a:t>tlumí zánět a blokují tvorbu </a:t>
            </a:r>
            <a:r>
              <a:rPr lang="cs-CZ" dirty="0" smtClean="0"/>
              <a:t>prostaglandinů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6159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Opiátová analgetika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cs-CZ" dirty="0" smtClean="0"/>
              <a:t>přirozené </a:t>
            </a:r>
            <a:r>
              <a:rPr lang="cs-CZ" dirty="0" err="1"/>
              <a:t>opioidy</a:t>
            </a:r>
            <a:r>
              <a:rPr lang="cs-CZ" dirty="0"/>
              <a:t> (alkaloidy) − morfin, kodein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r>
              <a:rPr lang="cs-CZ" dirty="0" err="1" smtClean="0"/>
              <a:t>polosyntetické</a:t>
            </a:r>
            <a:r>
              <a:rPr lang="cs-CZ" dirty="0" smtClean="0"/>
              <a:t> </a:t>
            </a:r>
            <a:r>
              <a:rPr lang="cs-CZ" dirty="0"/>
              <a:t>alkaloidy − </a:t>
            </a:r>
            <a:r>
              <a:rPr lang="cs-CZ" dirty="0" err="1"/>
              <a:t>diacetyl</a:t>
            </a:r>
            <a:r>
              <a:rPr lang="cs-CZ" dirty="0"/>
              <a:t>-morfin (heroin), </a:t>
            </a:r>
            <a:r>
              <a:rPr lang="cs-CZ" dirty="0" err="1"/>
              <a:t>hydromorfon</a:t>
            </a:r>
            <a:r>
              <a:rPr lang="cs-CZ" dirty="0"/>
              <a:t>, </a:t>
            </a:r>
            <a:r>
              <a:rPr lang="cs-CZ" dirty="0" err="1"/>
              <a:t>oxykodon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sz="2400" dirty="0" smtClean="0"/>
              <a:t>syntetické − </a:t>
            </a:r>
            <a:r>
              <a:rPr lang="cs-CZ" sz="2400" dirty="0" err="1" smtClean="0"/>
              <a:t>petidin</a:t>
            </a:r>
            <a:r>
              <a:rPr lang="cs-CZ" sz="2400" dirty="0"/>
              <a:t>, </a:t>
            </a:r>
            <a:r>
              <a:rPr lang="cs-CZ" sz="2400" dirty="0" err="1"/>
              <a:t>fentanyl</a:t>
            </a:r>
            <a:r>
              <a:rPr lang="cs-CZ" sz="2400" dirty="0"/>
              <a:t>, megafon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2653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Opiátová analgetika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Slabé </a:t>
            </a:r>
            <a:r>
              <a:rPr lang="cs-CZ" sz="2400" dirty="0" err="1"/>
              <a:t>opioidy</a:t>
            </a:r>
            <a:r>
              <a:rPr lang="cs-CZ" sz="2400" dirty="0"/>
              <a:t> − může se u nich uplatnit stropový efekt (další zvyšování dávky nevede ke zvýšení účinku)</a:t>
            </a:r>
          </a:p>
          <a:p>
            <a:pPr marL="457200" lvl="1" indent="0">
              <a:buNone/>
            </a:pPr>
            <a:r>
              <a:rPr lang="cs-CZ" dirty="0" smtClean="0"/>
              <a:t>Kodein, </a:t>
            </a:r>
            <a:r>
              <a:rPr lang="cs-CZ" dirty="0" err="1" smtClean="0"/>
              <a:t>Tramadol</a:t>
            </a:r>
            <a:r>
              <a:rPr lang="cs-CZ" dirty="0" smtClean="0"/>
              <a:t>, Dihydrokodein, Pentazocin, </a:t>
            </a:r>
            <a:r>
              <a:rPr lang="cs-CZ" dirty="0" err="1" smtClean="0"/>
              <a:t>Nalbufin</a:t>
            </a:r>
            <a:endParaRPr lang="cs-CZ" dirty="0"/>
          </a:p>
          <a:p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Silné </a:t>
            </a:r>
            <a:r>
              <a:rPr lang="cs-CZ" sz="2400" dirty="0" err="1" smtClean="0"/>
              <a:t>opioidy</a:t>
            </a:r>
            <a:endParaRPr lang="cs-CZ" sz="2400" dirty="0"/>
          </a:p>
          <a:p>
            <a:pPr marL="457200" lvl="1" indent="0">
              <a:buNone/>
            </a:pPr>
            <a:r>
              <a:rPr lang="cs-CZ" dirty="0" smtClean="0"/>
              <a:t>Morfin, </a:t>
            </a:r>
            <a:r>
              <a:rPr lang="cs-CZ" dirty="0" err="1" smtClean="0"/>
              <a:t>Pethidin</a:t>
            </a:r>
            <a:r>
              <a:rPr lang="cs-CZ" dirty="0" smtClean="0"/>
              <a:t>, </a:t>
            </a:r>
            <a:r>
              <a:rPr lang="cs-CZ" dirty="0" err="1" smtClean="0"/>
              <a:t>Hydromorfon</a:t>
            </a:r>
            <a:r>
              <a:rPr lang="cs-CZ" dirty="0" smtClean="0"/>
              <a:t>, </a:t>
            </a:r>
            <a:r>
              <a:rPr lang="cs-CZ" dirty="0" err="1" smtClean="0"/>
              <a:t>Oxykodon</a:t>
            </a:r>
            <a:r>
              <a:rPr lang="cs-CZ" dirty="0" smtClean="0"/>
              <a:t>, Buprenorfin, Piritramid</a:t>
            </a:r>
            <a:endParaRPr lang="cs-CZ" dirty="0"/>
          </a:p>
          <a:p>
            <a:pPr marL="457200" lvl="1" indent="0">
              <a:buNone/>
            </a:pPr>
            <a:r>
              <a:rPr lang="cs-CZ" dirty="0" err="1" smtClean="0"/>
              <a:t>Methadon</a:t>
            </a:r>
            <a:r>
              <a:rPr lang="cs-CZ" dirty="0"/>
              <a:t> </a:t>
            </a:r>
            <a:r>
              <a:rPr lang="cs-CZ" dirty="0" smtClean="0"/>
              <a:t>− </a:t>
            </a:r>
            <a:r>
              <a:rPr lang="cs-CZ" dirty="0"/>
              <a:t>jen jako substituční léčba psychické </a:t>
            </a:r>
            <a:r>
              <a:rPr lang="cs-CZ" dirty="0" smtClean="0"/>
              <a:t>závislosti</a:t>
            </a:r>
          </a:p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22041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Opiátová kniha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 smtClean="0"/>
              <a:t>Opiáty jsou na oddělení v dvojitě uzamčené skříňce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Seznam osob oprávněných zapisovat záznamy včetně podpisových vzorů sester i lékařů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Lékař zapisuje 1xtýdně kontrolu opiátů, případně potvrzuje omyl či rozbitou ampuli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Datum, číslo chorobopisu, jméno pacienta, jméno  sestry, která podává, stav kusů, který zůstává v opiátové lékárně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Příjem do opiátové lékárny provádí staniční sestra červeným zápisem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Nesmí se škrtat – každá oprava s razítkem lékaře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Poslední noc v měsíci inventura sestrou </a:t>
            </a:r>
            <a:r>
              <a:rPr lang="cs-CZ" dirty="0"/>
              <a:t>č</a:t>
            </a:r>
            <a:r>
              <a:rPr lang="cs-CZ" dirty="0" smtClean="0"/>
              <a:t>erveně – podpis vedoucího lékaře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0133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Opiátová kniha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403" y="55447"/>
            <a:ext cx="4846818" cy="680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198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Principy podávání opiátů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U akutní bolesti je indikována intravenózní forma, u chronické bolesti pak perorální.</a:t>
            </a:r>
          </a:p>
          <a:p>
            <a:pPr marL="0" indent="0">
              <a:buNone/>
            </a:pPr>
            <a:r>
              <a:rPr lang="cs-CZ" dirty="0"/>
              <a:t>Titrační podávání od nejmenších dávek.</a:t>
            </a:r>
          </a:p>
          <a:p>
            <a:pPr marL="0" indent="0">
              <a:buNone/>
            </a:pPr>
            <a:r>
              <a:rPr lang="cs-CZ" dirty="0"/>
              <a:t>Zahájení léčby znamená testování </a:t>
            </a:r>
            <a:r>
              <a:rPr lang="cs-CZ" dirty="0" err="1"/>
              <a:t>opioidu</a:t>
            </a:r>
            <a:r>
              <a:rPr lang="cs-CZ" dirty="0"/>
              <a:t> na danou bolest.</a:t>
            </a:r>
          </a:p>
          <a:p>
            <a:pPr marL="0" indent="0">
              <a:buNone/>
            </a:pPr>
            <a:r>
              <a:rPr lang="cs-CZ" dirty="0"/>
              <a:t>Podání antiemetik v prvních dnech, obstipační léčba a laxativa.</a:t>
            </a:r>
          </a:p>
          <a:p>
            <a:pPr marL="0" indent="0">
              <a:buNone/>
            </a:pPr>
            <a:r>
              <a:rPr lang="cs-CZ" dirty="0"/>
              <a:t>Maximální dávka neexistuje u nádorové bolesti.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Při </a:t>
            </a:r>
            <a:r>
              <a:rPr lang="cs-CZ" dirty="0"/>
              <a:t>rozvoji NÚ nebo oslabení účinku se převádí na jiný </a:t>
            </a:r>
            <a:r>
              <a:rPr lang="cs-CZ" dirty="0" err="1"/>
              <a:t>opioid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00765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Neopiátová analgetika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Analgetika-antipyretika </a:t>
            </a:r>
          </a:p>
          <a:p>
            <a:pPr marL="0" indent="0">
              <a:buNone/>
            </a:pPr>
            <a:r>
              <a:rPr lang="cs-CZ" dirty="0"/>
              <a:t>	p</a:t>
            </a:r>
            <a:r>
              <a:rPr lang="cs-CZ" dirty="0" smtClean="0"/>
              <a:t>aracetamol, </a:t>
            </a:r>
            <a:r>
              <a:rPr lang="cs-CZ" dirty="0" err="1" smtClean="0"/>
              <a:t>metamizol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Nesteroidní antiflogistika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neselektivní – je jich mnoho, jsou riziková z hlediska poškození 			GIT (např. ibuprofen, </a:t>
            </a:r>
            <a:r>
              <a:rPr lang="cs-CZ" dirty="0" err="1" smtClean="0"/>
              <a:t>diklofenak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preferenční – </a:t>
            </a:r>
            <a:r>
              <a:rPr lang="cs-CZ" dirty="0" err="1" smtClean="0"/>
              <a:t>nimesulid</a:t>
            </a:r>
            <a:r>
              <a:rPr lang="cs-CZ" dirty="0" smtClean="0"/>
              <a:t>, </a:t>
            </a:r>
            <a:r>
              <a:rPr lang="cs-CZ" dirty="0" err="1" smtClean="0"/>
              <a:t>meloxikam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selektivní (</a:t>
            </a:r>
            <a:r>
              <a:rPr lang="cs-CZ" dirty="0" err="1"/>
              <a:t>k</a:t>
            </a:r>
            <a:r>
              <a:rPr lang="cs-CZ" dirty="0" err="1" smtClean="0"/>
              <a:t>oxiby</a:t>
            </a:r>
            <a:r>
              <a:rPr lang="cs-CZ" dirty="0" smtClean="0"/>
              <a:t>) - </a:t>
            </a:r>
            <a:r>
              <a:rPr lang="cs-CZ" dirty="0" err="1" smtClean="0"/>
              <a:t>celekoxib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151" y="365125"/>
            <a:ext cx="4997170" cy="308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57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Management léčby bolesti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</a:t>
            </a:r>
            <a:r>
              <a:rPr lang="cs-CZ" dirty="0" smtClean="0"/>
              <a:t>tart up -&gt; step </a:t>
            </a:r>
            <a:r>
              <a:rPr lang="cs-CZ" dirty="0" err="1" smtClean="0"/>
              <a:t>down</a:t>
            </a:r>
            <a:r>
              <a:rPr lang="cs-CZ" dirty="0" smtClean="0"/>
              <a:t> – akutní bolest – začít vyššími dávky a </a:t>
            </a:r>
            <a:r>
              <a:rPr lang="cs-CZ" dirty="0" err="1" smtClean="0"/>
              <a:t>opiátmi</a:t>
            </a:r>
            <a:r>
              <a:rPr lang="cs-CZ" dirty="0" smtClean="0"/>
              <a:t> a postupně snižovat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s</a:t>
            </a:r>
            <a:r>
              <a:rPr lang="cs-CZ" dirty="0" smtClean="0"/>
              <a:t>tart </a:t>
            </a:r>
            <a:r>
              <a:rPr lang="cs-CZ" dirty="0" err="1" smtClean="0"/>
              <a:t>down</a:t>
            </a:r>
            <a:r>
              <a:rPr lang="cs-CZ" dirty="0" smtClean="0"/>
              <a:t> -&gt; step up – chronická bolest – začít </a:t>
            </a:r>
            <a:r>
              <a:rPr lang="cs-CZ" dirty="0" err="1" smtClean="0"/>
              <a:t>neopioidními</a:t>
            </a:r>
            <a:r>
              <a:rPr lang="cs-CZ" dirty="0" smtClean="0"/>
              <a:t> analgetiky v nižších dávkách a postupně navyšovat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04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Předoperační příprava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1738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altLang="cs-CZ" dirty="0" smtClean="0"/>
              <a:t>Závisí od:</a:t>
            </a:r>
            <a:endParaRPr lang="cs-CZ" altLang="cs-CZ" dirty="0"/>
          </a:p>
          <a:p>
            <a:pPr marL="0" indent="0">
              <a:buNone/>
            </a:pPr>
            <a:r>
              <a:rPr lang="cs-CZ" altLang="cs-CZ" dirty="0"/>
              <a:t>1. </a:t>
            </a:r>
            <a:r>
              <a:rPr lang="cs-CZ" altLang="cs-CZ" dirty="0" smtClean="0"/>
              <a:t>Časovém faktoru operace – urgentní/akutní/plánovaná OP</a:t>
            </a:r>
          </a:p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r>
              <a:rPr lang="cs-CZ" altLang="cs-CZ" dirty="0" smtClean="0"/>
              <a:t>2</a:t>
            </a:r>
            <a:r>
              <a:rPr lang="cs-CZ" altLang="cs-CZ" dirty="0"/>
              <a:t>. Celkovém klinickém stavu nemocného a přidružených </a:t>
            </a:r>
            <a:r>
              <a:rPr lang="cs-CZ" altLang="cs-CZ" dirty="0" smtClean="0"/>
              <a:t>chorobách </a:t>
            </a:r>
            <a:endParaRPr lang="cs-CZ" altLang="cs-CZ" dirty="0"/>
          </a:p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r>
              <a:rPr lang="cs-CZ" altLang="cs-CZ" dirty="0" smtClean="0"/>
              <a:t>3</a:t>
            </a:r>
            <a:r>
              <a:rPr lang="cs-CZ" altLang="cs-CZ" dirty="0"/>
              <a:t>. </a:t>
            </a:r>
            <a:r>
              <a:rPr lang="cs-CZ" altLang="cs-CZ" dirty="0" smtClean="0"/>
              <a:t>Obtížnosti chirurgického výkonu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4217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Celková obecná předoperační příprava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dirty="0"/>
              <a:t>smyslem je udržení homeostázy, resp. korekce jejích poruch ( korekce vodního a iontového hospodářství, doplnění energetických rezerv,... )</a:t>
            </a:r>
          </a:p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r>
              <a:rPr lang="cs-CZ" altLang="cs-CZ" dirty="0" err="1"/>
              <a:t>p</a:t>
            </a:r>
            <a:r>
              <a:rPr lang="cs-CZ" altLang="cs-CZ" dirty="0" err="1" smtClean="0"/>
              <a:t>re</a:t>
            </a:r>
            <a:r>
              <a:rPr lang="cs-CZ" altLang="cs-CZ" dirty="0" smtClean="0"/>
              <a:t>-rehabilitace</a:t>
            </a:r>
            <a:endParaRPr lang="cs-CZ" altLang="cs-CZ" dirty="0"/>
          </a:p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r>
              <a:rPr lang="cs-CZ" altLang="cs-CZ" dirty="0" smtClean="0"/>
              <a:t>psychická </a:t>
            </a:r>
            <a:r>
              <a:rPr lang="cs-CZ" altLang="cs-CZ" dirty="0"/>
              <a:t>příprava</a:t>
            </a:r>
          </a:p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r>
              <a:rPr lang="cs-CZ" altLang="cs-CZ" dirty="0" smtClean="0"/>
              <a:t>speciální </a:t>
            </a:r>
            <a:r>
              <a:rPr lang="cs-CZ" altLang="cs-CZ" dirty="0"/>
              <a:t>dle přidružených chorob a charakteru operace</a:t>
            </a:r>
          </a:p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3729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Předoperační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Anamnéza + klinické vyšetření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Laboratorní vyšetření: Urea, </a:t>
            </a:r>
            <a:r>
              <a:rPr lang="cs-CZ" dirty="0" err="1" smtClean="0"/>
              <a:t>Krea</a:t>
            </a:r>
            <a:r>
              <a:rPr lang="cs-CZ" dirty="0" smtClean="0"/>
              <a:t>, Na+, Cl-, K+, jaterní testy (bilirubin, ALT, AST, GMT, ALP), amyláza, lačná glykémie, krevní obraz (KO), koagulace, krevní skupina, vyšetření moče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12-svodové EKG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RTG hrudníku u kuřáků, pacientů starších 60 let, s plicním onemocněním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4335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Předoperační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Speciální došetření dle přidružených chorob a rozsahu výkonu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Zhodnocení praktickým lékařem či internistou – u akutního výkonu a mladého zdravého pacienta není nutno.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Anestesiologické vyšetření – doporučení premedikace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8293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Premedikace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Veškeré léky, které pacient užije před operací a nepatří mezi jeho chronické léky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Standardně: </a:t>
            </a:r>
          </a:p>
          <a:p>
            <a:pPr marL="0" indent="0">
              <a:buNone/>
            </a:pPr>
            <a:r>
              <a:rPr lang="cs-CZ" dirty="0" smtClean="0"/>
              <a:t>LMWH (nízkomolekulární heparin)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– prevence HŽT – dávka večer před plánovaným výkonem – závisí 	od hmotnosti pacienta</a:t>
            </a:r>
          </a:p>
          <a:p>
            <a:pPr marL="0" indent="0">
              <a:buNone/>
            </a:pPr>
            <a:r>
              <a:rPr lang="cs-CZ" dirty="0" smtClean="0"/>
              <a:t>Anxiolytika – 60min. před samotným výkonem</a:t>
            </a:r>
          </a:p>
          <a:p>
            <a:pPr marL="0" indent="0">
              <a:buNone/>
            </a:pPr>
            <a:r>
              <a:rPr lang="cs-CZ" dirty="0" smtClean="0"/>
              <a:t>Antibiotická profylaxe – závisí od typu výkonu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0171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Celková speciální příprava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Onemocnění GIT: 	nutrice – ztráta &gt;10% tělesné hmotnosti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Plicní onemocnění : 	zhodnocení funkční kapacity plic – spirometrie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Diabetici </a:t>
            </a:r>
            <a:r>
              <a:rPr lang="cs-CZ" dirty="0" smtClean="0"/>
              <a:t>: 	vysadit PAD 2 dny před OP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při lačnění – </a:t>
            </a:r>
            <a:r>
              <a:rPr lang="cs-CZ" dirty="0"/>
              <a:t>infuze 500ml 10% glukózy + HMR dle glykémie + </a:t>
            </a:r>
            <a:r>
              <a:rPr lang="cs-CZ" dirty="0" smtClean="0"/>
              <a:t>					10 -</a:t>
            </a:r>
            <a:r>
              <a:rPr lang="cs-CZ" dirty="0"/>
              <a:t> </a:t>
            </a:r>
            <a:r>
              <a:rPr lang="cs-CZ" dirty="0" smtClean="0"/>
              <a:t>20ml </a:t>
            </a:r>
            <a:r>
              <a:rPr lang="cs-CZ" dirty="0"/>
              <a:t>7,5% </a:t>
            </a:r>
            <a:r>
              <a:rPr lang="cs-CZ" dirty="0" err="1" smtClean="0"/>
              <a:t>KCl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Antikoagulovaní</a:t>
            </a:r>
            <a:r>
              <a:rPr lang="cs-CZ" dirty="0" smtClean="0"/>
              <a:t> pacienti: 	převézt na LMWH</a:t>
            </a:r>
          </a:p>
          <a:p>
            <a:pPr marL="0" indent="0">
              <a:buNone/>
            </a:pPr>
            <a:r>
              <a:rPr lang="cs-CZ" dirty="0" smtClean="0"/>
              <a:t>				INR &lt;1,5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02223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1353</Words>
  <Application>Microsoft Office PowerPoint</Application>
  <PresentationFormat>Širokoúhlá obrazovka</PresentationFormat>
  <Paragraphs>266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Wingdings</vt:lpstr>
      <vt:lpstr>Motiv Office</vt:lpstr>
      <vt:lpstr>Předoperační příprava, pooperační péče. Léčba bolesti.</vt:lpstr>
      <vt:lpstr>Předoperační příprava</vt:lpstr>
      <vt:lpstr>Prezentace aplikace PowerPoint</vt:lpstr>
      <vt:lpstr>Předoperační příprava</vt:lpstr>
      <vt:lpstr>Celková obecná předoperační příprava</vt:lpstr>
      <vt:lpstr>Předoperační vyšetření</vt:lpstr>
      <vt:lpstr>Předoperační vyšetření</vt:lpstr>
      <vt:lpstr>Premedikace</vt:lpstr>
      <vt:lpstr>Celková speciální příprava</vt:lpstr>
      <vt:lpstr>Místní příprava</vt:lpstr>
      <vt:lpstr>Prezentace aplikace PowerPoint</vt:lpstr>
      <vt:lpstr>Místní příprava</vt:lpstr>
      <vt:lpstr>Lačnění</vt:lpstr>
      <vt:lpstr>Peroperační příprava na sále</vt:lpstr>
      <vt:lpstr>Prezentace aplikace PowerPoint</vt:lpstr>
      <vt:lpstr>Pooperační péče – kde probíhá?</vt:lpstr>
      <vt:lpstr>Pooperační péče</vt:lpstr>
      <vt:lpstr>Pooperační péče - JIP</vt:lpstr>
      <vt:lpstr>Jak budu pacienta na JIP nejen po operaci sledovat?</vt:lpstr>
      <vt:lpstr>Prezentace aplikace PowerPoint</vt:lpstr>
      <vt:lpstr>Pooperační péče - rehabilitace</vt:lpstr>
      <vt:lpstr>Pooperační péče - močení</vt:lpstr>
      <vt:lpstr>Pooperační péče – plyny a stolice</vt:lpstr>
      <vt:lpstr>Pooperační péče – péče o ránu</vt:lpstr>
      <vt:lpstr>Pooperační péče – zátěž stravou</vt:lpstr>
      <vt:lpstr>Pooperační péče – tromboembolická prevence</vt:lpstr>
      <vt:lpstr>Pooperační péče – antibiotika (ATB)</vt:lpstr>
      <vt:lpstr>Prezentace aplikace PowerPoint</vt:lpstr>
      <vt:lpstr>Analgézie</vt:lpstr>
      <vt:lpstr>Analgézie - možnosti</vt:lpstr>
      <vt:lpstr>Analgetika</vt:lpstr>
      <vt:lpstr>Opiátová analgetika</vt:lpstr>
      <vt:lpstr>Opiátová analgetika</vt:lpstr>
      <vt:lpstr>Opiátová kniha</vt:lpstr>
      <vt:lpstr>Opiátová kniha</vt:lpstr>
      <vt:lpstr>Principy podávání opiátů</vt:lpstr>
      <vt:lpstr>Neopiátová analgetika</vt:lpstr>
      <vt:lpstr>Management léčby bolesti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Předoperační příprava, pooperační péče. Léčba bolesti.</dc:title>
  <dc:creator>Ivanecká Dominika</dc:creator>
  <cp:lastModifiedBy>Ivanecká Dominika</cp:lastModifiedBy>
  <cp:revision>31</cp:revision>
  <dcterms:created xsi:type="dcterms:W3CDTF">2020-08-31T09:45:13Z</dcterms:created>
  <dcterms:modified xsi:type="dcterms:W3CDTF">2020-09-08T05:56:27Z</dcterms:modified>
</cp:coreProperties>
</file>