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70" r:id="rId2"/>
    <p:sldId id="267" r:id="rId3"/>
    <p:sldId id="276" r:id="rId4"/>
    <p:sldId id="274" r:id="rId5"/>
    <p:sldId id="275" r:id="rId6"/>
    <p:sldId id="347" r:id="rId7"/>
    <p:sldId id="348" r:id="rId8"/>
    <p:sldId id="277" r:id="rId9"/>
    <p:sldId id="390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310" r:id="rId18"/>
    <p:sldId id="391" r:id="rId19"/>
    <p:sldId id="309" r:id="rId20"/>
    <p:sldId id="289" r:id="rId21"/>
    <p:sldId id="286" r:id="rId22"/>
    <p:sldId id="298" r:id="rId23"/>
    <p:sldId id="296" r:id="rId24"/>
    <p:sldId id="297" r:id="rId25"/>
    <p:sldId id="299" r:id="rId26"/>
    <p:sldId id="315" r:id="rId27"/>
    <p:sldId id="300" r:id="rId28"/>
    <p:sldId id="369" r:id="rId29"/>
    <p:sldId id="388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132" y="2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E9ED3-307B-450C-8DBC-32644F6C0325}" type="doc">
      <dgm:prSet loTypeId="urn:microsoft.com/office/officeart/2011/layout/HexagonRadial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977F5E2-7E00-40CF-8A5D-A3D0F80CD3A4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cs-CZ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gm:t>
    </dgm:pt>
    <dgm:pt modelId="{B0631ED6-607B-4ED5-8F30-B32386591327}" type="parTrans" cxnId="{0A5A8842-9061-4786-9298-C7470EC6CF67}">
      <dgm:prSet/>
      <dgm:spPr/>
      <dgm:t>
        <a:bodyPr/>
        <a:lstStyle/>
        <a:p>
          <a:endParaRPr lang="cs-CZ" sz="1400"/>
        </a:p>
      </dgm:t>
    </dgm:pt>
    <dgm:pt modelId="{B641EF86-C25D-4756-81B2-260049B7F960}" type="sibTrans" cxnId="{0A5A8842-9061-4786-9298-C7470EC6CF67}">
      <dgm:prSet/>
      <dgm:spPr/>
      <dgm:t>
        <a:bodyPr/>
        <a:lstStyle/>
        <a:p>
          <a:endParaRPr lang="cs-CZ" sz="1400"/>
        </a:p>
      </dgm:t>
    </dgm:pt>
    <dgm:pt modelId="{D7148E86-58E6-4950-9B48-FC44EA3537D9}">
      <dgm:prSet phldrT="[Text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r>
            <a:rPr lang="cs-CZ" sz="1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endParaRPr lang="cs-CZ" sz="1400" b="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43D233B-8493-4D65-BDB3-C36EA476AB0C}" type="parTrans" cxnId="{506D3832-E9CB-4781-8D9F-75CC3ACBF808}">
      <dgm:prSet/>
      <dgm:spPr/>
      <dgm:t>
        <a:bodyPr/>
        <a:lstStyle/>
        <a:p>
          <a:endParaRPr lang="cs-CZ" sz="1400"/>
        </a:p>
      </dgm:t>
    </dgm:pt>
    <dgm:pt modelId="{4A92873D-74CB-44AD-999E-6EA239153D64}" type="sibTrans" cxnId="{506D3832-E9CB-4781-8D9F-75CC3ACBF808}">
      <dgm:prSet/>
      <dgm:spPr/>
      <dgm:t>
        <a:bodyPr/>
        <a:lstStyle/>
        <a:p>
          <a:endParaRPr lang="cs-CZ" sz="1400"/>
        </a:p>
      </dgm:t>
    </dgm:pt>
    <dgm:pt modelId="{3216BAB3-A01F-4FA9-8F52-0934C6666AFA}">
      <dgm:prSet phldrT="[Text]" custT="1"/>
      <dgm:spPr/>
      <dgm:t>
        <a:bodyPr/>
        <a:lstStyle/>
        <a:p>
          <a:r>
            <a:rPr lang="cs-CZ" sz="1600" dirty="0"/>
            <a:t>ELITA</a:t>
          </a:r>
        </a:p>
        <a:p>
          <a:r>
            <a:rPr lang="cs-CZ" sz="1400" dirty="0"/>
            <a:t>(informace jsou získávány od výřečných účastníků s vyšším společenským statutem – jsou ochotnější se projevit)</a:t>
          </a:r>
        </a:p>
      </dgm:t>
    </dgm:pt>
    <dgm:pt modelId="{E5825F37-14A2-433A-A808-AF5B589FCB3F}" type="parTrans" cxnId="{2672B8E8-D471-497B-83CE-9CF43F7893A0}">
      <dgm:prSet/>
      <dgm:spPr/>
      <dgm:t>
        <a:bodyPr/>
        <a:lstStyle/>
        <a:p>
          <a:endParaRPr lang="cs-CZ" sz="1400"/>
        </a:p>
      </dgm:t>
    </dgm:pt>
    <dgm:pt modelId="{DB45DB21-B74F-4526-86BC-07664EF6D76C}" type="sibTrans" cxnId="{2672B8E8-D471-497B-83CE-9CF43F7893A0}">
      <dgm:prSet/>
      <dgm:spPr/>
      <dgm:t>
        <a:bodyPr/>
        <a:lstStyle/>
        <a:p>
          <a:endParaRPr lang="cs-CZ" sz="1400"/>
        </a:p>
      </dgm:t>
    </dgm:pt>
    <dgm:pt modelId="{6B15AE39-0D76-4B0D-AB19-673CD3A5BB5D}">
      <dgm:prSet phldrT="[Text]" custT="1"/>
      <dgm:spPr/>
      <dgm:t>
        <a:bodyPr/>
        <a:lstStyle/>
        <a:p>
          <a:r>
            <a:rPr lang="cs-CZ" sz="1600" dirty="0"/>
            <a:t>LPĚNÍ NA DETAILECH</a:t>
          </a:r>
        </a:p>
        <a:p>
          <a:r>
            <a:rPr lang="cs-CZ" sz="1400" dirty="0"/>
            <a:t>(opomíjení hlavní charakteristiky jevu)</a:t>
          </a:r>
        </a:p>
      </dgm:t>
    </dgm:pt>
    <dgm:pt modelId="{6AD65F8D-1373-45E4-9E97-FE8C889575B6}" type="parTrans" cxnId="{75974799-6A99-4842-8A93-7B207569C381}">
      <dgm:prSet/>
      <dgm:spPr/>
      <dgm:t>
        <a:bodyPr/>
        <a:lstStyle/>
        <a:p>
          <a:endParaRPr lang="cs-CZ" sz="1400"/>
        </a:p>
      </dgm:t>
    </dgm:pt>
    <dgm:pt modelId="{129CB7E5-CCD6-4B61-A26C-C97C80594E8D}" type="sibTrans" cxnId="{75974799-6A99-4842-8A93-7B207569C381}">
      <dgm:prSet/>
      <dgm:spPr/>
      <dgm:t>
        <a:bodyPr/>
        <a:lstStyle/>
        <a:p>
          <a:endParaRPr lang="cs-CZ" sz="1400"/>
        </a:p>
      </dgm:t>
    </dgm:pt>
    <dgm:pt modelId="{D698F574-2FE6-4E8A-A8B8-95BAB5F762C0}">
      <dgm:prSet phldrT="[Text]" custT="1"/>
      <dgm:spPr/>
      <dgm:t>
        <a:bodyPr/>
        <a:lstStyle/>
        <a:p>
          <a:r>
            <a:rPr lang="cs-CZ" sz="1600" dirty="0"/>
            <a:t>IGNORACE SOUVISLOSTÍ </a:t>
          </a:r>
        </a:p>
        <a:p>
          <a:r>
            <a:rPr lang="cs-CZ" sz="1400" dirty="0"/>
            <a:t>(např. prostředí, sociální stav )</a:t>
          </a:r>
        </a:p>
      </dgm:t>
    </dgm:pt>
    <dgm:pt modelId="{21CC4153-A054-4725-B5E8-65005E1D264A}" type="parTrans" cxnId="{1D98A3B2-5F16-4321-9E27-0391608663DC}">
      <dgm:prSet/>
      <dgm:spPr/>
      <dgm:t>
        <a:bodyPr/>
        <a:lstStyle/>
        <a:p>
          <a:endParaRPr lang="cs-CZ" sz="1400"/>
        </a:p>
      </dgm:t>
    </dgm:pt>
    <dgm:pt modelId="{00D0BFCB-29E7-47B3-8067-E041E32418D2}" type="sibTrans" cxnId="{1D98A3B2-5F16-4321-9E27-0391608663DC}">
      <dgm:prSet/>
      <dgm:spPr/>
      <dgm:t>
        <a:bodyPr/>
        <a:lstStyle/>
        <a:p>
          <a:endParaRPr lang="cs-CZ" sz="1400"/>
        </a:p>
      </dgm:t>
    </dgm:pt>
    <dgm:pt modelId="{54551BBB-4568-42B9-98B7-1E85C77DC7D2}">
      <dgm:prSet phldrT="[Text]" custT="1"/>
      <dgm:spPr/>
      <dgm:t>
        <a:bodyPr/>
        <a:lstStyle/>
        <a:p>
          <a:r>
            <a:rPr lang="cs-CZ" sz="1200" dirty="0"/>
            <a:t>INTERESNANTONOST</a:t>
          </a:r>
        </a:p>
        <a:p>
          <a:r>
            <a:rPr lang="cs-CZ" sz="1400" dirty="0"/>
            <a:t>(výzkumník se zvýšeně zajímá o zvláštnosti a odlišnosti)</a:t>
          </a:r>
        </a:p>
      </dgm:t>
    </dgm:pt>
    <dgm:pt modelId="{77E0A4C3-568D-48A4-8938-F855DBCED30A}" type="parTrans" cxnId="{EC908FD1-1CA8-4254-A736-5D63AECD1FE6}">
      <dgm:prSet/>
      <dgm:spPr/>
      <dgm:t>
        <a:bodyPr/>
        <a:lstStyle/>
        <a:p>
          <a:endParaRPr lang="cs-CZ" sz="1400"/>
        </a:p>
      </dgm:t>
    </dgm:pt>
    <dgm:pt modelId="{F8CE3628-5B63-4DC4-B1D7-48F521DA0CB3}" type="sibTrans" cxnId="{EC908FD1-1CA8-4254-A736-5D63AECD1FE6}">
      <dgm:prSet/>
      <dgm:spPr/>
      <dgm:t>
        <a:bodyPr/>
        <a:lstStyle/>
        <a:p>
          <a:endParaRPr lang="cs-CZ" sz="1400"/>
        </a:p>
      </dgm:t>
    </dgm:pt>
    <dgm:pt modelId="{E1AC5ABB-8B16-40C1-AEB1-261111016F4C}">
      <dgm:prSet phldrT="[Text]" custT="1"/>
      <dgm:spPr/>
      <dgm:t>
        <a:bodyPr/>
        <a:lstStyle/>
        <a:p>
          <a:r>
            <a:rPr lang="cs-CZ" sz="1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r>
            <a:rPr lang="cs-CZ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gm:t>
    </dgm:pt>
    <dgm:pt modelId="{047F28AC-0ECE-40E2-B1DD-E0BCC9031F02}" type="parTrans" cxnId="{7594AC09-C29C-46F9-805A-C6200B59E832}">
      <dgm:prSet/>
      <dgm:spPr/>
      <dgm:t>
        <a:bodyPr/>
        <a:lstStyle/>
        <a:p>
          <a:endParaRPr lang="cs-CZ" sz="1400"/>
        </a:p>
      </dgm:t>
    </dgm:pt>
    <dgm:pt modelId="{B566DBB7-602B-49E0-9D73-000881B76934}" type="sibTrans" cxnId="{7594AC09-C29C-46F9-805A-C6200B59E832}">
      <dgm:prSet/>
      <dgm:spPr/>
      <dgm:t>
        <a:bodyPr/>
        <a:lstStyle/>
        <a:p>
          <a:endParaRPr lang="cs-CZ" sz="1400"/>
        </a:p>
      </dgm:t>
    </dgm:pt>
    <dgm:pt modelId="{E476844C-55BF-4B31-BB3E-DCFF85426FFB}" type="pres">
      <dgm:prSet presAssocID="{3D3E9ED3-307B-450C-8DBC-32644F6C03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778468-1DE4-4E95-B40D-E2349B602235}" type="pres">
      <dgm:prSet presAssocID="{7977F5E2-7E00-40CF-8A5D-A3D0F80CD3A4}" presName="Parent" presStyleLbl="node0" presStyleIdx="0" presStyleCnt="1" custLinFactNeighborX="-421" custLinFactNeighborY="-214">
        <dgm:presLayoutVars>
          <dgm:chMax val="6"/>
          <dgm:chPref val="6"/>
        </dgm:presLayoutVars>
      </dgm:prSet>
      <dgm:spPr/>
    </dgm:pt>
    <dgm:pt modelId="{6E7871F3-5421-461C-9B8E-5A8B7808BFB1}" type="pres">
      <dgm:prSet presAssocID="{D7148E86-58E6-4950-9B48-FC44EA3537D9}" presName="Accent1" presStyleCnt="0"/>
      <dgm:spPr/>
    </dgm:pt>
    <dgm:pt modelId="{3542FA82-3ACD-404A-8E2D-4D46B3F6BCB2}" type="pres">
      <dgm:prSet presAssocID="{D7148E86-58E6-4950-9B48-FC44EA3537D9}" presName="Accent" presStyleLbl="bgShp" presStyleIdx="0" presStyleCnt="6"/>
      <dgm:spPr/>
    </dgm:pt>
    <dgm:pt modelId="{F6E561F0-28DD-4860-8D27-BC4C42C62059}" type="pres">
      <dgm:prSet presAssocID="{D7148E86-58E6-4950-9B48-FC44EA3537D9}" presName="Child1" presStyleLbl="node1" presStyleIdx="0" presStyleCnt="6" custScaleX="109825">
        <dgm:presLayoutVars>
          <dgm:chMax val="0"/>
          <dgm:chPref val="0"/>
          <dgm:bulletEnabled val="1"/>
        </dgm:presLayoutVars>
      </dgm:prSet>
      <dgm:spPr/>
    </dgm:pt>
    <dgm:pt modelId="{34794EA6-F165-4509-827E-80793A80F3DA}" type="pres">
      <dgm:prSet presAssocID="{3216BAB3-A01F-4FA9-8F52-0934C6666AFA}" presName="Accent2" presStyleCnt="0"/>
      <dgm:spPr/>
    </dgm:pt>
    <dgm:pt modelId="{2B88274A-4BEE-416D-A974-5273F590E088}" type="pres">
      <dgm:prSet presAssocID="{3216BAB3-A01F-4FA9-8F52-0934C6666AFA}" presName="Accent" presStyleLbl="bgShp" presStyleIdx="1" presStyleCnt="6"/>
      <dgm:spPr/>
    </dgm:pt>
    <dgm:pt modelId="{829C2D0B-FA03-4468-9982-22724605E2F5}" type="pres">
      <dgm:prSet presAssocID="{3216BAB3-A01F-4FA9-8F52-0934C6666AFA}" presName="Child2" presStyleLbl="node1" presStyleIdx="1" presStyleCnt="6" custScaleX="126590" custScaleY="113926">
        <dgm:presLayoutVars>
          <dgm:chMax val="0"/>
          <dgm:chPref val="0"/>
          <dgm:bulletEnabled val="1"/>
        </dgm:presLayoutVars>
      </dgm:prSet>
      <dgm:spPr/>
    </dgm:pt>
    <dgm:pt modelId="{ED9F9719-E47A-45B8-BF65-21C7D8B33D80}" type="pres">
      <dgm:prSet presAssocID="{6B15AE39-0D76-4B0D-AB19-673CD3A5BB5D}" presName="Accent3" presStyleCnt="0"/>
      <dgm:spPr/>
    </dgm:pt>
    <dgm:pt modelId="{5CC37BAB-1357-4769-9156-C7BEE79B658A}" type="pres">
      <dgm:prSet presAssocID="{6B15AE39-0D76-4B0D-AB19-673CD3A5BB5D}" presName="Accent" presStyleLbl="bgShp" presStyleIdx="2" presStyleCnt="6"/>
      <dgm:spPr/>
    </dgm:pt>
    <dgm:pt modelId="{7B8DC880-BB9F-49D2-8D5E-F66C1D9A386E}" type="pres">
      <dgm:prSet presAssocID="{6B15AE39-0D76-4B0D-AB19-673CD3A5BB5D}" presName="Child3" presStyleLbl="node1" presStyleIdx="2" presStyleCnt="6" custScaleX="107949">
        <dgm:presLayoutVars>
          <dgm:chMax val="0"/>
          <dgm:chPref val="0"/>
          <dgm:bulletEnabled val="1"/>
        </dgm:presLayoutVars>
      </dgm:prSet>
      <dgm:spPr/>
    </dgm:pt>
    <dgm:pt modelId="{0F798C2D-CE62-4D39-9750-28327D15C015}" type="pres">
      <dgm:prSet presAssocID="{D698F574-2FE6-4E8A-A8B8-95BAB5F762C0}" presName="Accent4" presStyleCnt="0"/>
      <dgm:spPr/>
    </dgm:pt>
    <dgm:pt modelId="{D8D1550F-84DB-422A-AC79-211DAFDBAD3A}" type="pres">
      <dgm:prSet presAssocID="{D698F574-2FE6-4E8A-A8B8-95BAB5F762C0}" presName="Accent" presStyleLbl="bgShp" presStyleIdx="3" presStyleCnt="6"/>
      <dgm:spPr/>
    </dgm:pt>
    <dgm:pt modelId="{6130BF9A-76FD-4984-8ADB-EF4BF8C15AC9}" type="pres">
      <dgm:prSet presAssocID="{D698F574-2FE6-4E8A-A8B8-95BAB5F762C0}" presName="Child4" presStyleLbl="node1" presStyleIdx="3" presStyleCnt="6" custScaleX="115939">
        <dgm:presLayoutVars>
          <dgm:chMax val="0"/>
          <dgm:chPref val="0"/>
          <dgm:bulletEnabled val="1"/>
        </dgm:presLayoutVars>
      </dgm:prSet>
      <dgm:spPr/>
    </dgm:pt>
    <dgm:pt modelId="{871055DE-668C-4883-9A94-FF373F1DCFBE}" type="pres">
      <dgm:prSet presAssocID="{54551BBB-4568-42B9-98B7-1E85C77DC7D2}" presName="Accent5" presStyleCnt="0"/>
      <dgm:spPr/>
    </dgm:pt>
    <dgm:pt modelId="{7B991CF4-FD8A-490E-8372-A69C92695B54}" type="pres">
      <dgm:prSet presAssocID="{54551BBB-4568-42B9-98B7-1E85C77DC7D2}" presName="Accent" presStyleLbl="bgShp" presStyleIdx="4" presStyleCnt="6"/>
      <dgm:spPr/>
    </dgm:pt>
    <dgm:pt modelId="{B9285576-318B-41C5-8F55-3A3860C63CF7}" type="pres">
      <dgm:prSet presAssocID="{54551BBB-4568-42B9-98B7-1E85C77DC7D2}" presName="Child5" presStyleLbl="node1" presStyleIdx="4" presStyleCnt="6" custScaleX="105867">
        <dgm:presLayoutVars>
          <dgm:chMax val="0"/>
          <dgm:chPref val="0"/>
          <dgm:bulletEnabled val="1"/>
        </dgm:presLayoutVars>
      </dgm:prSet>
      <dgm:spPr/>
    </dgm:pt>
    <dgm:pt modelId="{358EC24D-6E1E-47FC-8267-DF68100D0C4E}" type="pres">
      <dgm:prSet presAssocID="{E1AC5ABB-8B16-40C1-AEB1-261111016F4C}" presName="Accent6" presStyleCnt="0"/>
      <dgm:spPr/>
    </dgm:pt>
    <dgm:pt modelId="{6D34F384-0963-47C6-9402-31586A8D85B2}" type="pres">
      <dgm:prSet presAssocID="{E1AC5ABB-8B16-40C1-AEB1-261111016F4C}" presName="Accent" presStyleLbl="bgShp" presStyleIdx="5" presStyleCnt="6"/>
      <dgm:spPr/>
    </dgm:pt>
    <dgm:pt modelId="{C2172B99-B288-4A01-A8C3-9376168A4CA4}" type="pres">
      <dgm:prSet presAssocID="{E1AC5ABB-8B16-40C1-AEB1-261111016F4C}" presName="Child6" presStyleLbl="node1" presStyleIdx="5" presStyleCnt="6" custScaleX="108800">
        <dgm:presLayoutVars>
          <dgm:chMax val="0"/>
          <dgm:chPref val="0"/>
          <dgm:bulletEnabled val="1"/>
        </dgm:presLayoutVars>
      </dgm:prSet>
      <dgm:spPr/>
    </dgm:pt>
  </dgm:ptLst>
  <dgm:cxnLst>
    <dgm:cxn modelId="{7594AC09-C29C-46F9-805A-C6200B59E832}" srcId="{7977F5E2-7E00-40CF-8A5D-A3D0F80CD3A4}" destId="{E1AC5ABB-8B16-40C1-AEB1-261111016F4C}" srcOrd="5" destOrd="0" parTransId="{047F28AC-0ECE-40E2-B1DD-E0BCC9031F02}" sibTransId="{B566DBB7-602B-49E0-9D73-000881B76934}"/>
    <dgm:cxn modelId="{506D3832-E9CB-4781-8D9F-75CC3ACBF808}" srcId="{7977F5E2-7E00-40CF-8A5D-A3D0F80CD3A4}" destId="{D7148E86-58E6-4950-9B48-FC44EA3537D9}" srcOrd="0" destOrd="0" parTransId="{843D233B-8493-4D65-BDB3-C36EA476AB0C}" sibTransId="{4A92873D-74CB-44AD-999E-6EA239153D64}"/>
    <dgm:cxn modelId="{0A5A8842-9061-4786-9298-C7470EC6CF67}" srcId="{3D3E9ED3-307B-450C-8DBC-32644F6C0325}" destId="{7977F5E2-7E00-40CF-8A5D-A3D0F80CD3A4}" srcOrd="0" destOrd="0" parTransId="{B0631ED6-607B-4ED5-8F30-B32386591327}" sibTransId="{B641EF86-C25D-4756-81B2-260049B7F960}"/>
    <dgm:cxn modelId="{440E3965-D1D3-4EDF-901B-8F8B23289584}" type="presOf" srcId="{6B15AE39-0D76-4B0D-AB19-673CD3A5BB5D}" destId="{7B8DC880-BB9F-49D2-8D5E-F66C1D9A386E}" srcOrd="0" destOrd="0" presId="urn:microsoft.com/office/officeart/2011/layout/HexagonRadial"/>
    <dgm:cxn modelId="{F3DBCE46-0F10-494A-93D5-F6BBEDA77EEB}" type="presOf" srcId="{D698F574-2FE6-4E8A-A8B8-95BAB5F762C0}" destId="{6130BF9A-76FD-4984-8ADB-EF4BF8C15AC9}" srcOrd="0" destOrd="0" presId="urn:microsoft.com/office/officeart/2011/layout/HexagonRadial"/>
    <dgm:cxn modelId="{F35EE646-AC5F-4970-9302-A5DB475B614F}" type="presOf" srcId="{54551BBB-4568-42B9-98B7-1E85C77DC7D2}" destId="{B9285576-318B-41C5-8F55-3A3860C63CF7}" srcOrd="0" destOrd="0" presId="urn:microsoft.com/office/officeart/2011/layout/HexagonRadial"/>
    <dgm:cxn modelId="{69BAAB50-0C00-4CD2-AD8A-E103FCAE6443}" type="presOf" srcId="{3D3E9ED3-307B-450C-8DBC-32644F6C0325}" destId="{E476844C-55BF-4B31-BB3E-DCFF85426FFB}" srcOrd="0" destOrd="0" presId="urn:microsoft.com/office/officeart/2011/layout/HexagonRadial"/>
    <dgm:cxn modelId="{9EA41888-8706-4979-89A7-00B44FF84B4A}" type="presOf" srcId="{7977F5E2-7E00-40CF-8A5D-A3D0F80CD3A4}" destId="{92778468-1DE4-4E95-B40D-E2349B602235}" srcOrd="0" destOrd="0" presId="urn:microsoft.com/office/officeart/2011/layout/HexagonRadial"/>
    <dgm:cxn modelId="{75974799-6A99-4842-8A93-7B207569C381}" srcId="{7977F5E2-7E00-40CF-8A5D-A3D0F80CD3A4}" destId="{6B15AE39-0D76-4B0D-AB19-673CD3A5BB5D}" srcOrd="2" destOrd="0" parTransId="{6AD65F8D-1373-45E4-9E97-FE8C889575B6}" sibTransId="{129CB7E5-CCD6-4B61-A26C-C97C80594E8D}"/>
    <dgm:cxn modelId="{9250ED9D-AC9D-4955-B5B8-7F54D1A309D0}" type="presOf" srcId="{E1AC5ABB-8B16-40C1-AEB1-261111016F4C}" destId="{C2172B99-B288-4A01-A8C3-9376168A4CA4}" srcOrd="0" destOrd="0" presId="urn:microsoft.com/office/officeart/2011/layout/HexagonRadial"/>
    <dgm:cxn modelId="{1D98A3B2-5F16-4321-9E27-0391608663DC}" srcId="{7977F5E2-7E00-40CF-8A5D-A3D0F80CD3A4}" destId="{D698F574-2FE6-4E8A-A8B8-95BAB5F762C0}" srcOrd="3" destOrd="0" parTransId="{21CC4153-A054-4725-B5E8-65005E1D264A}" sibTransId="{00D0BFCB-29E7-47B3-8067-E041E32418D2}"/>
    <dgm:cxn modelId="{8AF940C2-CB7D-4FC6-9C79-B18D84FA3FB2}" type="presOf" srcId="{D7148E86-58E6-4950-9B48-FC44EA3537D9}" destId="{F6E561F0-28DD-4860-8D27-BC4C42C62059}" srcOrd="0" destOrd="0" presId="urn:microsoft.com/office/officeart/2011/layout/HexagonRadial"/>
    <dgm:cxn modelId="{EC908FD1-1CA8-4254-A736-5D63AECD1FE6}" srcId="{7977F5E2-7E00-40CF-8A5D-A3D0F80CD3A4}" destId="{54551BBB-4568-42B9-98B7-1E85C77DC7D2}" srcOrd="4" destOrd="0" parTransId="{77E0A4C3-568D-48A4-8938-F855DBCED30A}" sibTransId="{F8CE3628-5B63-4DC4-B1D7-48F521DA0CB3}"/>
    <dgm:cxn modelId="{2672B8E8-D471-497B-83CE-9CF43F7893A0}" srcId="{7977F5E2-7E00-40CF-8A5D-A3D0F80CD3A4}" destId="{3216BAB3-A01F-4FA9-8F52-0934C6666AFA}" srcOrd="1" destOrd="0" parTransId="{E5825F37-14A2-433A-A808-AF5B589FCB3F}" sibTransId="{DB45DB21-B74F-4526-86BC-07664EF6D76C}"/>
    <dgm:cxn modelId="{527C94F4-E184-458C-81CE-DF6AC3A1E0F8}" type="presOf" srcId="{3216BAB3-A01F-4FA9-8F52-0934C6666AFA}" destId="{829C2D0B-FA03-4468-9982-22724605E2F5}" srcOrd="0" destOrd="0" presId="urn:microsoft.com/office/officeart/2011/layout/HexagonRadial"/>
    <dgm:cxn modelId="{D8C11DF6-DA7C-426F-9D54-AA6C06E07151}" type="presParOf" srcId="{E476844C-55BF-4B31-BB3E-DCFF85426FFB}" destId="{92778468-1DE4-4E95-B40D-E2349B602235}" srcOrd="0" destOrd="0" presId="urn:microsoft.com/office/officeart/2011/layout/HexagonRadial"/>
    <dgm:cxn modelId="{824D12B3-4BA5-4557-A6E8-F4C26694FA33}" type="presParOf" srcId="{E476844C-55BF-4B31-BB3E-DCFF85426FFB}" destId="{6E7871F3-5421-461C-9B8E-5A8B7808BFB1}" srcOrd="1" destOrd="0" presId="urn:microsoft.com/office/officeart/2011/layout/HexagonRadial"/>
    <dgm:cxn modelId="{6E5FABA1-8753-4CDD-AA7D-235F032CF495}" type="presParOf" srcId="{6E7871F3-5421-461C-9B8E-5A8B7808BFB1}" destId="{3542FA82-3ACD-404A-8E2D-4D46B3F6BCB2}" srcOrd="0" destOrd="0" presId="urn:microsoft.com/office/officeart/2011/layout/HexagonRadial"/>
    <dgm:cxn modelId="{6FCAF652-FC1C-4258-85A8-3F68A5E83EFA}" type="presParOf" srcId="{E476844C-55BF-4B31-BB3E-DCFF85426FFB}" destId="{F6E561F0-28DD-4860-8D27-BC4C42C62059}" srcOrd="2" destOrd="0" presId="urn:microsoft.com/office/officeart/2011/layout/HexagonRadial"/>
    <dgm:cxn modelId="{98FD27A6-0FD6-4581-920D-3C923479EE83}" type="presParOf" srcId="{E476844C-55BF-4B31-BB3E-DCFF85426FFB}" destId="{34794EA6-F165-4509-827E-80793A80F3DA}" srcOrd="3" destOrd="0" presId="urn:microsoft.com/office/officeart/2011/layout/HexagonRadial"/>
    <dgm:cxn modelId="{42D1247A-254D-4838-B19D-BE17D52EFBB1}" type="presParOf" srcId="{34794EA6-F165-4509-827E-80793A80F3DA}" destId="{2B88274A-4BEE-416D-A974-5273F590E088}" srcOrd="0" destOrd="0" presId="urn:microsoft.com/office/officeart/2011/layout/HexagonRadial"/>
    <dgm:cxn modelId="{A007C4FD-4A48-4094-96C0-5C892AB486C9}" type="presParOf" srcId="{E476844C-55BF-4B31-BB3E-DCFF85426FFB}" destId="{829C2D0B-FA03-4468-9982-22724605E2F5}" srcOrd="4" destOrd="0" presId="urn:microsoft.com/office/officeart/2011/layout/HexagonRadial"/>
    <dgm:cxn modelId="{566BDACA-8ABF-4DFB-A888-108DF190B7C6}" type="presParOf" srcId="{E476844C-55BF-4B31-BB3E-DCFF85426FFB}" destId="{ED9F9719-E47A-45B8-BF65-21C7D8B33D80}" srcOrd="5" destOrd="0" presId="urn:microsoft.com/office/officeart/2011/layout/HexagonRadial"/>
    <dgm:cxn modelId="{3586DC0F-DCE1-4000-AE8F-4E76EAB8B708}" type="presParOf" srcId="{ED9F9719-E47A-45B8-BF65-21C7D8B33D80}" destId="{5CC37BAB-1357-4769-9156-C7BEE79B658A}" srcOrd="0" destOrd="0" presId="urn:microsoft.com/office/officeart/2011/layout/HexagonRadial"/>
    <dgm:cxn modelId="{9F6A839D-666D-4289-ABBC-B018B1B4F243}" type="presParOf" srcId="{E476844C-55BF-4B31-BB3E-DCFF85426FFB}" destId="{7B8DC880-BB9F-49D2-8D5E-F66C1D9A386E}" srcOrd="6" destOrd="0" presId="urn:microsoft.com/office/officeart/2011/layout/HexagonRadial"/>
    <dgm:cxn modelId="{67C9F2B7-F76B-453B-856C-5A237B214303}" type="presParOf" srcId="{E476844C-55BF-4B31-BB3E-DCFF85426FFB}" destId="{0F798C2D-CE62-4D39-9750-28327D15C015}" srcOrd="7" destOrd="0" presId="urn:microsoft.com/office/officeart/2011/layout/HexagonRadial"/>
    <dgm:cxn modelId="{970F8391-D850-4E02-ABB2-7D40F42A66E2}" type="presParOf" srcId="{0F798C2D-CE62-4D39-9750-28327D15C015}" destId="{D8D1550F-84DB-422A-AC79-211DAFDBAD3A}" srcOrd="0" destOrd="0" presId="urn:microsoft.com/office/officeart/2011/layout/HexagonRadial"/>
    <dgm:cxn modelId="{4C130CAD-7A69-475C-9801-3EC4D1FF2127}" type="presParOf" srcId="{E476844C-55BF-4B31-BB3E-DCFF85426FFB}" destId="{6130BF9A-76FD-4984-8ADB-EF4BF8C15AC9}" srcOrd="8" destOrd="0" presId="urn:microsoft.com/office/officeart/2011/layout/HexagonRadial"/>
    <dgm:cxn modelId="{46169A25-53FF-4DAA-86B6-D787CD8C09EF}" type="presParOf" srcId="{E476844C-55BF-4B31-BB3E-DCFF85426FFB}" destId="{871055DE-668C-4883-9A94-FF373F1DCFBE}" srcOrd="9" destOrd="0" presId="urn:microsoft.com/office/officeart/2011/layout/HexagonRadial"/>
    <dgm:cxn modelId="{242E69A2-4B0E-4D8B-8702-B26C2E5455DA}" type="presParOf" srcId="{871055DE-668C-4883-9A94-FF373F1DCFBE}" destId="{7B991CF4-FD8A-490E-8372-A69C92695B54}" srcOrd="0" destOrd="0" presId="urn:microsoft.com/office/officeart/2011/layout/HexagonRadial"/>
    <dgm:cxn modelId="{A4CD09CB-0DAF-47C6-85E2-C5491E60E43E}" type="presParOf" srcId="{E476844C-55BF-4B31-BB3E-DCFF85426FFB}" destId="{B9285576-318B-41C5-8F55-3A3860C63CF7}" srcOrd="10" destOrd="0" presId="urn:microsoft.com/office/officeart/2011/layout/HexagonRadial"/>
    <dgm:cxn modelId="{C2DC65D8-E239-4146-BC77-6E2CF367CD74}" type="presParOf" srcId="{E476844C-55BF-4B31-BB3E-DCFF85426FFB}" destId="{358EC24D-6E1E-47FC-8267-DF68100D0C4E}" srcOrd="11" destOrd="0" presId="urn:microsoft.com/office/officeart/2011/layout/HexagonRadial"/>
    <dgm:cxn modelId="{BCABF1C9-5802-4A23-A17D-02AA08361006}" type="presParOf" srcId="{358EC24D-6E1E-47FC-8267-DF68100D0C4E}" destId="{6D34F384-0963-47C6-9402-31586A8D85B2}" srcOrd="0" destOrd="0" presId="urn:microsoft.com/office/officeart/2011/layout/HexagonRadial"/>
    <dgm:cxn modelId="{F204A194-EB6A-453D-9A39-73AFF7D3DC79}" type="presParOf" srcId="{E476844C-55BF-4B31-BB3E-DCFF85426FFB}" destId="{C2172B99-B288-4A01-A8C3-9376168A4CA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50F0A-98D8-4741-815C-D833011C6E5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6248CEBA-A702-458A-AA3C-D5D103E7F8D0}">
      <dgm:prSet phldrT="[Text]" custT="1"/>
      <dgm:spPr/>
      <dgm:t>
        <a:bodyPr vert="horz" lIns="0" tIns="0" rIns="0" bIns="0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52000" marR="0" indent="-180000" algn="ctr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4200" b="1" kern="1200" cap="none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VALIDITA</a:t>
          </a:r>
        </a:p>
      </dgm:t>
    </dgm:pt>
    <dgm:pt modelId="{BF3F92A3-1742-4B82-A7A3-90DC16E20B02}" type="parTrans" cxnId="{F94CDFE7-598E-4B84-B9BF-1A35723A93EE}">
      <dgm:prSet/>
      <dgm:spPr/>
      <dgm:t>
        <a:bodyPr/>
        <a:lstStyle/>
        <a:p>
          <a:endParaRPr lang="cs-CZ"/>
        </a:p>
      </dgm:t>
    </dgm:pt>
    <dgm:pt modelId="{C8613268-73A3-4143-BA47-215EFA544706}" type="sibTrans" cxnId="{F94CDFE7-598E-4B84-B9BF-1A35723A93EE}">
      <dgm:prSet/>
      <dgm:spPr/>
      <dgm:t>
        <a:bodyPr/>
        <a:lstStyle/>
        <a:p>
          <a:endParaRPr lang="cs-CZ"/>
        </a:p>
      </dgm:t>
    </dgm:pt>
    <dgm:pt modelId="{567CE1B1-1FF4-4881-B2B1-12296A6A3522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endParaRPr lang="cs-CZ" sz="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D3E9F28-64F4-4ACD-82EA-F78DC9D65953}" type="parTrans" cxnId="{3407ACC3-9B2D-49FA-8786-6A5A48F8B676}">
      <dgm:prSet/>
      <dgm:spPr/>
      <dgm:t>
        <a:bodyPr/>
        <a:lstStyle/>
        <a:p>
          <a:endParaRPr lang="cs-CZ"/>
        </a:p>
      </dgm:t>
    </dgm:pt>
    <dgm:pt modelId="{AE7CAE1A-6293-4981-A569-45C627D71222}" type="sibTrans" cxnId="{3407ACC3-9B2D-49FA-8786-6A5A48F8B676}">
      <dgm:prSet/>
      <dgm:spPr/>
      <dgm:t>
        <a:bodyPr/>
        <a:lstStyle/>
        <a:p>
          <a:endParaRPr lang="cs-CZ"/>
        </a:p>
      </dgm:t>
    </dgm:pt>
    <dgm:pt modelId="{FF8F8A9E-8E46-4B31-A06B-58B3D00FF66D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7EE982B-1D4C-4654-A49F-874F9DC361C9}" type="parTrans" cxnId="{3E324B48-6C0E-497B-86EB-6080233F847E}">
      <dgm:prSet/>
      <dgm:spPr/>
      <dgm:t>
        <a:bodyPr/>
        <a:lstStyle/>
        <a:p>
          <a:endParaRPr lang="cs-CZ"/>
        </a:p>
      </dgm:t>
    </dgm:pt>
    <dgm:pt modelId="{F5473F2A-B236-4B2F-8515-E722B1A0A8AE}" type="sibTrans" cxnId="{3E324B48-6C0E-497B-86EB-6080233F847E}">
      <dgm:prSet/>
      <dgm:spPr/>
      <dgm:t>
        <a:bodyPr/>
        <a:lstStyle/>
        <a:p>
          <a:endParaRPr lang="cs-CZ"/>
        </a:p>
      </dgm:t>
    </dgm:pt>
    <dgm:pt modelId="{5DCA7704-0661-4537-8982-8EAAE353B815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gm:t>
    </dgm:pt>
    <dgm:pt modelId="{A37DD244-47BC-4555-B1A7-6A619710FB4A}" type="sibTrans" cxnId="{A94A48B3-CF4A-493B-A7DA-3615871F3A82}">
      <dgm:prSet/>
      <dgm:spPr/>
      <dgm:t>
        <a:bodyPr/>
        <a:lstStyle/>
        <a:p>
          <a:endParaRPr lang="cs-CZ"/>
        </a:p>
      </dgm:t>
    </dgm:pt>
    <dgm:pt modelId="{29A8BD8F-EDBE-4960-8B6B-65848A70E810}" type="parTrans" cxnId="{A94A48B3-CF4A-493B-A7DA-3615871F3A82}">
      <dgm:prSet/>
      <dgm:spPr/>
      <dgm:t>
        <a:bodyPr/>
        <a:lstStyle/>
        <a:p>
          <a:endParaRPr lang="cs-CZ"/>
        </a:p>
      </dgm:t>
    </dgm:pt>
    <dgm:pt modelId="{62FFAE1A-0010-49BC-81EB-9AC2E98BB60B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(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ekologická, populační)</a:t>
          </a:r>
        </a:p>
      </dgm:t>
    </dgm:pt>
    <dgm:pt modelId="{45575A0E-A273-49C0-9F90-BF201C0A838D}" type="parTrans" cxnId="{5852CB21-8CBD-4A1C-B5D0-CE1BA80FAD2B}">
      <dgm:prSet/>
      <dgm:spPr/>
      <dgm:t>
        <a:bodyPr/>
        <a:lstStyle/>
        <a:p>
          <a:endParaRPr lang="cs-CZ"/>
        </a:p>
      </dgm:t>
    </dgm:pt>
    <dgm:pt modelId="{2313CDDE-8A89-4DC8-961C-79ECCB4E6E04}" type="sibTrans" cxnId="{5852CB21-8CBD-4A1C-B5D0-CE1BA80FAD2B}">
      <dgm:prSet/>
      <dgm:spPr/>
      <dgm:t>
        <a:bodyPr/>
        <a:lstStyle/>
        <a:p>
          <a:endParaRPr lang="cs-CZ"/>
        </a:p>
      </dgm:t>
    </dgm:pt>
    <dgm:pt modelId="{FEB745D3-35C6-4BB5-ADCB-8EA15DB4772A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</dgm:t>
    </dgm:pt>
    <dgm:pt modelId="{C89E06EC-4D14-4BFF-8FAB-9DB8BB39703B}" type="parTrans" cxnId="{87D2CC65-2CAB-4243-81FB-ABD6338D29B3}">
      <dgm:prSet/>
      <dgm:spPr/>
      <dgm:t>
        <a:bodyPr/>
        <a:lstStyle/>
        <a:p>
          <a:endParaRPr lang="cs-CZ"/>
        </a:p>
      </dgm:t>
    </dgm:pt>
    <dgm:pt modelId="{5F265C11-9127-4089-ABFC-66F4C8A022BC}" type="sibTrans" cxnId="{87D2CC65-2CAB-4243-81FB-ABD6338D29B3}">
      <dgm:prSet/>
      <dgm:spPr/>
      <dgm:t>
        <a:bodyPr/>
        <a:lstStyle/>
        <a:p>
          <a:endParaRPr lang="cs-CZ"/>
        </a:p>
      </dgm:t>
    </dgm:pt>
    <dgm:pt modelId="{E8A3C547-B860-4FE4-A1DA-CD7B4ADAE744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</dgm:t>
    </dgm:pt>
    <dgm:pt modelId="{8FA3C7D7-84A4-482F-8499-03F2744B2ACF}" type="parTrans" cxnId="{EA7E67F6-4166-42BF-B821-390820C1179C}">
      <dgm:prSet/>
      <dgm:spPr/>
      <dgm:t>
        <a:bodyPr/>
        <a:lstStyle/>
        <a:p>
          <a:endParaRPr lang="cs-CZ"/>
        </a:p>
      </dgm:t>
    </dgm:pt>
    <dgm:pt modelId="{5C1FE92D-ED85-413E-8281-8205AC1B3293}" type="sibTrans" cxnId="{EA7E67F6-4166-42BF-B821-390820C1179C}">
      <dgm:prSet/>
      <dgm:spPr/>
      <dgm:t>
        <a:bodyPr/>
        <a:lstStyle/>
        <a:p>
          <a:endParaRPr lang="cs-CZ"/>
        </a:p>
      </dgm:t>
    </dgm:pt>
    <dgm:pt modelId="{00AFADA7-B7A5-4040-9CBD-63423A33F09E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Úroveň je určována indexem reliability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A7B91C5B-FECB-4734-B2B3-FE6701646FC3}" type="parTrans" cxnId="{746FC3AD-7D89-44A4-9C6B-1946FCF5E296}">
      <dgm:prSet/>
      <dgm:spPr/>
      <dgm:t>
        <a:bodyPr/>
        <a:lstStyle/>
        <a:p>
          <a:endParaRPr lang="cs-CZ"/>
        </a:p>
      </dgm:t>
    </dgm:pt>
    <dgm:pt modelId="{EDF2A70B-6CA3-439E-B618-3E68B535F1A9}" type="sibTrans" cxnId="{746FC3AD-7D89-44A4-9C6B-1946FCF5E296}">
      <dgm:prSet/>
      <dgm:spPr/>
      <dgm:t>
        <a:bodyPr/>
        <a:lstStyle/>
        <a:p>
          <a:endParaRPr lang="cs-CZ"/>
        </a:p>
      </dgm:t>
    </dgm:pt>
    <dgm:pt modelId="{EBBFB081-FBB5-4CAE-98BB-702BC3DD2B35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Opakovatelnost měření a konzistence dat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9B4EB2D-BCC6-4406-B8D7-995DACDE9962}" type="parTrans" cxnId="{5CA3B2FE-D1C3-4F43-8F04-E5C1B7CBC52A}">
      <dgm:prSet/>
      <dgm:spPr/>
      <dgm:t>
        <a:bodyPr/>
        <a:lstStyle/>
        <a:p>
          <a:endParaRPr lang="cs-CZ"/>
        </a:p>
      </dgm:t>
    </dgm:pt>
    <dgm:pt modelId="{14CF9102-A471-4E50-9DFF-74DA9E13FB6E}" type="sibTrans" cxnId="{5CA3B2FE-D1C3-4F43-8F04-E5C1B7CBC52A}">
      <dgm:prSet/>
      <dgm:spPr/>
      <dgm:t>
        <a:bodyPr/>
        <a:lstStyle/>
        <a:p>
          <a:endParaRPr lang="cs-CZ"/>
        </a:p>
      </dgm:t>
    </dgm:pt>
    <dgm:pt modelId="{B7C10BB6-37EF-419B-A0BC-278530383976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</dgm:t>
    </dgm:pt>
    <dgm:pt modelId="{D97DD417-80FC-4108-B9D5-4781D993305A}" type="sibTrans" cxnId="{BBD43C3C-71D1-4C68-8DA0-E1B792FEB102}">
      <dgm:prSet/>
      <dgm:spPr/>
      <dgm:t>
        <a:bodyPr/>
        <a:lstStyle/>
        <a:p>
          <a:endParaRPr lang="cs-CZ"/>
        </a:p>
      </dgm:t>
    </dgm:pt>
    <dgm:pt modelId="{B5D906A5-E226-4B8C-A23D-D4247B5214F6}" type="parTrans" cxnId="{BBD43C3C-71D1-4C68-8DA0-E1B792FEB102}">
      <dgm:prSet/>
      <dgm:spPr/>
      <dgm:t>
        <a:bodyPr/>
        <a:lstStyle/>
        <a:p>
          <a:endParaRPr lang="cs-CZ"/>
        </a:p>
      </dgm:t>
    </dgm:pt>
    <dgm:pt modelId="{E0BF4A7A-BE2F-4323-BE8A-BABE0CC4B677}">
      <dgm:prSet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36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</dgm:t>
    </dgm:pt>
    <dgm:pt modelId="{E7D41CEC-702F-4DB9-B750-283227F2C7A0}" type="sibTrans" cxnId="{1728DDA3-1065-4FBB-BCE7-42BA53ACF65F}">
      <dgm:prSet/>
      <dgm:spPr/>
      <dgm:t>
        <a:bodyPr/>
        <a:lstStyle/>
        <a:p>
          <a:endParaRPr lang="cs-CZ"/>
        </a:p>
      </dgm:t>
    </dgm:pt>
    <dgm:pt modelId="{EA4B1291-AB1B-4B95-9EAC-C4072CD98DEF}" type="parTrans" cxnId="{1728DDA3-1065-4FBB-BCE7-42BA53ACF65F}">
      <dgm:prSet/>
      <dgm:spPr/>
      <dgm:t>
        <a:bodyPr/>
        <a:lstStyle/>
        <a:p>
          <a:endParaRPr lang="cs-CZ"/>
        </a:p>
      </dgm:t>
    </dgm:pt>
    <dgm:pt modelId="{13B0EA0D-EC65-4310-A616-C9FCCC9E3BDF}" type="pres">
      <dgm:prSet presAssocID="{4D950F0A-98D8-4741-815C-D833011C6E53}" presName="Name0" presStyleCnt="0">
        <dgm:presLayoutVars>
          <dgm:dir/>
          <dgm:animLvl val="lvl"/>
          <dgm:resizeHandles val="exact"/>
        </dgm:presLayoutVars>
      </dgm:prSet>
      <dgm:spPr/>
    </dgm:pt>
    <dgm:pt modelId="{944CA7B2-F688-4B71-A444-FEB806282B3C}" type="pres">
      <dgm:prSet presAssocID="{6248CEBA-A702-458A-AA3C-D5D103E7F8D0}" presName="composite" presStyleCnt="0"/>
      <dgm:spPr/>
    </dgm:pt>
    <dgm:pt modelId="{2B8B864D-82A2-46FB-8FB0-FCF0FA432007}" type="pres">
      <dgm:prSet presAssocID="{6248CEBA-A702-458A-AA3C-D5D103E7F8D0}" presName="parTx" presStyleLbl="alignNode1" presStyleIdx="0" presStyleCnt="2" custScaleX="114055" custLinFactNeighborX="725" custLinFactNeighborY="-2589">
        <dgm:presLayoutVars>
          <dgm:chMax val="0"/>
          <dgm:chPref val="0"/>
          <dgm:bulletEnabled val="1"/>
        </dgm:presLayoutVars>
      </dgm:prSet>
      <dgm:spPr>
        <a:xfrm>
          <a:off x="68907" y="310893"/>
          <a:ext cx="5350133" cy="1468800"/>
        </a:xfrm>
        <a:prstGeom prst="rect">
          <a:avLst/>
        </a:prstGeom>
      </dgm:spPr>
    </dgm:pt>
    <dgm:pt modelId="{138A7D1D-F8CE-4B39-AC97-0029424561EF}" type="pres">
      <dgm:prSet presAssocID="{6248CEBA-A702-458A-AA3C-D5D103E7F8D0}" presName="desTx" presStyleLbl="alignAccFollowNode1" presStyleIdx="0" presStyleCnt="2" custScaleX="111504">
        <dgm:presLayoutVars>
          <dgm:bulletEnabled val="1"/>
        </dgm:presLayoutVars>
      </dgm:prSet>
      <dgm:spPr>
        <a:xfrm>
          <a:off x="107147" y="1241123"/>
          <a:ext cx="5155332" cy="4079756"/>
        </a:xfrm>
        <a:prstGeom prst="rect">
          <a:avLst/>
        </a:prstGeom>
      </dgm:spPr>
    </dgm:pt>
    <dgm:pt modelId="{90B6AB75-0E37-4878-A60B-9D88A14E3E31}" type="pres">
      <dgm:prSet presAssocID="{C8613268-73A3-4143-BA47-215EFA544706}" presName="space" presStyleCnt="0"/>
      <dgm:spPr/>
    </dgm:pt>
    <dgm:pt modelId="{1EB8A340-C137-4592-8B3E-DF7CC4749DCA}" type="pres">
      <dgm:prSet presAssocID="{5DCA7704-0661-4537-8982-8EAAE353B815}" presName="composite" presStyleCnt="0"/>
      <dgm:spPr/>
    </dgm:pt>
    <dgm:pt modelId="{0581F656-30F4-4511-8150-FF7B40CF4EC4}" type="pres">
      <dgm:prSet presAssocID="{5DCA7704-0661-4537-8982-8EAAE353B8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DF89C82-CAF9-46E4-9373-C0DDB4CB9395}" type="pres">
      <dgm:prSet presAssocID="{5DCA7704-0661-4537-8982-8EAAE353B815}" presName="desTx" presStyleLbl="alignAccFollowNode1" presStyleIdx="1" presStyleCnt="2">
        <dgm:presLayoutVars>
          <dgm:bulletEnabled val="1"/>
        </dgm:presLayoutVars>
      </dgm:prSet>
      <dgm:spPr>
        <a:xfrm>
          <a:off x="6048191" y="1826460"/>
          <a:ext cx="4955892" cy="2239920"/>
        </a:xfrm>
        <a:prstGeom prst="rect">
          <a:avLst/>
        </a:prstGeom>
      </dgm:spPr>
    </dgm:pt>
  </dgm:ptLst>
  <dgm:cxnLst>
    <dgm:cxn modelId="{4E5EF50C-3D85-4737-BC9F-D734E933E50B}" type="presOf" srcId="{567CE1B1-1FF4-4881-B2B1-12296A6A3522}" destId="{138A7D1D-F8CE-4B39-AC97-0029424561EF}" srcOrd="0" destOrd="0" presId="urn:microsoft.com/office/officeart/2005/8/layout/hList1"/>
    <dgm:cxn modelId="{BC2DB61D-FE63-41D1-B115-DB1290375E53}" type="presOf" srcId="{EBBFB081-FBB5-4CAE-98BB-702BC3DD2B35}" destId="{0DF89C82-CAF9-46E4-9373-C0DDB4CB9395}" srcOrd="0" destOrd="3" presId="urn:microsoft.com/office/officeart/2005/8/layout/hList1"/>
    <dgm:cxn modelId="{5852CB21-8CBD-4A1C-B5D0-CE1BA80FAD2B}" srcId="{6248CEBA-A702-458A-AA3C-D5D103E7F8D0}" destId="{62FFAE1A-0010-49BC-81EB-9AC2E98BB60B}" srcOrd="3" destOrd="0" parTransId="{45575A0E-A273-49C0-9F90-BF201C0A838D}" sibTransId="{2313CDDE-8A89-4DC8-961C-79ECCB4E6E04}"/>
    <dgm:cxn modelId="{80C17C2F-6860-4553-87DB-2E6ACA8FC956}" type="presOf" srcId="{5DCA7704-0661-4537-8982-8EAAE353B815}" destId="{0581F656-30F4-4511-8150-FF7B40CF4EC4}" srcOrd="0" destOrd="0" presId="urn:microsoft.com/office/officeart/2005/8/layout/hList1"/>
    <dgm:cxn modelId="{46C59138-71DB-4C27-80AD-33CF7834902D}" type="presOf" srcId="{00AFADA7-B7A5-4040-9CBD-63423A33F09E}" destId="{0DF89C82-CAF9-46E4-9373-C0DDB4CB9395}" srcOrd="0" destOrd="4" presId="urn:microsoft.com/office/officeart/2005/8/layout/hList1"/>
    <dgm:cxn modelId="{BBD43C3C-71D1-4C68-8DA0-E1B792FEB102}" srcId="{6248CEBA-A702-458A-AA3C-D5D103E7F8D0}" destId="{B7C10BB6-37EF-419B-A0BC-278530383976}" srcOrd="2" destOrd="0" parTransId="{B5D906A5-E226-4B8C-A23D-D4247B5214F6}" sibTransId="{D97DD417-80FC-4108-B9D5-4781D993305A}"/>
    <dgm:cxn modelId="{87D2CC65-2CAB-4243-81FB-ABD6338D29B3}" srcId="{5DCA7704-0661-4537-8982-8EAAE353B815}" destId="{FEB745D3-35C6-4BB5-ADCB-8EA15DB4772A}" srcOrd="1" destOrd="0" parTransId="{C89E06EC-4D14-4BFF-8FAB-9DB8BB39703B}" sibTransId="{5F265C11-9127-4089-ABFC-66F4C8A022BC}"/>
    <dgm:cxn modelId="{C46DC046-AAF2-40B5-8CD7-5BD25BD9C950}" type="presOf" srcId="{B7C10BB6-37EF-419B-A0BC-278530383976}" destId="{138A7D1D-F8CE-4B39-AC97-0029424561EF}" srcOrd="0" destOrd="2" presId="urn:microsoft.com/office/officeart/2005/8/layout/hList1"/>
    <dgm:cxn modelId="{3E324B48-6C0E-497B-86EB-6080233F847E}" srcId="{5DCA7704-0661-4537-8982-8EAAE353B815}" destId="{FF8F8A9E-8E46-4B31-A06B-58B3D00FF66D}" srcOrd="0" destOrd="0" parTransId="{17EE982B-1D4C-4654-A49F-874F9DC361C9}" sibTransId="{F5473F2A-B236-4B2F-8515-E722B1A0A8AE}"/>
    <dgm:cxn modelId="{C9119255-CAAD-4E8B-8778-06BE9A1D1BEE}" type="presOf" srcId="{E8A3C547-B860-4FE4-A1DA-CD7B4ADAE744}" destId="{0DF89C82-CAF9-46E4-9373-C0DDB4CB9395}" srcOrd="0" destOrd="2" presId="urn:microsoft.com/office/officeart/2005/8/layout/hList1"/>
    <dgm:cxn modelId="{81C22C59-9022-4B1A-915A-7AE00131F1A7}" type="presOf" srcId="{E0BF4A7A-BE2F-4323-BE8A-BABE0CC4B677}" destId="{138A7D1D-F8CE-4B39-AC97-0029424561EF}" srcOrd="0" destOrd="1" presId="urn:microsoft.com/office/officeart/2005/8/layout/hList1"/>
    <dgm:cxn modelId="{ED362DA0-B045-4237-BB2A-63A9842664F8}" type="presOf" srcId="{62FFAE1A-0010-49BC-81EB-9AC2E98BB60B}" destId="{138A7D1D-F8CE-4B39-AC97-0029424561EF}" srcOrd="0" destOrd="3" presId="urn:microsoft.com/office/officeart/2005/8/layout/hList1"/>
    <dgm:cxn modelId="{1728DDA3-1065-4FBB-BCE7-42BA53ACF65F}" srcId="{6248CEBA-A702-458A-AA3C-D5D103E7F8D0}" destId="{E0BF4A7A-BE2F-4323-BE8A-BABE0CC4B677}" srcOrd="1" destOrd="0" parTransId="{EA4B1291-AB1B-4B95-9EAC-C4072CD98DEF}" sibTransId="{E7D41CEC-702F-4DB9-B750-283227F2C7A0}"/>
    <dgm:cxn modelId="{746FC3AD-7D89-44A4-9C6B-1946FCF5E296}" srcId="{5DCA7704-0661-4537-8982-8EAAE353B815}" destId="{00AFADA7-B7A5-4040-9CBD-63423A33F09E}" srcOrd="4" destOrd="0" parTransId="{A7B91C5B-FECB-4734-B2B3-FE6701646FC3}" sibTransId="{EDF2A70B-6CA3-439E-B618-3E68B535F1A9}"/>
    <dgm:cxn modelId="{A94A48B3-CF4A-493B-A7DA-3615871F3A82}" srcId="{4D950F0A-98D8-4741-815C-D833011C6E53}" destId="{5DCA7704-0661-4537-8982-8EAAE353B815}" srcOrd="1" destOrd="0" parTransId="{29A8BD8F-EDBE-4960-8B6B-65848A70E810}" sibTransId="{A37DD244-47BC-4555-B1A7-6A619710FB4A}"/>
    <dgm:cxn modelId="{3407ACC3-9B2D-49FA-8786-6A5A48F8B676}" srcId="{6248CEBA-A702-458A-AA3C-D5D103E7F8D0}" destId="{567CE1B1-1FF4-4881-B2B1-12296A6A3522}" srcOrd="0" destOrd="0" parTransId="{2D3E9F28-64F4-4ACD-82EA-F78DC9D65953}" sibTransId="{AE7CAE1A-6293-4981-A569-45C627D71222}"/>
    <dgm:cxn modelId="{2AD4DCC4-14DA-42F5-99B9-C10771D95EDA}" type="presOf" srcId="{FEB745D3-35C6-4BB5-ADCB-8EA15DB4772A}" destId="{0DF89C82-CAF9-46E4-9373-C0DDB4CB9395}" srcOrd="0" destOrd="1" presId="urn:microsoft.com/office/officeart/2005/8/layout/hList1"/>
    <dgm:cxn modelId="{E1583DCB-5AB4-478E-BC04-63724E27124C}" type="presOf" srcId="{6248CEBA-A702-458A-AA3C-D5D103E7F8D0}" destId="{2B8B864D-82A2-46FB-8FB0-FCF0FA432007}" srcOrd="0" destOrd="0" presId="urn:microsoft.com/office/officeart/2005/8/layout/hList1"/>
    <dgm:cxn modelId="{2843A8D8-6CF6-491A-AF09-B5F4D0D397C3}" type="presOf" srcId="{4D950F0A-98D8-4741-815C-D833011C6E53}" destId="{13B0EA0D-EC65-4310-A616-C9FCCC9E3BDF}" srcOrd="0" destOrd="0" presId="urn:microsoft.com/office/officeart/2005/8/layout/hList1"/>
    <dgm:cxn modelId="{80441BE2-CB78-4371-AC98-F8FEB219A6E6}" type="presOf" srcId="{FF8F8A9E-8E46-4B31-A06B-58B3D00FF66D}" destId="{0DF89C82-CAF9-46E4-9373-C0DDB4CB9395}" srcOrd="0" destOrd="0" presId="urn:microsoft.com/office/officeart/2005/8/layout/hList1"/>
    <dgm:cxn modelId="{F94CDFE7-598E-4B84-B9BF-1A35723A93EE}" srcId="{4D950F0A-98D8-4741-815C-D833011C6E53}" destId="{6248CEBA-A702-458A-AA3C-D5D103E7F8D0}" srcOrd="0" destOrd="0" parTransId="{BF3F92A3-1742-4B82-A7A3-90DC16E20B02}" sibTransId="{C8613268-73A3-4143-BA47-215EFA544706}"/>
    <dgm:cxn modelId="{EA7E67F6-4166-42BF-B821-390820C1179C}" srcId="{5DCA7704-0661-4537-8982-8EAAE353B815}" destId="{E8A3C547-B860-4FE4-A1DA-CD7B4ADAE744}" srcOrd="2" destOrd="0" parTransId="{8FA3C7D7-84A4-482F-8499-03F2744B2ACF}" sibTransId="{5C1FE92D-ED85-413E-8281-8205AC1B3293}"/>
    <dgm:cxn modelId="{5CA3B2FE-D1C3-4F43-8F04-E5C1B7CBC52A}" srcId="{5DCA7704-0661-4537-8982-8EAAE353B815}" destId="{EBBFB081-FBB5-4CAE-98BB-702BC3DD2B35}" srcOrd="3" destOrd="0" parTransId="{C9B4EB2D-BCC6-4406-B8D7-995DACDE9962}" sibTransId="{14CF9102-A471-4E50-9DFF-74DA9E13FB6E}"/>
    <dgm:cxn modelId="{32C013B7-59FC-4E21-BACB-4998D7862810}" type="presParOf" srcId="{13B0EA0D-EC65-4310-A616-C9FCCC9E3BDF}" destId="{944CA7B2-F688-4B71-A444-FEB806282B3C}" srcOrd="0" destOrd="0" presId="urn:microsoft.com/office/officeart/2005/8/layout/hList1"/>
    <dgm:cxn modelId="{2774A206-899A-40F9-BB26-A7D8458B1C83}" type="presParOf" srcId="{944CA7B2-F688-4B71-A444-FEB806282B3C}" destId="{2B8B864D-82A2-46FB-8FB0-FCF0FA432007}" srcOrd="0" destOrd="0" presId="urn:microsoft.com/office/officeart/2005/8/layout/hList1"/>
    <dgm:cxn modelId="{E7E1BDBD-D4DB-4859-B180-DC9FC2F91955}" type="presParOf" srcId="{944CA7B2-F688-4B71-A444-FEB806282B3C}" destId="{138A7D1D-F8CE-4B39-AC97-0029424561EF}" srcOrd="1" destOrd="0" presId="urn:microsoft.com/office/officeart/2005/8/layout/hList1"/>
    <dgm:cxn modelId="{24F0D6E9-BD42-4D35-B00C-28EC0D3C579F}" type="presParOf" srcId="{13B0EA0D-EC65-4310-A616-C9FCCC9E3BDF}" destId="{90B6AB75-0E37-4878-A60B-9D88A14E3E31}" srcOrd="1" destOrd="0" presId="urn:microsoft.com/office/officeart/2005/8/layout/hList1"/>
    <dgm:cxn modelId="{0E3DBD0A-6D01-4F23-BD31-C2C42FC07F68}" type="presParOf" srcId="{13B0EA0D-EC65-4310-A616-C9FCCC9E3BDF}" destId="{1EB8A340-C137-4592-8B3E-DF7CC4749DCA}" srcOrd="2" destOrd="0" presId="urn:microsoft.com/office/officeart/2005/8/layout/hList1"/>
    <dgm:cxn modelId="{340FFE98-C57D-4659-AE5C-3F51F1138D79}" type="presParOf" srcId="{1EB8A340-C137-4592-8B3E-DF7CC4749DCA}" destId="{0581F656-30F4-4511-8150-FF7B40CF4EC4}" srcOrd="0" destOrd="0" presId="urn:microsoft.com/office/officeart/2005/8/layout/hList1"/>
    <dgm:cxn modelId="{E1535D17-CFA1-4BC4-8631-EC5E3ADE642F}" type="presParOf" srcId="{1EB8A340-C137-4592-8B3E-DF7CC4749DCA}" destId="{0DF89C82-CAF9-46E4-9373-C0DDB4CB93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</a:t>
          </a:r>
          <a:r>
            <a:rPr lang="cs-CZ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PŘIMĚŘENOSTI</a:t>
          </a: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REPREZANTATIVNOSTI VÝZKUMNÉHO NÁSTROJE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3FB9F25B-97EB-41D6-B0A3-DBA3ADB5E6A5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Do jaké míry nástroj měří přesně sledované proměnné?</a:t>
          </a:r>
        </a:p>
      </dgm:t>
    </dgm:pt>
    <dgm:pt modelId="{7DEEB336-E325-41AB-94FC-432953BE5F9B}" type="parTrans" cxnId="{8F8ED0E3-AB40-41FF-BD27-55FC649CF09F}">
      <dgm:prSet/>
      <dgm:spPr/>
      <dgm:t>
        <a:bodyPr/>
        <a:lstStyle/>
        <a:p>
          <a:endParaRPr lang="cs-CZ"/>
        </a:p>
      </dgm:t>
    </dgm:pt>
    <dgm:pt modelId="{49A317B2-3148-4CA9-9423-C6F54DBF0B8C}" type="sibTrans" cxnId="{8F8ED0E3-AB40-41FF-BD27-55FC649CF09F}">
      <dgm:prSet/>
      <dgm:spPr/>
      <dgm:t>
        <a:bodyPr/>
        <a:lstStyle/>
        <a:p>
          <a:endParaRPr lang="cs-CZ"/>
        </a:p>
      </dgm:t>
    </dgm:pt>
    <dgm:pt modelId="{E3D764DE-25BF-4114-BD0F-4742EC187B27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Měří nástroj všechny proměnné?</a:t>
          </a:r>
        </a:p>
      </dgm:t>
    </dgm:pt>
    <dgm:pt modelId="{06F21668-93D1-4C74-830E-5518C08288A9}" type="parTrans" cxnId="{DB9D2F89-7BE8-488D-ABA0-C773491C1D0A}">
      <dgm:prSet/>
      <dgm:spPr/>
      <dgm:t>
        <a:bodyPr/>
        <a:lstStyle/>
        <a:p>
          <a:endParaRPr lang="cs-CZ"/>
        </a:p>
      </dgm:t>
    </dgm:pt>
    <dgm:pt modelId="{1CF44E0D-D2ED-425C-AF46-74A198F47218}" type="sibTrans" cxnId="{DB9D2F89-7BE8-488D-ABA0-C773491C1D0A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pPr>
            <a:buNone/>
          </a:pPr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DA73CBAD-1318-44F3-BED7-C1AEA3640ABA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Prediktivní:</a:t>
          </a:r>
          <a:r>
            <a:rPr lang="cs-CZ" sz="1600" dirty="0"/>
            <a:t> Do jaké míry výsledek u přijímaček ovlivní studijní výsledky? Nebo lze uplatnit měření ve dvou různých časech a sledovat shodu výsledků.</a:t>
          </a:r>
        </a:p>
      </dgm:t>
    </dgm:pt>
    <dgm:pt modelId="{9372CC94-411F-4C19-AC63-7E2B34BCA759}" type="parTrans" cxnId="{B41831C8-DC46-4170-A1C2-A464AA530216}">
      <dgm:prSet/>
      <dgm:spPr/>
      <dgm:t>
        <a:bodyPr/>
        <a:lstStyle/>
        <a:p>
          <a:endParaRPr lang="cs-CZ"/>
        </a:p>
      </dgm:t>
    </dgm:pt>
    <dgm:pt modelId="{1702A8FF-D978-4EE8-B766-213F944818F8}" type="sibTrans" cxnId="{B41831C8-DC46-4170-A1C2-A464AA530216}">
      <dgm:prSet/>
      <dgm:spPr/>
      <dgm:t>
        <a:bodyPr/>
        <a:lstStyle/>
        <a:p>
          <a:endParaRPr lang="cs-CZ"/>
        </a:p>
      </dgm:t>
    </dgm:pt>
    <dgm:pt modelId="{D21B26E8-D224-4238-AEB3-4A14AC79479E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Souběžné: </a:t>
          </a:r>
          <a:r>
            <a:rPr lang="cs-CZ" sz="1600" dirty="0"/>
            <a:t>Měření rizika vzniku dekubitů za využití dvou škál (jedna standardizovaná a jedna nově vzniklá) a srovnání výsledků. </a:t>
          </a:r>
        </a:p>
      </dgm:t>
    </dgm:pt>
    <dgm:pt modelId="{FF4ACD08-842B-463A-ACFE-0D71FB32CB93}" type="parTrans" cxnId="{B717C6D3-9CB0-4061-9597-93C32416BDB0}">
      <dgm:prSet/>
      <dgm:spPr/>
      <dgm:t>
        <a:bodyPr/>
        <a:lstStyle/>
        <a:p>
          <a:endParaRPr lang="cs-CZ"/>
        </a:p>
      </dgm:t>
    </dgm:pt>
    <dgm:pt modelId="{683FB9F7-F8F6-438D-A1C1-EB7459C048F5}" type="sibTrans" cxnId="{B717C6D3-9CB0-4061-9597-93C32416BDB0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pPr>
            <a:buNone/>
          </a:pPr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A303EF5F-2AEA-4FB6-807E-16E2FFDF2DFF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kern="1200" dirty="0" err="1"/>
            <a:t>Content</a:t>
          </a:r>
          <a:r>
            <a:rPr lang="cs-CZ" sz="1600" kern="1200" dirty="0"/>
            <a:t> Validity Index = CVI</a:t>
          </a:r>
        </a:p>
      </dgm:t>
    </dgm:pt>
    <dgm:pt modelId="{660A223E-775D-4F2D-AC73-ABA38BA6C413}" type="parTrans" cxnId="{465E46FC-D38A-41A9-959C-A85282628D70}">
      <dgm:prSet/>
      <dgm:spPr/>
      <dgm:t>
        <a:bodyPr/>
        <a:lstStyle/>
        <a:p>
          <a:endParaRPr lang="cs-CZ"/>
        </a:p>
      </dgm:t>
    </dgm:pt>
    <dgm:pt modelId="{089D813E-0CA6-4E30-873C-C7D6E9A61470}" type="sibTrans" cxnId="{465E46FC-D38A-41A9-959C-A85282628D70}">
      <dgm:prSet/>
      <dgm:spPr/>
      <dgm:t>
        <a:bodyPr/>
        <a:lstStyle/>
        <a:p>
          <a:endParaRPr lang="cs-CZ"/>
        </a:p>
      </dgm:t>
    </dgm:pt>
    <dgm:pt modelId="{B0D01E1A-B7F8-4072-BE80-9E4B6337DF37}">
      <dgm:prSet phldrT="[Text]" custT="1"/>
      <dgm:spPr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>
            <a:buClr>
              <a:schemeClr val="bg1"/>
            </a:buClr>
            <a:buFontTx/>
            <a:buChar char="-"/>
          </a:pPr>
          <a:r>
            <a:rPr lang="cs-CZ" sz="1600" kern="1200" dirty="0"/>
            <a:t>Klíčová je volba vhodných expertů a srozumitelnost nástroje</a:t>
          </a:r>
        </a:p>
      </dgm:t>
    </dgm:pt>
    <dgm:pt modelId="{41A431D9-5E85-47CA-8BFF-296A3F2F5795}" type="parTrans" cxnId="{219566BC-41D5-49D8-9E9C-F710FDACEBD6}">
      <dgm:prSet/>
      <dgm:spPr/>
      <dgm:t>
        <a:bodyPr/>
        <a:lstStyle/>
        <a:p>
          <a:endParaRPr lang="cs-CZ"/>
        </a:p>
      </dgm:t>
    </dgm:pt>
    <dgm:pt modelId="{54B881B8-ECB2-4B47-8187-24384B040A1B}" type="sibTrans" cxnId="{219566BC-41D5-49D8-9E9C-F710FDACEBD6}">
      <dgm:prSet/>
      <dgm:spPr/>
      <dgm:t>
        <a:bodyPr/>
        <a:lstStyle/>
        <a:p>
          <a:endParaRPr lang="cs-CZ"/>
        </a:p>
      </dgm:t>
    </dgm:pt>
    <dgm:pt modelId="{56AA2636-65F5-4474-AD59-0AC62D080A2F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Konvergentní validita:</a:t>
          </a:r>
          <a:r>
            <a:rPr lang="cs-CZ" sz="1600" dirty="0"/>
            <a:t> srovnání výsledků získaných standardizovaným postupem a novým nástrojem, za účelem hledání shody.</a:t>
          </a:r>
        </a:p>
      </dgm:t>
    </dgm:pt>
    <dgm:pt modelId="{284814C4-7D8F-4F5E-A079-6D05EDD6FB9B}" type="parTrans" cxnId="{5185C584-E1B5-463F-8F4D-1DB45A9BF146}">
      <dgm:prSet/>
      <dgm:spPr/>
      <dgm:t>
        <a:bodyPr/>
        <a:lstStyle/>
        <a:p>
          <a:endParaRPr lang="cs-CZ"/>
        </a:p>
      </dgm:t>
    </dgm:pt>
    <dgm:pt modelId="{C46CDAD6-2C28-408B-84C4-42A2FE3F13F9}" type="sibTrans" cxnId="{5185C584-E1B5-463F-8F4D-1DB45A9BF146}">
      <dgm:prSet/>
      <dgm:spPr/>
      <dgm:t>
        <a:bodyPr/>
        <a:lstStyle/>
        <a:p>
          <a:endParaRPr lang="cs-CZ"/>
        </a:p>
      </dgm:t>
    </dgm:pt>
    <dgm:pt modelId="{C0F6F269-91BE-4D0A-9D52-C500A21D57C2}">
      <dgm:prSet phldrT="[Text]" custT="1"/>
      <dgm:spPr/>
      <dgm:t>
        <a:bodyPr/>
        <a:lstStyle/>
        <a:p>
          <a:pPr>
            <a:buClr>
              <a:schemeClr val="bg1"/>
            </a:buClr>
            <a:buFontTx/>
            <a:buChar char="-"/>
          </a:pPr>
          <a:r>
            <a:rPr lang="cs-CZ" sz="1600" b="1" dirty="0"/>
            <a:t>Divergentní validita: </a:t>
          </a:r>
          <a:r>
            <a:rPr lang="cs-CZ" sz="1600" dirty="0"/>
            <a:t>srovnání výsledků získaných standardizovaným postupem a novým nástrojem měřícím opak, za účelem hledání rozdílu.</a:t>
          </a:r>
        </a:p>
      </dgm:t>
    </dgm:pt>
    <dgm:pt modelId="{C86C110E-BFE4-4331-94E1-192FEA565612}" type="parTrans" cxnId="{20C9EBDC-AAA8-4671-A335-6AA30E4E6DB1}">
      <dgm:prSet/>
      <dgm:spPr/>
      <dgm:t>
        <a:bodyPr/>
        <a:lstStyle/>
        <a:p>
          <a:endParaRPr lang="cs-CZ"/>
        </a:p>
      </dgm:t>
    </dgm:pt>
    <dgm:pt modelId="{769D4487-7681-442D-81A1-73B9C218B3BE}" type="sibTrans" cxnId="{20C9EBDC-AAA8-4671-A335-6AA30E4E6DB1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3" custScaleY="148016"/>
      <dgm:spPr>
        <a:xfrm>
          <a:off x="0" y="0"/>
          <a:ext cx="11996056" cy="2170803"/>
        </a:xfrm>
        <a:prstGeom prst="roundRect">
          <a:avLst>
            <a:gd name="adj" fmla="val 10000"/>
          </a:avLst>
        </a:prstGeom>
      </dgm:spPr>
    </dgm:pt>
    <dgm:pt modelId="{78EFCA36-9BF4-476F-A09C-B0C6863877C9}" type="pres">
      <dgm:prSet presAssocID="{BF843A3E-3B00-4E31-9FBA-8178B634C97C}" presName="img" presStyleLbl="fgImgPlace1" presStyleIdx="0" presStyleCnt="3"/>
      <dgm:spPr/>
    </dgm:pt>
    <dgm:pt modelId="{7500CE27-8535-4F44-8F3B-AD92C8EEB351}" type="pres">
      <dgm:prSet presAssocID="{BF843A3E-3B00-4E31-9FBA-8178B634C97C}" presName="text" presStyleLbl="node1" presStyleIdx="0" presStyleCnt="3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3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3"/>
      <dgm:spPr/>
    </dgm:pt>
    <dgm:pt modelId="{24113E1D-0BA4-4B51-9937-0EAB0E843E84}" type="pres">
      <dgm:prSet presAssocID="{2F5A5A4F-5E26-43ED-AD45-E8CA92958F33}" presName="text" presStyleLbl="node1" presStyleIdx="1" presStyleCnt="3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2" presStyleCnt="3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2" presStyleCnt="3"/>
      <dgm:spPr/>
    </dgm:pt>
    <dgm:pt modelId="{06A3C329-F492-4AFA-9DBA-8F44C5CDC58F}" type="pres">
      <dgm:prSet presAssocID="{5A6322CF-8048-403A-A00F-81C347FF402E}" presName="text" presStyleLbl="node1" presStyleIdx="2" presStyleCnt="3">
        <dgm:presLayoutVars>
          <dgm:bulletEnabled val="1"/>
        </dgm:presLayoutVars>
      </dgm:prSet>
      <dgm:spPr/>
    </dgm:pt>
  </dgm:ptLst>
  <dgm:cxnLst>
    <dgm:cxn modelId="{3AB91705-EC48-4C74-85F9-6DE28647654A}" type="presOf" srcId="{BF843A3E-3B00-4E31-9FBA-8178B634C97C}" destId="{7273F2AA-D18A-4131-95BD-FB7FF85E9596}" srcOrd="0" destOrd="0" presId="urn:microsoft.com/office/officeart/2005/8/layout/vList4"/>
    <dgm:cxn modelId="{CED41C06-B6EA-40A6-8C09-5C3722061833}" type="presOf" srcId="{B0D01E1A-B7F8-4072-BE80-9E4B6337DF37}" destId="{7500CE27-8535-4F44-8F3B-AD92C8EEB351}" srcOrd="1" destOrd="4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8EDC8B13-1C8B-4630-A1AF-2237948F9942}" type="presOf" srcId="{B0D01E1A-B7F8-4072-BE80-9E4B6337DF37}" destId="{7273F2AA-D18A-4131-95BD-FB7FF85E9596}" srcOrd="0" destOrd="4" presId="urn:microsoft.com/office/officeart/2005/8/layout/vList4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9692D715-9BAB-487E-BEF8-1D216B736C7F}" type="presOf" srcId="{C0F6F269-91BE-4D0A-9D52-C500A21D57C2}" destId="{8D810484-0D92-4C2B-A687-1681E3FD7F36}" srcOrd="0" destOrd="2" presId="urn:microsoft.com/office/officeart/2005/8/layout/vList4"/>
    <dgm:cxn modelId="{C4F3321B-999D-4582-8B45-E7D108586E7D}" type="presOf" srcId="{A303EF5F-2AEA-4FB6-807E-16E2FFDF2DFF}" destId="{7273F2AA-D18A-4131-95BD-FB7FF85E9596}" srcOrd="0" destOrd="3" presId="urn:microsoft.com/office/officeart/2005/8/layout/vList4"/>
    <dgm:cxn modelId="{23A41F24-CEDA-418E-AD25-D318C5B5C4D4}" type="presOf" srcId="{C0F6F269-91BE-4D0A-9D52-C500A21D57C2}" destId="{06A3C329-F492-4AFA-9DBA-8F44C5CDC58F}" srcOrd="1" destOrd="2" presId="urn:microsoft.com/office/officeart/2005/8/layout/vList4"/>
    <dgm:cxn modelId="{3F84A42F-513C-4AE0-84C5-968DADA53602}" type="presOf" srcId="{2F5A5A4F-5E26-43ED-AD45-E8CA92958F33}" destId="{EEAB36F0-1A8D-4838-A771-64D0502EC0C2}" srcOrd="0" destOrd="0" presId="urn:microsoft.com/office/officeart/2005/8/layout/vList4"/>
    <dgm:cxn modelId="{4D0C8539-C30C-4379-92C7-07C1E3DF8A81}" type="presOf" srcId="{56AA2636-65F5-4474-AD59-0AC62D080A2F}" destId="{8D810484-0D92-4C2B-A687-1681E3FD7F36}" srcOrd="0" destOrd="1" presId="urn:microsoft.com/office/officeart/2005/8/layout/vList4"/>
    <dgm:cxn modelId="{D4C2CB67-4EF5-4CBD-BE5C-38BD377599ED}" type="presOf" srcId="{DA73CBAD-1318-44F3-BED7-C1AEA3640ABA}" destId="{EEAB36F0-1A8D-4838-A771-64D0502EC0C2}" srcOrd="0" destOrd="1" presId="urn:microsoft.com/office/officeart/2005/8/layout/vList4"/>
    <dgm:cxn modelId="{487BB269-C8A2-49C1-9A70-EB4755E5FBAF}" type="presOf" srcId="{5A6322CF-8048-403A-A00F-81C347FF402E}" destId="{06A3C329-F492-4AFA-9DBA-8F44C5CDC58F}" srcOrd="1" destOrd="0" presId="urn:microsoft.com/office/officeart/2005/8/layout/vList4"/>
    <dgm:cxn modelId="{128C164D-1572-4AD7-BFCC-6A850D6D20EB}" type="presOf" srcId="{E3D764DE-25BF-4114-BD0F-4742EC187B27}" destId="{7273F2AA-D18A-4131-95BD-FB7FF85E9596}" srcOrd="0" destOrd="2" presId="urn:microsoft.com/office/officeart/2005/8/layout/vList4"/>
    <dgm:cxn modelId="{F7502E74-308E-478E-BE43-153681513564}" type="presOf" srcId="{2F5A5A4F-5E26-43ED-AD45-E8CA92958F33}" destId="{24113E1D-0BA4-4B51-9937-0EAB0E843E84}" srcOrd="1" destOrd="0" presId="urn:microsoft.com/office/officeart/2005/8/layout/vList4"/>
    <dgm:cxn modelId="{38BCAA56-28D1-4B35-BE84-567BE6352B6D}" type="presOf" srcId="{DA73CBAD-1318-44F3-BED7-C1AEA3640ABA}" destId="{24113E1D-0BA4-4B51-9937-0EAB0E843E84}" srcOrd="1" destOrd="1" presId="urn:microsoft.com/office/officeart/2005/8/layout/vList4"/>
    <dgm:cxn modelId="{E604F07C-851B-41DF-91F7-6930B1E180A2}" type="presOf" srcId="{5A6322CF-8048-403A-A00F-81C347FF402E}" destId="{8D810484-0D92-4C2B-A687-1681E3FD7F36}" srcOrd="0" destOrd="0" presId="urn:microsoft.com/office/officeart/2005/8/layout/vList4"/>
    <dgm:cxn modelId="{5185C584-E1B5-463F-8F4D-1DB45A9BF146}" srcId="{5A6322CF-8048-403A-A00F-81C347FF402E}" destId="{56AA2636-65F5-4474-AD59-0AC62D080A2F}" srcOrd="0" destOrd="0" parTransId="{284814C4-7D8F-4F5E-A079-6D05EDD6FB9B}" sibTransId="{C46CDAD6-2C28-408B-84C4-42A2FE3F13F9}"/>
    <dgm:cxn modelId="{DB9D2F89-7BE8-488D-ABA0-C773491C1D0A}" srcId="{BF843A3E-3B00-4E31-9FBA-8178B634C97C}" destId="{E3D764DE-25BF-4114-BD0F-4742EC187B27}" srcOrd="1" destOrd="0" parTransId="{06F21668-93D1-4C74-830E-5518C08288A9}" sibTransId="{1CF44E0D-D2ED-425C-AF46-74A198F47218}"/>
    <dgm:cxn modelId="{5552CFA7-B0ED-40FA-B2A4-C0193CE8F688}" type="presOf" srcId="{5F93A945-7377-438C-A10D-2F741DA3C3FB}" destId="{2567C260-5819-4F0A-9F28-EF0FD6AFD52C}" srcOrd="0" destOrd="0" presId="urn:microsoft.com/office/officeart/2005/8/layout/vList4"/>
    <dgm:cxn modelId="{71BBF0A9-149D-4F08-9632-9048FB13CE1F}" type="presOf" srcId="{3FB9F25B-97EB-41D6-B0A3-DBA3ADB5E6A5}" destId="{7500CE27-8535-4F44-8F3B-AD92C8EEB351}" srcOrd="1" destOrd="1" presId="urn:microsoft.com/office/officeart/2005/8/layout/vList4"/>
    <dgm:cxn modelId="{FA5EDEAD-4AE5-446A-8B3C-D4907CCAE91B}" type="presOf" srcId="{3FB9F25B-97EB-41D6-B0A3-DBA3ADB5E6A5}" destId="{7273F2AA-D18A-4131-95BD-FB7FF85E9596}" srcOrd="0" destOrd="1" presId="urn:microsoft.com/office/officeart/2005/8/layout/vList4"/>
    <dgm:cxn modelId="{1AFFF4AD-1995-4ADD-86BD-45F6744FA7AD}" type="presOf" srcId="{E3D764DE-25BF-4114-BD0F-4742EC187B27}" destId="{7500CE27-8535-4F44-8F3B-AD92C8EEB351}" srcOrd="1" destOrd="2" presId="urn:microsoft.com/office/officeart/2005/8/layout/vList4"/>
    <dgm:cxn modelId="{CE128AB6-F412-41E7-AD9B-D8C2A0194DA1}" type="presOf" srcId="{BF843A3E-3B00-4E31-9FBA-8178B634C97C}" destId="{7500CE27-8535-4F44-8F3B-AD92C8EEB351}" srcOrd="1" destOrd="0" presId="urn:microsoft.com/office/officeart/2005/8/layout/vList4"/>
    <dgm:cxn modelId="{8E1328B7-75AC-479C-954E-9541BF37C36F}" type="presOf" srcId="{D21B26E8-D224-4238-AEB3-4A14AC79479E}" destId="{EEAB36F0-1A8D-4838-A771-64D0502EC0C2}" srcOrd="0" destOrd="2" presId="urn:microsoft.com/office/officeart/2005/8/layout/vList4"/>
    <dgm:cxn modelId="{219566BC-41D5-49D8-9E9C-F710FDACEBD6}" srcId="{BF843A3E-3B00-4E31-9FBA-8178B634C97C}" destId="{B0D01E1A-B7F8-4072-BE80-9E4B6337DF37}" srcOrd="3" destOrd="0" parTransId="{41A431D9-5E85-47CA-8BFF-296A3F2F5795}" sibTransId="{54B881B8-ECB2-4B47-8187-24384B040A1B}"/>
    <dgm:cxn modelId="{2D7C15C5-8066-4AFD-8D8B-36B3D712E5B8}" type="presOf" srcId="{D21B26E8-D224-4238-AEB3-4A14AC79479E}" destId="{24113E1D-0BA4-4B51-9937-0EAB0E843E84}" srcOrd="1" destOrd="2" presId="urn:microsoft.com/office/officeart/2005/8/layout/vList4"/>
    <dgm:cxn modelId="{B41831C8-DC46-4170-A1C2-A464AA530216}" srcId="{2F5A5A4F-5E26-43ED-AD45-E8CA92958F33}" destId="{DA73CBAD-1318-44F3-BED7-C1AEA3640ABA}" srcOrd="0" destOrd="0" parTransId="{9372CC94-411F-4C19-AC63-7E2B34BCA759}" sibTransId="{1702A8FF-D978-4EE8-B766-213F944818F8}"/>
    <dgm:cxn modelId="{B717C6D3-9CB0-4061-9597-93C32416BDB0}" srcId="{2F5A5A4F-5E26-43ED-AD45-E8CA92958F33}" destId="{D21B26E8-D224-4238-AEB3-4A14AC79479E}" srcOrd="1" destOrd="0" parTransId="{FF4ACD08-842B-463A-ACFE-0D71FB32CB93}" sibTransId="{683FB9F7-F8F6-438D-A1C1-EB7459C048F5}"/>
    <dgm:cxn modelId="{20C9EBDC-AAA8-4671-A335-6AA30E4E6DB1}" srcId="{5A6322CF-8048-403A-A00F-81C347FF402E}" destId="{C0F6F269-91BE-4D0A-9D52-C500A21D57C2}" srcOrd="1" destOrd="0" parTransId="{C86C110E-BFE4-4331-94E1-192FEA565612}" sibTransId="{769D4487-7681-442D-81A1-73B9C218B3BE}"/>
    <dgm:cxn modelId="{8F8ED0E3-AB40-41FF-BD27-55FC649CF09F}" srcId="{BF843A3E-3B00-4E31-9FBA-8178B634C97C}" destId="{3FB9F25B-97EB-41D6-B0A3-DBA3ADB5E6A5}" srcOrd="0" destOrd="0" parTransId="{7DEEB336-E325-41AB-94FC-432953BE5F9B}" sibTransId="{49A317B2-3148-4CA9-9423-C6F54DBF0B8C}"/>
    <dgm:cxn modelId="{975366ED-27F3-42BA-997E-89A02C8823CF}" type="presOf" srcId="{A303EF5F-2AEA-4FB6-807E-16E2FFDF2DFF}" destId="{7500CE27-8535-4F44-8F3B-AD92C8EEB351}" srcOrd="1" destOrd="3" presId="urn:microsoft.com/office/officeart/2005/8/layout/vList4"/>
    <dgm:cxn modelId="{3AA47BF3-0C5C-4357-8E45-8C6DC3C4E155}" srcId="{5F93A945-7377-438C-A10D-2F741DA3C3FB}" destId="{5A6322CF-8048-403A-A00F-81C347FF402E}" srcOrd="2" destOrd="0" parTransId="{0EAD4F3B-6F59-4B1E-9001-0D3EF4EDA2C5}" sibTransId="{BDC15AC1-D0FD-4062-9080-0CEC28F1E023}"/>
    <dgm:cxn modelId="{A2A98BFB-44BE-4BFB-9895-D3EA78C4A15C}" type="presOf" srcId="{56AA2636-65F5-4474-AD59-0AC62D080A2F}" destId="{06A3C329-F492-4AFA-9DBA-8F44C5CDC58F}" srcOrd="1" destOrd="1" presId="urn:microsoft.com/office/officeart/2005/8/layout/vList4"/>
    <dgm:cxn modelId="{465E46FC-D38A-41A9-959C-A85282628D70}" srcId="{BF843A3E-3B00-4E31-9FBA-8178B634C97C}" destId="{A303EF5F-2AEA-4FB6-807E-16E2FFDF2DFF}" srcOrd="2" destOrd="0" parTransId="{660A223E-775D-4F2D-AC73-ABA38BA6C413}" sibTransId="{089D813E-0CA6-4E30-873C-C7D6E9A61470}"/>
    <dgm:cxn modelId="{DE5AD947-9B0A-43BF-854B-D04EC6D9F860}" type="presParOf" srcId="{2567C260-5819-4F0A-9F28-EF0FD6AFD52C}" destId="{13CA4DC1-2323-4113-9822-CE0A219871A0}" srcOrd="0" destOrd="0" presId="urn:microsoft.com/office/officeart/2005/8/layout/vList4"/>
    <dgm:cxn modelId="{629A9F73-830E-46E6-983F-5809732B42E6}" type="presParOf" srcId="{13CA4DC1-2323-4113-9822-CE0A219871A0}" destId="{7273F2AA-D18A-4131-95BD-FB7FF85E9596}" srcOrd="0" destOrd="0" presId="urn:microsoft.com/office/officeart/2005/8/layout/vList4"/>
    <dgm:cxn modelId="{CA0C14EA-E18D-4259-B259-78DE39EA1B50}" type="presParOf" srcId="{13CA4DC1-2323-4113-9822-CE0A219871A0}" destId="{78EFCA36-9BF4-476F-A09C-B0C6863877C9}" srcOrd="1" destOrd="0" presId="urn:microsoft.com/office/officeart/2005/8/layout/vList4"/>
    <dgm:cxn modelId="{19D78B28-3462-4540-970B-DDA1A82832D4}" type="presParOf" srcId="{13CA4DC1-2323-4113-9822-CE0A219871A0}" destId="{7500CE27-8535-4F44-8F3B-AD92C8EEB351}" srcOrd="2" destOrd="0" presId="urn:microsoft.com/office/officeart/2005/8/layout/vList4"/>
    <dgm:cxn modelId="{A4F09D77-5CF7-43EF-9012-55B49EDE15AD}" type="presParOf" srcId="{2567C260-5819-4F0A-9F28-EF0FD6AFD52C}" destId="{4B8A4A52-662B-4D59-82F3-1614D9340005}" srcOrd="1" destOrd="0" presId="urn:microsoft.com/office/officeart/2005/8/layout/vList4"/>
    <dgm:cxn modelId="{4B731266-753D-478B-BF34-BD6396208237}" type="presParOf" srcId="{2567C260-5819-4F0A-9F28-EF0FD6AFD52C}" destId="{2A6DCC80-F1D5-4DD9-B267-8C1033BE4180}" srcOrd="2" destOrd="0" presId="urn:microsoft.com/office/officeart/2005/8/layout/vList4"/>
    <dgm:cxn modelId="{7D9A09B7-1B5A-4217-BC75-C1BD693B29DB}" type="presParOf" srcId="{2A6DCC80-F1D5-4DD9-B267-8C1033BE4180}" destId="{EEAB36F0-1A8D-4838-A771-64D0502EC0C2}" srcOrd="0" destOrd="0" presId="urn:microsoft.com/office/officeart/2005/8/layout/vList4"/>
    <dgm:cxn modelId="{BDC85776-DB1D-4014-B9F7-ADE8A4C39D42}" type="presParOf" srcId="{2A6DCC80-F1D5-4DD9-B267-8C1033BE4180}" destId="{67536728-CF17-47DB-835C-B1E64118AD4C}" srcOrd="1" destOrd="0" presId="urn:microsoft.com/office/officeart/2005/8/layout/vList4"/>
    <dgm:cxn modelId="{3873C04A-1682-4837-833F-260B7169BBE7}" type="presParOf" srcId="{2A6DCC80-F1D5-4DD9-B267-8C1033BE4180}" destId="{24113E1D-0BA4-4B51-9937-0EAB0E843E84}" srcOrd="2" destOrd="0" presId="urn:microsoft.com/office/officeart/2005/8/layout/vList4"/>
    <dgm:cxn modelId="{0866CD71-554C-4874-8AFB-EBE748EDAF21}" type="presParOf" srcId="{2567C260-5819-4F0A-9F28-EF0FD6AFD52C}" destId="{0B92FF67-443C-43BE-99F8-91DAC6AA24E2}" srcOrd="3" destOrd="0" presId="urn:microsoft.com/office/officeart/2005/8/layout/vList4"/>
    <dgm:cxn modelId="{79336662-D60F-4712-A322-6F4770F05A6C}" type="presParOf" srcId="{2567C260-5819-4F0A-9F28-EF0FD6AFD52C}" destId="{3978561E-A59B-4C3C-8985-1FF65D7620BF}" srcOrd="4" destOrd="0" presId="urn:microsoft.com/office/officeart/2005/8/layout/vList4"/>
    <dgm:cxn modelId="{A2296E7E-34FA-4BB2-8633-CC60C7C03D15}" type="presParOf" srcId="{3978561E-A59B-4C3C-8985-1FF65D7620BF}" destId="{8D810484-0D92-4C2B-A687-1681E3FD7F36}" srcOrd="0" destOrd="0" presId="urn:microsoft.com/office/officeart/2005/8/layout/vList4"/>
    <dgm:cxn modelId="{80A0DF35-861C-4775-BCB7-B11C564F373D}" type="presParOf" srcId="{3978561E-A59B-4C3C-8985-1FF65D7620BF}" destId="{A2DF6467-ABE7-4D74-B111-228986F12234}" srcOrd="1" destOrd="0" presId="urn:microsoft.com/office/officeart/2005/8/layout/vList4"/>
    <dgm:cxn modelId="{0BF3810C-3D66-4EE3-B21F-B1B44700FA7D}" type="presParOf" srcId="{3978561E-A59B-4C3C-8985-1FF65D7620BF}" destId="{06A3C329-F492-4AFA-9DBA-8F44C5CDC5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500" dirty="0"/>
            <a:t>Opakované testování stejným nástrojem (odstup 2-3 týdny) a sledování shody výsledků.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500" dirty="0"/>
            <a:t>Měření standardizovaným nástrojem a novým nástrojem – sledování shody.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500" dirty="0"/>
            <a:t>Posuzuje více posuzovatelů a sleduje se shoda.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4FBAD4B6-AAEE-4B09-8A7D-19B49CADC8BC}">
      <dgm:prSet custT="1"/>
      <dgm:spPr/>
      <dgm:t>
        <a:bodyPr/>
        <a:lstStyle/>
        <a:p>
          <a:r>
            <a:rPr lang="cs-CZ" sz="1500" dirty="0"/>
            <a:t>Nástroj rozdělen na dvě dílčí části výsledky z jedné a druhé jsou srovnávány – shoda poukazuje na dobrou vnitřní konzistenci nástroje.</a:t>
          </a:r>
        </a:p>
      </dgm:t>
    </dgm:pt>
    <dgm:pt modelId="{AC9CBB15-C733-4CBA-AA72-FF2D5904FBEB}" type="parTrans" cxnId="{6391C73C-D88F-484E-87A4-F6E0ABC87F68}">
      <dgm:prSet/>
      <dgm:spPr/>
      <dgm:t>
        <a:bodyPr/>
        <a:lstStyle/>
        <a:p>
          <a:endParaRPr lang="cs-CZ"/>
        </a:p>
      </dgm:t>
    </dgm:pt>
    <dgm:pt modelId="{70DA44AD-0EE4-4C91-B923-0E714FAEF265}" type="sibTrans" cxnId="{6391C73C-D88F-484E-87A4-F6E0ABC87F68}">
      <dgm:prSet/>
      <dgm:spPr/>
      <dgm:t>
        <a:bodyPr/>
        <a:lstStyle/>
        <a:p>
          <a:endParaRPr lang="cs-CZ"/>
        </a:p>
      </dgm:t>
    </dgm:pt>
    <dgm:pt modelId="{FFB8F953-3605-463E-B669-B52F49D336F1}">
      <dgm:prSet custT="1"/>
      <dgm:spPr/>
      <dgm:t>
        <a:bodyPr/>
        <a:lstStyle/>
        <a:p>
          <a:r>
            <a:rPr lang="cs-CZ" sz="1500" dirty="0"/>
            <a:t>Použití u intervalových nebo poměrových (spojitých) dat</a:t>
          </a:r>
        </a:p>
        <a:p>
          <a:r>
            <a:rPr lang="cs-CZ" sz="1500" dirty="0"/>
            <a:t>Nástroj rozdán dvou skupinám a sledování shody odpovědí..</a:t>
          </a:r>
        </a:p>
      </dgm:t>
    </dgm:pt>
    <dgm:pt modelId="{9E78D124-DC15-42C8-A879-1B945FB91B17}" type="parTrans" cxnId="{AB9E9EBA-BED4-4679-B326-3EA957DAB87D}">
      <dgm:prSet/>
      <dgm:spPr/>
      <dgm:t>
        <a:bodyPr/>
        <a:lstStyle/>
        <a:p>
          <a:endParaRPr lang="cs-CZ"/>
        </a:p>
      </dgm:t>
    </dgm:pt>
    <dgm:pt modelId="{0B7FCFC3-574F-4E47-B499-89B40062983B}" type="sibTrans" cxnId="{AB9E9EBA-BED4-4679-B326-3EA957DAB87D}">
      <dgm:prSet/>
      <dgm:spPr/>
      <dgm:t>
        <a:bodyPr/>
        <a:lstStyle/>
        <a:p>
          <a:endParaRPr lang="cs-CZ"/>
        </a:p>
      </dgm:t>
    </dgm:pt>
    <dgm:pt modelId="{5E8D5D8B-62B9-41C3-9BE5-2C026403E29B}">
      <dgm:prSet custT="1"/>
      <dgm:spPr/>
      <dgm:t>
        <a:bodyPr/>
        <a:lstStyle/>
        <a:p>
          <a:r>
            <a:rPr lang="cs-CZ" sz="1500" dirty="0"/>
            <a:t>Měření standardizovaným nástrojem a novým nástrojem monitorujícím protiklad.</a:t>
          </a:r>
        </a:p>
      </dgm:t>
    </dgm:pt>
    <dgm:pt modelId="{23BDF041-E493-433C-ABC7-2A206DB48BE0}" type="parTrans" cxnId="{327EADFC-E8D6-4765-9B2A-30E20145C6FC}">
      <dgm:prSet/>
      <dgm:spPr/>
      <dgm:t>
        <a:bodyPr/>
        <a:lstStyle/>
        <a:p>
          <a:endParaRPr lang="cs-CZ"/>
        </a:p>
      </dgm:t>
    </dgm:pt>
    <dgm:pt modelId="{589D4979-0D3E-4090-AE3C-D79DE57FD7BF}" type="sibTrans" cxnId="{327EADFC-E8D6-4765-9B2A-30E20145C6FC}">
      <dgm:prSet/>
      <dgm:spPr/>
      <dgm:t>
        <a:bodyPr/>
        <a:lstStyle/>
        <a:p>
          <a:endParaRPr lang="cs-CZ"/>
        </a:p>
      </dgm:t>
    </dgm:pt>
    <dgm:pt modelId="{196874B3-9356-476A-865E-9C09591E6620}">
      <dgm:prSet custT="1"/>
      <dgm:spPr/>
      <dgm:t>
        <a:bodyPr/>
        <a:lstStyle/>
        <a:p>
          <a:r>
            <a:rPr lang="cs-CZ" sz="1500" dirty="0"/>
            <a:t>Použití u dichotomických položek.</a:t>
          </a:r>
        </a:p>
      </dgm:t>
    </dgm:pt>
    <dgm:pt modelId="{3F346099-42ED-4656-A119-940DCABB3F48}" type="parTrans" cxnId="{534CF17B-C91C-46DF-BDDE-BE92CA364CB8}">
      <dgm:prSet/>
      <dgm:spPr/>
      <dgm:t>
        <a:bodyPr/>
        <a:lstStyle/>
        <a:p>
          <a:endParaRPr lang="cs-CZ"/>
        </a:p>
      </dgm:t>
    </dgm:pt>
    <dgm:pt modelId="{E87A2A04-6183-450A-AD5F-69A3905528B7}" type="sibTrans" cxnId="{534CF17B-C91C-46DF-BDDE-BE92CA364CB8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7" custScaleY="116560"/>
      <dgm:spPr/>
    </dgm:pt>
    <dgm:pt modelId="{78EFCA36-9BF4-476F-A09C-B0C6863877C9}" type="pres">
      <dgm:prSet presAssocID="{BF843A3E-3B00-4E31-9FBA-8178B634C97C}" presName="img" presStyleLbl="fgImgPlace1" presStyleIdx="0" presStyleCnt="7"/>
      <dgm:spPr/>
    </dgm:pt>
    <dgm:pt modelId="{7500CE27-8535-4F44-8F3B-AD92C8EEB351}" type="pres">
      <dgm:prSet presAssocID="{BF843A3E-3B00-4E31-9FBA-8178B634C97C}" presName="text" presStyleLbl="node1" presStyleIdx="0" presStyleCnt="7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7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7"/>
      <dgm:spPr/>
    </dgm:pt>
    <dgm:pt modelId="{24113E1D-0BA4-4B51-9937-0EAB0E843E84}" type="pres">
      <dgm:prSet presAssocID="{2F5A5A4F-5E26-43ED-AD45-E8CA92958F33}" presName="text" presStyleLbl="node1" presStyleIdx="1" presStyleCnt="7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ABFBDEA0-9628-4837-8705-8EC11C590297}" type="pres">
      <dgm:prSet presAssocID="{5E8D5D8B-62B9-41C3-9BE5-2C026403E29B}" presName="comp" presStyleCnt="0"/>
      <dgm:spPr/>
    </dgm:pt>
    <dgm:pt modelId="{CE9A1DE5-2F80-45C3-90B5-12E0D905CC59}" type="pres">
      <dgm:prSet presAssocID="{5E8D5D8B-62B9-41C3-9BE5-2C026403E29B}" presName="box" presStyleLbl="node1" presStyleIdx="2" presStyleCnt="7" custLinFactNeighborX="125" custLinFactNeighborY="1823"/>
      <dgm:spPr/>
    </dgm:pt>
    <dgm:pt modelId="{B72B9A5E-9F23-4041-8D85-A91B91F73D2C}" type="pres">
      <dgm:prSet presAssocID="{5E8D5D8B-62B9-41C3-9BE5-2C026403E29B}" presName="img" presStyleLbl="fgImgPlace1" presStyleIdx="2" presStyleCnt="7" custLinFactNeighborX="826" custLinFactNeighborY="5715"/>
      <dgm:spPr/>
    </dgm:pt>
    <dgm:pt modelId="{18B58D77-5C4A-482D-AF16-69A6FC439511}" type="pres">
      <dgm:prSet presAssocID="{5E8D5D8B-62B9-41C3-9BE5-2C026403E29B}" presName="text" presStyleLbl="node1" presStyleIdx="2" presStyleCnt="7">
        <dgm:presLayoutVars>
          <dgm:bulletEnabled val="1"/>
        </dgm:presLayoutVars>
      </dgm:prSet>
      <dgm:spPr/>
    </dgm:pt>
    <dgm:pt modelId="{E951DBB7-20A0-4428-9922-36D5BE2D5B5E}" type="pres">
      <dgm:prSet presAssocID="{589D4979-0D3E-4090-AE3C-D79DE57FD7BF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3" presStyleCnt="7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3" presStyleCnt="7"/>
      <dgm:spPr/>
    </dgm:pt>
    <dgm:pt modelId="{06A3C329-F492-4AFA-9DBA-8F44C5CDC58F}" type="pres">
      <dgm:prSet presAssocID="{5A6322CF-8048-403A-A00F-81C347FF402E}" presName="text" presStyleLbl="node1" presStyleIdx="3" presStyleCnt="7">
        <dgm:presLayoutVars>
          <dgm:bulletEnabled val="1"/>
        </dgm:presLayoutVars>
      </dgm:prSet>
      <dgm:spPr/>
    </dgm:pt>
    <dgm:pt modelId="{853B1232-9BC4-4102-8CA0-F05203CC6468}" type="pres">
      <dgm:prSet presAssocID="{BDC15AC1-D0FD-4062-9080-0CEC28F1E023}" presName="spacer" presStyleCnt="0"/>
      <dgm:spPr/>
    </dgm:pt>
    <dgm:pt modelId="{AEAC8725-69DB-46C7-888B-28A295D57C54}" type="pres">
      <dgm:prSet presAssocID="{4FBAD4B6-AAEE-4B09-8A7D-19B49CADC8BC}" presName="comp" presStyleCnt="0"/>
      <dgm:spPr/>
    </dgm:pt>
    <dgm:pt modelId="{64FC62F2-C74D-4346-B277-73D2418A2751}" type="pres">
      <dgm:prSet presAssocID="{4FBAD4B6-AAEE-4B09-8A7D-19B49CADC8BC}" presName="box" presStyleLbl="node1" presStyleIdx="4" presStyleCnt="7"/>
      <dgm:spPr/>
    </dgm:pt>
    <dgm:pt modelId="{B6B76B9E-C4FC-4BAE-B7BB-CC5577943DCB}" type="pres">
      <dgm:prSet presAssocID="{4FBAD4B6-AAEE-4B09-8A7D-19B49CADC8BC}" presName="img" presStyleLbl="fgImgPlace1" presStyleIdx="4" presStyleCnt="7" custLinFactNeighborX="2014" custLinFactNeighborY="2306"/>
      <dgm:spPr/>
    </dgm:pt>
    <dgm:pt modelId="{CEC18DBD-864B-43AD-AD7C-E6921B969FCB}" type="pres">
      <dgm:prSet presAssocID="{4FBAD4B6-AAEE-4B09-8A7D-19B49CADC8BC}" presName="text" presStyleLbl="node1" presStyleIdx="4" presStyleCnt="7">
        <dgm:presLayoutVars>
          <dgm:bulletEnabled val="1"/>
        </dgm:presLayoutVars>
      </dgm:prSet>
      <dgm:spPr/>
    </dgm:pt>
    <dgm:pt modelId="{39FA7544-910C-4B6A-88FA-BD609F5D8E1A}" type="pres">
      <dgm:prSet presAssocID="{70DA44AD-0EE4-4C91-B923-0E714FAEF265}" presName="spacer" presStyleCnt="0"/>
      <dgm:spPr/>
    </dgm:pt>
    <dgm:pt modelId="{5002C2B3-71FC-4C8B-A3DF-7754022F5979}" type="pres">
      <dgm:prSet presAssocID="{FFB8F953-3605-463E-B669-B52F49D336F1}" presName="comp" presStyleCnt="0"/>
      <dgm:spPr/>
    </dgm:pt>
    <dgm:pt modelId="{D1B7671C-9688-4032-B147-DBB54F64C764}" type="pres">
      <dgm:prSet presAssocID="{FFB8F953-3605-463E-B669-B52F49D336F1}" presName="box" presStyleLbl="node1" presStyleIdx="5" presStyleCnt="7"/>
      <dgm:spPr/>
    </dgm:pt>
    <dgm:pt modelId="{25ACB128-8B76-4FC2-B599-2C3E14BEB757}" type="pres">
      <dgm:prSet presAssocID="{FFB8F953-3605-463E-B669-B52F49D336F1}" presName="img" presStyleLbl="fgImgPlace1" presStyleIdx="5" presStyleCnt="7"/>
      <dgm:spPr/>
    </dgm:pt>
    <dgm:pt modelId="{C7AA02C1-A974-4084-B950-2F1446580069}" type="pres">
      <dgm:prSet presAssocID="{FFB8F953-3605-463E-B669-B52F49D336F1}" presName="text" presStyleLbl="node1" presStyleIdx="5" presStyleCnt="7">
        <dgm:presLayoutVars>
          <dgm:bulletEnabled val="1"/>
        </dgm:presLayoutVars>
      </dgm:prSet>
      <dgm:spPr/>
    </dgm:pt>
    <dgm:pt modelId="{B5117225-9F96-4F4E-837C-A10F68A93140}" type="pres">
      <dgm:prSet presAssocID="{0B7FCFC3-574F-4E47-B499-89B40062983B}" presName="spacer" presStyleCnt="0"/>
      <dgm:spPr/>
    </dgm:pt>
    <dgm:pt modelId="{6B0D4CAE-EC9C-468C-95A9-06523F203681}" type="pres">
      <dgm:prSet presAssocID="{196874B3-9356-476A-865E-9C09591E6620}" presName="comp" presStyleCnt="0"/>
      <dgm:spPr/>
    </dgm:pt>
    <dgm:pt modelId="{F9A6CB9D-9939-4F36-BE24-D80D75A76B35}" type="pres">
      <dgm:prSet presAssocID="{196874B3-9356-476A-865E-9C09591E6620}" presName="box" presStyleLbl="node1" presStyleIdx="6" presStyleCnt="7" custLinFactNeighborX="627" custLinFactNeighborY="-76"/>
      <dgm:spPr/>
    </dgm:pt>
    <dgm:pt modelId="{F1BB5CE5-1126-4062-98EC-947729AC3531}" type="pres">
      <dgm:prSet presAssocID="{196874B3-9356-476A-865E-9C09591E6620}" presName="img" presStyleLbl="fgImgPlace1" presStyleIdx="6" presStyleCnt="7" custScaleY="94900" custLinFactNeighborX="-2288" custLinFactNeighborY="-4821"/>
      <dgm:spPr/>
    </dgm:pt>
    <dgm:pt modelId="{BC439DD6-5B45-4930-81AF-5F601AC3024A}" type="pres">
      <dgm:prSet presAssocID="{196874B3-9356-476A-865E-9C09591E6620}" presName="text" presStyleLbl="node1" presStyleIdx="6" presStyleCnt="7">
        <dgm:presLayoutVars>
          <dgm:bulletEnabled val="1"/>
        </dgm:presLayoutVars>
      </dgm:prSet>
      <dgm:spPr/>
    </dgm:pt>
  </dgm:ptLst>
  <dgm:cxnLst>
    <dgm:cxn modelId="{BCF24204-969F-4E06-B101-852D9112D33B}" type="presOf" srcId="{5E8D5D8B-62B9-41C3-9BE5-2C026403E29B}" destId="{CE9A1DE5-2F80-45C3-90B5-12E0D905CC59}" srcOrd="0" destOrd="0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DD1C6418-9FAA-4968-A9A6-BE850B9B848B}" type="presOf" srcId="{BF843A3E-3B00-4E31-9FBA-8178B634C97C}" destId="{7500CE27-8535-4F44-8F3B-AD92C8EEB351}" srcOrd="1" destOrd="0" presId="urn:microsoft.com/office/officeart/2005/8/layout/vList4"/>
    <dgm:cxn modelId="{6391C73C-D88F-484E-87A4-F6E0ABC87F68}" srcId="{5F93A945-7377-438C-A10D-2F741DA3C3FB}" destId="{4FBAD4B6-AAEE-4B09-8A7D-19B49CADC8BC}" srcOrd="4" destOrd="0" parTransId="{AC9CBB15-C733-4CBA-AA72-FF2D5904FBEB}" sibTransId="{70DA44AD-0EE4-4C91-B923-0E714FAEF265}"/>
    <dgm:cxn modelId="{4002775D-A1F3-470C-BD13-F8758C25E93F}" type="presOf" srcId="{5A6322CF-8048-403A-A00F-81C347FF402E}" destId="{8D810484-0D92-4C2B-A687-1681E3FD7F36}" srcOrd="0" destOrd="0" presId="urn:microsoft.com/office/officeart/2005/8/layout/vList4"/>
    <dgm:cxn modelId="{4B633560-DE1D-4D86-B3E1-D35E2ECA9159}" type="presOf" srcId="{FFB8F953-3605-463E-B669-B52F49D336F1}" destId="{D1B7671C-9688-4032-B147-DBB54F64C764}" srcOrd="0" destOrd="0" presId="urn:microsoft.com/office/officeart/2005/8/layout/vList4"/>
    <dgm:cxn modelId="{6BA29073-F9C3-4339-98EC-41CCAE3CEAD3}" type="presOf" srcId="{196874B3-9356-476A-865E-9C09591E6620}" destId="{BC439DD6-5B45-4930-81AF-5F601AC3024A}" srcOrd="1" destOrd="0" presId="urn:microsoft.com/office/officeart/2005/8/layout/vList4"/>
    <dgm:cxn modelId="{AAD1D659-6539-40FA-A61D-71A7D38531F5}" type="presOf" srcId="{5A6322CF-8048-403A-A00F-81C347FF402E}" destId="{06A3C329-F492-4AFA-9DBA-8F44C5CDC58F}" srcOrd="1" destOrd="0" presId="urn:microsoft.com/office/officeart/2005/8/layout/vList4"/>
    <dgm:cxn modelId="{534CF17B-C91C-46DF-BDDE-BE92CA364CB8}" srcId="{5F93A945-7377-438C-A10D-2F741DA3C3FB}" destId="{196874B3-9356-476A-865E-9C09591E6620}" srcOrd="6" destOrd="0" parTransId="{3F346099-42ED-4656-A119-940DCABB3F48}" sibTransId="{E87A2A04-6183-450A-AD5F-69A3905528B7}"/>
    <dgm:cxn modelId="{383B207C-1609-4D1B-99CB-2D6B172A34C5}" type="presOf" srcId="{4FBAD4B6-AAEE-4B09-8A7D-19B49CADC8BC}" destId="{CEC18DBD-864B-43AD-AD7C-E6921B969FCB}" srcOrd="1" destOrd="0" presId="urn:microsoft.com/office/officeart/2005/8/layout/vList4"/>
    <dgm:cxn modelId="{3196467E-A508-43EE-A814-135206BC9FC3}" type="presOf" srcId="{FFB8F953-3605-463E-B669-B52F49D336F1}" destId="{C7AA02C1-A974-4084-B950-2F1446580069}" srcOrd="1" destOrd="0" presId="urn:microsoft.com/office/officeart/2005/8/layout/vList4"/>
    <dgm:cxn modelId="{5C425781-9F1B-4280-AEA1-C067B9E81FE5}" type="presOf" srcId="{4FBAD4B6-AAEE-4B09-8A7D-19B49CADC8BC}" destId="{64FC62F2-C74D-4346-B277-73D2418A2751}" srcOrd="0" destOrd="0" presId="urn:microsoft.com/office/officeart/2005/8/layout/vList4"/>
    <dgm:cxn modelId="{4712BA92-9300-4161-B7CB-7E9A308D49A8}" type="presOf" srcId="{196874B3-9356-476A-865E-9C09591E6620}" destId="{F9A6CB9D-9939-4F36-BE24-D80D75A76B35}" srcOrd="0" destOrd="0" presId="urn:microsoft.com/office/officeart/2005/8/layout/vList4"/>
    <dgm:cxn modelId="{DE9CDEA2-0B07-4F67-B664-E3AC567D5E21}" type="presOf" srcId="{5F93A945-7377-438C-A10D-2F741DA3C3FB}" destId="{2567C260-5819-4F0A-9F28-EF0FD6AFD52C}" srcOrd="0" destOrd="0" presId="urn:microsoft.com/office/officeart/2005/8/layout/vList4"/>
    <dgm:cxn modelId="{AB9E9EBA-BED4-4679-B326-3EA957DAB87D}" srcId="{5F93A945-7377-438C-A10D-2F741DA3C3FB}" destId="{FFB8F953-3605-463E-B669-B52F49D336F1}" srcOrd="5" destOrd="0" parTransId="{9E78D124-DC15-42C8-A879-1B945FB91B17}" sibTransId="{0B7FCFC3-574F-4E47-B499-89B40062983B}"/>
    <dgm:cxn modelId="{0DD6FCBB-C2DF-461E-ABFF-4CBB32FB747B}" type="presOf" srcId="{2F5A5A4F-5E26-43ED-AD45-E8CA92958F33}" destId="{EEAB36F0-1A8D-4838-A771-64D0502EC0C2}" srcOrd="0" destOrd="0" presId="urn:microsoft.com/office/officeart/2005/8/layout/vList4"/>
    <dgm:cxn modelId="{4E6B92D4-C8A2-4CDD-9E89-70A419B4CB63}" type="presOf" srcId="{2F5A5A4F-5E26-43ED-AD45-E8CA92958F33}" destId="{24113E1D-0BA4-4B51-9937-0EAB0E843E84}" srcOrd="1" destOrd="0" presId="urn:microsoft.com/office/officeart/2005/8/layout/vList4"/>
    <dgm:cxn modelId="{2055FEE1-B43D-402C-81DB-8A2E8C8B9651}" type="presOf" srcId="{BF843A3E-3B00-4E31-9FBA-8178B634C97C}" destId="{7273F2AA-D18A-4131-95BD-FB7FF85E9596}" srcOrd="0" destOrd="0" presId="urn:microsoft.com/office/officeart/2005/8/layout/vList4"/>
    <dgm:cxn modelId="{3AA47BF3-0C5C-4357-8E45-8C6DC3C4E155}" srcId="{5F93A945-7377-438C-A10D-2F741DA3C3FB}" destId="{5A6322CF-8048-403A-A00F-81C347FF402E}" srcOrd="3" destOrd="0" parTransId="{0EAD4F3B-6F59-4B1E-9001-0D3EF4EDA2C5}" sibTransId="{BDC15AC1-D0FD-4062-9080-0CEC28F1E023}"/>
    <dgm:cxn modelId="{CC0A90F4-08B5-4F68-9E45-9D1B8ED76A4D}" type="presOf" srcId="{5E8D5D8B-62B9-41C3-9BE5-2C026403E29B}" destId="{18B58D77-5C4A-482D-AF16-69A6FC439511}" srcOrd="1" destOrd="0" presId="urn:microsoft.com/office/officeart/2005/8/layout/vList4"/>
    <dgm:cxn modelId="{327EADFC-E8D6-4765-9B2A-30E20145C6FC}" srcId="{5F93A945-7377-438C-A10D-2F741DA3C3FB}" destId="{5E8D5D8B-62B9-41C3-9BE5-2C026403E29B}" srcOrd="2" destOrd="0" parTransId="{23BDF041-E493-433C-ABC7-2A206DB48BE0}" sibTransId="{589D4979-0D3E-4090-AE3C-D79DE57FD7BF}"/>
    <dgm:cxn modelId="{D505B136-E27A-4CBC-9969-86484447456C}" type="presParOf" srcId="{2567C260-5819-4F0A-9F28-EF0FD6AFD52C}" destId="{13CA4DC1-2323-4113-9822-CE0A219871A0}" srcOrd="0" destOrd="0" presId="urn:microsoft.com/office/officeart/2005/8/layout/vList4"/>
    <dgm:cxn modelId="{9F2BB8A1-C606-4EE3-AC79-7BEA6FC5AEEB}" type="presParOf" srcId="{13CA4DC1-2323-4113-9822-CE0A219871A0}" destId="{7273F2AA-D18A-4131-95BD-FB7FF85E9596}" srcOrd="0" destOrd="0" presId="urn:microsoft.com/office/officeart/2005/8/layout/vList4"/>
    <dgm:cxn modelId="{122968A5-C4B4-43BF-95B4-1CBFC7F3B84F}" type="presParOf" srcId="{13CA4DC1-2323-4113-9822-CE0A219871A0}" destId="{78EFCA36-9BF4-476F-A09C-B0C6863877C9}" srcOrd="1" destOrd="0" presId="urn:microsoft.com/office/officeart/2005/8/layout/vList4"/>
    <dgm:cxn modelId="{6C6A1B1C-4D69-4480-B1A3-B050B5FB2494}" type="presParOf" srcId="{13CA4DC1-2323-4113-9822-CE0A219871A0}" destId="{7500CE27-8535-4F44-8F3B-AD92C8EEB351}" srcOrd="2" destOrd="0" presId="urn:microsoft.com/office/officeart/2005/8/layout/vList4"/>
    <dgm:cxn modelId="{683FEA04-6846-401B-B32B-CF498DAD14F7}" type="presParOf" srcId="{2567C260-5819-4F0A-9F28-EF0FD6AFD52C}" destId="{4B8A4A52-662B-4D59-82F3-1614D9340005}" srcOrd="1" destOrd="0" presId="urn:microsoft.com/office/officeart/2005/8/layout/vList4"/>
    <dgm:cxn modelId="{2F0F8EF3-BEE4-4384-99E6-FA2721F130BC}" type="presParOf" srcId="{2567C260-5819-4F0A-9F28-EF0FD6AFD52C}" destId="{2A6DCC80-F1D5-4DD9-B267-8C1033BE4180}" srcOrd="2" destOrd="0" presId="urn:microsoft.com/office/officeart/2005/8/layout/vList4"/>
    <dgm:cxn modelId="{47716EB5-41C3-49D5-BE0A-6B21A8B6540D}" type="presParOf" srcId="{2A6DCC80-F1D5-4DD9-B267-8C1033BE4180}" destId="{EEAB36F0-1A8D-4838-A771-64D0502EC0C2}" srcOrd="0" destOrd="0" presId="urn:microsoft.com/office/officeart/2005/8/layout/vList4"/>
    <dgm:cxn modelId="{7D198B41-70B7-42DD-B9EC-11185FAA224E}" type="presParOf" srcId="{2A6DCC80-F1D5-4DD9-B267-8C1033BE4180}" destId="{67536728-CF17-47DB-835C-B1E64118AD4C}" srcOrd="1" destOrd="0" presId="urn:microsoft.com/office/officeart/2005/8/layout/vList4"/>
    <dgm:cxn modelId="{B5EC251A-68E8-44B5-A6E3-E1B0F153EBFC}" type="presParOf" srcId="{2A6DCC80-F1D5-4DD9-B267-8C1033BE4180}" destId="{24113E1D-0BA4-4B51-9937-0EAB0E843E84}" srcOrd="2" destOrd="0" presId="urn:microsoft.com/office/officeart/2005/8/layout/vList4"/>
    <dgm:cxn modelId="{FA22F1F8-42D7-4799-BF11-9BB266472F93}" type="presParOf" srcId="{2567C260-5819-4F0A-9F28-EF0FD6AFD52C}" destId="{0B92FF67-443C-43BE-99F8-91DAC6AA24E2}" srcOrd="3" destOrd="0" presId="urn:microsoft.com/office/officeart/2005/8/layout/vList4"/>
    <dgm:cxn modelId="{6D5A5BE6-5051-468E-97A5-953C1345A837}" type="presParOf" srcId="{2567C260-5819-4F0A-9F28-EF0FD6AFD52C}" destId="{ABFBDEA0-9628-4837-8705-8EC11C590297}" srcOrd="4" destOrd="0" presId="urn:microsoft.com/office/officeart/2005/8/layout/vList4"/>
    <dgm:cxn modelId="{3EE9C4AE-42B0-4D22-88BF-23C7706C782D}" type="presParOf" srcId="{ABFBDEA0-9628-4837-8705-8EC11C590297}" destId="{CE9A1DE5-2F80-45C3-90B5-12E0D905CC59}" srcOrd="0" destOrd="0" presId="urn:microsoft.com/office/officeart/2005/8/layout/vList4"/>
    <dgm:cxn modelId="{F61FBD59-421A-4B18-BE6E-2D75B616071F}" type="presParOf" srcId="{ABFBDEA0-9628-4837-8705-8EC11C590297}" destId="{B72B9A5E-9F23-4041-8D85-A91B91F73D2C}" srcOrd="1" destOrd="0" presId="urn:microsoft.com/office/officeart/2005/8/layout/vList4"/>
    <dgm:cxn modelId="{343AFC8B-AC02-45CF-8EBB-321A6EF7B6F1}" type="presParOf" srcId="{ABFBDEA0-9628-4837-8705-8EC11C590297}" destId="{18B58D77-5C4A-482D-AF16-69A6FC439511}" srcOrd="2" destOrd="0" presId="urn:microsoft.com/office/officeart/2005/8/layout/vList4"/>
    <dgm:cxn modelId="{FDC00FB7-515F-4279-8DAA-B0618BC41900}" type="presParOf" srcId="{2567C260-5819-4F0A-9F28-EF0FD6AFD52C}" destId="{E951DBB7-20A0-4428-9922-36D5BE2D5B5E}" srcOrd="5" destOrd="0" presId="urn:microsoft.com/office/officeart/2005/8/layout/vList4"/>
    <dgm:cxn modelId="{F0CE764E-1967-4A46-8834-7B98D8BFE544}" type="presParOf" srcId="{2567C260-5819-4F0A-9F28-EF0FD6AFD52C}" destId="{3978561E-A59B-4C3C-8985-1FF65D7620BF}" srcOrd="6" destOrd="0" presId="urn:microsoft.com/office/officeart/2005/8/layout/vList4"/>
    <dgm:cxn modelId="{96A984C2-9625-4865-A898-ABD970B10A25}" type="presParOf" srcId="{3978561E-A59B-4C3C-8985-1FF65D7620BF}" destId="{8D810484-0D92-4C2B-A687-1681E3FD7F36}" srcOrd="0" destOrd="0" presId="urn:microsoft.com/office/officeart/2005/8/layout/vList4"/>
    <dgm:cxn modelId="{04C0CB53-8950-4F5B-BFD5-90F4FA41F0F6}" type="presParOf" srcId="{3978561E-A59B-4C3C-8985-1FF65D7620BF}" destId="{A2DF6467-ABE7-4D74-B111-228986F12234}" srcOrd="1" destOrd="0" presId="urn:microsoft.com/office/officeart/2005/8/layout/vList4"/>
    <dgm:cxn modelId="{AA01A3D2-40FC-4B40-8F4C-B03A68635EC8}" type="presParOf" srcId="{3978561E-A59B-4C3C-8985-1FF65D7620BF}" destId="{06A3C329-F492-4AFA-9DBA-8F44C5CDC58F}" srcOrd="2" destOrd="0" presId="urn:microsoft.com/office/officeart/2005/8/layout/vList4"/>
    <dgm:cxn modelId="{7186F748-67A7-4986-B78B-02A7FBFB93ED}" type="presParOf" srcId="{2567C260-5819-4F0A-9F28-EF0FD6AFD52C}" destId="{853B1232-9BC4-4102-8CA0-F05203CC6468}" srcOrd="7" destOrd="0" presId="urn:microsoft.com/office/officeart/2005/8/layout/vList4"/>
    <dgm:cxn modelId="{160D0C23-A599-40AF-BD2C-ECA9701B937B}" type="presParOf" srcId="{2567C260-5819-4F0A-9F28-EF0FD6AFD52C}" destId="{AEAC8725-69DB-46C7-888B-28A295D57C54}" srcOrd="8" destOrd="0" presId="urn:microsoft.com/office/officeart/2005/8/layout/vList4"/>
    <dgm:cxn modelId="{8BA7C4D7-0BE3-40CE-870B-B37005C85C52}" type="presParOf" srcId="{AEAC8725-69DB-46C7-888B-28A295D57C54}" destId="{64FC62F2-C74D-4346-B277-73D2418A2751}" srcOrd="0" destOrd="0" presId="urn:microsoft.com/office/officeart/2005/8/layout/vList4"/>
    <dgm:cxn modelId="{261E90CF-2CA7-472B-B519-CE05A22C3085}" type="presParOf" srcId="{AEAC8725-69DB-46C7-888B-28A295D57C54}" destId="{B6B76B9E-C4FC-4BAE-B7BB-CC5577943DCB}" srcOrd="1" destOrd="0" presId="urn:microsoft.com/office/officeart/2005/8/layout/vList4"/>
    <dgm:cxn modelId="{6AA852C6-95A0-48AE-90CC-95B44FCD7F7A}" type="presParOf" srcId="{AEAC8725-69DB-46C7-888B-28A295D57C54}" destId="{CEC18DBD-864B-43AD-AD7C-E6921B969FCB}" srcOrd="2" destOrd="0" presId="urn:microsoft.com/office/officeart/2005/8/layout/vList4"/>
    <dgm:cxn modelId="{86C5EB04-8C49-495B-BD86-A2BB340176E3}" type="presParOf" srcId="{2567C260-5819-4F0A-9F28-EF0FD6AFD52C}" destId="{39FA7544-910C-4B6A-88FA-BD609F5D8E1A}" srcOrd="9" destOrd="0" presId="urn:microsoft.com/office/officeart/2005/8/layout/vList4"/>
    <dgm:cxn modelId="{93DCA99F-2F3C-4D3E-B85C-B4E99EC36528}" type="presParOf" srcId="{2567C260-5819-4F0A-9F28-EF0FD6AFD52C}" destId="{5002C2B3-71FC-4C8B-A3DF-7754022F5979}" srcOrd="10" destOrd="0" presId="urn:microsoft.com/office/officeart/2005/8/layout/vList4"/>
    <dgm:cxn modelId="{922B8783-75DF-4CA0-A380-32C9C8039A0D}" type="presParOf" srcId="{5002C2B3-71FC-4C8B-A3DF-7754022F5979}" destId="{D1B7671C-9688-4032-B147-DBB54F64C764}" srcOrd="0" destOrd="0" presId="urn:microsoft.com/office/officeart/2005/8/layout/vList4"/>
    <dgm:cxn modelId="{EAB60AF5-6741-40CC-8D51-D986A8F97661}" type="presParOf" srcId="{5002C2B3-71FC-4C8B-A3DF-7754022F5979}" destId="{25ACB128-8B76-4FC2-B599-2C3E14BEB757}" srcOrd="1" destOrd="0" presId="urn:microsoft.com/office/officeart/2005/8/layout/vList4"/>
    <dgm:cxn modelId="{6C59B435-B040-4616-99A8-EE22F7DE2637}" type="presParOf" srcId="{5002C2B3-71FC-4C8B-A3DF-7754022F5979}" destId="{C7AA02C1-A974-4084-B950-2F1446580069}" srcOrd="2" destOrd="0" presId="urn:microsoft.com/office/officeart/2005/8/layout/vList4"/>
    <dgm:cxn modelId="{997CEADE-1298-446D-8A18-271AD9C26ECD}" type="presParOf" srcId="{2567C260-5819-4F0A-9F28-EF0FD6AFD52C}" destId="{B5117225-9F96-4F4E-837C-A10F68A93140}" srcOrd="11" destOrd="0" presId="urn:microsoft.com/office/officeart/2005/8/layout/vList4"/>
    <dgm:cxn modelId="{FD5DFFF7-C1B9-45E1-8C3D-3718D1796120}" type="presParOf" srcId="{2567C260-5819-4F0A-9F28-EF0FD6AFD52C}" destId="{6B0D4CAE-EC9C-468C-95A9-06523F203681}" srcOrd="12" destOrd="0" presId="urn:microsoft.com/office/officeart/2005/8/layout/vList4"/>
    <dgm:cxn modelId="{D19DA1A1-705F-4BC1-9CFA-66A08D5F952D}" type="presParOf" srcId="{6B0D4CAE-EC9C-468C-95A9-06523F203681}" destId="{F9A6CB9D-9939-4F36-BE24-D80D75A76B35}" srcOrd="0" destOrd="0" presId="urn:microsoft.com/office/officeart/2005/8/layout/vList4"/>
    <dgm:cxn modelId="{AD134DA8-1F3C-421B-B6E0-5774B923ACC2}" type="presParOf" srcId="{6B0D4CAE-EC9C-468C-95A9-06523F203681}" destId="{F1BB5CE5-1126-4062-98EC-947729AC3531}" srcOrd="1" destOrd="0" presId="urn:microsoft.com/office/officeart/2005/8/layout/vList4"/>
    <dgm:cxn modelId="{9FD45BF2-152C-4C49-8935-380D2082E083}" type="presParOf" srcId="{6B0D4CAE-EC9C-468C-95A9-06523F203681}" destId="{BC439DD6-5B45-4930-81AF-5F601AC302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C024AA-46A4-4DE2-A349-832D8288FEC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FF4943-4C7A-4827-B008-D0B18BFBD7E3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gm:t>
    </dgm:pt>
    <dgm:pt modelId="{15CB3D7B-9516-4922-81EC-719173041EB3}" type="parTrans" cxnId="{827B28AA-4744-4B43-87EF-DF1D11D1C7A7}">
      <dgm:prSet/>
      <dgm:spPr/>
      <dgm:t>
        <a:bodyPr/>
        <a:lstStyle/>
        <a:p>
          <a:endParaRPr lang="cs-CZ"/>
        </a:p>
      </dgm:t>
    </dgm:pt>
    <dgm:pt modelId="{DE3813E1-2B84-4B56-8CB8-2601F6E84C6A}" type="sibTrans" cxnId="{827B28AA-4744-4B43-87EF-DF1D11D1C7A7}">
      <dgm:prSet/>
      <dgm:spPr/>
      <dgm:t>
        <a:bodyPr/>
        <a:lstStyle/>
        <a:p>
          <a:endParaRPr lang="cs-CZ"/>
        </a:p>
      </dgm:t>
    </dgm:pt>
    <dgm:pt modelId="{4B78B4EF-4A48-4502-B985-4B46D2257B7E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gm:t>
    </dgm:pt>
    <dgm:pt modelId="{05817470-499F-4BCF-9634-35F1820048FB}" type="parTrans" cxnId="{FDF02EF2-DEFE-4150-9CD0-2BA33B66261B}">
      <dgm:prSet/>
      <dgm:spPr/>
      <dgm:t>
        <a:bodyPr/>
        <a:lstStyle/>
        <a:p>
          <a:endParaRPr lang="cs-CZ"/>
        </a:p>
      </dgm:t>
    </dgm:pt>
    <dgm:pt modelId="{2748BBEA-09AE-4995-9638-FDC58FADAFEB}" type="sibTrans" cxnId="{FDF02EF2-DEFE-4150-9CD0-2BA33B66261B}">
      <dgm:prSet/>
      <dgm:spPr/>
      <dgm:t>
        <a:bodyPr/>
        <a:lstStyle/>
        <a:p>
          <a:endParaRPr lang="cs-CZ"/>
        </a:p>
      </dgm:t>
    </dgm:pt>
    <dgm:pt modelId="{1722152B-B5D9-4872-8F7D-29EFC2EBF809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gm:t>
    </dgm:pt>
    <dgm:pt modelId="{75D1E1B4-E37D-4CF2-8BA2-5519FD8514D5}" type="parTrans" cxnId="{71614DE7-EBB6-4F87-8AED-CBB9314949DC}">
      <dgm:prSet/>
      <dgm:spPr/>
      <dgm:t>
        <a:bodyPr/>
        <a:lstStyle/>
        <a:p>
          <a:endParaRPr lang="cs-CZ"/>
        </a:p>
      </dgm:t>
    </dgm:pt>
    <dgm:pt modelId="{187C395B-65E1-4148-B939-DAE28239FD83}" type="sibTrans" cxnId="{71614DE7-EBB6-4F87-8AED-CBB9314949DC}">
      <dgm:prSet/>
      <dgm:spPr/>
      <dgm:t>
        <a:bodyPr/>
        <a:lstStyle/>
        <a:p>
          <a:endParaRPr lang="cs-CZ"/>
        </a:p>
      </dgm:t>
    </dgm:pt>
    <dgm:pt modelId="{672CCD83-C91C-4990-8EE1-A52EF4C3F6F5}">
      <dgm:prSet/>
      <dgm:spPr/>
      <dgm:t>
        <a:bodyPr/>
        <a:lstStyle/>
        <a:p>
          <a:endParaRPr lang="cs-CZ"/>
        </a:p>
      </dgm:t>
    </dgm:pt>
    <dgm:pt modelId="{5D1915BC-B361-4BA9-A679-1745A02D4745}" type="parTrans" cxnId="{F96E96DE-2D76-4C0D-8602-048B78338330}">
      <dgm:prSet/>
      <dgm:spPr/>
      <dgm:t>
        <a:bodyPr/>
        <a:lstStyle/>
        <a:p>
          <a:endParaRPr lang="cs-CZ"/>
        </a:p>
      </dgm:t>
    </dgm:pt>
    <dgm:pt modelId="{D77123D7-A250-4201-B321-F09649A620A3}" type="sibTrans" cxnId="{F96E96DE-2D76-4C0D-8602-048B78338330}">
      <dgm:prSet/>
      <dgm:spPr/>
      <dgm:t>
        <a:bodyPr/>
        <a:lstStyle/>
        <a:p>
          <a:endParaRPr lang="cs-CZ"/>
        </a:p>
      </dgm:t>
    </dgm:pt>
    <dgm:pt modelId="{9DAE0DFD-690A-48F0-9DA5-31935E885CD9}" type="pres">
      <dgm:prSet presAssocID="{E9C024AA-46A4-4DE2-A349-832D8288FEC4}" presName="arrowDiagram" presStyleCnt="0">
        <dgm:presLayoutVars>
          <dgm:chMax val="5"/>
          <dgm:dir/>
          <dgm:resizeHandles val="exact"/>
        </dgm:presLayoutVars>
      </dgm:prSet>
      <dgm:spPr/>
    </dgm:pt>
    <dgm:pt modelId="{E990DD52-F29D-4852-A150-3B8235FDA133}" type="pres">
      <dgm:prSet presAssocID="{E9C024AA-46A4-4DE2-A349-832D8288FEC4}" presName="arrow" presStyleLbl="bgShp" presStyleIdx="0" presStyleCnt="1" custScaleY="128257"/>
      <dgm:spPr/>
    </dgm:pt>
    <dgm:pt modelId="{A9B28851-93B9-4CE3-A9EB-6569A6A5F4CD}" type="pres">
      <dgm:prSet presAssocID="{E9C024AA-46A4-4DE2-A349-832D8288FEC4}" presName="arrowDiagram4" presStyleCnt="0"/>
      <dgm:spPr/>
    </dgm:pt>
    <dgm:pt modelId="{785D6557-FC0C-4980-B109-D0C2081E3CBE}" type="pres">
      <dgm:prSet presAssocID="{15FF4943-4C7A-4827-B008-D0B18BFBD7E3}" presName="bullet4a" presStyleLbl="node1" presStyleIdx="0" presStyleCnt="4" custLinFactNeighborX="45332" custLinFactNeighborY="32343"/>
      <dgm:spPr/>
    </dgm:pt>
    <dgm:pt modelId="{92A0D004-E187-476D-A369-0027E753C737}" type="pres">
      <dgm:prSet presAssocID="{15FF4943-4C7A-4827-B008-D0B18BFBD7E3}" presName="textBox4a" presStyleLbl="revTx" presStyleIdx="0" presStyleCnt="4" custScaleX="159164" custScaleY="190014" custLinFactNeighborX="18324" custLinFactNeighborY="52022">
        <dgm:presLayoutVars>
          <dgm:bulletEnabled val="1"/>
        </dgm:presLayoutVars>
      </dgm:prSet>
      <dgm:spPr/>
    </dgm:pt>
    <dgm:pt modelId="{41244C75-1293-4936-B20A-F5BA96D42325}" type="pres">
      <dgm:prSet presAssocID="{4B78B4EF-4A48-4502-B985-4B46D2257B7E}" presName="bullet4b" presStyleLbl="node1" presStyleIdx="1" presStyleCnt="4" custLinFactY="-12006" custLinFactNeighborX="40666" custLinFactNeighborY="-100000"/>
      <dgm:spPr/>
    </dgm:pt>
    <dgm:pt modelId="{193F9C0A-8778-450F-9C22-3BE467FF1A85}" type="pres">
      <dgm:prSet presAssocID="{4B78B4EF-4A48-4502-B985-4B46D2257B7E}" presName="textBox4b" presStyleLbl="revTx" presStyleIdx="1" presStyleCnt="4" custScaleX="141646">
        <dgm:presLayoutVars>
          <dgm:bulletEnabled val="1"/>
        </dgm:presLayoutVars>
      </dgm:prSet>
      <dgm:spPr/>
    </dgm:pt>
    <dgm:pt modelId="{E0F5CC99-4BBF-4B0B-BC83-780CBB0633BE}" type="pres">
      <dgm:prSet presAssocID="{1722152B-B5D9-4872-8F7D-29EFC2EBF809}" presName="bullet4c" presStyleLbl="node1" presStyleIdx="2" presStyleCnt="4" custLinFactNeighborX="63780" custLinFactNeighborY="-92202"/>
      <dgm:spPr/>
    </dgm:pt>
    <dgm:pt modelId="{07D07BAB-DA1D-4E5D-B083-D460DCF5300F}" type="pres">
      <dgm:prSet presAssocID="{1722152B-B5D9-4872-8F7D-29EFC2EBF809}" presName="textBox4c" presStyleLbl="revTx" presStyleIdx="2" presStyleCnt="4">
        <dgm:presLayoutVars>
          <dgm:bulletEnabled val="1"/>
        </dgm:presLayoutVars>
      </dgm:prSet>
      <dgm:spPr/>
    </dgm:pt>
    <dgm:pt modelId="{C4993239-DB5E-47EE-8AD7-0BBF65E5132D}" type="pres">
      <dgm:prSet presAssocID="{672CCD83-C91C-4990-8EE1-A52EF4C3F6F5}" presName="bullet4d" presStyleLbl="node1" presStyleIdx="3" presStyleCnt="4" custLinFactNeighborX="38548" custLinFactNeighborY="-70945"/>
      <dgm:spPr/>
    </dgm:pt>
    <dgm:pt modelId="{BDEBF08F-F501-4975-A4AE-3EC84EC855B7}" type="pres">
      <dgm:prSet presAssocID="{672CCD83-C91C-4990-8EE1-A52EF4C3F6F5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B9F7825-0E69-4C81-97E4-EA26AC51D13A}" type="presOf" srcId="{672CCD83-C91C-4990-8EE1-A52EF4C3F6F5}" destId="{BDEBF08F-F501-4975-A4AE-3EC84EC855B7}" srcOrd="0" destOrd="0" presId="urn:microsoft.com/office/officeart/2005/8/layout/arrow2"/>
    <dgm:cxn modelId="{9FF6EB84-2459-47EA-953B-EEA6EDBCDF14}" type="presOf" srcId="{4B78B4EF-4A48-4502-B985-4B46D2257B7E}" destId="{193F9C0A-8778-450F-9C22-3BE467FF1A85}" srcOrd="0" destOrd="0" presId="urn:microsoft.com/office/officeart/2005/8/layout/arrow2"/>
    <dgm:cxn modelId="{827B28AA-4744-4B43-87EF-DF1D11D1C7A7}" srcId="{E9C024AA-46A4-4DE2-A349-832D8288FEC4}" destId="{15FF4943-4C7A-4827-B008-D0B18BFBD7E3}" srcOrd="0" destOrd="0" parTransId="{15CB3D7B-9516-4922-81EC-719173041EB3}" sibTransId="{DE3813E1-2B84-4B56-8CB8-2601F6E84C6A}"/>
    <dgm:cxn modelId="{87D72DBB-0697-4F55-9BFB-2A3A454B154D}" type="presOf" srcId="{1722152B-B5D9-4872-8F7D-29EFC2EBF809}" destId="{07D07BAB-DA1D-4E5D-B083-D460DCF5300F}" srcOrd="0" destOrd="0" presId="urn:microsoft.com/office/officeart/2005/8/layout/arrow2"/>
    <dgm:cxn modelId="{5D7797D8-B2E2-45D3-8382-A6BC906FEC57}" type="presOf" srcId="{15FF4943-4C7A-4827-B008-D0B18BFBD7E3}" destId="{92A0D004-E187-476D-A369-0027E753C737}" srcOrd="0" destOrd="0" presId="urn:microsoft.com/office/officeart/2005/8/layout/arrow2"/>
    <dgm:cxn modelId="{F96E96DE-2D76-4C0D-8602-048B78338330}" srcId="{E9C024AA-46A4-4DE2-A349-832D8288FEC4}" destId="{672CCD83-C91C-4990-8EE1-A52EF4C3F6F5}" srcOrd="3" destOrd="0" parTransId="{5D1915BC-B361-4BA9-A679-1745A02D4745}" sibTransId="{D77123D7-A250-4201-B321-F09649A620A3}"/>
    <dgm:cxn modelId="{71614DE7-EBB6-4F87-8AED-CBB9314949DC}" srcId="{E9C024AA-46A4-4DE2-A349-832D8288FEC4}" destId="{1722152B-B5D9-4872-8F7D-29EFC2EBF809}" srcOrd="2" destOrd="0" parTransId="{75D1E1B4-E37D-4CF2-8BA2-5519FD8514D5}" sibTransId="{187C395B-65E1-4148-B939-DAE28239FD83}"/>
    <dgm:cxn modelId="{E1F120EB-58D7-4629-AE55-897C41353741}" type="presOf" srcId="{E9C024AA-46A4-4DE2-A349-832D8288FEC4}" destId="{9DAE0DFD-690A-48F0-9DA5-31935E885CD9}" srcOrd="0" destOrd="0" presId="urn:microsoft.com/office/officeart/2005/8/layout/arrow2"/>
    <dgm:cxn modelId="{FDF02EF2-DEFE-4150-9CD0-2BA33B66261B}" srcId="{E9C024AA-46A4-4DE2-A349-832D8288FEC4}" destId="{4B78B4EF-4A48-4502-B985-4B46D2257B7E}" srcOrd="1" destOrd="0" parTransId="{05817470-499F-4BCF-9634-35F1820048FB}" sibTransId="{2748BBEA-09AE-4995-9638-FDC58FADAFEB}"/>
    <dgm:cxn modelId="{0C2849F4-B691-400D-B6FB-01C675200188}" type="presParOf" srcId="{9DAE0DFD-690A-48F0-9DA5-31935E885CD9}" destId="{E990DD52-F29D-4852-A150-3B8235FDA133}" srcOrd="0" destOrd="0" presId="urn:microsoft.com/office/officeart/2005/8/layout/arrow2"/>
    <dgm:cxn modelId="{23972861-BA57-45F9-AAAC-6EE66AC5BB38}" type="presParOf" srcId="{9DAE0DFD-690A-48F0-9DA5-31935E885CD9}" destId="{A9B28851-93B9-4CE3-A9EB-6569A6A5F4CD}" srcOrd="1" destOrd="0" presId="urn:microsoft.com/office/officeart/2005/8/layout/arrow2"/>
    <dgm:cxn modelId="{F7647A2C-C999-40B1-8722-295B3D6FCE13}" type="presParOf" srcId="{A9B28851-93B9-4CE3-A9EB-6569A6A5F4CD}" destId="{785D6557-FC0C-4980-B109-D0C2081E3CBE}" srcOrd="0" destOrd="0" presId="urn:microsoft.com/office/officeart/2005/8/layout/arrow2"/>
    <dgm:cxn modelId="{6E8BDCB4-BD67-4D84-9B1F-3BD3ABF448D0}" type="presParOf" srcId="{A9B28851-93B9-4CE3-A9EB-6569A6A5F4CD}" destId="{92A0D004-E187-476D-A369-0027E753C737}" srcOrd="1" destOrd="0" presId="urn:microsoft.com/office/officeart/2005/8/layout/arrow2"/>
    <dgm:cxn modelId="{C28D3735-8951-487E-BDBE-B917F455D8DB}" type="presParOf" srcId="{A9B28851-93B9-4CE3-A9EB-6569A6A5F4CD}" destId="{41244C75-1293-4936-B20A-F5BA96D42325}" srcOrd="2" destOrd="0" presId="urn:microsoft.com/office/officeart/2005/8/layout/arrow2"/>
    <dgm:cxn modelId="{22914F58-6B6D-4F47-A754-0F31F0B4A517}" type="presParOf" srcId="{A9B28851-93B9-4CE3-A9EB-6569A6A5F4CD}" destId="{193F9C0A-8778-450F-9C22-3BE467FF1A85}" srcOrd="3" destOrd="0" presId="urn:microsoft.com/office/officeart/2005/8/layout/arrow2"/>
    <dgm:cxn modelId="{3B7134B7-EA16-454C-9EB5-B6486B2F577E}" type="presParOf" srcId="{A9B28851-93B9-4CE3-A9EB-6569A6A5F4CD}" destId="{E0F5CC99-4BBF-4B0B-BC83-780CBB0633BE}" srcOrd="4" destOrd="0" presId="urn:microsoft.com/office/officeart/2005/8/layout/arrow2"/>
    <dgm:cxn modelId="{404E941A-7EC0-45D2-845F-73FF9B57425C}" type="presParOf" srcId="{A9B28851-93B9-4CE3-A9EB-6569A6A5F4CD}" destId="{07D07BAB-DA1D-4E5D-B083-D460DCF5300F}" srcOrd="5" destOrd="0" presId="urn:microsoft.com/office/officeart/2005/8/layout/arrow2"/>
    <dgm:cxn modelId="{DCEE346D-0BD3-47A3-AB7E-4764AFAA342E}" type="presParOf" srcId="{A9B28851-93B9-4CE3-A9EB-6569A6A5F4CD}" destId="{C4993239-DB5E-47EE-8AD7-0BBF65E5132D}" srcOrd="6" destOrd="0" presId="urn:microsoft.com/office/officeart/2005/8/layout/arrow2"/>
    <dgm:cxn modelId="{8587CEB3-2868-432F-BBDE-E7B754FA9199}" type="presParOf" srcId="{A9B28851-93B9-4CE3-A9EB-6569A6A5F4CD}" destId="{BDEBF08F-F501-4975-A4AE-3EC84EC855B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8468-1DE4-4E95-B40D-E2349B602235}">
      <dsp:nvSpPr>
        <dsp:cNvPr id="0" name=""/>
        <dsp:cNvSpPr/>
      </dsp:nvSpPr>
      <dsp:spPr>
        <a:xfrm>
          <a:off x="4659315" y="1875356"/>
          <a:ext cx="2389281" cy="206682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sp:txBody>
      <dsp:txXfrm>
        <a:off x="5055252" y="2217858"/>
        <a:ext cx="1597407" cy="1381821"/>
      </dsp:txXfrm>
    </dsp:sp>
    <dsp:sp modelId="{2B88274A-4BEE-416D-A974-5273F590E088}">
      <dsp:nvSpPr>
        <dsp:cNvPr id="0" name=""/>
        <dsp:cNvSpPr/>
      </dsp:nvSpPr>
      <dsp:spPr>
        <a:xfrm>
          <a:off x="6165524" y="890943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E561F0-28DD-4860-8D27-BC4C42C62059}">
      <dsp:nvSpPr>
        <dsp:cNvPr id="0" name=""/>
        <dsp:cNvSpPr/>
      </dsp:nvSpPr>
      <dsp:spPr>
        <a:xfrm>
          <a:off x="4793275" y="0"/>
          <a:ext cx="2150373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133788" y="268230"/>
        <a:ext cx="1469347" cy="1157439"/>
      </dsp:txXfrm>
    </dsp:sp>
    <dsp:sp modelId="{5CC37BAB-1357-4769-9156-C7BEE79B658A}">
      <dsp:nvSpPr>
        <dsp:cNvPr id="0" name=""/>
        <dsp:cNvSpPr/>
      </dsp:nvSpPr>
      <dsp:spPr>
        <a:xfrm>
          <a:off x="7217608" y="2343023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9C2D0B-FA03-4468-9982-22724605E2F5}">
      <dsp:nvSpPr>
        <dsp:cNvPr id="0" name=""/>
        <dsp:cNvSpPr/>
      </dsp:nvSpPr>
      <dsp:spPr>
        <a:xfrm>
          <a:off x="6424858" y="923915"/>
          <a:ext cx="2478631" cy="192979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3567182"/>
                <a:satOff val="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5">
                <a:hueOff val="3567182"/>
                <a:satOff val="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3567182"/>
                <a:satOff val="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ELITA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(informace jsou získávány od výřečných účastníků s vyšším společenským statutem – jsou ochotnější se projevit)</a:t>
          </a:r>
        </a:p>
      </dsp:txBody>
      <dsp:txXfrm>
        <a:off x="6815191" y="1227817"/>
        <a:ext cx="1697965" cy="1321988"/>
      </dsp:txXfrm>
    </dsp:sp>
    <dsp:sp modelId="{D8D1550F-84DB-422A-AC79-211DAFDBAD3A}">
      <dsp:nvSpPr>
        <dsp:cNvPr id="0" name=""/>
        <dsp:cNvSpPr/>
      </dsp:nvSpPr>
      <dsp:spPr>
        <a:xfrm>
          <a:off x="6486762" y="3982149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8DC880-BB9F-49D2-8D5E-F66C1D9A386E}">
      <dsp:nvSpPr>
        <dsp:cNvPr id="0" name=""/>
        <dsp:cNvSpPr/>
      </dsp:nvSpPr>
      <dsp:spPr>
        <a:xfrm>
          <a:off x="6607354" y="3090041"/>
          <a:ext cx="2113640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7134365"/>
                <a:satOff val="0"/>
                <a:lumOff val="-5490"/>
                <a:alphaOff val="0"/>
                <a:shade val="51000"/>
                <a:satMod val="130000"/>
              </a:schemeClr>
            </a:gs>
            <a:gs pos="80000">
              <a:schemeClr val="accent5">
                <a:hueOff val="7134365"/>
                <a:satOff val="0"/>
                <a:lumOff val="-5490"/>
                <a:alphaOff val="0"/>
                <a:shade val="93000"/>
                <a:satMod val="130000"/>
              </a:schemeClr>
            </a:gs>
            <a:gs pos="100000">
              <a:schemeClr val="accent5">
                <a:hueOff val="7134365"/>
                <a:satOff val="0"/>
                <a:lumOff val="-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LPĚNÍ NA DETAILECH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(opomíjení hlavní charakteristiky jevu)</a:t>
          </a:r>
        </a:p>
      </dsp:txBody>
      <dsp:txXfrm>
        <a:off x="6944806" y="3360480"/>
        <a:ext cx="1438736" cy="1153021"/>
      </dsp:txXfrm>
    </dsp:sp>
    <dsp:sp modelId="{7B991CF4-FD8A-490E-8372-A69C92695B54}">
      <dsp:nvSpPr>
        <dsp:cNvPr id="0" name=""/>
        <dsp:cNvSpPr/>
      </dsp:nvSpPr>
      <dsp:spPr>
        <a:xfrm>
          <a:off x="4673820" y="4152297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30BF9A-76FD-4984-8ADB-EF4BF8C15AC9}">
      <dsp:nvSpPr>
        <dsp:cNvPr id="0" name=""/>
        <dsp:cNvSpPr/>
      </dsp:nvSpPr>
      <dsp:spPr>
        <a:xfrm>
          <a:off x="4733419" y="4133068"/>
          <a:ext cx="2270085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0701548"/>
                <a:satOff val="0"/>
                <a:lumOff val="-8235"/>
                <a:alphaOff val="0"/>
                <a:shade val="51000"/>
                <a:satMod val="130000"/>
              </a:schemeClr>
            </a:gs>
            <a:gs pos="80000">
              <a:schemeClr val="accent5">
                <a:hueOff val="10701548"/>
                <a:satOff val="0"/>
                <a:lumOff val="-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10701548"/>
                <a:satOff val="0"/>
                <a:lumOff val="-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IGNORACE SOUVISLOSTÍ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(např. prostředí, sociální stav )</a:t>
          </a:r>
        </a:p>
      </dsp:txBody>
      <dsp:txXfrm>
        <a:off x="5083908" y="4394597"/>
        <a:ext cx="1569107" cy="1170841"/>
      </dsp:txXfrm>
    </dsp:sp>
    <dsp:sp modelId="{6D34F384-0963-47C6-9402-31586A8D85B2}">
      <dsp:nvSpPr>
        <dsp:cNvPr id="0" name=""/>
        <dsp:cNvSpPr/>
      </dsp:nvSpPr>
      <dsp:spPr>
        <a:xfrm>
          <a:off x="3604507" y="2700799"/>
          <a:ext cx="901469" cy="776734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285576-318B-41C5-8F55-3A3860C63CF7}">
      <dsp:nvSpPr>
        <dsp:cNvPr id="0" name=""/>
        <dsp:cNvSpPr/>
      </dsp:nvSpPr>
      <dsp:spPr>
        <a:xfrm>
          <a:off x="3027974" y="3091206"/>
          <a:ext cx="2072875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4268730"/>
                <a:satOff val="0"/>
                <a:lumOff val="-10980"/>
                <a:alphaOff val="0"/>
                <a:shade val="51000"/>
                <a:satMod val="130000"/>
              </a:schemeClr>
            </a:gs>
            <a:gs pos="80000">
              <a:schemeClr val="accent5">
                <a:hueOff val="14268730"/>
                <a:satOff val="0"/>
                <a:lumOff val="-10980"/>
                <a:alphaOff val="0"/>
                <a:shade val="93000"/>
                <a:satMod val="130000"/>
              </a:schemeClr>
            </a:gs>
            <a:gs pos="100000">
              <a:schemeClr val="accent5">
                <a:hueOff val="14268730"/>
                <a:satOff val="0"/>
                <a:lumOff val="-10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INTERESNANTONOST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(výzkumník se zvýšeně zajímá o zvláštnosti a odlišnosti)</a:t>
          </a:r>
        </a:p>
      </dsp:txBody>
      <dsp:txXfrm>
        <a:off x="3362029" y="3364187"/>
        <a:ext cx="1404765" cy="1147937"/>
      </dsp:txXfrm>
    </dsp:sp>
    <dsp:sp modelId="{C2172B99-B288-4A01-A8C3-9376168A4CA4}">
      <dsp:nvSpPr>
        <dsp:cNvPr id="0" name=""/>
        <dsp:cNvSpPr/>
      </dsp:nvSpPr>
      <dsp:spPr>
        <a:xfrm>
          <a:off x="2999260" y="1039531"/>
          <a:ext cx="2130303" cy="16938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7835912"/>
                <a:satOff val="0"/>
                <a:lumOff val="-13725"/>
                <a:alphaOff val="0"/>
                <a:shade val="51000"/>
                <a:satMod val="130000"/>
              </a:schemeClr>
            </a:gs>
            <a:gs pos="80000">
              <a:schemeClr val="accent5">
                <a:hueOff val="17835912"/>
                <a:satOff val="0"/>
                <a:lumOff val="-1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17835912"/>
                <a:satOff val="0"/>
                <a:lumOff val="-1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sp:txBody>
      <dsp:txXfrm>
        <a:off x="3338101" y="1308959"/>
        <a:ext cx="1452621" cy="1155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864D-82A2-46FB-8FB0-FCF0FA432007}">
      <dsp:nvSpPr>
        <dsp:cNvPr id="0" name=""/>
        <dsp:cNvSpPr/>
      </dsp:nvSpPr>
      <dsp:spPr>
        <a:xfrm>
          <a:off x="35172" y="0"/>
          <a:ext cx="5505307" cy="120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52000" marR="0" lvl="0" indent="-180000" algn="ctr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r>
            <a:rPr lang="cs-CZ" sz="4200" b="1" kern="1200" cap="none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VALIDITA</a:t>
          </a:r>
        </a:p>
      </dsp:txBody>
      <dsp:txXfrm>
        <a:off x="35172" y="0"/>
        <a:ext cx="5505307" cy="1209600"/>
      </dsp:txXfrm>
    </dsp:sp>
    <dsp:sp modelId="{138A7D1D-F8CE-4B39-AC97-0029424561EF}">
      <dsp:nvSpPr>
        <dsp:cNvPr id="0" name=""/>
        <dsp:cNvSpPr/>
      </dsp:nvSpPr>
      <dsp:spPr>
        <a:xfrm>
          <a:off x="61744" y="1231582"/>
          <a:ext cx="5382173" cy="31704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None/>
            <a:tabLst/>
          </a:pPr>
          <a:endParaRPr lang="cs-CZ" sz="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(</a:t>
          </a:r>
          <a:r>
            <a:rPr lang="cs-CZ" sz="1800" b="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ekologická, populační)</a:t>
          </a:r>
        </a:p>
      </dsp:txBody>
      <dsp:txXfrm>
        <a:off x="61744" y="1231582"/>
        <a:ext cx="5382173" cy="3170474"/>
      </dsp:txXfrm>
    </dsp:sp>
    <dsp:sp modelId="{0581F656-30F4-4511-8150-FF7B40CF4EC4}">
      <dsp:nvSpPr>
        <dsp:cNvPr id="0" name=""/>
        <dsp:cNvSpPr/>
      </dsp:nvSpPr>
      <dsp:spPr>
        <a:xfrm>
          <a:off x="6181249" y="21982"/>
          <a:ext cx="4826888" cy="1209600"/>
        </a:xfrm>
        <a:prstGeom prst="rect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 w="25400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sp:txBody>
      <dsp:txXfrm>
        <a:off x="6181249" y="21982"/>
        <a:ext cx="4826888" cy="1209600"/>
      </dsp:txXfrm>
    </dsp:sp>
    <dsp:sp modelId="{0DF89C82-CAF9-46E4-9373-C0DDB4CB9395}">
      <dsp:nvSpPr>
        <dsp:cNvPr id="0" name=""/>
        <dsp:cNvSpPr/>
      </dsp:nvSpPr>
      <dsp:spPr>
        <a:xfrm>
          <a:off x="6181249" y="1231582"/>
          <a:ext cx="4826888" cy="3170474"/>
        </a:xfrm>
        <a:prstGeom prst="rect">
          <a:avLst/>
        </a:prstGeom>
        <a:solidFill>
          <a:schemeClr val="accent3">
            <a:tint val="40000"/>
            <a:alpha val="90000"/>
            <a:hueOff val="4671216"/>
            <a:satOff val="69660"/>
            <a:lumOff val="622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671216"/>
              <a:satOff val="69660"/>
              <a:lumOff val="6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Opakovatelnost měření a konzistence dat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52000" marR="0" lvl="1" indent="-180000" algn="l" defTabSz="914400" rtl="0" eaLnBrk="1" fontAlgn="base" latinLnBrk="0" hangingPunct="1">
            <a:lnSpc>
              <a:spcPts val="36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800" b="0" kern="1200">
              <a:solidFill>
                <a:schemeClr val="tx1"/>
              </a:solidFill>
              <a:latin typeface="+mn-lt"/>
              <a:ea typeface="+mn-ea"/>
              <a:cs typeface="+mn-cs"/>
            </a:rPr>
            <a:t>Úroveň je určována indexem reliability</a:t>
          </a:r>
          <a:endParaRPr lang="cs-CZ" sz="18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181249" y="1231582"/>
        <a:ext cx="4826888" cy="3170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11996056" cy="2170803"/>
        </a:xfrm>
        <a:prstGeom prst="roundRect">
          <a:avLst>
            <a:gd name="adj" fmla="val 10000"/>
          </a:avLst>
        </a:prstGeom>
        <a:solidFill>
          <a:srgbClr val="0000D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</a:t>
          </a:r>
          <a:r>
            <a:rPr lang="cs-CZ" sz="1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PŘIMĚŘENOSTI</a:t>
          </a: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REPREZANTATIVNOSTI VÝZKUMNÉHO NÁSTROJE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Do jaké míry nástroj měří přesně sledované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Měří nástroj všechny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kern="1200" dirty="0" err="1"/>
            <a:t>Content</a:t>
          </a:r>
          <a:r>
            <a:rPr lang="cs-CZ" sz="1600" kern="1200" dirty="0"/>
            <a:t> Validity Index = CVI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kern="1200" dirty="0"/>
            <a:t>Klíčová je volba vhodných expertů a srozumitelnost nástroje</a:t>
          </a:r>
        </a:p>
      </dsp:txBody>
      <dsp:txXfrm>
        <a:off x="2545871" y="0"/>
        <a:ext cx="9450184" cy="2170803"/>
      </dsp:txXfrm>
    </dsp:sp>
    <dsp:sp modelId="{78EFCA36-9BF4-476F-A09C-B0C6863877C9}">
      <dsp:nvSpPr>
        <dsp:cNvPr id="0" name=""/>
        <dsp:cNvSpPr/>
      </dsp:nvSpPr>
      <dsp:spPr>
        <a:xfrm>
          <a:off x="146660" y="498761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2306727"/>
          <a:ext cx="11996056" cy="1466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Prediktivní:</a:t>
          </a:r>
          <a:r>
            <a:rPr lang="cs-CZ" sz="1600" kern="1200" dirty="0"/>
            <a:t> Do jaké míry výsledek u přijímaček ovlivní studijní výsledky? Nebo lze uplatnit měření ve dvou různých časech a sledovat shodu výsledků.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Souběžné: </a:t>
          </a:r>
          <a:r>
            <a:rPr lang="cs-CZ" sz="1600" kern="1200" dirty="0"/>
            <a:t>Měření rizika vzniku dekubitů za využití dvou škál (jedna standardizovaná a jedna nově vzniklá) a srovnání výsledků. </a:t>
          </a:r>
        </a:p>
      </dsp:txBody>
      <dsp:txXfrm>
        <a:off x="2545871" y="2306727"/>
        <a:ext cx="9450184" cy="1466600"/>
      </dsp:txXfrm>
    </dsp:sp>
    <dsp:sp modelId="{67536728-CF17-47DB-835C-B1E64118AD4C}">
      <dsp:nvSpPr>
        <dsp:cNvPr id="0" name=""/>
        <dsp:cNvSpPr/>
      </dsp:nvSpPr>
      <dsp:spPr>
        <a:xfrm>
          <a:off x="146660" y="2464123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3899690"/>
          <a:ext cx="11996056" cy="175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Konvergentní validita:</a:t>
          </a:r>
          <a:r>
            <a:rPr lang="cs-CZ" sz="1600" kern="1200" dirty="0"/>
            <a:t> srovnání výsledků získaných standardizovaným postupem a novým nástrojem, za účelem hledání shody.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FontTx/>
            <a:buChar char="-"/>
          </a:pPr>
          <a:r>
            <a:rPr lang="cs-CZ" sz="1600" b="1" kern="1200" dirty="0"/>
            <a:t>Divergentní validita: </a:t>
          </a:r>
          <a:r>
            <a:rPr lang="cs-CZ" sz="1600" kern="1200" dirty="0"/>
            <a:t>srovnání výsledků získaných standardizovaným postupem a novým nástrojem měřícím opak, za účelem hledání rozdílu.</a:t>
          </a:r>
        </a:p>
      </dsp:txBody>
      <dsp:txXfrm>
        <a:off x="2545871" y="3899690"/>
        <a:ext cx="9450184" cy="1753042"/>
      </dsp:txXfrm>
    </dsp:sp>
    <dsp:sp modelId="{A2DF6467-ABE7-4D74-B111-228986F12234}">
      <dsp:nvSpPr>
        <dsp:cNvPr id="0" name=""/>
        <dsp:cNvSpPr/>
      </dsp:nvSpPr>
      <dsp:spPr>
        <a:xfrm>
          <a:off x="146660" y="4220604"/>
          <a:ext cx="2399211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7170000" cy="821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Opakované testování stejným nástrojem (odstup 2-3 týdny) a sledování shody výsledků.</a:t>
          </a:r>
        </a:p>
      </dsp:txBody>
      <dsp:txXfrm>
        <a:off x="1504482" y="0"/>
        <a:ext cx="5665517" cy="821538"/>
      </dsp:txXfrm>
    </dsp:sp>
    <dsp:sp modelId="{78EFCA36-9BF4-476F-A09C-B0C6863877C9}">
      <dsp:nvSpPr>
        <dsp:cNvPr id="0" name=""/>
        <dsp:cNvSpPr/>
      </dsp:nvSpPr>
      <dsp:spPr>
        <a:xfrm>
          <a:off x="70482" y="128841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886861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– sledování shody.</a:t>
          </a:r>
        </a:p>
      </dsp:txBody>
      <dsp:txXfrm>
        <a:off x="1504482" y="886861"/>
        <a:ext cx="5665517" cy="704820"/>
      </dsp:txXfrm>
    </dsp:sp>
    <dsp:sp modelId="{67536728-CF17-47DB-835C-B1E64118AD4C}">
      <dsp:nvSpPr>
        <dsp:cNvPr id="0" name=""/>
        <dsp:cNvSpPr/>
      </dsp:nvSpPr>
      <dsp:spPr>
        <a:xfrm>
          <a:off x="70482" y="962502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1DE5-2F80-45C3-90B5-12E0D905CC59}">
      <dsp:nvSpPr>
        <dsp:cNvPr id="0" name=""/>
        <dsp:cNvSpPr/>
      </dsp:nvSpPr>
      <dsp:spPr>
        <a:xfrm>
          <a:off x="0" y="1680171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monitorujícím protiklad.</a:t>
          </a:r>
        </a:p>
      </dsp:txBody>
      <dsp:txXfrm>
        <a:off x="1504482" y="1680171"/>
        <a:ext cx="5665517" cy="704820"/>
      </dsp:txXfrm>
    </dsp:sp>
    <dsp:sp modelId="{B72B9A5E-9F23-4041-8D85-A91B91F73D2C}">
      <dsp:nvSpPr>
        <dsp:cNvPr id="0" name=""/>
        <dsp:cNvSpPr/>
      </dsp:nvSpPr>
      <dsp:spPr>
        <a:xfrm>
          <a:off x="82326" y="1770029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2427711"/>
          <a:ext cx="7170000" cy="842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Posuzuje více posuzovatelů a sleduje se shoda.</a:t>
          </a:r>
        </a:p>
      </dsp:txBody>
      <dsp:txXfrm>
        <a:off x="1504482" y="2427711"/>
        <a:ext cx="5665517" cy="842478"/>
      </dsp:txXfrm>
    </dsp:sp>
    <dsp:sp modelId="{A2DF6467-ABE7-4D74-B111-228986F12234}">
      <dsp:nvSpPr>
        <dsp:cNvPr id="0" name=""/>
        <dsp:cNvSpPr/>
      </dsp:nvSpPr>
      <dsp:spPr>
        <a:xfrm>
          <a:off x="70482" y="2581936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62F2-C74D-4346-B277-73D2418A2751}">
      <dsp:nvSpPr>
        <dsp:cNvPr id="0" name=""/>
        <dsp:cNvSpPr/>
      </dsp:nvSpPr>
      <dsp:spPr>
        <a:xfrm>
          <a:off x="0" y="3355586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rozdělen na dvě dílčí části výsledky z jedné a druhé jsou srovnávány – shoda poukazuje na dobrou vnitřní konzistenci nástroje.</a:t>
          </a:r>
        </a:p>
      </dsp:txBody>
      <dsp:txXfrm>
        <a:off x="1504482" y="3355586"/>
        <a:ext cx="5665517" cy="704820"/>
      </dsp:txXfrm>
    </dsp:sp>
    <dsp:sp modelId="{B6B76B9E-C4FC-4BAE-B7BB-CC5577943DCB}">
      <dsp:nvSpPr>
        <dsp:cNvPr id="0" name=""/>
        <dsp:cNvSpPr/>
      </dsp:nvSpPr>
      <dsp:spPr>
        <a:xfrm>
          <a:off x="99362" y="3439070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7671C-9688-4032-B147-DBB54F64C764}">
      <dsp:nvSpPr>
        <dsp:cNvPr id="0" name=""/>
        <dsp:cNvSpPr/>
      </dsp:nvSpPr>
      <dsp:spPr>
        <a:xfrm>
          <a:off x="0" y="4130888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intervalových nebo poměrových (spojitých) dat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rozdán dvou skupinám a sledování shody odpovědí..</a:t>
          </a:r>
        </a:p>
      </dsp:txBody>
      <dsp:txXfrm>
        <a:off x="1504482" y="4130888"/>
        <a:ext cx="5665517" cy="704820"/>
      </dsp:txXfrm>
    </dsp:sp>
    <dsp:sp modelId="{25ACB128-8B76-4FC2-B599-2C3E14BEB757}">
      <dsp:nvSpPr>
        <dsp:cNvPr id="0" name=""/>
        <dsp:cNvSpPr/>
      </dsp:nvSpPr>
      <dsp:spPr>
        <a:xfrm>
          <a:off x="70482" y="4201370"/>
          <a:ext cx="1434000" cy="56385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CB9D-9939-4F36-BE24-D80D75A76B35}">
      <dsp:nvSpPr>
        <dsp:cNvPr id="0" name=""/>
        <dsp:cNvSpPr/>
      </dsp:nvSpPr>
      <dsp:spPr>
        <a:xfrm>
          <a:off x="0" y="4905655"/>
          <a:ext cx="7170000" cy="704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dichotomických položek.</a:t>
          </a:r>
        </a:p>
      </dsp:txBody>
      <dsp:txXfrm>
        <a:off x="1504482" y="4905655"/>
        <a:ext cx="5665517" cy="704820"/>
      </dsp:txXfrm>
    </dsp:sp>
    <dsp:sp modelId="{F1BB5CE5-1126-4062-98EC-947729AC3531}">
      <dsp:nvSpPr>
        <dsp:cNvPr id="0" name=""/>
        <dsp:cNvSpPr/>
      </dsp:nvSpPr>
      <dsp:spPr>
        <a:xfrm>
          <a:off x="37672" y="4963867"/>
          <a:ext cx="1434000" cy="5350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0DD52-F29D-4852-A150-3B8235FDA133}">
      <dsp:nvSpPr>
        <dsp:cNvPr id="0" name=""/>
        <dsp:cNvSpPr/>
      </dsp:nvSpPr>
      <dsp:spPr>
        <a:xfrm>
          <a:off x="0" y="-104674"/>
          <a:ext cx="3635896" cy="29145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D6557-FC0C-4980-B109-D0C2081E3CBE}">
      <dsp:nvSpPr>
        <dsp:cNvPr id="0" name=""/>
        <dsp:cNvSpPr/>
      </dsp:nvSpPr>
      <dsp:spPr>
        <a:xfrm>
          <a:off x="396044" y="1933215"/>
          <a:ext cx="83625" cy="8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0D004-E187-476D-A369-0027E753C737}">
      <dsp:nvSpPr>
        <dsp:cNvPr id="0" name=""/>
        <dsp:cNvSpPr/>
      </dsp:nvSpPr>
      <dsp:spPr>
        <a:xfrm>
          <a:off x="329953" y="1704565"/>
          <a:ext cx="989583" cy="102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1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sp:txBody>
      <dsp:txXfrm>
        <a:off x="329953" y="1704565"/>
        <a:ext cx="989583" cy="1027670"/>
      </dsp:txXfrm>
    </dsp:sp>
    <dsp:sp modelId="{41244C75-1293-4936-B20A-F5BA96D42325}">
      <dsp:nvSpPr>
        <dsp:cNvPr id="0" name=""/>
        <dsp:cNvSpPr/>
      </dsp:nvSpPr>
      <dsp:spPr>
        <a:xfrm>
          <a:off x="1008111" y="1214703"/>
          <a:ext cx="145435" cy="145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F9C0A-8778-450F-9C22-3BE467FF1A85}">
      <dsp:nvSpPr>
        <dsp:cNvPr id="0" name=""/>
        <dsp:cNvSpPr/>
      </dsp:nvSpPr>
      <dsp:spPr>
        <a:xfrm>
          <a:off x="862695" y="1450318"/>
          <a:ext cx="1081521" cy="10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6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sp:txBody>
      <dsp:txXfrm>
        <a:off x="862695" y="1450318"/>
        <a:ext cx="1081521" cy="1038502"/>
      </dsp:txXfrm>
    </dsp:sp>
    <dsp:sp modelId="{E0F5CC99-4BBF-4B0B-BC83-780CBB0633BE}">
      <dsp:nvSpPr>
        <dsp:cNvPr id="0" name=""/>
        <dsp:cNvSpPr/>
      </dsp:nvSpPr>
      <dsp:spPr>
        <a:xfrm>
          <a:off x="1826322" y="810429"/>
          <a:ext cx="192702" cy="192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7BAB-DA1D-4E5D-B083-D460DCF5300F}">
      <dsp:nvSpPr>
        <dsp:cNvPr id="0" name=""/>
        <dsp:cNvSpPr/>
      </dsp:nvSpPr>
      <dsp:spPr>
        <a:xfrm>
          <a:off x="1799768" y="1084456"/>
          <a:ext cx="763538" cy="140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0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sp:txBody>
      <dsp:txXfrm>
        <a:off x="1799768" y="1084456"/>
        <a:ext cx="763538" cy="1404364"/>
      </dsp:txXfrm>
    </dsp:sp>
    <dsp:sp modelId="{C4993239-DB5E-47EE-8AD7-0BBF65E5132D}">
      <dsp:nvSpPr>
        <dsp:cNvPr id="0" name=""/>
        <dsp:cNvSpPr/>
      </dsp:nvSpPr>
      <dsp:spPr>
        <a:xfrm>
          <a:off x="2624640" y="547267"/>
          <a:ext cx="258148" cy="25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BF08F-F501-4975-A4AE-3EC84EC855B7}">
      <dsp:nvSpPr>
        <dsp:cNvPr id="0" name=""/>
        <dsp:cNvSpPr/>
      </dsp:nvSpPr>
      <dsp:spPr>
        <a:xfrm>
          <a:off x="2654204" y="859485"/>
          <a:ext cx="763538" cy="162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88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2654204" y="859485"/>
        <a:ext cx="763538" cy="162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7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8222" y="2239996"/>
            <a:ext cx="10823035" cy="643163"/>
          </a:xfrm>
        </p:spPr>
        <p:txBody>
          <a:bodyPr/>
          <a:lstStyle/>
          <a:p>
            <a:r>
              <a:rPr lang="cs-CZ" dirty="0"/>
              <a:t>2. Fáze výzkumu: plánování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868222" y="3429000"/>
            <a:ext cx="8748661" cy="2677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výzkumného designu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latin typeface="+mn-lt"/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cílového souboru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2800" dirty="0">
              <a:latin typeface="+mn-lt"/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Volba výzkumného nástroje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latin typeface="+mn-lt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A7B803-17B3-4343-AB64-461B745CC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ED7F6-3898-43B5-A76F-73E64ED26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Fenomenologické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34477" y="1431147"/>
            <a:ext cx="5780657" cy="48654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/>
            <a:r>
              <a:rPr lang="cs-CZ" dirty="0"/>
              <a:t>Vztahuje se k prožitým zkušenostem (zkoumání každodenního života)</a:t>
            </a:r>
          </a:p>
          <a:p>
            <a:pPr marL="324000" lvl="1" indent="0">
              <a:buNone/>
            </a:pPr>
            <a:r>
              <a:rPr lang="cs-CZ" dirty="0">
                <a:solidFill>
                  <a:srgbClr val="0000DC"/>
                </a:solidFill>
              </a:rPr>
              <a:t>Odpovědi na otázky</a:t>
            </a:r>
          </a:p>
          <a:p>
            <a:pPr lvl="1"/>
            <a:r>
              <a:rPr lang="cs-CZ" dirty="0"/>
              <a:t>Jak můžete popsat zkušenost s…..?</a:t>
            </a:r>
          </a:p>
          <a:p>
            <a:pPr lvl="1"/>
            <a:r>
              <a:rPr lang="cs-CZ" dirty="0"/>
              <a:t>Co se Vám vybaví, když si vzpomenete na…..?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>
                <a:solidFill>
                  <a:srgbClr val="0000DC"/>
                </a:solidFill>
              </a:rPr>
              <a:t>Pravidla fenomenologického výzkumu</a:t>
            </a:r>
          </a:p>
          <a:p>
            <a:pPr lvl="1"/>
            <a:r>
              <a:rPr lang="cs-CZ" dirty="0"/>
              <a:t>Nezaujatý přístup (oprostit se od dosavadního poznání).</a:t>
            </a:r>
          </a:p>
          <a:p>
            <a:pPr lvl="1"/>
            <a:r>
              <a:rPr lang="cs-CZ" dirty="0"/>
              <a:t>Pravidlo deskripce (ve fázi sběru dat pouze popisuj - nevysvětluj).</a:t>
            </a:r>
          </a:p>
          <a:p>
            <a:pPr lvl="1"/>
            <a:r>
              <a:rPr lang="cs-CZ" dirty="0"/>
              <a:t>Pravidlo </a:t>
            </a:r>
            <a:r>
              <a:rPr lang="cs-CZ" dirty="0" err="1"/>
              <a:t>horizontace</a:t>
            </a:r>
            <a:r>
              <a:rPr lang="cs-CZ" dirty="0"/>
              <a:t> (stejnou váha se přikládá všem zjištěným aspektům).</a:t>
            </a:r>
          </a:p>
          <a:p>
            <a:pPr lvl="1"/>
            <a:r>
              <a:rPr lang="cs-CZ" dirty="0"/>
              <a:t>Hierarchizace je až dalším krokem a určuje ji zkoumaný subjekt. </a:t>
            </a:r>
          </a:p>
          <a:p>
            <a:pPr lvl="1"/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881780-0756-4CC7-AF7D-E2B3FA75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540" y="6223648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6DCD44-5B09-4986-8CC6-B73F4C5C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9B3BBE-35C2-4515-96D2-DC690F26BA93}"/>
              </a:ext>
            </a:extLst>
          </p:cNvPr>
          <p:cNvSpPr txBox="1"/>
          <p:nvPr/>
        </p:nvSpPr>
        <p:spPr>
          <a:xfrm>
            <a:off x="413999" y="561411"/>
            <a:ext cx="1169713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Zkoumání lidské zkušenosti prostřednictvím dialogu vedeného s osobami, které mají zkušenost se zkoumaným jevem.</a:t>
            </a:r>
            <a:endParaRPr lang="cs-CZ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50611D-775F-4D4B-897A-5DF9F1D05CA4}"/>
              </a:ext>
            </a:extLst>
          </p:cNvPr>
          <p:cNvSpPr/>
          <p:nvPr/>
        </p:nvSpPr>
        <p:spPr>
          <a:xfrm>
            <a:off x="6015134" y="1469885"/>
            <a:ext cx="6096000" cy="3494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rgbClr val="0000DC"/>
                </a:solidFill>
                <a:latin typeface="+mn-lt"/>
              </a:rPr>
              <a:t>Fenomenologický rozhovor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Klade velké nároky na schopnosti výzkumníka.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Měl by probíhat ve třech oddělených fázích mezi kterými by měl být časový odstup 3 -7 dní.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Každá fáze je v mezičase zhodnocena </a:t>
            </a:r>
            <a:r>
              <a:rPr lang="cs-CZ" sz="2000" dirty="0"/>
              <a:t>a </a:t>
            </a:r>
            <a:r>
              <a:rPr lang="cs-CZ" sz="2000" dirty="0">
                <a:latin typeface="+mn-lt"/>
              </a:rPr>
              <a:t>v další fázi se doplňují informace dle analýzy předchozí fáze.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První rozhovor: </a:t>
            </a:r>
            <a:r>
              <a:rPr lang="cs-CZ" sz="1600" dirty="0">
                <a:latin typeface="+mn-lt"/>
              </a:rPr>
              <a:t>historie života – Jak k tomu došlo?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Druhý rozhovor: </a:t>
            </a:r>
            <a:r>
              <a:rPr lang="cs-CZ" sz="1600" dirty="0">
                <a:latin typeface="+mn-lt"/>
              </a:rPr>
              <a:t>získávání podrobností o proměnných popsaných v první fázi.</a:t>
            </a:r>
          </a:p>
          <a:p>
            <a:pPr lvl="2">
              <a:spcBef>
                <a:spcPts val="0"/>
              </a:spcBef>
              <a:buClr>
                <a:schemeClr val="folHlink"/>
              </a:buClr>
              <a:buSzPct val="8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Třetí rozhovor: </a:t>
            </a:r>
            <a:r>
              <a:rPr lang="cs-CZ" sz="1600" dirty="0"/>
              <a:t>reflexe a hierarchizace zjištění</a:t>
            </a:r>
            <a:r>
              <a:rPr lang="cs-CZ" sz="1600" dirty="0">
                <a:latin typeface="+mn-lt"/>
              </a:rPr>
              <a:t>, smysl života, vyhlídky do budoucna ,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9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65721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Zakotvená teorie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43599" y="755576"/>
            <a:ext cx="11948874" cy="5346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dirty="0"/>
              <a:t>Induktivní systematický přístup vedoucí k vytvoření teorie o základním společenském procesu.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rgbClr val="0000DC"/>
                </a:solidFill>
              </a:rPr>
              <a:t>Převážně tvoří nové teorie – neověřuje stávající.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Zabývá se pozorováním a vnímáním společenského prostředí.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Provedení prostřednictvím pozorování, rozhovoru.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pPr lvl="1">
              <a:lnSpc>
                <a:spcPct val="150000"/>
              </a:lnSpc>
            </a:pPr>
            <a:endParaRPr lang="cs-CZ" dirty="0"/>
          </a:p>
          <a:p>
            <a:pPr marL="324000" lvl="1" indent="0">
              <a:lnSpc>
                <a:spcPct val="150000"/>
              </a:lnSpc>
              <a:buNone/>
            </a:pPr>
            <a:r>
              <a:rPr lang="cs-CZ" dirty="0">
                <a:solidFill>
                  <a:srgbClr val="0000DC"/>
                </a:solidFill>
              </a:rPr>
              <a:t>Hlavní rys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Sběr dat a analýza probíhá současně.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 průběhu sběru dat výzkumník hledá pojmy a popisuje a vysvětluje vztahy mezi nimi.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Analýza dat probíhá prostřednictvím kódování.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B1EA2D-AEE3-46A2-A13B-8A98409F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315CE1-2229-4BB8-956F-77A8CCA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11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9432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Etnografické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9721" y="1157503"/>
            <a:ext cx="11884091" cy="1352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sz="1600" dirty="0"/>
              <a:t>Typická je práce v terénu se, snahou porozumět kultuře.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Kultura jako taková není viditelná, proto je posuzována na základě komunikace a pozorovaného chování členů.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Výzkumník se pokusí stát členem kultury (skupiny), po začlenění zkoumá etnografické jevy.</a:t>
            </a:r>
          </a:p>
          <a:p>
            <a:pPr marL="324000" lvl="1" indent="0">
              <a:lnSpc>
                <a:spcPct val="150000"/>
              </a:lnSpc>
              <a:buNone/>
            </a:pPr>
            <a:r>
              <a:rPr lang="cs-CZ" sz="1600" dirty="0">
                <a:solidFill>
                  <a:srgbClr val="0000DC"/>
                </a:solidFill>
              </a:rPr>
              <a:t>Sběr dat </a:t>
            </a:r>
            <a:r>
              <a:rPr lang="cs-CZ" sz="1600" dirty="0"/>
              <a:t>– pozorování, rozhovory, studium historických materiálů a artefaktů, deníků, fotografií </a:t>
            </a:r>
          </a:p>
          <a:p>
            <a:pPr lvl="1">
              <a:lnSpc>
                <a:spcPct val="150000"/>
              </a:lnSpc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CDE194-DE7A-4A1D-8985-771D19C8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992" y="6358555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822D7C-2FCC-4524-871E-65BE6158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000" y="6358555"/>
            <a:ext cx="252000" cy="252000"/>
          </a:xfrm>
        </p:spPr>
        <p:txBody>
          <a:bodyPr/>
          <a:lstStyle/>
          <a:p>
            <a:fld id="{4CEB5E57-275D-4318-B7FF-1AACD862FF24}" type="slidenum">
              <a:rPr lang="cs-CZ" smtClean="0"/>
              <a:t>12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5CC3882-B83A-41F0-AF35-31050B1DCF24}"/>
              </a:ext>
            </a:extLst>
          </p:cNvPr>
          <p:cNvSpPr/>
          <p:nvPr/>
        </p:nvSpPr>
        <p:spPr>
          <a:xfrm>
            <a:off x="539999" y="2575788"/>
            <a:ext cx="7636727" cy="3782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Dle rozsahu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Makroetnografie</a:t>
            </a:r>
            <a:r>
              <a:rPr lang="cs-CZ" sz="1600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zaměřena na širokou skupinu.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Mikroetnografie</a:t>
            </a:r>
            <a:r>
              <a:rPr lang="cs-CZ" sz="1600" dirty="0">
                <a:latin typeface="+mn-lt"/>
              </a:rPr>
              <a:t> – zaměřena na malou skupinu (např. kultura v chráněném bydlení). </a:t>
            </a:r>
            <a:endParaRPr lang="cs-CZ" sz="1600" dirty="0">
              <a:solidFill>
                <a:srgbClr val="0000DC"/>
              </a:solidFill>
              <a:latin typeface="+mn-lt"/>
            </a:endParaRPr>
          </a:p>
          <a:p>
            <a:pPr marL="324000" lvl="1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600" dirty="0">
                <a:solidFill>
                  <a:srgbClr val="0000DC"/>
                </a:solidFill>
                <a:latin typeface="+mn-lt"/>
              </a:rPr>
              <a:t>Perspektiva pohledu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Emická</a:t>
            </a:r>
            <a:r>
              <a:rPr lang="cs-CZ" sz="1600" b="1" dirty="0">
                <a:latin typeface="+mn-lt"/>
              </a:rPr>
              <a:t> (</a:t>
            </a:r>
            <a:r>
              <a:rPr lang="cs-CZ" sz="1600" b="1" dirty="0" err="1">
                <a:latin typeface="+mn-lt"/>
              </a:rPr>
              <a:t>emic</a:t>
            </a:r>
            <a:r>
              <a:rPr lang="cs-CZ" sz="1600" b="1" dirty="0">
                <a:latin typeface="+mn-lt"/>
              </a:rPr>
              <a:t>) </a:t>
            </a:r>
            <a:r>
              <a:rPr lang="cs-CZ" sz="1600" b="1" dirty="0" err="1">
                <a:latin typeface="+mn-lt"/>
              </a:rPr>
              <a:t>prespektiva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– „pohled zasvěcených“ = vyjádření členů zkoumané skupiny – typická i jejich lokálním žargonem. Pokouší se odhalit i </a:t>
            </a:r>
            <a:r>
              <a:rPr lang="cs-CZ" sz="1600" dirty="0" err="1">
                <a:latin typeface="+mn-lt"/>
              </a:rPr>
              <a:t>tacitní</a:t>
            </a:r>
            <a:r>
              <a:rPr lang="cs-CZ" sz="1600" dirty="0">
                <a:latin typeface="+mn-lt"/>
              </a:rPr>
              <a:t> informace (skryté, neuvědomované informace).</a:t>
            </a:r>
          </a:p>
          <a:p>
            <a:pPr marL="504000" lvl="1" indent="-180000">
              <a:lnSpc>
                <a:spcPts val="27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b="1" dirty="0" err="1">
                <a:latin typeface="+mn-lt"/>
              </a:rPr>
              <a:t>Etic</a:t>
            </a:r>
            <a:r>
              <a:rPr lang="cs-CZ" sz="1600" b="1" dirty="0">
                <a:latin typeface="+mn-lt"/>
              </a:rPr>
              <a:t> perspektiva  </a:t>
            </a:r>
            <a:r>
              <a:rPr lang="cs-CZ" sz="1600" dirty="0">
                <a:latin typeface="+mn-lt"/>
              </a:rPr>
              <a:t>- interpretace zkoumané zkušenosti zvenčí (od osoby, které není součásti zkoumané kultury)  pro etnografický výzkum je důležitější </a:t>
            </a:r>
            <a:r>
              <a:rPr lang="cs-CZ" sz="1600" dirty="0" err="1">
                <a:latin typeface="+mn-lt"/>
              </a:rPr>
              <a:t>emic</a:t>
            </a:r>
            <a:r>
              <a:rPr lang="cs-CZ" sz="1600" dirty="0">
                <a:latin typeface="+mn-lt"/>
              </a:rPr>
              <a:t> perspektiva.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881A2A2-64DA-45CB-95DC-735F605AA0A9}"/>
              </a:ext>
            </a:extLst>
          </p:cNvPr>
          <p:cNvSpPr/>
          <p:nvPr/>
        </p:nvSpPr>
        <p:spPr>
          <a:xfrm>
            <a:off x="8111412" y="3083869"/>
            <a:ext cx="3897085" cy="2647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Odpověď na otázky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chování = Co členové kultury dělají?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řeč = Co členové kultury říkají a jak? 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Kulturní artefakty = Co členové kultury mají a používají?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E2AE8E4-FFF4-47D4-951A-DC3A8B431979}"/>
              </a:ext>
            </a:extLst>
          </p:cNvPr>
          <p:cNvSpPr/>
          <p:nvPr/>
        </p:nvSpPr>
        <p:spPr>
          <a:xfrm>
            <a:off x="414000" y="641721"/>
            <a:ext cx="116598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cs-CZ" dirty="0">
                <a:solidFill>
                  <a:schemeClr val="dk1"/>
                </a:solidFill>
                <a:latin typeface="+mn-lt"/>
              </a:rPr>
              <a:t>Snaha o popis kulturního jednání.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4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8864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Případové studie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74037" y="1759023"/>
            <a:ext cx="5977473" cy="16699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cs-CZ" sz="1800" dirty="0"/>
              <a:t>Předpokládá, že pokud porozumím jednomu případu, budu rozumět i podobným případům.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Využívá se více dostupných metod jak kvalitativních tak kvantitativních k sledování případu (pozorování, rozhovor, analýza dokumentů, měření….).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Výsledky jsou následně interpretovány jako integrovaný systém.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317B86-4A0B-4672-8F8A-70A2916D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A396ED-5670-4813-BDC0-BF586567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13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3C9F3F7-203F-432D-8DAE-51F8DD1B3068}"/>
              </a:ext>
            </a:extLst>
          </p:cNvPr>
          <p:cNvSpPr/>
          <p:nvPr/>
        </p:nvSpPr>
        <p:spPr>
          <a:xfrm>
            <a:off x="413999" y="692033"/>
            <a:ext cx="1126792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cs-CZ" dirty="0">
                <a:solidFill>
                  <a:schemeClr val="dk1"/>
                </a:solidFill>
                <a:latin typeface="+mn-lt"/>
              </a:rPr>
              <a:t>Zkoumání jednoho nebo více případů se snahou zachytit složitost celého případu a pospat vztahy v jejich celistvosti.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19FB8FB-419B-42F7-A296-D3CB38B1F328}"/>
              </a:ext>
            </a:extLst>
          </p:cNvPr>
          <p:cNvSpPr/>
          <p:nvPr/>
        </p:nvSpPr>
        <p:spPr>
          <a:xfrm>
            <a:off x="6251510" y="1843950"/>
            <a:ext cx="5812972" cy="43840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324000" lvl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Předměty zkoumání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b="1" dirty="0">
                <a:latin typeface="+mn-lt"/>
              </a:rPr>
              <a:t>Osobní případová studie – podrobný popis určitého aspektu u jedné osoby.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Studie komunity – zkoumání jedné či více komunit a porovnávání mezi nimi.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Studie skupiny – popisuje a analyzuje vztahy ve skupině.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Studium organizací  a institucí.</a:t>
            </a:r>
          </a:p>
          <a:p>
            <a:pPr marL="504000" lvl="1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Zkoumání událostí, rolí a vztahů – popisuje interakci členů skupiny.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24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724" y="-20186"/>
            <a:ext cx="9134138" cy="70856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Schéma kvalitativního výzkum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15412" y="441476"/>
            <a:ext cx="2537286" cy="895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Koncepční fáze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problému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teoretických východisek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2548" y="2402550"/>
            <a:ext cx="2550150" cy="15422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Empirická fáze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Formulace cílů a výzkumných otázek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Tvorba výzkumného nástroje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Tvorba kategorizačního systému</a:t>
            </a:r>
          </a:p>
          <a:p>
            <a:endParaRPr lang="cs-CZ" altLang="cs-CZ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34073" y="3960891"/>
            <a:ext cx="2550151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Analytická fáze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Kódování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Třídění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Rozvíjení kategorizačního systému</a:t>
            </a:r>
          </a:p>
          <a:p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Analýza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Identifikování a definování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34073" y="5497137"/>
            <a:ext cx="2526618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Formulace výstupů</a:t>
            </a:r>
          </a:p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Diseminační fáze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7394" y="1578055"/>
            <a:ext cx="1898018" cy="463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endParaRPr lang="cs-CZ" altLang="cs-CZ" sz="2000" dirty="0"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altLang="cs-CZ" sz="2000" dirty="0">
                <a:latin typeface="+mj-lt"/>
                <a:cs typeface="Arial" pitchFamily="34" charset="0"/>
              </a:rPr>
              <a:t>V případě nových poznatků úprava plánu výzkumu, kategorizačního systému, průběhu sběru dat …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792341" y="3009380"/>
            <a:ext cx="3048206" cy="1708460"/>
          </a:xfrm>
          <a:prstGeom prst="wedgeEllipseCallout">
            <a:avLst>
              <a:gd name="adj1" fmla="val -242372"/>
              <a:gd name="adj2" fmla="val 326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cs-CZ" altLang="cs-CZ" sz="1300" dirty="0">
                <a:latin typeface="+mj-lt"/>
                <a:cs typeface="Arial" pitchFamily="34" charset="0"/>
              </a:rPr>
              <a:t>Přiřazování kódů do získaného materiálu dle kategorií – pozor čísla nepřestavují numerickou hodnotu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015412" y="1625306"/>
            <a:ext cx="2537287" cy="788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Plánování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metody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Výběr vzorku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32142" y="1443318"/>
            <a:ext cx="3048206" cy="17352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cs-CZ" altLang="cs-CZ" sz="1300" b="1" dirty="0">
                <a:solidFill>
                  <a:srgbClr val="002060"/>
                </a:solidFill>
                <a:latin typeface="+mj-lt"/>
              </a:rPr>
              <a:t>Výzkumné nástroje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Interview (audio nahrávka)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Pozorování (videozáznam)</a:t>
            </a:r>
          </a:p>
          <a:p>
            <a:pPr>
              <a:spcAft>
                <a:spcPts val="1000"/>
              </a:spcAft>
            </a:pPr>
            <a:r>
              <a:rPr lang="cs-CZ" altLang="cs-CZ" sz="1300" dirty="0">
                <a:solidFill>
                  <a:schemeClr val="tx1"/>
                </a:solidFill>
                <a:latin typeface="+mj-lt"/>
                <a:cs typeface="Arial" pitchFamily="34" charset="0"/>
              </a:rPr>
              <a:t>Studium dokumentů, obrázků, fotografií…</a:t>
            </a:r>
          </a:p>
          <a:p>
            <a:endParaRPr lang="cs-CZ" altLang="cs-CZ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32142" y="5105719"/>
            <a:ext cx="6780462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Výsledky mají podobu slov a vět. Není proto vhodné jejich vyjádření v grafech nebo relativních četnostech (%).</a:t>
            </a:r>
          </a:p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Vhodné je použití schémat, sumarizačních tabulek.</a:t>
            </a:r>
          </a:p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Slovní vyjádření se formulují ve tvaru: tři z pěti….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026D7-CD6E-493B-B025-FC2893AC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D8E44A-5B52-4989-A0EF-8BAD148A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14</a:t>
            </a:fld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7C94983-66A1-47B4-99BF-89FF4F16DE27}"/>
              </a:ext>
            </a:extLst>
          </p:cNvPr>
          <p:cNvSpPr/>
          <p:nvPr/>
        </p:nvSpPr>
        <p:spPr bwMode="auto">
          <a:xfrm>
            <a:off x="4449858" y="1699684"/>
            <a:ext cx="447870" cy="25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C8B7640-3499-4FB4-82F8-2329D176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547" y="1298618"/>
            <a:ext cx="2558143" cy="326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  <a:latin typeface="+mj-lt"/>
              </a:rPr>
              <a:t>Pilotáž</a:t>
            </a:r>
            <a:endParaRPr lang="cs-CZ" altLang="cs-CZ" sz="13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94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5739" y="2420889"/>
            <a:ext cx="8631197" cy="179316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Kvantitativní výzkum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CAD96D-11AC-4841-A1D6-013DE02B7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ABE6E-0F5A-4524-8630-5A1250EC8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15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2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90364"/>
            <a:ext cx="6512511" cy="618763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Kvantitativní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14000" y="979104"/>
            <a:ext cx="8640960" cy="4731230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Vychází z předpokladu, že realita je jedna a stabilní.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Využívá dedukci – na základě teorie vyslovím hypotézu, sleduji vztah mezi proměnnými v hypotéze.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Lidské chování považuje za determinované (měřitelné a předpověditelné).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Výzkumník je pozorovatel. 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Užívá standardizované vědecké výzkumné metody.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Proměnné jsou vyjádřeny čísly.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Užívá se v případě, kdy lze proměnnou jednoduše změřit.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Za využití statistických metod ověřuje stanovené hypotézy.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D0316B-6063-4FA9-A83F-3FB415A0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2F5C66-887F-4C55-B49F-F6A8D59E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6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99" y="6497"/>
            <a:ext cx="12003135" cy="869738"/>
          </a:xfrm>
        </p:spPr>
        <p:txBody>
          <a:bodyPr/>
          <a:lstStyle/>
          <a:p>
            <a:r>
              <a:rPr lang="cs-CZ" sz="2800" dirty="0"/>
              <a:t>Metody a techniky kvantitativního výzkumu – experiment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" y="400007"/>
            <a:ext cx="12192000" cy="2618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500" dirty="0">
                <a:solidFill>
                  <a:schemeClr val="tx2"/>
                </a:solidFill>
              </a:rPr>
              <a:t>Experiment = intervenční studie</a:t>
            </a:r>
          </a:p>
          <a:p>
            <a:r>
              <a:rPr lang="cs-CZ" sz="1500" dirty="0"/>
              <a:t>Provádí se intervence – manipulace s jednou proměnnou.</a:t>
            </a:r>
          </a:p>
          <a:p>
            <a:r>
              <a:rPr lang="cs-CZ" sz="1500" dirty="0">
                <a:solidFill>
                  <a:schemeClr val="tx2"/>
                </a:solidFill>
              </a:rPr>
              <a:t>Laboratorní experiment </a:t>
            </a:r>
            <a:r>
              <a:rPr lang="cs-CZ" sz="1500" dirty="0"/>
              <a:t>– intervence probíhá v laboratorním prostředí – minimalizace intervenujících proměnných.</a:t>
            </a:r>
          </a:p>
          <a:p>
            <a:r>
              <a:rPr lang="cs-CZ" sz="1500" dirty="0">
                <a:solidFill>
                  <a:schemeClr val="tx2"/>
                </a:solidFill>
              </a:rPr>
              <a:t>Terénní experiment </a:t>
            </a:r>
            <a:r>
              <a:rPr lang="cs-CZ" sz="1500" dirty="0"/>
              <a:t>- intervence probíhá v přirozeném prostředí.</a:t>
            </a:r>
          </a:p>
          <a:p>
            <a:r>
              <a:rPr lang="cs-CZ" sz="1500" dirty="0">
                <a:solidFill>
                  <a:schemeClr val="tx2"/>
                </a:solidFill>
              </a:rPr>
              <a:t>Kontrolovaná studie  </a:t>
            </a:r>
            <a:r>
              <a:rPr lang="cs-CZ" sz="1500" dirty="0"/>
              <a:t>- randomizace = výzkumný soubor rozdělen náhodně na dva, u jednoho manipulace s proměnnou, u druhého ne.</a:t>
            </a:r>
          </a:p>
          <a:p>
            <a:r>
              <a:rPr lang="cs-CZ" sz="1500" dirty="0" err="1">
                <a:solidFill>
                  <a:schemeClr val="tx2"/>
                </a:solidFill>
              </a:rPr>
              <a:t>Kvaziexperiment</a:t>
            </a:r>
            <a:r>
              <a:rPr lang="cs-CZ" sz="1500" dirty="0">
                <a:solidFill>
                  <a:schemeClr val="tx2"/>
                </a:solidFill>
              </a:rPr>
              <a:t> – </a:t>
            </a:r>
            <a:r>
              <a:rPr lang="cs-CZ" sz="1500" dirty="0"/>
              <a:t>není provedena randomizace výzkumného souboru. </a:t>
            </a:r>
          </a:p>
          <a:p>
            <a:endParaRPr lang="cs-CZ" sz="1500" dirty="0"/>
          </a:p>
          <a:p>
            <a:endParaRPr lang="cs-CZ" sz="1500" dirty="0"/>
          </a:p>
          <a:p>
            <a:endParaRPr lang="cs-CZ" sz="15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1692175" y="3161166"/>
            <a:ext cx="1764075" cy="15108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Experimentální skupina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8533509" y="3161167"/>
            <a:ext cx="1655945" cy="15108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skupina</a:t>
            </a:r>
          </a:p>
        </p:txBody>
      </p:sp>
      <p:sp>
        <p:nvSpPr>
          <p:cNvPr id="23" name="Šipka doleva 22"/>
          <p:cNvSpPr/>
          <p:nvPr/>
        </p:nvSpPr>
        <p:spPr>
          <a:xfrm>
            <a:off x="10189454" y="3569195"/>
            <a:ext cx="1691680" cy="6480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Bez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manipulace</a:t>
            </a:r>
          </a:p>
        </p:txBody>
      </p:sp>
      <p:sp>
        <p:nvSpPr>
          <p:cNvPr id="19" name="Obousměrná vodorovná šipka 18"/>
          <p:cNvSpPr/>
          <p:nvPr/>
        </p:nvSpPr>
        <p:spPr>
          <a:xfrm>
            <a:off x="3458598" y="4080702"/>
            <a:ext cx="5088096" cy="51165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Sledování změny</a:t>
            </a:r>
          </a:p>
        </p:txBody>
      </p:sp>
      <p:sp>
        <p:nvSpPr>
          <p:cNvPr id="24" name="Šipka doprava 23"/>
          <p:cNvSpPr/>
          <p:nvPr/>
        </p:nvSpPr>
        <p:spPr>
          <a:xfrm>
            <a:off x="156371" y="3607225"/>
            <a:ext cx="1584176" cy="61004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Manipulace</a:t>
            </a:r>
          </a:p>
        </p:txBody>
      </p:sp>
      <p:sp>
        <p:nvSpPr>
          <p:cNvPr id="26" name="Popisek s obousměrnou vodorovnou šipkou 25"/>
          <p:cNvSpPr/>
          <p:nvPr/>
        </p:nvSpPr>
        <p:spPr>
          <a:xfrm>
            <a:off x="3432227" y="2936640"/>
            <a:ext cx="5114467" cy="1426864"/>
          </a:xfrm>
          <a:prstGeom prst="leftRightArrowCallout">
            <a:avLst>
              <a:gd name="adj1" fmla="val 30015"/>
              <a:gd name="adj2" fmla="val 31270"/>
              <a:gd name="adj3" fmla="val 112771"/>
              <a:gd name="adj4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Výzkumný soubor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RANDOMIZACE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E59C78-A39F-4474-ADD4-80DAD82F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24B298-6726-4DC1-8382-3FF5B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17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D7C6C6D-3803-4983-9120-62400F3A9EC0}"/>
              </a:ext>
            </a:extLst>
          </p:cNvPr>
          <p:cNvSpPr txBox="1"/>
          <p:nvPr/>
        </p:nvSpPr>
        <p:spPr>
          <a:xfrm>
            <a:off x="156372" y="4744605"/>
            <a:ext cx="12003134" cy="1510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72000" marR="0" indent="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>
                <a:solidFill>
                  <a:schemeClr val="tx2"/>
                </a:solidFill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dirty="0"/>
              <a:t>Zaslepení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Žádné </a:t>
            </a:r>
            <a:r>
              <a:rPr lang="cs-CZ" sz="1600" dirty="0">
                <a:solidFill>
                  <a:schemeClr val="tx1"/>
                </a:solidFill>
              </a:rPr>
              <a:t>– všichni </a:t>
            </a:r>
            <a:r>
              <a:rPr lang="cs-CZ" sz="1600" dirty="0">
                <a:solidFill>
                  <a:srgbClr val="FF0000"/>
                </a:solidFill>
              </a:rPr>
              <a:t>VÍ</a:t>
            </a:r>
            <a:r>
              <a:rPr lang="cs-CZ" sz="1600" dirty="0">
                <a:solidFill>
                  <a:schemeClr val="tx1"/>
                </a:solidFill>
              </a:rPr>
              <a:t> o zařazení do kontrolní a experimentální skupiny.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Jednoduché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– cílová skupina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a experimentální skupiny.</a:t>
            </a:r>
            <a:endParaRPr lang="cs-CZ" sz="1600" dirty="0"/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Dvojité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– cílová skupina a ani ten kdo provádí intervenci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nebo experimentální skupiny.</a:t>
            </a:r>
          </a:p>
          <a:p>
            <a:pPr marL="357750" indent="-28575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solidFill>
                  <a:schemeClr val="tx1"/>
                </a:solidFill>
              </a:rPr>
              <a:t>Trojité </a:t>
            </a:r>
            <a:r>
              <a:rPr lang="cs-CZ" sz="1600" dirty="0">
                <a:solidFill>
                  <a:schemeClr val="tx1"/>
                </a:solidFill>
              </a:rPr>
              <a:t>– cílová skupina, ani ten kdo provádí intervenci a ani výzkumník </a:t>
            </a:r>
            <a:r>
              <a:rPr lang="cs-CZ" sz="1600" dirty="0">
                <a:solidFill>
                  <a:srgbClr val="FF0000"/>
                </a:solidFill>
              </a:rPr>
              <a:t>NEVÍ</a:t>
            </a:r>
            <a:r>
              <a:rPr lang="cs-CZ" sz="1600" dirty="0">
                <a:solidFill>
                  <a:schemeClr val="tx1"/>
                </a:solidFill>
              </a:rPr>
              <a:t> o zařazení do kontrolní nebo experimentální skupiny.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/>
                </a:solidFill>
              </a:rPr>
              <a:t>K „odhalení“ dochází až při analýze dat.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337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432" y="293803"/>
            <a:ext cx="12003135" cy="869738"/>
          </a:xfrm>
        </p:spPr>
        <p:txBody>
          <a:bodyPr/>
          <a:lstStyle/>
          <a:p>
            <a:r>
              <a:rPr lang="cs-CZ" sz="2800" dirty="0"/>
              <a:t>Metody a techniky kvantitativního výzkumu – </a:t>
            </a:r>
            <a:r>
              <a:rPr lang="cs-CZ" sz="2800" dirty="0" err="1"/>
              <a:t>Cros-ower</a:t>
            </a:r>
            <a:r>
              <a:rPr lang="cs-CZ" sz="2800" dirty="0"/>
              <a:t> studie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144987" y="3794353"/>
            <a:ext cx="11784563" cy="2334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800" dirty="0" err="1">
                <a:solidFill>
                  <a:schemeClr val="tx2"/>
                </a:solidFill>
              </a:rPr>
              <a:t>Cros-ower</a:t>
            </a:r>
            <a:r>
              <a:rPr lang="cs-CZ" sz="1800" dirty="0">
                <a:solidFill>
                  <a:schemeClr val="tx2"/>
                </a:solidFill>
              </a:rPr>
              <a:t> studie  </a:t>
            </a:r>
            <a:r>
              <a:rPr lang="cs-CZ" sz="1800" dirty="0"/>
              <a:t>- výzkumný soubor změřen před zásahem, poté manipulace (intervence), poté opětovné měření</a:t>
            </a:r>
          </a:p>
          <a:p>
            <a:pPr marL="7200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Nekontrolovaná studie </a:t>
            </a:r>
            <a:r>
              <a:rPr lang="cs-CZ" sz="1800" dirty="0"/>
              <a:t>– stav po zásahu je srovnáván s daty v minulosti</a:t>
            </a:r>
          </a:p>
          <a:p>
            <a:pPr marL="7200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30" name="Šipka doprava 29"/>
          <p:cNvSpPr/>
          <p:nvPr/>
        </p:nvSpPr>
        <p:spPr>
          <a:xfrm>
            <a:off x="3611675" y="2682117"/>
            <a:ext cx="4851189" cy="6497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Manipulace (intervence)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02383" y="5703416"/>
            <a:ext cx="11659462" cy="677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E59C78-A39F-4474-ADD4-80DAD82F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24B298-6726-4DC1-8382-3FF5B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18</a:t>
            </a:fld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7DF25B0-0D2B-40D9-914E-E813C876A9D2}"/>
              </a:ext>
            </a:extLst>
          </p:cNvPr>
          <p:cNvSpPr/>
          <p:nvPr/>
        </p:nvSpPr>
        <p:spPr bwMode="auto">
          <a:xfrm>
            <a:off x="257267" y="2597089"/>
            <a:ext cx="3354408" cy="817278"/>
          </a:xfrm>
          <a:prstGeom prst="round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  <a:latin typeface="+mn-lt"/>
              </a:rPr>
              <a:t>Počáteční měření výzkumného souboru</a:t>
            </a: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77A8C3A2-0D96-42C2-976E-EBD62A3FE40D}"/>
              </a:ext>
            </a:extLst>
          </p:cNvPr>
          <p:cNvSpPr/>
          <p:nvPr/>
        </p:nvSpPr>
        <p:spPr bwMode="auto">
          <a:xfrm>
            <a:off x="8462864" y="2615849"/>
            <a:ext cx="3354408" cy="817278"/>
          </a:xfrm>
          <a:prstGeom prst="round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měření výzkumného souboru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15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596" y="19220"/>
            <a:ext cx="11981404" cy="65988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Metody a techniky kvantitativního výzkumu – observační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2554" y="872716"/>
            <a:ext cx="5861945" cy="4392488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Neprovádí se intervence.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Sleduje se jev přirozeně vyskytujíc se a pak se numericky vyhodnocuje.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>
                <a:solidFill>
                  <a:schemeClr val="tx2"/>
                </a:solidFill>
              </a:rPr>
              <a:t>Deskriptivní = </a:t>
            </a:r>
            <a:r>
              <a:rPr lang="cs-CZ" sz="2400" kern="1200" dirty="0"/>
              <a:t>Popisné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popisují distribuci proměnné.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400" kern="1200" dirty="0"/>
          </a:p>
          <a:p>
            <a:pPr marL="72000">
              <a:lnSpc>
                <a:spcPts val="3600"/>
              </a:lnSpc>
            </a:pPr>
            <a:r>
              <a:rPr lang="cs-CZ" sz="2400" kern="1200" dirty="0">
                <a:solidFill>
                  <a:schemeClr val="tx2"/>
                </a:solidFill>
              </a:rPr>
              <a:t>Analytické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400" kern="1200" dirty="0"/>
              <a:t>ověřují zda opravdu existuje vztah mezi proměnnými 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sz="2400" kern="1200" dirty="0"/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956200" y="1274701"/>
            <a:ext cx="230425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9613270" y="1282218"/>
            <a:ext cx="2235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(bude)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vznikne/nevznikne</a:t>
            </a:r>
          </a:p>
        </p:txBody>
      </p:sp>
      <p:sp>
        <p:nvSpPr>
          <p:cNvPr id="8" name="Šrafovaná šipka doprava 7"/>
          <p:cNvSpPr/>
          <p:nvPr/>
        </p:nvSpPr>
        <p:spPr>
          <a:xfrm>
            <a:off x="9273968" y="1458253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448311" y="941943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Prospektivní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Cohort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978726" y="2526574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přítomná /nepřítomna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9615752" y="2533401"/>
            <a:ext cx="2264835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byl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448311" y="2180271"/>
            <a:ext cx="42146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Retrospektivní studie= Case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448311" y="3514051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Průřezová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Cros-sectional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Šrafovaná šipka doprava 13"/>
          <p:cNvSpPr/>
          <p:nvPr/>
        </p:nvSpPr>
        <p:spPr>
          <a:xfrm>
            <a:off x="9282982" y="2742607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7010738" y="3869117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přítomná /nepřítomna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9613270" y="3868103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7" name="Šrafovaná šipka doprava 16"/>
          <p:cNvSpPr/>
          <p:nvPr/>
        </p:nvSpPr>
        <p:spPr>
          <a:xfrm>
            <a:off x="9260456" y="4077835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867612" y="3708284"/>
            <a:ext cx="851914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6760556" y="758114"/>
            <a:ext cx="5251255" cy="4077107"/>
          </a:xfrm>
          <a:prstGeom prst="wedgeRoundRectCallout">
            <a:avLst>
              <a:gd name="adj1" fmla="val -61409"/>
              <a:gd name="adj2" fmla="val 1365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32ECED-8CBC-43E3-9690-471FDB4B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9" name="Zástupný symbol pro číslo snímku 18">
            <a:extLst>
              <a:ext uri="{FF2B5EF4-FFF2-40B4-BE49-F238E27FC236}">
                <a16:creationId xmlns:a16="http://schemas.microsoft.com/office/drawing/2014/main" id="{8FF14FBE-F29A-4614-8BA2-09E05671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5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84043" y="154157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designu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172071"/>
              </p:ext>
            </p:extLst>
          </p:nvPr>
        </p:nvGraphicFramePr>
        <p:xfrm>
          <a:off x="0" y="625150"/>
          <a:ext cx="12061371" cy="62328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55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i kvantitativní výzkum jsou základní typy společenského výzkumu.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výzkum pomáhá porozumět sociální realitě a vyslovit předpokládanou teorii. Kvantitativní výzkum následně ověřuje/testuje validitu (platnost) porozumění.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Filozofie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Fenomenologie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Subjektivnost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Prozkoumat komplexnost jevu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Pozitivismus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Objektivnost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Prozkoumat rozebrat eliminovat chyby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Cíle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Zkoumat jevy a vztahy a porozumět jim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Vytvářet teorie, popisy a hypotézy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Ověřovat teorie a zákony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Vytvářet zobecnitelná 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Testovat vztahy mezi proměnnými prostřednictvím stanovených hypotéz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Techniky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Flexibilita, holismus, důslednost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Řízení, standardizace, kategorizace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Vztahy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Interaktivní, měnné jevy, zúčastněný výzkumník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Objektivní, standardizované, reduktivní, výzkumník pozorovatel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Výběr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Většinou účelový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Ideálně náhodný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Postup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Probíhá současně výběr vzorku,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 analýza a sběr dat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Probíhá v etapách výběr vzorku, sběr dat - experiment, analýza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Slova, myšlenky, plastický popis, pochopení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Čísla, zevšeobecnění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808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METODA TRIANGULACE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Použití více výzkumných metod. Účelem je navýšení validity výsledků</a:t>
                      </a:r>
                      <a:r>
                        <a:rPr lang="cs-CZ" sz="14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snaha o přesné zachycení jevu.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RÁMCI METODY: použití dvou kvalitativních nebo dvou kvantitativních metod; MEZI METODAMI kombinace kvalitativních a kvantitativních metod.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MŮŽE BÝT: </a:t>
                      </a:r>
                      <a:r>
                        <a:rPr lang="cs-CZ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časová, místní, souborová. </a:t>
                      </a:r>
                    </a:p>
                  </a:txBody>
                  <a:tcPr marL="68580" marR="68580" marT="0" marB="0">
                    <a:solidFill>
                      <a:srgbClr val="0000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129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4000" y="0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Výhody a nevýhody kvantitativního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36710" y="840160"/>
            <a:ext cx="9946433" cy="2592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324000" lvl="1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lvl="2"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lvl="1"/>
            <a:r>
              <a:rPr lang="cs-CZ" dirty="0"/>
              <a:t>Eliminace působení rušivých proměnných.</a:t>
            </a:r>
          </a:p>
          <a:p>
            <a:pPr lvl="1"/>
            <a:r>
              <a:rPr lang="cs-CZ" dirty="0"/>
              <a:t>Rychlý sběr a analýza výsledků.</a:t>
            </a:r>
          </a:p>
          <a:p>
            <a:pPr lvl="1"/>
            <a:r>
              <a:rPr lang="cs-CZ" dirty="0"/>
              <a:t>Výzkumník je pozorovatel – výsledky jsou na něm nezávislé.</a:t>
            </a:r>
          </a:p>
          <a:p>
            <a:pPr lvl="1"/>
            <a:r>
              <a:rPr lang="cs-CZ" dirty="0"/>
              <a:t>Využití standardizovaných výzkumných nástrojů garantuje vysokou validitu výsledků.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5"/>
          <a:srcRect l="18189" t="37567" r="69576" b="41005"/>
          <a:stretch/>
        </p:blipFill>
        <p:spPr bwMode="auto">
          <a:xfrm>
            <a:off x="223174" y="843609"/>
            <a:ext cx="1459859" cy="2585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136710" y="3730328"/>
            <a:ext cx="9946433" cy="2232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324000" lvl="1" indent="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lvl="1"/>
            <a:r>
              <a:rPr lang="cs-CZ" dirty="0"/>
              <a:t>Stanovené sledované kategorie nemusí odpovídat konkrétní realitě.</a:t>
            </a:r>
          </a:p>
          <a:p>
            <a:pPr lvl="1"/>
            <a:r>
              <a:rPr lang="cs-CZ" dirty="0"/>
              <a:t>Výzkumník může zapomenout sledovat důležité proměnné.</a:t>
            </a:r>
          </a:p>
          <a:p>
            <a:pPr lvl="1"/>
            <a:r>
              <a:rPr lang="cs-CZ" dirty="0"/>
              <a:t>Výsledky mohou být příliš abstraktní, obecné.</a:t>
            </a:r>
          </a:p>
          <a:p>
            <a:pPr lvl="1"/>
            <a:r>
              <a:rPr lang="cs-CZ" dirty="0"/>
              <a:t>Malá flexibilita – nemohu již reagovat na nové zjištění v průběhu šetření.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5"/>
          <a:srcRect l="33566" t="38625" r="53867" b="41534"/>
          <a:stretch/>
        </p:blipFill>
        <p:spPr bwMode="auto">
          <a:xfrm>
            <a:off x="223174" y="3793696"/>
            <a:ext cx="1489439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C247A3-7564-47EB-B91A-25B34358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6BDEB7-954A-4F70-A4A5-80032D06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20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56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4799" y="19220"/>
            <a:ext cx="775374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Schéma kvantitativního výzkumu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pisek se šipkou dolů 5"/>
          <p:cNvSpPr/>
          <p:nvPr/>
        </p:nvSpPr>
        <p:spPr>
          <a:xfrm>
            <a:off x="121804" y="61215"/>
            <a:ext cx="3528392" cy="86409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Koncepční fáze</a:t>
            </a:r>
          </a:p>
          <a:p>
            <a:pPr lvl="0" algn="ctr"/>
            <a:r>
              <a:rPr lang="cs-CZ" sz="1200" dirty="0">
                <a:solidFill>
                  <a:schemeClr val="bg1"/>
                </a:solidFill>
              </a:rPr>
              <a:t>Vymezení výzkumného problému</a:t>
            </a:r>
          </a:p>
          <a:p>
            <a:pPr algn="ctr"/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7" name="Popisek se šipkou dolů 6"/>
          <p:cNvSpPr/>
          <p:nvPr/>
        </p:nvSpPr>
        <p:spPr>
          <a:xfrm>
            <a:off x="177443" y="1504341"/>
            <a:ext cx="3528392" cy="98666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plánování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cílového souboru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výzkumného nástroje</a:t>
            </a:r>
          </a:p>
        </p:txBody>
      </p:sp>
      <p:sp>
        <p:nvSpPr>
          <p:cNvPr id="8" name="Popisek se šipkou dolů 7"/>
          <p:cNvSpPr/>
          <p:nvPr/>
        </p:nvSpPr>
        <p:spPr>
          <a:xfrm>
            <a:off x="148438" y="932035"/>
            <a:ext cx="3528392" cy="504055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dk1"/>
                </a:solidFill>
              </a:rPr>
              <a:t>Pilotáž</a:t>
            </a:r>
          </a:p>
        </p:txBody>
      </p:sp>
      <p:sp>
        <p:nvSpPr>
          <p:cNvPr id="9" name="Popisek se šipkou dolů 8"/>
          <p:cNvSpPr/>
          <p:nvPr/>
        </p:nvSpPr>
        <p:spPr>
          <a:xfrm>
            <a:off x="157312" y="2407109"/>
            <a:ext cx="3528392" cy="1389003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přípravná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Formulace cílů a hypotéz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Příprava výzkumného nástroje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Volba metod zpracování dat</a:t>
            </a:r>
          </a:p>
        </p:txBody>
      </p:sp>
      <p:sp>
        <p:nvSpPr>
          <p:cNvPr id="10" name="Popisek se šipkou dolů 9"/>
          <p:cNvSpPr/>
          <p:nvPr/>
        </p:nvSpPr>
        <p:spPr>
          <a:xfrm>
            <a:off x="166186" y="3666372"/>
            <a:ext cx="3528392" cy="821251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/>
              <a:t>Předvýzkum</a:t>
            </a:r>
            <a:r>
              <a:rPr lang="cs-CZ" dirty="0"/>
              <a:t> </a:t>
            </a:r>
          </a:p>
          <a:p>
            <a:pPr algn="ctr"/>
            <a:r>
              <a:rPr lang="cs-CZ" sz="1200" dirty="0"/>
              <a:t>(ověření výzkumného nástroje)</a:t>
            </a:r>
            <a:endParaRPr lang="cs-CZ" dirty="0"/>
          </a:p>
        </p:txBody>
      </p:sp>
      <p:sp>
        <p:nvSpPr>
          <p:cNvPr id="11" name="Popisek se šipkou dolů 10"/>
          <p:cNvSpPr/>
          <p:nvPr/>
        </p:nvSpPr>
        <p:spPr>
          <a:xfrm>
            <a:off x="166186" y="4504859"/>
            <a:ext cx="3538258" cy="980707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Analytická fáze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Deskriptivní analýza dat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Induktivní analýza dat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48438" y="5532747"/>
            <a:ext cx="354614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cs-CZ" altLang="cs-CZ" sz="1400" dirty="0"/>
              <a:t>Formulace výstupů</a:t>
            </a:r>
          </a:p>
          <a:p>
            <a:pPr algn="ctr">
              <a:spcAft>
                <a:spcPts val="1000"/>
              </a:spcAft>
            </a:pPr>
            <a:r>
              <a:rPr lang="cs-CZ" altLang="cs-CZ" sz="1400" dirty="0"/>
              <a:t>Diseminační fáze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404050" y="2420331"/>
            <a:ext cx="7464489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numerickou. Vhodné jejich vyjádření v tabulkách, kontingenčních tabulkách, grafech v absolutních i relativních četnostech (%).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A181DE-6F42-4372-8120-48510EE2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C8A91D-02A7-4473-83BF-134F8D63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21</a:t>
            </a:fld>
            <a:endParaRPr lang="cs-CZ"/>
          </a:p>
        </p:txBody>
      </p:sp>
      <p:sp>
        <p:nvSpPr>
          <p:cNvPr id="14" name="Bublinový popisek: se šipkou doleva 13">
            <a:extLst>
              <a:ext uri="{FF2B5EF4-FFF2-40B4-BE49-F238E27FC236}">
                <a16:creationId xmlns:a16="http://schemas.microsoft.com/office/drawing/2014/main" id="{7DF716A5-C1A0-4058-A621-CED7379FA984}"/>
              </a:ext>
            </a:extLst>
          </p:cNvPr>
          <p:cNvSpPr/>
          <p:nvPr/>
        </p:nvSpPr>
        <p:spPr bwMode="auto">
          <a:xfrm>
            <a:off x="3704444" y="4633612"/>
            <a:ext cx="5439747" cy="3364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50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Analýza dat se zahajuje po jejich kompletním sesbírání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8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581" y="2420889"/>
            <a:ext cx="9228356" cy="1793167"/>
          </a:xfrm>
        </p:spPr>
        <p:txBody>
          <a:bodyPr/>
          <a:lstStyle/>
          <a:p>
            <a:r>
              <a:rPr lang="cs-CZ" dirty="0"/>
              <a:t>Reliabilita a validita výzkumu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63BAA9-6556-40F3-88AE-70ACC7779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EAA8B7-C235-467F-9D25-0CBC1B330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22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804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59886" y="67755"/>
            <a:ext cx="8194123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Reliabilita a validita výzkumu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159886" y="464723"/>
            <a:ext cx="11992903" cy="5688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kern="1200" dirty="0"/>
              <a:t>Jsou pojmy charakterizující vnitřní vlastnosti výzkumných metod.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kern="1200" dirty="0"/>
              <a:t>Pokud je výzkumný nástroj validní musí být i </a:t>
            </a:r>
            <a:r>
              <a:rPr lang="cs-CZ" sz="2000" kern="1200" dirty="0" err="1"/>
              <a:t>reliabilní</a:t>
            </a:r>
            <a:r>
              <a:rPr lang="cs-CZ" sz="2000" kern="1200" dirty="0"/>
              <a:t>. Opačně to ovšem neplatí – </a:t>
            </a:r>
            <a:r>
              <a:rPr lang="cs-CZ" sz="2000" kern="1200" dirty="0" err="1"/>
              <a:t>reliabilní</a:t>
            </a:r>
            <a:r>
              <a:rPr lang="cs-CZ" sz="2000" kern="1200" dirty="0"/>
              <a:t> nástroj nemusí získávat validní informace.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7540256"/>
              </p:ext>
            </p:extLst>
          </p:nvPr>
        </p:nvGraphicFramePr>
        <p:xfrm>
          <a:off x="1023798" y="1803960"/>
          <a:ext cx="1100831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DCB3E4-2A29-4C43-A0EA-58B6CC8B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5768C6-011F-409B-BA6B-D7EBA143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23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64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848" y="61613"/>
            <a:ext cx="8208912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Validita a reliabilita: posuzované parametry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 rotWithShape="1">
          <a:blip r:embed="rId3"/>
          <a:srcRect l="30590" t="19841" r="30718" b="49206"/>
          <a:stretch/>
        </p:blipFill>
        <p:spPr bwMode="auto">
          <a:xfrm>
            <a:off x="720000" y="700354"/>
            <a:ext cx="5472608" cy="4608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91469" y="548680"/>
            <a:ext cx="5800531" cy="5931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0" indent="0" eaLnBrk="1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5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>
                <a:solidFill>
                  <a:schemeClr val="tx2"/>
                </a:solidFill>
              </a:rPr>
              <a:t>Selekční chyba: </a:t>
            </a:r>
            <a:r>
              <a:rPr lang="cs-CZ" sz="2000" dirty="0"/>
              <a:t>chyba ve výběru výzkumného vzorku.</a:t>
            </a:r>
          </a:p>
          <a:p>
            <a:r>
              <a:rPr lang="cs-CZ" sz="2000" dirty="0">
                <a:solidFill>
                  <a:schemeClr val="tx2"/>
                </a:solidFill>
              </a:rPr>
              <a:t>Specifické události: </a:t>
            </a:r>
            <a:r>
              <a:rPr lang="cs-CZ" sz="2000" dirty="0"/>
              <a:t>odehraje se něco v průběhu výzkumu.</a:t>
            </a:r>
          </a:p>
          <a:p>
            <a:r>
              <a:rPr lang="cs-CZ" sz="2000" dirty="0">
                <a:solidFill>
                  <a:schemeClr val="tx2"/>
                </a:solidFill>
              </a:rPr>
              <a:t>Změny subjektů</a:t>
            </a:r>
            <a:r>
              <a:rPr lang="cs-CZ" sz="2000" dirty="0"/>
              <a:t>: vývoj a změny výzkumných subjektů.</a:t>
            </a:r>
          </a:p>
          <a:p>
            <a:r>
              <a:rPr lang="cs-CZ" sz="2000" dirty="0">
                <a:solidFill>
                  <a:schemeClr val="tx2"/>
                </a:solidFill>
              </a:rPr>
              <a:t>Zkušenost: </a:t>
            </a:r>
            <a:r>
              <a:rPr lang="cs-CZ" sz="2000" dirty="0"/>
              <a:t>zkušenost výzkumných subjektů s podobným testováním.</a:t>
            </a:r>
          </a:p>
          <a:p>
            <a:r>
              <a:rPr lang="cs-CZ" sz="2000" dirty="0">
                <a:solidFill>
                  <a:schemeClr val="tx2"/>
                </a:solidFill>
              </a:rPr>
              <a:t>Nejednotný</a:t>
            </a:r>
            <a:r>
              <a:rPr lang="cs-CZ" sz="2000" dirty="0"/>
              <a:t> a špatně organizovaný sběr dat.</a:t>
            </a:r>
          </a:p>
          <a:p>
            <a:r>
              <a:rPr lang="cs-CZ" sz="2000" dirty="0">
                <a:solidFill>
                  <a:schemeClr val="tx2"/>
                </a:solidFill>
              </a:rPr>
              <a:t>Odstoupení</a:t>
            </a:r>
            <a:r>
              <a:rPr lang="cs-CZ" sz="2000" dirty="0"/>
              <a:t> z výzkumu.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4000" y="5231580"/>
            <a:ext cx="10177006" cy="866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0" indent="0" eaLnBrk="1" hangingPunct="1">
              <a:lnSpc>
                <a:spcPts val="18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5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>
                <a:solidFill>
                  <a:schemeClr val="tx2"/>
                </a:solidFill>
              </a:rPr>
              <a:t>Systematická chyba: </a:t>
            </a:r>
            <a:r>
              <a:rPr lang="cs-CZ" sz="2000" dirty="0"/>
              <a:t>opakovaná chyba (např. váha váží vždy o 1 kg víc).</a:t>
            </a:r>
          </a:p>
          <a:p>
            <a:r>
              <a:rPr lang="cs-CZ" sz="2000" dirty="0">
                <a:solidFill>
                  <a:schemeClr val="tx2"/>
                </a:solidFill>
              </a:rPr>
              <a:t>Nahodilá chyba: </a:t>
            </a:r>
            <a:r>
              <a:rPr lang="cs-CZ" sz="2000" dirty="0"/>
              <a:t>vyskytují se nahodile, není známa příčina jejich vzniku.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EA33C5-61D3-4DE3-9E65-C693EC16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9EBC49-1560-451D-9854-9C5DC67E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24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891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691" y="6236"/>
            <a:ext cx="8208912" cy="72008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Validita: typy validity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58252365"/>
              </p:ext>
            </p:extLst>
          </p:nvPr>
        </p:nvGraphicFramePr>
        <p:xfrm>
          <a:off x="97972" y="494328"/>
          <a:ext cx="119960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14000" y="139597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2000" dirty="0"/>
              <a:t>OBSAHOVÁ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8226" y="3338644"/>
            <a:ext cx="239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2000" dirty="0"/>
              <a:t>KRITERIÁLNÍ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3691" y="5081254"/>
            <a:ext cx="239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KONSTRUKTOVÁ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46254F-D5F5-4575-B618-B78CF7DE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078267-4282-478D-B82C-5317C83F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25</a:t>
            </a:fld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EEC7DC2-9904-411D-A808-2A8A193CBFD2}"/>
              </a:ext>
            </a:extLst>
          </p:cNvPr>
          <p:cNvSpPr/>
          <p:nvPr/>
        </p:nvSpPr>
        <p:spPr bwMode="auto">
          <a:xfrm>
            <a:off x="97972" y="282756"/>
            <a:ext cx="11975802" cy="218776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259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503" y="53964"/>
            <a:ext cx="8208912" cy="648072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Expertní vlastnosti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02907"/>
              </p:ext>
            </p:extLst>
          </p:nvPr>
        </p:nvGraphicFramePr>
        <p:xfrm>
          <a:off x="133738" y="535876"/>
          <a:ext cx="11924523" cy="5611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475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9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kern="1200" dirty="0" err="1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Fehringův</a:t>
                      </a: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hodnotící systém expertů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Kritéria na experty dle </a:t>
                      </a:r>
                      <a:r>
                        <a:rPr lang="cs-CZ" sz="1800" b="1" kern="1200" dirty="0" err="1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Zeleníkové</a:t>
                      </a:r>
                      <a:r>
                        <a:rPr lang="cs-CZ" sz="1800" b="1" kern="1200" dirty="0">
                          <a:ln w="11430"/>
                          <a:solidFill>
                            <a:srgbClr val="0000DC"/>
                          </a:soli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et. al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vzdělání/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Phdr.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Certifikát v sledované oblast klinické praxe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Specializace/certifikát ve sledované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Diplomová/rigorózní práce ve sledované oblasti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- empirický v sledované či podobné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– empirický či teoretický ve </a:t>
                      </a:r>
                      <a:r>
                        <a:rPr lang="cs-CZ" sz="14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sledované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(teoretický) v sledované či podobné oblasti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692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Pozn. XXX – znamená, že daná činnost není bodově ohodnocena.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Dle 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Fehringa</a:t>
                      </a: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je bodové minimum 5, dle </a:t>
                      </a:r>
                      <a:r>
                        <a:rPr lang="cs-CZ" sz="14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Zeleníkové</a:t>
                      </a:r>
                      <a:r>
                        <a:rPr lang="cs-CZ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4</a:t>
                      </a:r>
                      <a:r>
                        <a:rPr lang="cs-CZ" sz="14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– čím víc bodů tím líp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C93C7C-89CF-44D5-B026-25ADC621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012319-95BF-4CCB-B89F-BCA2951D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26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124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728" y="26643"/>
            <a:ext cx="8208912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/>
              <a:t>Reliabilita: způsoby ověření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05228803"/>
              </p:ext>
            </p:extLst>
          </p:nvPr>
        </p:nvGraphicFramePr>
        <p:xfrm>
          <a:off x="176766" y="620688"/>
          <a:ext cx="7170000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14000" y="858887"/>
            <a:ext cx="102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1600" dirty="0"/>
              <a:t>RETEST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766" y="1606610"/>
            <a:ext cx="153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sz="1400" dirty="0"/>
              <a:t>ALTERNATIVNÍ NÁSTROJ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6766" y="3249960"/>
            <a:ext cx="151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INTER RATER RELIABILITA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190" y="4204375"/>
            <a:ext cx="1417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SPLIT HALF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4471" y="2417963"/>
            <a:ext cx="15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PROTICHŮDNÝ NÁSTROJ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63556" y="5513042"/>
            <a:ext cx="14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cs-CZ" dirty="0"/>
              <a:t>KUBER-RICHARDSONŮV KOEFICIENT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97426" y="491375"/>
            <a:ext cx="419077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Index reliability = korelační koeficient rozmezí hodnoty 0,00 až 1,00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1943887"/>
              </p:ext>
            </p:extLst>
          </p:nvPr>
        </p:nvGraphicFramePr>
        <p:xfrm>
          <a:off x="8556104" y="806363"/>
          <a:ext cx="3635896" cy="27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1281013" y="1699066"/>
            <a:ext cx="9361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1,00 absolutní shoda</a:t>
            </a:r>
          </a:p>
        </p:txBody>
      </p:sp>
      <p:pic>
        <p:nvPicPr>
          <p:cNvPr id="15" name="Obrázek 14"/>
          <p:cNvPicPr/>
          <p:nvPr/>
        </p:nvPicPr>
        <p:blipFill rotWithShape="1">
          <a:blip r:embed="rId13"/>
          <a:srcRect l="31582" t="19577" r="34025" b="48148"/>
          <a:stretch/>
        </p:blipFill>
        <p:spPr bwMode="auto">
          <a:xfrm>
            <a:off x="7346767" y="3584629"/>
            <a:ext cx="4752124" cy="2652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91728BC4-D6FE-4007-942C-0BD3AEBB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AF5DCDF5-2DE3-4F70-BC55-3839E7E0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27</a:t>
            </a:fld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E8A10A8-AC62-438C-9AF1-64182169EA92}"/>
              </a:ext>
            </a:extLst>
          </p:cNvPr>
          <p:cNvSpPr/>
          <p:nvPr/>
        </p:nvSpPr>
        <p:spPr>
          <a:xfrm>
            <a:off x="176765" y="4910970"/>
            <a:ext cx="1491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CROMBACHOVA ALFA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903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712" y="157965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86612" y="908721"/>
            <a:ext cx="12005388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9D161A-DA77-43D9-89EC-0F9F60B9EE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BB439F-1931-4715-8AAA-A604BAF12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936756"/>
            <a:ext cx="7616494" cy="702182"/>
          </a:xfrm>
        </p:spPr>
        <p:txBody>
          <a:bodyPr/>
          <a:lstStyle/>
          <a:p>
            <a:r>
              <a:rPr lang="cs-CZ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1A9D09-22F0-40F3-BD53-094752BC5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6BA2B0-03E0-44AE-A2BB-2FB0AB5FC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29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Kvalitativní výzkum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200E99-771E-4195-8F55-D94FE158C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0CC21A-2872-4FEB-A787-5F22FBF06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73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576" y="19220"/>
            <a:ext cx="624890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Kvalitativní výzkum</a:t>
            </a:r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3380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49575" y="485192"/>
            <a:ext cx="5498081" cy="3663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>
                <a:latin typeface="+mn-l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cs-CZ" sz="1800" dirty="0">
                <a:solidFill>
                  <a:srgbClr val="0000DC"/>
                </a:solidFill>
              </a:rPr>
              <a:t>Filozofické směry:</a:t>
            </a:r>
          </a:p>
          <a:p>
            <a:r>
              <a:rPr lang="cs-CZ" sz="1800" dirty="0"/>
              <a:t>Naturalismus – zkoumat v co nejpřirozenějším prostředí (pouze pozorovat)</a:t>
            </a:r>
          </a:p>
          <a:p>
            <a:r>
              <a:rPr lang="cs-CZ" sz="1800" dirty="0" err="1"/>
              <a:t>Interpretivismus</a:t>
            </a:r>
            <a:r>
              <a:rPr lang="cs-CZ" sz="1800" dirty="0"/>
              <a:t> – pozorování podléhá subjektivní interpretaci (vystihnu názor zkoumané osoby, ale soudy už jsou mé)</a:t>
            </a:r>
          </a:p>
          <a:p>
            <a:r>
              <a:rPr lang="cs-CZ" sz="1800" dirty="0"/>
              <a:t>Etnografie  - jev ovlivní kultura a sociální vztahy</a:t>
            </a:r>
          </a:p>
          <a:p>
            <a:r>
              <a:rPr lang="cs-CZ" sz="1800" dirty="0"/>
              <a:t>Fenomenologie – jev ovlivní zkušenosti jedinců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36995" y="485192"/>
            <a:ext cx="5657057" cy="4003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rgbClr val="0000DC"/>
                </a:solidFill>
                <a:latin typeface="+mn-lt"/>
              </a:rPr>
              <a:t>Vychází z předpokladu že jev je: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Dynamický – mění se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Jedinečný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 err="1">
                <a:latin typeface="+mn-lt"/>
              </a:rPr>
              <a:t>Kontextuálnost</a:t>
            </a:r>
            <a:r>
              <a:rPr lang="cs-CZ" sz="1800" dirty="0">
                <a:latin typeface="+mn-lt"/>
              </a:rPr>
              <a:t> – při pozorování nelze eliminovat intervenující proměnné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Historičnost – jev je ovlivněn svým vývojem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Reflektuje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Nekvantifikovatelný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Princip induktivní logiky - pozoruji proměnné, pak vyslovím teorii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81432" y="5228333"/>
            <a:ext cx="8107204" cy="1359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800">
                <a:latin typeface="+mn-l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 algn="ctr">
              <a:buNone/>
            </a:pPr>
            <a:r>
              <a:rPr lang="cs-CZ" dirty="0"/>
              <a:t>Umožní problémy prozkoumat do hloubky.</a:t>
            </a:r>
          </a:p>
          <a:p>
            <a:pPr marL="72000" indent="0" algn="ctr">
              <a:buNone/>
            </a:pPr>
            <a:r>
              <a:rPr lang="cs-CZ" dirty="0"/>
              <a:t>Snaha o zachycení problému i s jeho jedinečností.</a:t>
            </a:r>
          </a:p>
          <a:p>
            <a:pPr marL="72000" indent="0" algn="ctr">
              <a:buNone/>
            </a:pPr>
            <a:r>
              <a:rPr lang="cs-CZ" dirty="0"/>
              <a:t>Odpovídá na otázku „proč“.</a:t>
            </a:r>
          </a:p>
          <a:p>
            <a:endParaRPr lang="cs-CZ" dirty="0"/>
          </a:p>
        </p:txBody>
      </p:sp>
      <p:sp>
        <p:nvSpPr>
          <p:cNvPr id="7" name="Rámeček 6"/>
          <p:cNvSpPr/>
          <p:nvPr/>
        </p:nvSpPr>
        <p:spPr>
          <a:xfrm>
            <a:off x="3581432" y="5038531"/>
            <a:ext cx="8520372" cy="181947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8" y="152664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Tematické oblasti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" y="666760"/>
            <a:ext cx="12192000" cy="5524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Osobní a kulturní konstrukce nemocí, prevence, léčby a rizik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Hodnocení zda určité postoje, způsoby chování a jednání mohou souviset s výskytem nemoc/jevu. 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Život s nemocí  zvládání fyzických, psychických, sociálních následků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Omezení z důvodu nemoci, léčby.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Obranné mechanizmy s strategie, které využívají při řešení.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Zkušenosti s tvorbou rozhodnutí na počátku a konci života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Nutno respektovat etické normy.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či pozorování pacientů, nebo jejich blízkých, v terminální fázi života.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či pozorování, žen (nebo jejich blízkých), které se rozhodly podstoupit interrupci nebo dát dítě k adopci.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000" dirty="0">
                <a:solidFill>
                  <a:srgbClr val="0000DC"/>
                </a:solidFill>
              </a:rPr>
              <a:t>Sledování faktorů ovlivňujících kvalitu péče, podporu zdraví, prevenci nemocí, snižování rozdílů v populaci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Sledování, zda jsou v praxi dodržovány postupy lege </a:t>
            </a:r>
            <a:r>
              <a:rPr lang="cs-CZ" sz="1800" dirty="0" err="1"/>
              <a:t>artis</a:t>
            </a:r>
            <a:r>
              <a:rPr lang="cs-CZ" sz="1800" dirty="0"/>
              <a:t> (proč nejsou?)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Rozhovory s profesionály o určitém postupu péče.</a:t>
            </a:r>
          </a:p>
          <a:p>
            <a:pPr lvl="1">
              <a:lnSpc>
                <a:spcPct val="150000"/>
              </a:lnSpc>
            </a:pPr>
            <a:endParaRPr lang="cs-CZ" sz="1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258B38-A149-43D1-A06B-83C1CC53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EB9ABF-5A12-4EA0-BEB5-A80FCFF4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5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8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122" y="0"/>
            <a:ext cx="11849877" cy="118327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800" dirty="0"/>
              <a:t>Požadavky na výzkumníka v kvalitativním výzkumu</a:t>
            </a:r>
            <a:br>
              <a:rPr lang="cs-CZ" sz="3800" dirty="0"/>
            </a:br>
            <a:endParaRPr lang="cs-CZ" sz="38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42122" y="2081990"/>
            <a:ext cx="5576253" cy="234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Dostatek znalostí – o problému o kvalitativním výzkumu.</a:t>
            </a:r>
          </a:p>
          <a:p>
            <a:r>
              <a:rPr lang="cs-CZ" dirty="0"/>
              <a:t>Důležité je vypracovat podrobné materiály instruující způsobu získávání zpracování dat.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Rámeček 5"/>
          <p:cNvSpPr/>
          <p:nvPr/>
        </p:nvSpPr>
        <p:spPr>
          <a:xfrm>
            <a:off x="342122" y="591634"/>
            <a:ext cx="11507756" cy="1183269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14000" y="736872"/>
            <a:ext cx="11314580" cy="679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sz="2300" dirty="0"/>
              <a:t>Kvalitativní výzkum bývá méně strukturovaný než kvantitativní, o to větší požadavky klade na výzkumníka.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35C0F6-4922-4755-814F-67973452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816D773-DFFB-41B3-8E7F-EE4B9229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6</a:t>
            </a:fld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A9D17F8-1905-4657-95CF-7BF2720AEB12}"/>
              </a:ext>
            </a:extLst>
          </p:cNvPr>
          <p:cNvSpPr/>
          <p:nvPr/>
        </p:nvSpPr>
        <p:spPr>
          <a:xfrm>
            <a:off x="7483151" y="2064154"/>
            <a:ext cx="4366727" cy="2348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Vnímavost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Intuice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Kreativita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Kritické myšlení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</a:rPr>
              <a:t>Logické myšlení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8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67656"/>
            <a:ext cx="11650482" cy="476672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Faktory ovlivňující důvěryhodnost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533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651594825"/>
              </p:ext>
            </p:extLst>
          </p:nvPr>
        </p:nvGraphicFramePr>
        <p:xfrm>
          <a:off x="289249" y="626368"/>
          <a:ext cx="11902751" cy="582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251473-FFEE-468D-BED9-2D187035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B87CFC-E8AF-4174-9948-DFE0590D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42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64606"/>
            <a:ext cx="9134138" cy="764704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Výhody a nevýhody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663013" y="765109"/>
            <a:ext cx="7967227" cy="3615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324000" lvl="1" indent="0">
              <a:buNone/>
            </a:pPr>
            <a:r>
              <a:rPr lang="cs-CZ" dirty="0"/>
              <a:t>Je flexibilní: </a:t>
            </a:r>
          </a:p>
          <a:p>
            <a:pPr lvl="2"/>
            <a:r>
              <a:rPr lang="cs-CZ" dirty="0"/>
              <a:t>Zjistím nové informace v průběhu sběru dat a mohu je zakomponovat do dalšího průběhu výzkumu. </a:t>
            </a:r>
          </a:p>
          <a:p>
            <a:pPr lvl="2"/>
            <a:r>
              <a:rPr lang="cs-CZ" dirty="0"/>
              <a:t>Probíhá průběžná analýza dat (v době jejich sběru) a její výsledky ovlivňují další výzkumný postup.   </a:t>
            </a:r>
          </a:p>
          <a:p>
            <a:pPr marL="324000" lvl="1" indent="0">
              <a:buNone/>
            </a:pPr>
            <a:r>
              <a:rPr lang="cs-CZ" dirty="0"/>
              <a:t>Snaží se o porozumění celku – pozorování jevu v přirozeném prostředí: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Nevytrhavá</a:t>
            </a:r>
            <a:r>
              <a:rPr lang="cs-CZ" dirty="0"/>
              <a:t>“ pozorovaný jev z kontextu.</a:t>
            </a:r>
          </a:p>
          <a:p>
            <a:pPr marL="324000" lvl="1" indent="0">
              <a:buNone/>
            </a:pPr>
            <a:r>
              <a:rPr lang="cs-CZ" dirty="0"/>
              <a:t>Výzkumník je součástí výzkumu.</a:t>
            </a:r>
          </a:p>
          <a:p>
            <a:pPr marL="324000" lvl="1" indent="0">
              <a:buNone/>
            </a:pPr>
            <a:r>
              <a:rPr lang="cs-CZ" dirty="0"/>
              <a:t>Validitu výzkumu lze navýšit tím, že analýzu výsledků provedou dva výzkumníci a hledá se shoda v jejich konsenzu.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4"/>
          <a:srcRect l="18189" t="37567" r="69576" b="41005"/>
          <a:stretch/>
        </p:blipFill>
        <p:spPr bwMode="auto">
          <a:xfrm>
            <a:off x="114417" y="765109"/>
            <a:ext cx="1459859" cy="3288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663013" y="4776613"/>
            <a:ext cx="7967227" cy="10551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324000" lvl="1" indent="0">
              <a:buNone/>
            </a:pPr>
            <a:r>
              <a:rPr lang="cs-CZ" dirty="0"/>
              <a:t>Problematická generalizace výsledků.</a:t>
            </a:r>
          </a:p>
          <a:p>
            <a:pPr marL="324000" lvl="1" indent="0">
              <a:buNone/>
            </a:pPr>
            <a:r>
              <a:rPr lang="cs-CZ" dirty="0"/>
              <a:t>Výzkum časově náročný.</a:t>
            </a:r>
          </a:p>
          <a:p>
            <a:pPr marL="324000" lvl="1" indent="0">
              <a:buNone/>
            </a:pPr>
            <a:r>
              <a:rPr lang="cs-CZ" dirty="0"/>
              <a:t>Výsledky jsou do značné míry ovlivnitelné výzkumníkem.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4"/>
          <a:srcRect l="33566" t="38625" r="53867" b="41534"/>
          <a:stretch/>
        </p:blipFill>
        <p:spPr bwMode="auto">
          <a:xfrm>
            <a:off x="84837" y="4351303"/>
            <a:ext cx="1489439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D4624A-CCFE-49B3-A79B-79255967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A5AFFB-A77D-4DE2-B61A-2B9FFF88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8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18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5739" y="2420889"/>
            <a:ext cx="8631197" cy="74218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Základní metody kvalitativního výzkumu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CAD96D-11AC-4841-A1D6-013DE02B7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9ABE6E-0F5A-4524-8630-5A1250EC8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E7AF452-4334-4BEA-A798-B36E5546BA48}"/>
              </a:ext>
            </a:extLst>
          </p:cNvPr>
          <p:cNvSpPr txBox="1"/>
          <p:nvPr/>
        </p:nvSpPr>
        <p:spPr>
          <a:xfrm>
            <a:off x="895739" y="3163078"/>
            <a:ext cx="4968027" cy="1815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Fenomenologický rozhovor</a:t>
            </a:r>
          </a:p>
          <a:p>
            <a:r>
              <a:rPr lang="cs-CZ" dirty="0"/>
              <a:t>Zakotvená teorie</a:t>
            </a:r>
          </a:p>
          <a:p>
            <a:r>
              <a:rPr lang="cs-CZ" dirty="0"/>
              <a:t>Etnografický výzkum</a:t>
            </a:r>
          </a:p>
          <a:p>
            <a:r>
              <a:rPr lang="cs-CZ" dirty="0"/>
              <a:t>Případová studie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10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307</TotalTime>
  <Words>3235</Words>
  <Application>Microsoft Office PowerPoint</Application>
  <PresentationFormat>Širokoúhlá obrazovka</PresentationFormat>
  <Paragraphs>468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Tahoma</vt:lpstr>
      <vt:lpstr>Times New Roman</vt:lpstr>
      <vt:lpstr>Wingdings</vt:lpstr>
      <vt:lpstr>Prezentace_MU_CZ</vt:lpstr>
      <vt:lpstr>2. Fáze výzkumu: plánování</vt:lpstr>
      <vt:lpstr>2. fáze: plánování – volba výzkumného designu</vt:lpstr>
      <vt:lpstr>Kvalitativní výzkum</vt:lpstr>
      <vt:lpstr>Kvalitativní výzkum</vt:lpstr>
      <vt:lpstr>Tematické oblasti kvalitativního výzkumu</vt:lpstr>
      <vt:lpstr>Požadavky na výzkumníka v kvalitativním výzkumu </vt:lpstr>
      <vt:lpstr>Faktory ovlivňující důvěryhodnost kvalitativního výzkumu</vt:lpstr>
      <vt:lpstr>Výhody a nevýhody kvalitativního výzkumu</vt:lpstr>
      <vt:lpstr>Základní metody kvalitativního výzkumu</vt:lpstr>
      <vt:lpstr>Fenomenologické přístupy</vt:lpstr>
      <vt:lpstr>Zakotvená teorie</vt:lpstr>
      <vt:lpstr>Etnografické přístupy</vt:lpstr>
      <vt:lpstr>Případové studie</vt:lpstr>
      <vt:lpstr>Schéma kvalitativního výzkum</vt:lpstr>
      <vt:lpstr>Kvantitativní výzkum</vt:lpstr>
      <vt:lpstr>Kvantitativní výzkum</vt:lpstr>
      <vt:lpstr>Metody a techniky kvantitativního výzkumu – experiment</vt:lpstr>
      <vt:lpstr>Metody a techniky kvantitativního výzkumu – Cros-ower studie </vt:lpstr>
      <vt:lpstr>Metody a techniky kvantitativního výzkumu – observační studie </vt:lpstr>
      <vt:lpstr>Výhody a nevýhody kvantitativního výzkumu</vt:lpstr>
      <vt:lpstr>Schéma kvantitativního výzkumu</vt:lpstr>
      <vt:lpstr>Reliabilita a validita výzkumu</vt:lpstr>
      <vt:lpstr>Reliabilita a validita výzkumu</vt:lpstr>
      <vt:lpstr>Validita a reliabilita: posuzované parametry</vt:lpstr>
      <vt:lpstr>Validita: typy validity</vt:lpstr>
      <vt:lpstr>Expertní vlastnosti</vt:lpstr>
      <vt:lpstr>Reliabilita: způsoby ověření</vt:lpstr>
      <vt:lpstr>Zdroje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23</cp:revision>
  <cp:lastPrinted>1601-01-01T00:00:00Z</cp:lastPrinted>
  <dcterms:created xsi:type="dcterms:W3CDTF">2021-09-08T10:42:39Z</dcterms:created>
  <dcterms:modified xsi:type="dcterms:W3CDTF">2021-12-06T12:23:42Z</dcterms:modified>
</cp:coreProperties>
</file>