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278" r:id="rId3"/>
    <p:sldId id="263" r:id="rId4"/>
    <p:sldId id="264" r:id="rId5"/>
    <p:sldId id="265" r:id="rId6"/>
    <p:sldId id="266" r:id="rId7"/>
    <p:sldId id="329" r:id="rId8"/>
    <p:sldId id="331" r:id="rId9"/>
    <p:sldId id="332" r:id="rId10"/>
    <p:sldId id="333" r:id="rId11"/>
    <p:sldId id="334" r:id="rId12"/>
    <p:sldId id="330" r:id="rId13"/>
    <p:sldId id="292" r:id="rId14"/>
    <p:sldId id="314" r:id="rId15"/>
    <p:sldId id="283" r:id="rId16"/>
    <p:sldId id="341" r:id="rId17"/>
    <p:sldId id="340" r:id="rId18"/>
    <p:sldId id="342" r:id="rId19"/>
    <p:sldId id="343" r:id="rId20"/>
    <p:sldId id="311" r:id="rId21"/>
    <p:sldId id="316" r:id="rId22"/>
    <p:sldId id="318" r:id="rId23"/>
    <p:sldId id="319" r:id="rId24"/>
    <p:sldId id="338" r:id="rId25"/>
    <p:sldId id="339" r:id="rId26"/>
    <p:sldId id="337" r:id="rId27"/>
    <p:sldId id="336" r:id="rId28"/>
    <p:sldId id="344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D29CB0-8FD6-400C-AF39-22CD8B3BE7EE}">
          <p14:sldIdLst>
            <p14:sldId id="346"/>
            <p14:sldId id="278"/>
            <p14:sldId id="263"/>
            <p14:sldId id="264"/>
            <p14:sldId id="265"/>
            <p14:sldId id="266"/>
            <p14:sldId id="329"/>
            <p14:sldId id="331"/>
            <p14:sldId id="332"/>
            <p14:sldId id="333"/>
            <p14:sldId id="334"/>
            <p14:sldId id="330"/>
            <p14:sldId id="292"/>
            <p14:sldId id="314"/>
            <p14:sldId id="283"/>
          </p14:sldIdLst>
        </p14:section>
        <p14:section name="Oddíl bez názvu" id="{2ADA3254-9CA9-48A5-AA87-956293F1B814}">
          <p14:sldIdLst>
            <p14:sldId id="341"/>
            <p14:sldId id="340"/>
            <p14:sldId id="342"/>
            <p14:sldId id="343"/>
            <p14:sldId id="311"/>
            <p14:sldId id="316"/>
            <p14:sldId id="318"/>
            <p14:sldId id="319"/>
            <p14:sldId id="338"/>
            <p14:sldId id="339"/>
            <p14:sldId id="337"/>
            <p14:sldId id="336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B4F3D-CB8B-F56F-5CCC-E93C58BF9C53}" v="4" dt="2021-09-24T07:50:54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5931" autoAdjust="0"/>
  </p:normalViewPr>
  <p:slideViewPr>
    <p:cSldViewPr>
      <p:cViewPr varScale="1">
        <p:scale>
          <a:sx n="98" d="100"/>
          <a:sy n="98" d="100"/>
        </p:scale>
        <p:origin x="96" y="1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03.11.2021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57CCE86-20FD-4646-A3E7-2AA4A5F2579B}" type="datetimeFigureOut">
              <a:rPr lang="cs-CZ" smtClean="0"/>
              <a:pPr/>
              <a:t>03.11.2021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00D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44824"/>
            <a:ext cx="9936709" cy="1171580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Arial" pitchFamily="34" charset="0"/>
                <a:cs typeface="Arial" pitchFamily="34" charset="0"/>
              </a:rPr>
              <a:t>Polytrauma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116404"/>
            <a:ext cx="9936709" cy="1312861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Jiří Hlaváč</a:t>
            </a:r>
          </a:p>
          <a:p>
            <a:r>
              <a:rPr lang="cs-CZ" sz="1500" i="1" dirty="0">
                <a:cs typeface="Arial" pitchFamily="34" charset="0"/>
              </a:rPr>
              <a:t>Klinika úrazové chirurgie TC FN Brno</a:t>
            </a:r>
          </a:p>
        </p:txBody>
      </p:sp>
    </p:spTree>
    <p:extLst>
      <p:ext uri="{BB962C8B-B14F-4D97-AF65-F5344CB8AC3E}">
        <p14:creationId xmlns:p14="http://schemas.microsoft.com/office/powerpoint/2010/main" val="31694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232395"/>
            <a:ext cx="3322712" cy="24946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10742984" cy="4768865"/>
          </a:xfrm>
        </p:spPr>
        <p:txBody>
          <a:bodyPr>
            <a:normAutofit/>
          </a:bodyPr>
          <a:lstStyle/>
          <a:p>
            <a:r>
              <a:rPr lang="cs-CZ" i="1" dirty="0" err="1"/>
              <a:t>Koagulopatie</a:t>
            </a:r>
            <a:endParaRPr lang="cs-CZ" i="1" dirty="0"/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2000" dirty="0"/>
              <a:t>„Traumatem indukovaná </a:t>
            </a:r>
            <a:r>
              <a:rPr lang="cs-CZ" sz="2000" dirty="0" err="1"/>
              <a:t>koagulopatie</a:t>
            </a:r>
            <a:r>
              <a:rPr lang="cs-CZ" sz="2000" dirty="0"/>
              <a:t>“ (TIC): následek </a:t>
            </a:r>
            <a:r>
              <a:rPr lang="cs-CZ" sz="2000" dirty="0" err="1"/>
              <a:t>hemodiluce</a:t>
            </a:r>
            <a:r>
              <a:rPr lang="cs-CZ" sz="2000" dirty="0"/>
              <a:t> - </a:t>
            </a:r>
          </a:p>
          <a:p>
            <a:pPr marL="0" indent="0">
              <a:buNone/>
            </a:pPr>
            <a:r>
              <a:rPr lang="cs-CZ" sz="2000" dirty="0"/>
              <a:t> krystaloidy, uvolnění tkáňových faktorů z poškozených endoteliálních,  </a:t>
            </a:r>
          </a:p>
          <a:p>
            <a:pPr marL="0" indent="0">
              <a:buNone/>
            </a:pPr>
            <a:r>
              <a:rPr lang="cs-CZ" sz="2000" dirty="0"/>
              <a:t> buněk, dysfunkce trombocytů, konzumpce koagulačních faktorů, aktivace </a:t>
            </a:r>
          </a:p>
          <a:p>
            <a:pPr marL="0" indent="0">
              <a:buNone/>
            </a:pPr>
            <a:r>
              <a:rPr lang="cs-CZ" sz="2000" dirty="0"/>
              <a:t> fibrinolytického systému, hypotermie</a:t>
            </a:r>
          </a:p>
          <a:p>
            <a:pPr>
              <a:buFontTx/>
              <a:buChar char="-"/>
            </a:pPr>
            <a:r>
              <a:rPr lang="cs-CZ" sz="2000" dirty="0"/>
              <a:t>cíl terapie: substituce ztracených a zředěných faktorů koagulační kaskády</a:t>
            </a:r>
          </a:p>
          <a:p>
            <a:pPr>
              <a:buFontTx/>
              <a:buChar char="-"/>
            </a:pPr>
            <a:r>
              <a:rPr lang="cs-CZ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Koagulopatie</a:t>
            </a:r>
            <a:r>
              <a:rPr lang="cs-CZ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součást „letální triády“!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51984" y="6241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7"/>
            <a:ext cx="8229600" cy="4697427"/>
          </a:xfrm>
        </p:spPr>
        <p:txBody>
          <a:bodyPr>
            <a:normAutofit fontScale="62500" lnSpcReduction="20000"/>
          </a:bodyPr>
          <a:lstStyle/>
          <a:p>
            <a:r>
              <a:rPr lang="cs-CZ" sz="2800" dirty="0" err="1"/>
              <a:t>Polytraumatizovaný</a:t>
            </a:r>
            <a:r>
              <a:rPr lang="cs-CZ" sz="2800" dirty="0"/>
              <a:t> pacient potřebuje v první fázi dopravit do tkání kyslík, potřebuje koagulační faktory a krevní destičky. </a:t>
            </a:r>
          </a:p>
          <a:p>
            <a:r>
              <a:rPr lang="cs-CZ" sz="2200" dirty="0" err="1"/>
              <a:t>Erymasa</a:t>
            </a:r>
            <a:r>
              <a:rPr lang="cs-CZ" sz="2200" dirty="0"/>
              <a:t> (EM) v kombinaci s čerstvou mraženou plazmou (FFP)</a:t>
            </a:r>
          </a:p>
          <a:p>
            <a:pPr marL="0" indent="0">
              <a:buNone/>
            </a:pPr>
            <a:r>
              <a:rPr lang="cs-CZ" sz="2200" dirty="0"/>
              <a:t>     </a:t>
            </a:r>
          </a:p>
          <a:p>
            <a:pPr marL="0" indent="0">
              <a:buNone/>
            </a:pPr>
            <a:r>
              <a:rPr lang="cs-CZ" sz="2200" dirty="0"/>
              <a:t>při podání ˂ 10 EM - poměr: 2 EM / FFP</a:t>
            </a:r>
          </a:p>
          <a:p>
            <a:pPr marL="0" indent="0">
              <a:buNone/>
            </a:pPr>
            <a:r>
              <a:rPr lang="cs-CZ" sz="2200" dirty="0"/>
              <a:t>při podání ˃ 10 EM - poměr: 1 EM / FFP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500" dirty="0">
                <a:solidFill>
                  <a:srgbClr val="FF0000"/>
                </a:solidFill>
              </a:rPr>
              <a:t>EM + FFP + </a:t>
            </a:r>
            <a:r>
              <a:rPr lang="cs-CZ" sz="3500" dirty="0" err="1">
                <a:solidFill>
                  <a:srgbClr val="FF0000"/>
                </a:solidFill>
              </a:rPr>
              <a:t>trombonáplav</a:t>
            </a:r>
            <a:r>
              <a:rPr lang="cs-CZ" sz="3500" dirty="0">
                <a:solidFill>
                  <a:srgbClr val="FF0000"/>
                </a:solidFill>
              </a:rPr>
              <a:t> 1:1:1 + 4g fibrinogenu + 1g TXA (</a:t>
            </a:r>
            <a:r>
              <a:rPr lang="cs-CZ" sz="3500" dirty="0" err="1">
                <a:solidFill>
                  <a:srgbClr val="FF0000"/>
                </a:solidFill>
              </a:rPr>
              <a:t>tranexamová</a:t>
            </a:r>
            <a:r>
              <a:rPr lang="cs-CZ" sz="3500" dirty="0">
                <a:solidFill>
                  <a:srgbClr val="FF0000"/>
                </a:solidFill>
              </a:rPr>
              <a:t> kyselina - </a:t>
            </a:r>
            <a:r>
              <a:rPr lang="cs-CZ" sz="3500" dirty="0" err="1">
                <a:solidFill>
                  <a:srgbClr val="FF0000"/>
                </a:solidFill>
              </a:rPr>
              <a:t>Exacyl</a:t>
            </a:r>
            <a:r>
              <a:rPr lang="cs-CZ" sz="35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300" dirty="0">
                <a:solidFill>
                  <a:srgbClr val="FF0000"/>
                </a:solidFill>
              </a:rPr>
              <a:t>= „Masivní transfuzní protokol“ </a:t>
            </a:r>
            <a:r>
              <a:rPr lang="cs-CZ" sz="2300" dirty="0">
                <a:solidFill>
                  <a:srgbClr val="FF0000"/>
                </a:solidFill>
              </a:rPr>
              <a:t>(</a:t>
            </a:r>
            <a:r>
              <a:rPr lang="cs-CZ" sz="2300" dirty="0" err="1">
                <a:solidFill>
                  <a:srgbClr val="FF0000"/>
                </a:solidFill>
              </a:rPr>
              <a:t>massive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transfusion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protocol</a:t>
            </a:r>
            <a:r>
              <a:rPr lang="cs-CZ" sz="2300" dirty="0">
                <a:solidFill>
                  <a:srgbClr val="FF0000"/>
                </a:solidFill>
              </a:rPr>
              <a:t> - MTP)</a:t>
            </a:r>
          </a:p>
          <a:p>
            <a:pPr marL="0" indent="0">
              <a:buNone/>
            </a:pPr>
            <a:endParaRPr lang="cs-CZ" sz="23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3100" b="1" dirty="0"/>
              <a:t>aplikací MTP se v důsledku můžeme vyhnout masivnímu podávání transfuzí</a:t>
            </a:r>
          </a:p>
          <a:p>
            <a:pPr>
              <a:buFontTx/>
              <a:buChar char="-"/>
            </a:pPr>
            <a:r>
              <a:rPr lang="cs-CZ" sz="3100" b="1" dirty="0"/>
              <a:t>všechny transfuzní přípravky je nutno před podáním zahřát!!!</a:t>
            </a:r>
          </a:p>
          <a:p>
            <a:pPr marL="0" indent="0">
              <a:buNone/>
            </a:pPr>
            <a:endParaRPr lang="cs-CZ" sz="1600" dirty="0">
              <a:cs typeface="Arial" pitchFamily="34" charset="0"/>
            </a:endParaRPr>
          </a:p>
          <a:p>
            <a:pPr>
              <a:buNone/>
            </a:pPr>
            <a:r>
              <a:rPr lang="cs-CZ" sz="1600" dirty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5480" y="1214423"/>
            <a:ext cx="9289032" cy="4911741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sz="3500" i="1" dirty="0"/>
              <a:t>Hypotermie</a:t>
            </a:r>
          </a:p>
          <a:p>
            <a:pPr marL="0" indent="0" fontAlgn="base">
              <a:buNone/>
            </a:pPr>
            <a:r>
              <a:rPr lang="cs-CZ" sz="3000" dirty="0">
                <a:solidFill>
                  <a:srgbClr val="FF0000"/>
                </a:solidFill>
              </a:rPr>
              <a:t>součástí „letální triády“!</a:t>
            </a:r>
          </a:p>
          <a:p>
            <a:pPr marL="0" indent="0" fontAlgn="base">
              <a:buNone/>
            </a:pPr>
            <a:r>
              <a:rPr lang="cs-CZ" sz="3000" dirty="0"/>
              <a:t>podílí se na rozvoji dalších patologických stavů</a:t>
            </a:r>
          </a:p>
          <a:p>
            <a:pPr marL="0" indent="0" fontAlgn="base">
              <a:buNone/>
            </a:pPr>
            <a:r>
              <a:rPr lang="cs-CZ" sz="3000" dirty="0"/>
              <a:t>-  hypotermická </a:t>
            </a:r>
            <a:r>
              <a:rPr lang="cs-CZ" sz="3000" dirty="0" err="1"/>
              <a:t>koagulopatie</a:t>
            </a:r>
            <a:r>
              <a:rPr lang="cs-CZ" sz="3000" dirty="0"/>
              <a:t> - těl. teplota pod 34°C</a:t>
            </a:r>
          </a:p>
          <a:p>
            <a:pPr fontAlgn="base">
              <a:buFontTx/>
              <a:buChar char="-"/>
            </a:pPr>
            <a:r>
              <a:rPr lang="cs-CZ" sz="3000" dirty="0"/>
              <a:t>periferní vazokonstrikci, ischemie tkání</a:t>
            </a:r>
          </a:p>
          <a:p>
            <a:pPr fontAlgn="base">
              <a:buFontTx/>
              <a:buChar char="-"/>
            </a:pPr>
            <a:r>
              <a:rPr lang="cs-CZ" sz="3000" dirty="0" err="1"/>
              <a:t>suprese</a:t>
            </a:r>
            <a:r>
              <a:rPr lang="cs-CZ" sz="3000" dirty="0"/>
              <a:t> imunitní reakce</a:t>
            </a:r>
          </a:p>
          <a:p>
            <a:pPr fontAlgn="base">
              <a:buFontTx/>
              <a:buChar char="-"/>
            </a:pPr>
            <a:r>
              <a:rPr lang="cs-CZ" sz="3000" dirty="0"/>
              <a:t>příčina maligní arytmie</a:t>
            </a:r>
          </a:p>
          <a:p>
            <a:pPr marL="0" indent="0" fontAlgn="base">
              <a:buNone/>
            </a:pPr>
            <a:r>
              <a:rPr lang="cs-CZ" dirty="0">
                <a:solidFill>
                  <a:srgbClr val="FF0000"/>
                </a:solidFill>
              </a:rPr>
              <a:t>Zajistit tepelný komfort a zabránit ztrátám tepla!!! Infuzní roztoky ohřáté!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34" y="3573017"/>
            <a:ext cx="4111831" cy="31159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9601200" cy="4768865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Syndrom systémové zánětlivé odpovědi (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Systemic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Inflammatory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 Response Syndrome - SIRS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cs-CZ" sz="2000" dirty="0"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1200" dirty="0"/>
              <a:t>dle klinických </a:t>
            </a:r>
            <a:r>
              <a:rPr lang="cs-CZ" sz="1200" dirty="0" err="1"/>
              <a:t>markerů</a:t>
            </a:r>
            <a:r>
              <a:rPr lang="cs-CZ" sz="1200" dirty="0"/>
              <a:t>: teplota &gt; 38 °C nebo &lt; 36 °C</a:t>
            </a:r>
          </a:p>
          <a:p>
            <a:pPr marL="0" indent="0">
              <a:buNone/>
            </a:pPr>
            <a:r>
              <a:rPr lang="cs-CZ" sz="1200" dirty="0"/>
              <a:t>                                                tepová frekvence &gt; 90/min</a:t>
            </a:r>
          </a:p>
          <a:p>
            <a:pPr marL="0" indent="0">
              <a:buNone/>
            </a:pPr>
            <a:r>
              <a:rPr lang="cs-CZ" sz="1200" dirty="0"/>
              <a:t>                                                tachypnoe &gt;  20/min nebo nutnost UPV</a:t>
            </a:r>
          </a:p>
          <a:p>
            <a:pPr marL="0" indent="0">
              <a:buNone/>
            </a:pPr>
            <a:r>
              <a:rPr lang="cs-CZ" sz="1200" dirty="0"/>
              <a:t>                                                leukocytóza &gt; 12 nebo &lt; 4 x 10</a:t>
            </a:r>
            <a:r>
              <a:rPr lang="cs-CZ" sz="1200" baseline="30000" dirty="0"/>
              <a:t>9</a:t>
            </a:r>
            <a:r>
              <a:rPr lang="cs-CZ" sz="1200" dirty="0"/>
              <a:t>/l</a:t>
            </a:r>
          </a:p>
          <a:p>
            <a:pPr marL="0" indent="0">
              <a:buNone/>
            </a:pPr>
            <a:r>
              <a:rPr lang="cs-CZ" sz="1200" dirty="0"/>
              <a:t>      arteriální hypotenze + tkáňová hypoxie + metabolická acidóza</a:t>
            </a:r>
          </a:p>
          <a:p>
            <a:pPr marL="0" indent="0">
              <a:buNone/>
            </a:pPr>
            <a:endParaRPr lang="cs-CZ" sz="1200" dirty="0">
              <a:cs typeface="Arial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Syndrom kompenzační protizánětlivé odpovědi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Compensatory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Antiinflammatory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Response Syndrome - CARS)</a:t>
            </a:r>
          </a:p>
          <a:p>
            <a:pPr>
              <a:buFontTx/>
              <a:buChar char="-"/>
            </a:pPr>
            <a:r>
              <a:rPr lang="cs-CZ" sz="1300" dirty="0"/>
              <a:t>dominuje-li SIRS - septický šok a multiorgánové selhání </a:t>
            </a:r>
          </a:p>
          <a:p>
            <a:pPr marL="0" indent="0">
              <a:buNone/>
            </a:pPr>
            <a:r>
              <a:rPr lang="cs-CZ" sz="1300" dirty="0"/>
              <a:t>          (ARDS, DIC, selhání ledvin…)</a:t>
            </a:r>
          </a:p>
          <a:p>
            <a:pPr>
              <a:buFontTx/>
              <a:buChar char="-"/>
            </a:pPr>
            <a:r>
              <a:rPr lang="cs-CZ" sz="1300" dirty="0"/>
              <a:t>dominuje-li CARS - insuficientní protiinfekční obrana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47928" y="59414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7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292" y="2924945"/>
            <a:ext cx="5114409" cy="3839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>
                <a:solidFill>
                  <a:srgbClr val="FF0000"/>
                </a:solidFill>
              </a:rPr>
              <a:t>„Letální triáda“</a:t>
            </a:r>
            <a:endParaRPr lang="cs-CZ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596" y="1357299"/>
            <a:ext cx="8229600" cy="4768865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cs typeface="Arial" pitchFamily="34" charset="0"/>
            </a:endParaRPr>
          </a:p>
          <a:p>
            <a:pPr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609600" y="1468448"/>
            <a:ext cx="10670976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cs-CZ" sz="2000" dirty="0">
                <a:latin typeface="Arial" panose="020B0604020202020204" pitchFamily="34" charset="0"/>
              </a:rPr>
              <a:t>bludný kruhu dramaticky zvyšuje mortalitu! </a:t>
            </a:r>
          </a:p>
          <a:p>
            <a:pPr marL="0" indent="0" fontAlgn="base">
              <a:buNone/>
            </a:pPr>
            <a:r>
              <a:rPr lang="cs-CZ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  Hypotermie + </a:t>
            </a:r>
            <a:r>
              <a:rPr lang="cs-CZ" sz="28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Koagulopatie</a:t>
            </a:r>
            <a:r>
              <a:rPr lang="cs-CZ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 + Metabolická acidóza!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75" y="2348880"/>
            <a:ext cx="3553535" cy="447745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52618" y="61261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319744" y="250029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8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14992" cy="469742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Principy </a:t>
            </a:r>
            <a:r>
              <a:rPr lang="cs-CZ" i="1" dirty="0">
                <a:solidFill>
                  <a:srgbClr val="FF0000"/>
                </a:solidFill>
              </a:rPr>
              <a:t>ATLS (</a:t>
            </a:r>
            <a:r>
              <a:rPr lang="cs-CZ" i="1" dirty="0" err="1">
                <a:solidFill>
                  <a:srgbClr val="FF0000"/>
                </a:solidFill>
              </a:rPr>
              <a:t>Advanced</a:t>
            </a:r>
            <a:r>
              <a:rPr lang="cs-CZ" i="1" dirty="0">
                <a:solidFill>
                  <a:srgbClr val="FF0000"/>
                </a:solidFill>
              </a:rPr>
              <a:t> Trauma </a:t>
            </a:r>
            <a:r>
              <a:rPr lang="cs-CZ" i="1" dirty="0" err="1">
                <a:solidFill>
                  <a:srgbClr val="FF0000"/>
                </a:solidFill>
              </a:rPr>
              <a:t>Life</a:t>
            </a:r>
            <a:r>
              <a:rPr lang="cs-CZ" i="1" dirty="0">
                <a:solidFill>
                  <a:srgbClr val="FF0000"/>
                </a:solidFill>
              </a:rPr>
              <a:t> </a:t>
            </a:r>
            <a:r>
              <a:rPr lang="cs-CZ" i="1" dirty="0" err="1">
                <a:solidFill>
                  <a:srgbClr val="FF0000"/>
                </a:solidFill>
              </a:rPr>
              <a:t>Suppor</a:t>
            </a:r>
            <a:r>
              <a:rPr lang="cs-CZ" i="1" dirty="0">
                <a:solidFill>
                  <a:srgbClr val="FF0000"/>
                </a:solidFill>
              </a:rPr>
              <a:t>)</a:t>
            </a:r>
          </a:p>
          <a:p>
            <a:r>
              <a:rPr lang="cs-CZ" sz="2800" dirty="0">
                <a:cs typeface="Arial" pitchFamily="34" charset="0"/>
              </a:rPr>
              <a:t>Primární + sekundární zhodnocení</a:t>
            </a:r>
          </a:p>
          <a:p>
            <a:r>
              <a:rPr lang="cs-CZ" sz="2800" dirty="0">
                <a:cs typeface="Arial" pitchFamily="34" charset="0"/>
              </a:rPr>
              <a:t>Primární zhodnocení - ABCDE: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- identifikace </a:t>
            </a:r>
            <a:r>
              <a:rPr lang="cs-CZ" sz="1800" dirty="0" err="1">
                <a:solidFill>
                  <a:srgbClr val="FF0000"/>
                </a:solidFill>
                <a:cs typeface="Arial" pitchFamily="34" charset="0"/>
              </a:rPr>
              <a:t>emergentních</a:t>
            </a: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 život ohrožujících stavů (masivní krvácení, tenzní </a:t>
            </a:r>
            <a:r>
              <a:rPr lang="cs-CZ" sz="1800" dirty="0" err="1">
                <a:solidFill>
                  <a:srgbClr val="FF0000"/>
                </a:solidFill>
                <a:cs typeface="Arial" pitchFamily="34" charset="0"/>
              </a:rPr>
              <a:t>pneumothorax</a:t>
            </a:r>
            <a:r>
              <a:rPr lang="cs-CZ" sz="1800" dirty="0">
                <a:solidFill>
                  <a:srgbClr val="FF0000"/>
                </a:solidFill>
                <a:cs typeface="Arial" pitchFamily="34" charset="0"/>
              </a:rPr>
              <a:t>, srdeční tamponáda…)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A</a:t>
            </a:r>
            <a:r>
              <a:rPr lang="en-US" sz="2000" i="1" dirty="0" err="1"/>
              <a:t>irway</a:t>
            </a:r>
            <a:r>
              <a:rPr lang="en-US" sz="2000" i="1" dirty="0"/>
              <a:t> control</a:t>
            </a:r>
            <a:r>
              <a:rPr lang="en-US" sz="2000" b="1" dirty="0"/>
              <a:t> </a:t>
            </a:r>
            <a:r>
              <a:rPr lang="en-US" sz="2000" dirty="0"/>
              <a:t>- </a:t>
            </a:r>
            <a:r>
              <a:rPr lang="cs-CZ" sz="2000" dirty="0"/>
              <a:t>k</a:t>
            </a:r>
            <a:r>
              <a:rPr lang="en-US" sz="2000" dirty="0" err="1"/>
              <a:t>ontrola</a:t>
            </a:r>
            <a:r>
              <a:rPr lang="en-US" sz="2000" dirty="0"/>
              <a:t> a </a:t>
            </a:r>
            <a:r>
              <a:rPr lang="en-US" sz="2000" dirty="0" err="1"/>
              <a:t>zajištění</a:t>
            </a:r>
            <a:r>
              <a:rPr lang="en-US" sz="2000" dirty="0"/>
              <a:t> </a:t>
            </a:r>
            <a:r>
              <a:rPr lang="en-US" sz="2000" dirty="0" err="1"/>
              <a:t>průchodnosti</a:t>
            </a:r>
            <a:r>
              <a:rPr lang="en-US" sz="2000" dirty="0"/>
              <a:t> </a:t>
            </a:r>
            <a:r>
              <a:rPr lang="en-US" sz="2000" dirty="0" err="1"/>
              <a:t>dýchacích</a:t>
            </a:r>
            <a:r>
              <a:rPr lang="en-US" sz="2000" dirty="0"/>
              <a:t> </a:t>
            </a:r>
            <a:r>
              <a:rPr lang="en-US" sz="2000" dirty="0" err="1"/>
              <a:t>cest</a:t>
            </a:r>
            <a:r>
              <a:rPr lang="en-US" sz="2000" dirty="0"/>
              <a:t> + </a:t>
            </a:r>
            <a:r>
              <a:rPr lang="en-US" sz="2000" dirty="0" err="1"/>
              <a:t>zajištění</a:t>
            </a:r>
            <a:r>
              <a:rPr lang="en-US" sz="2000" dirty="0"/>
              <a:t>, resp. </a:t>
            </a:r>
            <a:r>
              <a:rPr lang="en-US" sz="2000" dirty="0" err="1"/>
              <a:t>ochrana</a:t>
            </a:r>
            <a:r>
              <a:rPr lang="en-US" sz="2000" dirty="0"/>
              <a:t> </a:t>
            </a:r>
            <a:r>
              <a:rPr lang="en-US" sz="2000" dirty="0" err="1"/>
              <a:t>krční</a:t>
            </a:r>
            <a:r>
              <a:rPr lang="en-US" sz="2000" dirty="0"/>
              <a:t> </a:t>
            </a:r>
            <a:r>
              <a:rPr lang="en-US" sz="2000" dirty="0" err="1"/>
              <a:t>páteře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B</a:t>
            </a:r>
            <a:r>
              <a:rPr lang="en-US" sz="2000" i="1" dirty="0" err="1"/>
              <a:t>reathing</a:t>
            </a:r>
            <a:r>
              <a:rPr lang="cs-CZ" sz="2000" i="1" dirty="0"/>
              <a:t> + </a:t>
            </a:r>
            <a:r>
              <a:rPr lang="cs-CZ" sz="2000" i="1" dirty="0" err="1"/>
              <a:t>ventilation</a:t>
            </a:r>
            <a:r>
              <a:rPr lang="en-US" sz="2000" dirty="0"/>
              <a:t> - </a:t>
            </a:r>
            <a:r>
              <a:rPr lang="en-US" sz="2000" dirty="0" err="1"/>
              <a:t>zajištění</a:t>
            </a:r>
            <a:r>
              <a:rPr lang="en-US" sz="2000" dirty="0"/>
              <a:t> </a:t>
            </a:r>
            <a:r>
              <a:rPr lang="en-US" sz="2000" dirty="0" err="1"/>
              <a:t>přiměřené</a:t>
            </a:r>
            <a:r>
              <a:rPr lang="en-US" sz="2000" dirty="0"/>
              <a:t> </a:t>
            </a:r>
            <a:r>
              <a:rPr lang="en-US" sz="2000" dirty="0" err="1"/>
              <a:t>ventilace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C</a:t>
            </a:r>
            <a:r>
              <a:rPr lang="en-US" sz="2000" i="1" dirty="0" err="1"/>
              <a:t>irculation</a:t>
            </a:r>
            <a:r>
              <a:rPr lang="cs-CZ" sz="2000" i="1" dirty="0"/>
              <a:t> </a:t>
            </a:r>
            <a:r>
              <a:rPr lang="cs-CZ" sz="2000" i="1" dirty="0" err="1"/>
              <a:t>with</a:t>
            </a:r>
            <a:r>
              <a:rPr lang="cs-CZ" sz="2000" i="1" dirty="0"/>
              <a:t> </a:t>
            </a:r>
            <a:r>
              <a:rPr lang="cs-CZ" sz="2000" i="1" dirty="0" err="1"/>
              <a:t>hemorhage</a:t>
            </a:r>
            <a:r>
              <a:rPr lang="cs-CZ" sz="2000" i="1" dirty="0"/>
              <a:t> </a:t>
            </a:r>
            <a:r>
              <a:rPr lang="cs-CZ" sz="2000" i="1" dirty="0" err="1"/>
              <a:t>control</a:t>
            </a:r>
            <a:r>
              <a:rPr lang="en-US" sz="2000" dirty="0"/>
              <a:t> - </a:t>
            </a:r>
            <a:r>
              <a:rPr lang="en-US" sz="2000" dirty="0" err="1"/>
              <a:t>zhodnocení</a:t>
            </a:r>
            <a:r>
              <a:rPr lang="en-US" sz="2000" dirty="0"/>
              <a:t> </a:t>
            </a:r>
            <a:r>
              <a:rPr lang="en-US" sz="2000" dirty="0" err="1"/>
              <a:t>oběhu</a:t>
            </a:r>
            <a:r>
              <a:rPr lang="en-US" sz="2000" dirty="0"/>
              <a:t> a </a:t>
            </a:r>
            <a:r>
              <a:rPr lang="en-US" sz="2000" dirty="0" err="1"/>
              <a:t>stavění</a:t>
            </a:r>
            <a:r>
              <a:rPr lang="en-US" sz="2000" dirty="0"/>
              <a:t> </a:t>
            </a:r>
            <a:r>
              <a:rPr lang="en-US" sz="2000" dirty="0" err="1"/>
              <a:t>krvácení</a:t>
            </a:r>
            <a:endParaRPr lang="cs-CZ" sz="2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/>
              <a:t>D</a:t>
            </a:r>
            <a:r>
              <a:rPr lang="en-US" sz="2000" i="1" dirty="0" err="1"/>
              <a:t>isability</a:t>
            </a:r>
            <a:r>
              <a:rPr lang="cs-CZ" sz="2000" i="1" dirty="0"/>
              <a:t>: </a:t>
            </a:r>
            <a:r>
              <a:rPr lang="cs-CZ" sz="2000" i="1" dirty="0" err="1"/>
              <a:t>neurological</a:t>
            </a:r>
            <a:r>
              <a:rPr lang="cs-CZ" sz="2000" i="1" dirty="0"/>
              <a:t> status</a:t>
            </a:r>
            <a:r>
              <a:rPr lang="cs-CZ" sz="2000" dirty="0"/>
              <a:t> - z</a:t>
            </a:r>
            <a:r>
              <a:rPr lang="en-US" sz="2000" dirty="0" err="1"/>
              <a:t>hodnocení</a:t>
            </a:r>
            <a:r>
              <a:rPr lang="en-US" sz="2000" dirty="0"/>
              <a:t> </a:t>
            </a:r>
            <a:r>
              <a:rPr lang="en-US" sz="2000" dirty="0" err="1"/>
              <a:t>neurologického</a:t>
            </a:r>
            <a:r>
              <a:rPr lang="en-US" sz="2000" dirty="0"/>
              <a:t> </a:t>
            </a:r>
            <a:r>
              <a:rPr lang="en-US" sz="2000" dirty="0" err="1"/>
              <a:t>stavu</a:t>
            </a:r>
            <a:endParaRPr lang="cs-CZ" sz="2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1" u="sng" dirty="0"/>
              <a:t>E</a:t>
            </a:r>
            <a:r>
              <a:rPr lang="en-US" sz="2000" i="1" dirty="0"/>
              <a:t>xpos</a:t>
            </a:r>
            <a:r>
              <a:rPr lang="cs-CZ" sz="2000" i="1" dirty="0" err="1"/>
              <a:t>ure</a:t>
            </a:r>
            <a:r>
              <a:rPr lang="cs-CZ" sz="2000" i="1" dirty="0"/>
              <a:t>/</a:t>
            </a:r>
            <a:r>
              <a:rPr lang="cs-CZ" sz="2000" i="1" dirty="0" err="1"/>
              <a:t>Environmental</a:t>
            </a:r>
            <a:r>
              <a:rPr lang="cs-CZ" sz="2000" i="1" dirty="0"/>
              <a:t> </a:t>
            </a:r>
            <a:r>
              <a:rPr lang="cs-CZ" sz="2000" i="1" dirty="0" err="1"/>
              <a:t>control</a:t>
            </a:r>
            <a:r>
              <a:rPr lang="cs-CZ" sz="2000" dirty="0"/>
              <a:t> - ú</a:t>
            </a:r>
            <a:r>
              <a:rPr lang="en-US" sz="2000" dirty="0" err="1"/>
              <a:t>plné</a:t>
            </a:r>
            <a:r>
              <a:rPr lang="en-US" sz="2000" dirty="0"/>
              <a:t> </a:t>
            </a:r>
            <a:r>
              <a:rPr lang="en-US" sz="2000" dirty="0" err="1"/>
              <a:t>obnažení</a:t>
            </a:r>
            <a:r>
              <a:rPr lang="en-US" sz="2000" dirty="0"/>
              <a:t> </a:t>
            </a:r>
            <a:r>
              <a:rPr lang="en-US" sz="2000" dirty="0" err="1"/>
              <a:t>nemocného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95870"/>
            <a:ext cx="109728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A</a:t>
            </a:r>
            <a:r>
              <a:rPr lang="en-US" sz="2800" i="1" dirty="0" err="1"/>
              <a:t>irway</a:t>
            </a:r>
            <a:r>
              <a:rPr lang="en-US" sz="2800" i="1" dirty="0"/>
              <a:t> control</a:t>
            </a:r>
            <a:r>
              <a:rPr lang="en-US" sz="2800" b="1" dirty="0"/>
              <a:t> </a:t>
            </a:r>
            <a:r>
              <a:rPr lang="en-US" sz="2800" dirty="0"/>
              <a:t>- </a:t>
            </a:r>
            <a:r>
              <a:rPr lang="cs-CZ" sz="2800" dirty="0"/>
              <a:t>k</a:t>
            </a:r>
            <a:r>
              <a:rPr lang="en-US" sz="2800" dirty="0" err="1"/>
              <a:t>ontrola</a:t>
            </a:r>
            <a:r>
              <a:rPr lang="en-US" sz="2800" dirty="0"/>
              <a:t> a </a:t>
            </a:r>
            <a:r>
              <a:rPr lang="en-US" sz="2800" dirty="0" err="1"/>
              <a:t>zajištění</a:t>
            </a:r>
            <a:r>
              <a:rPr lang="en-US" sz="2800" dirty="0"/>
              <a:t> </a:t>
            </a:r>
            <a:r>
              <a:rPr lang="en-US" sz="2800" dirty="0" err="1"/>
              <a:t>průchodnosti</a:t>
            </a:r>
            <a:r>
              <a:rPr lang="en-US" sz="2800" dirty="0"/>
              <a:t> </a:t>
            </a:r>
            <a:r>
              <a:rPr lang="en-US" sz="2800" dirty="0" err="1"/>
              <a:t>dýchacích</a:t>
            </a:r>
            <a:r>
              <a:rPr lang="en-US" sz="2800" dirty="0"/>
              <a:t> </a:t>
            </a:r>
            <a:r>
              <a:rPr lang="en-US" sz="2800" dirty="0" err="1"/>
              <a:t>cest</a:t>
            </a:r>
            <a:r>
              <a:rPr lang="en-US" sz="2800" dirty="0"/>
              <a:t> + </a:t>
            </a:r>
            <a:r>
              <a:rPr lang="en-US" sz="2800" dirty="0" err="1"/>
              <a:t>zajištění</a:t>
            </a:r>
            <a:r>
              <a:rPr lang="en-US" sz="2800" dirty="0"/>
              <a:t>, resp. </a:t>
            </a:r>
            <a:r>
              <a:rPr lang="en-US" sz="2800" dirty="0" err="1"/>
              <a:t>ochrana</a:t>
            </a:r>
            <a:r>
              <a:rPr lang="en-US" sz="2800" dirty="0"/>
              <a:t> </a:t>
            </a:r>
            <a:r>
              <a:rPr lang="en-US" sz="2800" dirty="0" err="1"/>
              <a:t>krční</a:t>
            </a:r>
            <a:r>
              <a:rPr lang="en-US" sz="2800" dirty="0"/>
              <a:t> </a:t>
            </a:r>
            <a:r>
              <a:rPr lang="en-US" sz="2800" dirty="0" err="1"/>
              <a:t>páteře</a:t>
            </a:r>
            <a:endParaRPr lang="cs-CZ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porucha vědomí → jsou dýchací cesty průchodné a bezpečné?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uvolnění dýchacích cest, průchodnost → předsunutí dolní čelisti, </a:t>
            </a:r>
            <a:r>
              <a:rPr lang="en-US" sz="1600" dirty="0"/>
              <a:t>airway</a:t>
            </a:r>
            <a:r>
              <a:rPr lang="cs-CZ" sz="1600" dirty="0"/>
              <a:t>, </a:t>
            </a:r>
            <a:r>
              <a:rPr lang="cs-CZ" sz="1600" dirty="0" err="1"/>
              <a:t>CombiTube</a:t>
            </a:r>
            <a:r>
              <a:rPr lang="cs-CZ" sz="1600" dirty="0"/>
              <a:t>, </a:t>
            </a:r>
            <a:r>
              <a:rPr lang="cs-CZ" sz="1600" dirty="0" err="1"/>
              <a:t>orotracheální</a:t>
            </a:r>
            <a:r>
              <a:rPr lang="cs-CZ" sz="1600" dirty="0"/>
              <a:t> intubace, </a:t>
            </a:r>
            <a:r>
              <a:rPr lang="cs-CZ" sz="1600" dirty="0" err="1"/>
              <a:t>koniotomie</a:t>
            </a:r>
            <a:endParaRPr lang="cs-CZ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stabilizace krční páteře - </a:t>
            </a:r>
            <a:r>
              <a:rPr lang="cs-CZ" sz="1600" dirty="0" err="1"/>
              <a:t>Stiff</a:t>
            </a:r>
            <a:r>
              <a:rPr lang="cs-CZ" sz="1600" dirty="0"/>
              <a:t> </a:t>
            </a:r>
            <a:r>
              <a:rPr lang="cs-CZ" sz="1600" dirty="0" err="1"/>
              <a:t>Neck</a:t>
            </a:r>
            <a:r>
              <a:rPr lang="cs-CZ" sz="1600" dirty="0"/>
              <a:t>, manipulace s poraněným → </a:t>
            </a:r>
            <a:r>
              <a:rPr lang="cs-CZ" sz="1600" dirty="0" err="1"/>
              <a:t>logroll</a:t>
            </a:r>
            <a:r>
              <a:rPr lang="cs-CZ" sz="1600" dirty="0"/>
              <a:t> manévr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26535"/>
            <a:ext cx="2098576" cy="20985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3645024"/>
            <a:ext cx="4232649" cy="27870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07568" y="547187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67808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12</a:t>
            </a:r>
          </a:p>
        </p:txBody>
      </p:sp>
    </p:spTree>
    <p:extLst>
      <p:ext uri="{BB962C8B-B14F-4D97-AF65-F5344CB8AC3E}">
        <p14:creationId xmlns:p14="http://schemas.microsoft.com/office/powerpoint/2010/main" val="218256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36268"/>
            <a:ext cx="5020881" cy="322173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9728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B</a:t>
            </a:r>
            <a:r>
              <a:rPr lang="en-US" sz="2800" i="1" dirty="0" err="1"/>
              <a:t>reathing</a:t>
            </a:r>
            <a:r>
              <a:rPr lang="cs-CZ" sz="2800" i="1" dirty="0"/>
              <a:t> + </a:t>
            </a:r>
            <a:r>
              <a:rPr lang="cs-CZ" sz="2800" i="1" dirty="0" err="1"/>
              <a:t>ventilation</a:t>
            </a:r>
            <a:r>
              <a:rPr lang="en-US" sz="2800" dirty="0"/>
              <a:t> - </a:t>
            </a:r>
            <a:r>
              <a:rPr lang="en-US" sz="2800" dirty="0" err="1"/>
              <a:t>zajištění</a:t>
            </a:r>
            <a:r>
              <a:rPr lang="en-US" sz="2800" dirty="0"/>
              <a:t> </a:t>
            </a:r>
            <a:r>
              <a:rPr lang="en-US" sz="2800" dirty="0" err="1"/>
              <a:t>přiměřené</a:t>
            </a:r>
            <a:r>
              <a:rPr lang="en-US" sz="2800" dirty="0"/>
              <a:t> </a:t>
            </a:r>
            <a:r>
              <a:rPr lang="en-US" sz="2800" dirty="0" err="1"/>
              <a:t>ventilace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pohmatem a poslechem →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krk → </a:t>
            </a:r>
            <a:r>
              <a:rPr lang="cs-CZ" sz="1600" dirty="0" err="1"/>
              <a:t>krepitus</a:t>
            </a:r>
            <a:r>
              <a:rPr lang="cs-CZ" sz="1600" dirty="0"/>
              <a:t> chrupavek, emfyzém, deviace </a:t>
            </a:r>
            <a:r>
              <a:rPr lang="cs-CZ" sz="1600" dirty="0" err="1"/>
              <a:t>trachei</a:t>
            </a:r>
            <a:r>
              <a:rPr lang="cs-CZ" sz="1600" dirty="0"/>
              <a:t> přeplnění jugulárních vén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kritické stavy → </a:t>
            </a:r>
            <a:r>
              <a:rPr lang="en-US" sz="1600" dirty="0"/>
              <a:t>ten</a:t>
            </a:r>
            <a:r>
              <a:rPr lang="cs-CZ" sz="1600" dirty="0"/>
              <a:t>zní</a:t>
            </a:r>
            <a:r>
              <a:rPr lang="en-US" sz="1600" dirty="0"/>
              <a:t> pneumothorax, </a:t>
            </a:r>
            <a:r>
              <a:rPr lang="en-US" sz="1600" dirty="0" err="1"/>
              <a:t>masivní</a:t>
            </a:r>
            <a:r>
              <a:rPr lang="en-US" sz="1600" dirty="0"/>
              <a:t> </a:t>
            </a:r>
            <a:r>
              <a:rPr lang="en-US" sz="1600" dirty="0" err="1"/>
              <a:t>hemothorax</a:t>
            </a:r>
            <a:r>
              <a:rPr lang="en-US" sz="1600" dirty="0"/>
              <a:t>, p</a:t>
            </a:r>
            <a:r>
              <a:rPr lang="cs-CZ" sz="1600" dirty="0" err="1"/>
              <a:t>enetrující</a:t>
            </a:r>
            <a:r>
              <a:rPr lang="cs-CZ" sz="1600" dirty="0"/>
              <a:t> poranění hrudníku, srdeční tamponáda, vlající hrudník</a:t>
            </a: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569347"/>
            <a:ext cx="2571750" cy="25717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847528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315822" y="576792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14</a:t>
            </a:r>
          </a:p>
        </p:txBody>
      </p:sp>
    </p:spTree>
    <p:extLst>
      <p:ext uri="{BB962C8B-B14F-4D97-AF65-F5344CB8AC3E}">
        <p14:creationId xmlns:p14="http://schemas.microsoft.com/office/powerpoint/2010/main" val="27140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87000" cy="4697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C</a:t>
            </a:r>
            <a:r>
              <a:rPr lang="en-US" sz="2800" i="1" dirty="0" err="1"/>
              <a:t>irculation</a:t>
            </a:r>
            <a:r>
              <a:rPr lang="cs-CZ" sz="2800" i="1" dirty="0"/>
              <a:t> </a:t>
            </a:r>
            <a:r>
              <a:rPr lang="cs-CZ" sz="2800" i="1" dirty="0" err="1"/>
              <a:t>with</a:t>
            </a:r>
            <a:r>
              <a:rPr lang="cs-CZ" sz="2800" i="1" dirty="0"/>
              <a:t> </a:t>
            </a:r>
            <a:r>
              <a:rPr lang="cs-CZ" sz="2800" i="1" dirty="0" err="1"/>
              <a:t>hemorhage</a:t>
            </a:r>
            <a:r>
              <a:rPr lang="cs-CZ" sz="2800" i="1" dirty="0"/>
              <a:t> </a:t>
            </a:r>
            <a:r>
              <a:rPr lang="cs-CZ" sz="2800" i="1" dirty="0" err="1"/>
              <a:t>control</a:t>
            </a:r>
            <a:r>
              <a:rPr lang="en-US" sz="2800" dirty="0"/>
              <a:t> - </a:t>
            </a:r>
            <a:r>
              <a:rPr lang="en-US" sz="2800" dirty="0" err="1"/>
              <a:t>zhodnocení</a:t>
            </a:r>
            <a:r>
              <a:rPr lang="en-US" sz="2800" dirty="0"/>
              <a:t> </a:t>
            </a:r>
            <a:r>
              <a:rPr lang="en-US" sz="2800" dirty="0" err="1"/>
              <a:t>oběhu</a:t>
            </a:r>
            <a:r>
              <a:rPr lang="en-US" sz="2800" dirty="0"/>
              <a:t> a </a:t>
            </a:r>
            <a:r>
              <a:rPr lang="en-US" sz="2800" dirty="0" err="1"/>
              <a:t>stavění</a:t>
            </a:r>
            <a:r>
              <a:rPr lang="en-US" sz="2800" dirty="0"/>
              <a:t> </a:t>
            </a:r>
            <a:r>
              <a:rPr lang="en-US" sz="2800" dirty="0" err="1"/>
              <a:t>krvácení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zástava masivního zevního krvácení, rychlá identifikace krvácení vnitřního do dutiny břišní či </a:t>
            </a:r>
            <a:r>
              <a:rPr lang="cs-CZ" sz="1600" dirty="0" err="1"/>
              <a:t>retroperitonea</a:t>
            </a:r>
            <a:r>
              <a:rPr lang="cs-CZ" sz="1600" dirty="0"/>
              <a:t>, malé pánve, z dlouhých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nutno zajistit </a:t>
            </a:r>
            <a:r>
              <a:rPr lang="en-US" sz="1600" dirty="0"/>
              <a:t>2 </a:t>
            </a:r>
            <a:r>
              <a:rPr lang="cs-CZ" sz="1600" dirty="0"/>
              <a:t>žilní vstupy tekutinová resuscitace oběhu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vyšetřujeme pulzaci na a. </a:t>
            </a:r>
            <a:r>
              <a:rPr lang="cs-CZ" sz="1600" dirty="0" err="1"/>
              <a:t>carotis</a:t>
            </a:r>
            <a:r>
              <a:rPr lang="cs-CZ" sz="1600" dirty="0"/>
              <a:t>, kapilární návrat, při zástavě oběhu KPR,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z</a:t>
            </a:r>
            <a:r>
              <a:rPr lang="en-US" sz="1600" dirty="0" err="1"/>
              <a:t>ástava</a:t>
            </a:r>
            <a:r>
              <a:rPr lang="en-US" sz="1600" dirty="0"/>
              <a:t> </a:t>
            </a:r>
            <a:r>
              <a:rPr lang="en-US" sz="1600" dirty="0" err="1"/>
              <a:t>krvácení</a:t>
            </a:r>
            <a:r>
              <a:rPr lang="cs-CZ" sz="1600" dirty="0"/>
              <a:t> turniket na končetinách, </a:t>
            </a:r>
            <a:r>
              <a:rPr lang="en-US" sz="1600" dirty="0" err="1"/>
              <a:t>poranění</a:t>
            </a:r>
            <a:r>
              <a:rPr lang="en-US" sz="1600" dirty="0"/>
              <a:t> </a:t>
            </a:r>
            <a:r>
              <a:rPr lang="en-US" sz="1600" dirty="0" err="1"/>
              <a:t>pánve</a:t>
            </a:r>
            <a:r>
              <a:rPr lang="en-US" sz="1600" dirty="0"/>
              <a:t> </a:t>
            </a:r>
            <a:r>
              <a:rPr lang="cs-CZ" sz="1600" dirty="0"/>
              <a:t>→ </a:t>
            </a:r>
            <a:r>
              <a:rPr lang="en-US" sz="1600" dirty="0" err="1"/>
              <a:t>pánevní</a:t>
            </a:r>
            <a:r>
              <a:rPr lang="en-US" sz="1600" dirty="0"/>
              <a:t> </a:t>
            </a:r>
            <a:r>
              <a:rPr lang="en-US" sz="1600" dirty="0" err="1"/>
              <a:t>svork</a:t>
            </a:r>
            <a:r>
              <a:rPr lang="cs-CZ" sz="1600" dirty="0"/>
              <a:t>a, </a:t>
            </a:r>
            <a:r>
              <a:rPr lang="en-US" sz="1600" dirty="0" err="1"/>
              <a:t>pánevní</a:t>
            </a:r>
            <a:r>
              <a:rPr lang="en-US" sz="1600" dirty="0"/>
              <a:t> </a:t>
            </a:r>
            <a:r>
              <a:rPr lang="en-US" sz="1600" dirty="0" err="1"/>
              <a:t>pás</a:t>
            </a:r>
            <a:r>
              <a:rPr lang="cs-CZ" sz="1600" dirty="0"/>
              <a:t>, </a:t>
            </a:r>
            <a:r>
              <a:rPr lang="en-US" sz="1600" dirty="0" err="1"/>
              <a:t>dlouh</a:t>
            </a:r>
            <a:r>
              <a:rPr lang="cs-CZ" sz="1600" dirty="0"/>
              <a:t>é</a:t>
            </a:r>
            <a:r>
              <a:rPr lang="en-US" sz="1600" dirty="0"/>
              <a:t> </a:t>
            </a:r>
            <a:r>
              <a:rPr lang="en-US" sz="1600" dirty="0" err="1"/>
              <a:t>kost</a:t>
            </a:r>
            <a:r>
              <a:rPr lang="cs-CZ" sz="1600" dirty="0"/>
              <a:t>i</a:t>
            </a:r>
            <a:r>
              <a:rPr lang="en-US" sz="1600" dirty="0"/>
              <a:t> </a:t>
            </a:r>
            <a:r>
              <a:rPr lang="cs-CZ" sz="1600" dirty="0"/>
              <a:t>- </a:t>
            </a:r>
            <a:r>
              <a:rPr lang="en-US" sz="1600" dirty="0" err="1"/>
              <a:t>trakční</a:t>
            </a:r>
            <a:r>
              <a:rPr lang="en-US" sz="1600" dirty="0"/>
              <a:t> </a:t>
            </a:r>
            <a:r>
              <a:rPr lang="en-US" sz="1600" dirty="0" err="1"/>
              <a:t>dlah</a:t>
            </a:r>
            <a:r>
              <a:rPr lang="cs-CZ" sz="1600" dirty="0"/>
              <a:t>y, dutinová poranění → u</a:t>
            </a:r>
            <a:r>
              <a:rPr lang="en-US" sz="1600" dirty="0"/>
              <a:t> </a:t>
            </a:r>
            <a:r>
              <a:rPr lang="cs-CZ" sz="1600" dirty="0"/>
              <a:t>indikovaných, </a:t>
            </a:r>
            <a:r>
              <a:rPr lang="en-US" sz="1600" dirty="0" err="1"/>
              <a:t>oběhov</a:t>
            </a:r>
            <a:r>
              <a:rPr lang="cs-CZ" sz="1600" dirty="0"/>
              <a:t>ě</a:t>
            </a:r>
            <a:r>
              <a:rPr lang="en-US" sz="1600" dirty="0"/>
              <a:t> </a:t>
            </a:r>
            <a:r>
              <a:rPr lang="en-US" sz="1600" dirty="0" err="1"/>
              <a:t>stabil</a:t>
            </a:r>
            <a:r>
              <a:rPr lang="cs-CZ" sz="1600" dirty="0" err="1"/>
              <a:t>ních</a:t>
            </a:r>
            <a:r>
              <a:rPr lang="cs-CZ" sz="1600" dirty="0"/>
              <a:t> </a:t>
            </a:r>
            <a:r>
              <a:rPr lang="en-US" sz="1600" dirty="0" err="1"/>
              <a:t>pacient</a:t>
            </a:r>
            <a:r>
              <a:rPr lang="cs-CZ" sz="1600" dirty="0"/>
              <a:t>ů</a:t>
            </a:r>
            <a:r>
              <a:rPr lang="en-US" sz="1600" dirty="0"/>
              <a:t> (</a:t>
            </a:r>
            <a:r>
              <a:rPr lang="en-US" sz="1600" dirty="0" err="1"/>
              <a:t>embolizace</a:t>
            </a:r>
            <a:r>
              <a:rPr lang="en-US" sz="1600" dirty="0"/>
              <a:t> </a:t>
            </a:r>
            <a:r>
              <a:rPr lang="en-US" sz="1600" dirty="0" err="1"/>
              <a:t>pánevních</a:t>
            </a:r>
            <a:r>
              <a:rPr lang="en-US" sz="1600" dirty="0"/>
              <a:t> </a:t>
            </a:r>
            <a:r>
              <a:rPr lang="en-US" sz="1600" dirty="0" err="1"/>
              <a:t>tepen</a:t>
            </a:r>
            <a:r>
              <a:rPr lang="en-US" sz="1600" dirty="0"/>
              <a:t>, </a:t>
            </a:r>
            <a:r>
              <a:rPr lang="en-US" sz="1600" dirty="0" err="1"/>
              <a:t>sleziny</a:t>
            </a:r>
            <a:r>
              <a:rPr lang="en-US" sz="1600" dirty="0"/>
              <a:t>…)</a:t>
            </a:r>
            <a:endParaRPr lang="cs-CZ" sz="16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68" y="4851604"/>
            <a:ext cx="2491717" cy="18356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35902"/>
            <a:ext cx="3059832" cy="20398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4401028"/>
            <a:ext cx="3004730" cy="225523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03512" y="448227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67808" y="429760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503329" y="405857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17</a:t>
            </a:r>
          </a:p>
        </p:txBody>
      </p:sp>
    </p:spTree>
    <p:extLst>
      <p:ext uri="{BB962C8B-B14F-4D97-AF65-F5344CB8AC3E}">
        <p14:creationId xmlns:p14="http://schemas.microsoft.com/office/powerpoint/2010/main" val="191235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cs typeface="Arial" pitchFamily="34" charset="0"/>
              </a:rPr>
              <a:t>Primární zhodnocení - ABCDE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14992" cy="469742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/>
              <a:t>D</a:t>
            </a:r>
            <a:r>
              <a:rPr lang="en-US" sz="2800" i="1" dirty="0" err="1"/>
              <a:t>isability</a:t>
            </a:r>
            <a:r>
              <a:rPr lang="cs-CZ" sz="2800" i="1" dirty="0"/>
              <a:t>: </a:t>
            </a:r>
            <a:r>
              <a:rPr lang="cs-CZ" sz="2800" i="1" dirty="0" err="1"/>
              <a:t>neurological</a:t>
            </a:r>
            <a:r>
              <a:rPr lang="cs-CZ" sz="2800" i="1" dirty="0"/>
              <a:t> status</a:t>
            </a:r>
            <a:r>
              <a:rPr lang="cs-CZ" sz="2800" dirty="0"/>
              <a:t> - z</a:t>
            </a:r>
            <a:r>
              <a:rPr lang="en-US" sz="2800" dirty="0" err="1"/>
              <a:t>hodnocení</a:t>
            </a:r>
            <a:r>
              <a:rPr lang="en-US" sz="2800" dirty="0"/>
              <a:t> </a:t>
            </a:r>
            <a:r>
              <a:rPr lang="en-US" sz="2800" dirty="0" err="1"/>
              <a:t>neurologického</a:t>
            </a:r>
            <a:r>
              <a:rPr lang="en-US" sz="2800" dirty="0"/>
              <a:t> </a:t>
            </a:r>
            <a:r>
              <a:rPr lang="en-US" sz="2800" dirty="0" err="1"/>
              <a:t>stavu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err="1"/>
              <a:t>vyšetřujeme</a:t>
            </a:r>
            <a:r>
              <a:rPr lang="en-US" sz="1700" dirty="0"/>
              <a:t> </a:t>
            </a:r>
            <a:r>
              <a:rPr lang="en-US" sz="1700" dirty="0" err="1"/>
              <a:t>přítomnost</a:t>
            </a:r>
            <a:r>
              <a:rPr lang="en-US" sz="1700" dirty="0"/>
              <a:t> </a:t>
            </a:r>
            <a:r>
              <a:rPr lang="en-US" sz="1700" dirty="0" err="1"/>
              <a:t>kvantitativní</a:t>
            </a:r>
            <a:r>
              <a:rPr lang="en-US" sz="1700" dirty="0"/>
              <a:t> (GCS) a </a:t>
            </a:r>
            <a:r>
              <a:rPr lang="en-US" sz="1700" dirty="0" err="1"/>
              <a:t>kvalitativní</a:t>
            </a:r>
            <a:r>
              <a:rPr lang="en-US" sz="1700" dirty="0"/>
              <a:t> </a:t>
            </a:r>
            <a:r>
              <a:rPr lang="en-US" sz="1700" dirty="0" err="1"/>
              <a:t>poruchy</a:t>
            </a:r>
            <a:r>
              <a:rPr lang="en-US" sz="1700" dirty="0"/>
              <a:t> </a:t>
            </a:r>
            <a:r>
              <a:rPr lang="en-US" sz="1700" dirty="0" err="1"/>
              <a:t>vědomí</a:t>
            </a:r>
            <a:endParaRPr lang="cs-CZ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s</a:t>
            </a:r>
            <a:r>
              <a:rPr lang="cs-CZ" sz="1700" dirty="0"/>
              <a:t>tav zornic (</a:t>
            </a:r>
            <a:r>
              <a:rPr lang="cs-CZ" sz="1700" dirty="0" err="1"/>
              <a:t>mioza</a:t>
            </a:r>
            <a:r>
              <a:rPr lang="cs-CZ" sz="1700" dirty="0"/>
              <a:t>, </a:t>
            </a:r>
            <a:r>
              <a:rPr lang="cs-CZ" sz="1700" dirty="0" err="1"/>
              <a:t>mydriaza</a:t>
            </a:r>
            <a:r>
              <a:rPr lang="cs-CZ" sz="1700" dirty="0"/>
              <a:t>, </a:t>
            </a:r>
            <a:r>
              <a:rPr lang="cs-CZ" sz="1700" dirty="0" err="1"/>
              <a:t>anizokorie</a:t>
            </a:r>
            <a:r>
              <a:rPr lang="cs-CZ" sz="1700" dirty="0"/>
              <a:t>, reakci na osvit…)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volní motoriku končetin, symetrii kožní cítivosti, </a:t>
            </a:r>
            <a:r>
              <a:rPr lang="cs-CZ" sz="1700" dirty="0" err="1"/>
              <a:t>lateralizaci</a:t>
            </a:r>
            <a:r>
              <a:rPr lang="cs-CZ" sz="1700" dirty="0"/>
              <a:t>, senzorické a sfinkterové deficity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porucha vědomí vždy značí poranění CNS a to až do jejího vyloučení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CAVE: mimo trauma i mozková hypoxie, intoxikace, rozvrat vnitřního prostředí…</a:t>
            </a:r>
          </a:p>
          <a:p>
            <a:pPr marL="0" indent="0">
              <a:buNone/>
            </a:pPr>
            <a:endParaRPr lang="cs-CZ" sz="23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i="1" u="sng" dirty="0"/>
              <a:t>E</a:t>
            </a:r>
            <a:r>
              <a:rPr lang="en-US" sz="3000" i="1" dirty="0"/>
              <a:t>xpos</a:t>
            </a:r>
            <a:r>
              <a:rPr lang="cs-CZ" sz="3000" i="1" dirty="0" err="1"/>
              <a:t>ure</a:t>
            </a:r>
            <a:r>
              <a:rPr lang="cs-CZ" sz="3000" i="1" dirty="0"/>
              <a:t>/</a:t>
            </a:r>
            <a:r>
              <a:rPr lang="cs-CZ" sz="3000" i="1" dirty="0" err="1"/>
              <a:t>Environmental</a:t>
            </a:r>
            <a:r>
              <a:rPr lang="cs-CZ" sz="3000" i="1" dirty="0"/>
              <a:t> </a:t>
            </a:r>
            <a:r>
              <a:rPr lang="cs-CZ" sz="3000" i="1" dirty="0" err="1"/>
              <a:t>control</a:t>
            </a:r>
            <a:r>
              <a:rPr lang="cs-CZ" sz="3000" dirty="0"/>
              <a:t> - ú</a:t>
            </a:r>
            <a:r>
              <a:rPr lang="en-US" sz="3000" dirty="0" err="1"/>
              <a:t>plné</a:t>
            </a:r>
            <a:r>
              <a:rPr lang="en-US" sz="3000" dirty="0"/>
              <a:t> </a:t>
            </a:r>
            <a:r>
              <a:rPr lang="en-US" sz="3000" dirty="0" err="1"/>
              <a:t>obnažení</a:t>
            </a:r>
            <a:r>
              <a:rPr lang="en-US" sz="3000" dirty="0"/>
              <a:t> </a:t>
            </a:r>
            <a:r>
              <a:rPr lang="en-US" sz="3000" dirty="0" err="1"/>
              <a:t>nemocného</a:t>
            </a:r>
            <a:endParaRPr lang="cs-CZ" sz="30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k</a:t>
            </a:r>
            <a:r>
              <a:rPr lang="cs-CZ" sz="1700" dirty="0" err="1"/>
              <a:t>ompletně</a:t>
            </a:r>
            <a:r>
              <a:rPr lang="cs-CZ" sz="1700" dirty="0"/>
              <a:t> pacienta vysvléknout z oděvu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p</a:t>
            </a:r>
            <a:r>
              <a:rPr lang="en-GB" sz="1700" dirty="0" err="1"/>
              <a:t>reven</a:t>
            </a:r>
            <a:r>
              <a:rPr lang="cs-CZ" sz="1700" dirty="0" err="1"/>
              <a:t>ce</a:t>
            </a:r>
            <a:r>
              <a:rPr lang="cs-CZ" sz="1700" dirty="0"/>
              <a:t> hypotermie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důkladně prohlédnout i na záda!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využít „</a:t>
            </a:r>
            <a:r>
              <a:rPr lang="cs-CZ" sz="1700" dirty="0" err="1"/>
              <a:t>logroll</a:t>
            </a:r>
            <a:r>
              <a:rPr lang="cs-CZ" sz="1700" dirty="0"/>
              <a:t>“ manévr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3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itchFamily="34" charset="0"/>
              </a:rPr>
              <a:t>Úvod:	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85861"/>
            <a:ext cx="10022904" cy="484030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Trauma je stále jednou z nejvýznamnějších příčin morbidity a mortality jedinců mladších 45 let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V ČR cca 500 000 úrazů za rok, 10 000 těžkých úrazů, cca 2000 polytraumat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dopravní nehody</a:t>
            </a:r>
          </a:p>
          <a:p>
            <a:pPr>
              <a:buNone/>
            </a:pPr>
            <a:r>
              <a:rPr lang="cs-CZ" dirty="0"/>
              <a:t>různé pády z výše</a:t>
            </a:r>
          </a:p>
          <a:p>
            <a:pPr>
              <a:buNone/>
            </a:pPr>
            <a:r>
              <a:rPr lang="cs-CZ" dirty="0"/>
              <a:t>pády těles na lidské tělo</a:t>
            </a:r>
          </a:p>
          <a:p>
            <a:pPr>
              <a:buNone/>
            </a:pPr>
            <a:r>
              <a:rPr lang="cs-CZ" dirty="0"/>
              <a:t>násilné trestné činy</a:t>
            </a:r>
          </a:p>
          <a:p>
            <a:pPr>
              <a:buNone/>
            </a:pPr>
            <a:r>
              <a:rPr lang="cs-CZ" dirty="0"/>
              <a:t>současně může být komplikováno popálením + poraněním elektrickým proudem + intoxikací</a:t>
            </a:r>
          </a:p>
          <a:p>
            <a:pPr>
              <a:buNone/>
            </a:pPr>
            <a:r>
              <a:rPr lang="cs-CZ" dirty="0"/>
              <a:t>nejčastěji k poranění končetin a pánve  &gt; 80%, hlavy 30-70%, hrudníku 20-35%, břicha 10-15%, páteře 10-20%</a:t>
            </a:r>
            <a:endParaRPr lang="cs-CZ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9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14423"/>
            <a:ext cx="10814992" cy="4911741"/>
          </a:xfrm>
        </p:spPr>
        <p:txBody>
          <a:bodyPr>
            <a:normAutofit lnSpcReduction="10000"/>
          </a:bodyPr>
          <a:lstStyle/>
          <a:p>
            <a:r>
              <a:rPr lang="cs-CZ" i="1" dirty="0"/>
              <a:t>Sekundární zhodnocení</a:t>
            </a:r>
          </a:p>
          <a:p>
            <a:pPr marL="0" indent="0">
              <a:buNone/>
            </a:pPr>
            <a:r>
              <a:rPr lang="cs-CZ" sz="1800" dirty="0"/>
              <a:t>Až po kompletním dokončení primárního zhodnocení a po celkové stabilizaci základních životních funkcí pacienta</a:t>
            </a:r>
            <a:endParaRPr lang="cs-CZ" sz="1800" dirty="0">
              <a:cs typeface="Arial" pitchFamily="34" charset="0"/>
            </a:endParaRPr>
          </a:p>
          <a:p>
            <a:r>
              <a:rPr lang="cs-CZ" dirty="0"/>
              <a:t>Detailní vyšetření „od hlavy k patě“ + odběr anamnézy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- </a:t>
            </a:r>
            <a:r>
              <a:rPr lang="cs-CZ" sz="3000" dirty="0">
                <a:latin typeface="Arial" pitchFamily="34" charset="0"/>
                <a:cs typeface="Arial" pitchFamily="34" charset="0"/>
              </a:rPr>
              <a:t>anamnéza: </a:t>
            </a:r>
            <a:r>
              <a:rPr lang="cs-CZ" sz="3000" dirty="0"/>
              <a:t>AMPLE -</a:t>
            </a:r>
            <a:r>
              <a:rPr lang="cs-CZ" dirty="0"/>
              <a:t> </a:t>
            </a:r>
            <a:r>
              <a:rPr lang="cs-CZ" sz="1900" dirty="0"/>
              <a:t>(Alergie) </a:t>
            </a:r>
            <a:r>
              <a:rPr lang="cs-CZ" sz="1900" dirty="0" err="1"/>
              <a:t>Allergies</a:t>
            </a:r>
            <a:r>
              <a:rPr lang="cs-CZ" sz="1900" dirty="0"/>
              <a:t>, (užívaná medikace) </a:t>
            </a:r>
            <a:r>
              <a:rPr lang="cs-CZ" sz="1900" dirty="0" err="1"/>
              <a:t>Medications</a:t>
            </a:r>
            <a:r>
              <a:rPr lang="cs-CZ" sz="1900" dirty="0"/>
              <a:t> </a:t>
            </a:r>
            <a:r>
              <a:rPr lang="cs-CZ" sz="1900" dirty="0" err="1"/>
              <a:t>currently</a:t>
            </a:r>
            <a:r>
              <a:rPr lang="cs-CZ" sz="1900" dirty="0"/>
              <a:t> </a:t>
            </a:r>
            <a:r>
              <a:rPr lang="cs-CZ" sz="1900" dirty="0" err="1"/>
              <a:t>used</a:t>
            </a:r>
            <a:r>
              <a:rPr lang="cs-CZ" sz="1900" dirty="0"/>
              <a:t>, (sledované choroby, těhotenství) Past </a:t>
            </a:r>
            <a:r>
              <a:rPr lang="cs-CZ" sz="1900" dirty="0" err="1"/>
              <a:t>illnesses</a:t>
            </a:r>
            <a:r>
              <a:rPr lang="cs-CZ" sz="1900" dirty="0"/>
              <a:t> / </a:t>
            </a:r>
            <a:r>
              <a:rPr lang="cs-CZ" sz="1900" dirty="0" err="1"/>
              <a:t>Pregnancy</a:t>
            </a:r>
            <a:r>
              <a:rPr lang="cs-CZ" sz="1900" dirty="0"/>
              <a:t>, (poslední jídlo) Last </a:t>
            </a:r>
            <a:r>
              <a:rPr lang="cs-CZ" sz="1900" dirty="0" err="1"/>
              <a:t>meal</a:t>
            </a:r>
            <a:r>
              <a:rPr lang="cs-CZ" sz="1900" dirty="0"/>
              <a:t>, (události, okolnosti, </a:t>
            </a:r>
            <a:r>
              <a:rPr lang="cs-CZ" sz="1900" dirty="0" err="1"/>
              <a:t>prostředi</a:t>
            </a:r>
            <a:r>
              <a:rPr lang="cs-CZ" sz="1900" dirty="0"/>
              <a:t> před úrazem) - </a:t>
            </a:r>
            <a:r>
              <a:rPr lang="cs-CZ" sz="1900" dirty="0" err="1"/>
              <a:t>Events</a:t>
            </a:r>
            <a:r>
              <a:rPr lang="cs-CZ" sz="1900" dirty="0"/>
              <a:t> / </a:t>
            </a:r>
            <a:r>
              <a:rPr lang="cs-CZ" sz="1900" dirty="0" err="1"/>
              <a:t>Environment</a:t>
            </a:r>
            <a:r>
              <a:rPr lang="cs-CZ" sz="1900" dirty="0"/>
              <a:t> </a:t>
            </a:r>
            <a:r>
              <a:rPr lang="cs-CZ" sz="1900" dirty="0" err="1"/>
              <a:t>related</a:t>
            </a:r>
            <a:r>
              <a:rPr lang="cs-CZ" sz="1900" dirty="0"/>
              <a:t> to </a:t>
            </a:r>
            <a:r>
              <a:rPr lang="cs-CZ" sz="1900" dirty="0" err="1"/>
              <a:t>injury</a:t>
            </a:r>
            <a:r>
              <a:rPr lang="cs-CZ" sz="1900" dirty="0"/>
              <a:t>)</a:t>
            </a:r>
          </a:p>
          <a:p>
            <a:pPr>
              <a:buFontTx/>
              <a:buChar char="-"/>
            </a:pPr>
            <a:r>
              <a:rPr lang="cs-CZ" sz="3000" dirty="0">
                <a:latin typeface="Arial" pitchFamily="34" charset="0"/>
                <a:cs typeface="Arial" pitchFamily="34" charset="0"/>
              </a:rPr>
              <a:t>f</a:t>
            </a:r>
            <a:r>
              <a:rPr lang="cs-CZ" sz="3000" dirty="0"/>
              <a:t>yzikální vyšetření </a:t>
            </a:r>
            <a:r>
              <a:rPr lang="cs-CZ" sz="3000" dirty="0" err="1"/>
              <a:t>vyšetření</a:t>
            </a:r>
            <a:r>
              <a:rPr lang="cs-CZ" sz="3000" dirty="0"/>
              <a:t> </a:t>
            </a:r>
            <a:r>
              <a:rPr lang="cs-CZ" sz="3000" dirty="0" err="1"/>
              <a:t>kraniokaudálním</a:t>
            </a:r>
            <a:r>
              <a:rPr lang="cs-CZ" sz="3000" dirty="0"/>
              <a:t> směrem - hlava, </a:t>
            </a:r>
            <a:r>
              <a:rPr lang="cs-CZ" sz="3000" dirty="0" err="1"/>
              <a:t>maxilofaciální</a:t>
            </a:r>
            <a:r>
              <a:rPr lang="cs-CZ" sz="3000" dirty="0"/>
              <a:t> struktury, krční páteř, hrudník, břicho, perineum / </a:t>
            </a:r>
            <a:r>
              <a:rPr lang="cs-CZ" sz="3000" dirty="0" err="1"/>
              <a:t>rectum</a:t>
            </a:r>
            <a:r>
              <a:rPr lang="cs-CZ" sz="3000" dirty="0"/>
              <a:t> / vagina, </a:t>
            </a:r>
            <a:r>
              <a:rPr lang="cs-CZ" sz="3000" dirty="0" err="1"/>
              <a:t>muskuloskeletální</a:t>
            </a:r>
            <a:r>
              <a:rPr lang="cs-CZ" sz="3000" dirty="0"/>
              <a:t> systém</a:t>
            </a:r>
          </a:p>
          <a:p>
            <a:pPr>
              <a:buFontTx/>
              <a:buChar char="-"/>
            </a:pPr>
            <a:r>
              <a:rPr lang="cs-CZ" sz="3000" dirty="0"/>
              <a:t>závěrem orientační neurologické vyšetření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10742984" cy="4768865"/>
          </a:xfrm>
        </p:spPr>
        <p:txBody>
          <a:bodyPr>
            <a:normAutofit/>
          </a:bodyPr>
          <a:lstStyle/>
          <a:p>
            <a:r>
              <a:rPr lang="en-US" i="1" dirty="0" err="1"/>
              <a:t>Radiolo</a:t>
            </a:r>
            <a:r>
              <a:rPr lang="cs-CZ" i="1" dirty="0" err="1"/>
              <a:t>gická</a:t>
            </a:r>
            <a:r>
              <a:rPr lang="cs-CZ" i="1" dirty="0"/>
              <a:t> vyšetření</a:t>
            </a:r>
          </a:p>
          <a:p>
            <a:pPr marL="0" indent="0">
              <a:buNone/>
            </a:pPr>
            <a:r>
              <a:rPr lang="cs-CZ" dirty="0"/>
              <a:t>    </a:t>
            </a:r>
            <a:r>
              <a:rPr lang="cs-CZ" sz="2800" i="1" dirty="0"/>
              <a:t>následují po klinickém vyšetření</a:t>
            </a:r>
          </a:p>
          <a:p>
            <a:pPr>
              <a:buFontTx/>
              <a:buChar char="-"/>
            </a:pPr>
            <a:r>
              <a:rPr lang="cs-CZ" sz="2400" dirty="0"/>
              <a:t>vyšetření pro </a:t>
            </a:r>
            <a:r>
              <a:rPr lang="cs-CZ" sz="2400" dirty="0" err="1"/>
              <a:t>traumaprotokol</a:t>
            </a:r>
            <a:r>
              <a:rPr lang="cs-CZ" sz="2400" dirty="0"/>
              <a:t> patří FAST, celotělové CT vyšetření a tzv. „celotělové“ RTG vyšetření</a:t>
            </a:r>
          </a:p>
          <a:p>
            <a:pPr>
              <a:buFontTx/>
              <a:buChar char="-"/>
            </a:pPr>
            <a:r>
              <a:rPr lang="cs-CZ" sz="1800" dirty="0"/>
              <a:t>FAST (</a:t>
            </a:r>
            <a:r>
              <a:rPr lang="cs-CZ" sz="1800" dirty="0" err="1"/>
              <a:t>Focused</a:t>
            </a:r>
            <a:r>
              <a:rPr lang="cs-CZ" sz="1800" dirty="0"/>
              <a:t> </a:t>
            </a:r>
            <a:r>
              <a:rPr lang="cs-CZ" sz="1800" dirty="0" err="1"/>
              <a:t>Assessment</a:t>
            </a:r>
            <a:r>
              <a:rPr lang="cs-CZ" sz="1800" dirty="0"/>
              <a:t> </a:t>
            </a:r>
            <a:r>
              <a:rPr lang="cs-CZ" sz="1800" dirty="0" err="1"/>
              <a:t>with</a:t>
            </a:r>
            <a:r>
              <a:rPr lang="cs-CZ" sz="1800" dirty="0"/>
              <a:t> </a:t>
            </a:r>
            <a:r>
              <a:rPr lang="cs-CZ" sz="1800" dirty="0" err="1"/>
              <a:t>Sonography</a:t>
            </a:r>
            <a:r>
              <a:rPr lang="cs-CZ" sz="1800" dirty="0"/>
              <a:t> </a:t>
            </a:r>
            <a:r>
              <a:rPr lang="cs-CZ" sz="1800" dirty="0" err="1"/>
              <a:t>for</a:t>
            </a:r>
            <a:r>
              <a:rPr lang="cs-CZ" sz="1800" dirty="0"/>
              <a:t> Trauma) - přítomnost volné tekutiny </a:t>
            </a:r>
            <a:r>
              <a:rPr lang="cs-CZ" sz="1800" dirty="0" err="1"/>
              <a:t>perihepaticky</a:t>
            </a:r>
            <a:r>
              <a:rPr lang="cs-CZ" sz="1800" dirty="0"/>
              <a:t> + </a:t>
            </a:r>
            <a:r>
              <a:rPr lang="cs-CZ" sz="1800" dirty="0" err="1"/>
              <a:t>perirenálně</a:t>
            </a:r>
            <a:r>
              <a:rPr lang="cs-CZ" sz="1800" dirty="0"/>
              <a:t>, </a:t>
            </a:r>
            <a:r>
              <a:rPr lang="cs-CZ" sz="1800" dirty="0" err="1"/>
              <a:t>perisplenicky</a:t>
            </a:r>
            <a:r>
              <a:rPr lang="cs-CZ" sz="1800" dirty="0"/>
              <a:t>, v malé pánvi, perikardu + plicních </a:t>
            </a:r>
            <a:r>
              <a:rPr lang="cs-CZ" sz="1800" dirty="0" err="1"/>
              <a:t>bazí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-     celotělové CT (trauma protokol) - nativně mozek a krční páteř, s </a:t>
            </a:r>
            <a:r>
              <a:rPr lang="cs-CZ" sz="1800" dirty="0" err="1"/>
              <a:t>i.v</a:t>
            </a:r>
            <a:r>
              <a:rPr lang="cs-CZ" sz="1800" dirty="0"/>
              <a:t>. kontrastní   </a:t>
            </a:r>
          </a:p>
          <a:p>
            <a:pPr marL="0" indent="0">
              <a:buNone/>
            </a:pPr>
            <a:r>
              <a:rPr lang="cs-CZ" sz="1800" dirty="0"/>
              <a:t>       látkou (v tzv. </a:t>
            </a:r>
            <a:r>
              <a:rPr lang="cs-CZ" sz="1800" dirty="0" err="1"/>
              <a:t>trifázickém</a:t>
            </a:r>
            <a:r>
              <a:rPr lang="cs-CZ" sz="1800" dirty="0"/>
              <a:t> protokolu) zobrazí hrudník, břicho a pánev</a:t>
            </a:r>
            <a:endParaRPr lang="cs-CZ" sz="18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1900" dirty="0"/>
              <a:t>-     „Celotělové“ RTG vyšetření - u oběhově stabilního pacienta, anamnéza  </a:t>
            </a:r>
          </a:p>
          <a:p>
            <a:pPr marL="0" indent="0">
              <a:buNone/>
            </a:pPr>
            <a:r>
              <a:rPr lang="cs-CZ" sz="1900" dirty="0"/>
              <a:t>       vysokoenergetického úrazu, negativní FAST, klinicky bez </a:t>
            </a:r>
            <a:r>
              <a:rPr lang="cs-CZ" sz="1900" dirty="0" err="1"/>
              <a:t>suspekce</a:t>
            </a:r>
            <a:r>
              <a:rPr lang="cs-CZ" sz="1900" dirty="0"/>
              <a:t> na</a:t>
            </a:r>
          </a:p>
          <a:p>
            <a:pPr marL="0" indent="0">
              <a:buNone/>
            </a:pPr>
            <a:r>
              <a:rPr lang="cs-CZ" sz="1900" dirty="0"/>
              <a:t>       nitrobřišní a nitrohrudní poranění</a:t>
            </a:r>
            <a:endParaRPr lang="cs-CZ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2564904"/>
            <a:ext cx="5724128" cy="42930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  <a:endParaRPr lang="cs-CZ" sz="3200" b="1" dirty="0">
              <a:solidFill>
                <a:srgbClr val="0000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00174"/>
            <a:ext cx="8229600" cy="4857784"/>
          </a:xfrm>
        </p:spPr>
        <p:txBody>
          <a:bodyPr>
            <a:normAutofit/>
          </a:bodyPr>
          <a:lstStyle/>
          <a:p>
            <a:r>
              <a:rPr lang="cs-CZ" dirty="0"/>
              <a:t>Filozofie a princip prvního a druhého „úderu“ (</a:t>
            </a:r>
            <a:r>
              <a:rPr lang="cs-CZ" dirty="0" err="1"/>
              <a:t>first</a:t>
            </a:r>
            <a:r>
              <a:rPr lang="cs-CZ" dirty="0"/>
              <a:t> hit, second hit)</a:t>
            </a: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011816" y="634640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10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2996953"/>
            <a:ext cx="5083361" cy="35791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980729"/>
            <a:ext cx="10801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sz="2000" i="1" dirty="0">
                <a:cs typeface="Arial" pitchFamily="34" charset="0"/>
              </a:rPr>
              <a:t>K minimalizaci následků „second hit“ protokoly managementu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Resuscitation</a:t>
            </a:r>
            <a:r>
              <a:rPr lang="cs-CZ" sz="1800" dirty="0">
                <a:solidFill>
                  <a:srgbClr val="FF0000"/>
                </a:solidFill>
              </a:rPr>
              <a:t> (DCR) + </a:t>
            </a: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surgery</a:t>
            </a:r>
            <a:r>
              <a:rPr lang="cs-CZ" sz="1800" dirty="0">
                <a:solidFill>
                  <a:srgbClr val="FF0000"/>
                </a:solidFill>
              </a:rPr>
              <a:t> (DCS) + 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</a:rPr>
              <a:t>                                      </a:t>
            </a:r>
            <a:r>
              <a:rPr lang="cs-CZ" sz="1800" dirty="0" err="1">
                <a:solidFill>
                  <a:srgbClr val="FF0000"/>
                </a:solidFill>
              </a:rPr>
              <a:t>Damage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Control</a:t>
            </a:r>
            <a:r>
              <a:rPr lang="cs-CZ" sz="1800" dirty="0">
                <a:solidFill>
                  <a:srgbClr val="FF0000"/>
                </a:solidFill>
              </a:rPr>
              <a:t> </a:t>
            </a:r>
            <a:r>
              <a:rPr lang="cs-CZ" sz="1800" dirty="0" err="1">
                <a:solidFill>
                  <a:srgbClr val="FF0000"/>
                </a:solidFill>
              </a:rPr>
              <a:t>Orthopaedics</a:t>
            </a:r>
            <a:r>
              <a:rPr lang="cs-CZ" sz="1800" dirty="0">
                <a:solidFill>
                  <a:srgbClr val="FF0000"/>
                </a:solidFill>
              </a:rPr>
              <a:t> (DCO)</a:t>
            </a:r>
            <a:endParaRPr lang="cs-CZ" sz="1800" dirty="0">
              <a:solidFill>
                <a:srgbClr val="FF0000"/>
              </a:solidFill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Resuscitation</a:t>
            </a:r>
            <a:r>
              <a:rPr lang="cs-CZ" sz="2400" dirty="0"/>
              <a:t> (DCR)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řídí anesteziolog, cílem je léčba a prevence rozvoje komplikací </a:t>
            </a:r>
            <a:r>
              <a:rPr lang="cs-CZ" sz="1600" dirty="0" err="1"/>
              <a:t>polytraumatu</a:t>
            </a:r>
            <a:r>
              <a:rPr lang="cs-CZ" sz="1600" dirty="0"/>
              <a:t> →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FF0000"/>
                </a:solidFill>
              </a:rPr>
              <a:t>        „letální triáda“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38603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22</a:t>
            </a:r>
          </a:p>
        </p:txBody>
      </p:sp>
    </p:spTree>
    <p:extLst>
      <p:ext uri="{BB962C8B-B14F-4D97-AF65-F5344CB8AC3E}">
        <p14:creationId xmlns:p14="http://schemas.microsoft.com/office/powerpoint/2010/main" val="403321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30" y="4891567"/>
            <a:ext cx="2361061" cy="164184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764705"/>
            <a:ext cx="10801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surgery</a:t>
            </a:r>
            <a:r>
              <a:rPr lang="cs-CZ" sz="2400" dirty="0"/>
              <a:t> (DCS)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/>
              <a:t>dočasné život zachraňující operace u </a:t>
            </a:r>
            <a:r>
              <a:rPr lang="cs-CZ" sz="1600" dirty="0" err="1"/>
              <a:t>hemodynamicky</a:t>
            </a:r>
            <a:r>
              <a:rPr lang="cs-CZ" sz="1600" dirty="0"/>
              <a:t> nestabilních pacientů, s cílem kontroly    </a:t>
            </a:r>
          </a:p>
          <a:p>
            <a:pPr marL="0" indent="0">
              <a:buNone/>
            </a:pPr>
            <a:r>
              <a:rPr lang="cs-CZ" sz="1600" dirty="0"/>
              <a:t>       krvácení a dekontaminaci dutiny břišní, 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   </a:t>
            </a: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RYCHLOST! - ideálně do 60-90 minut, případný „second </a:t>
            </a:r>
            <a:r>
              <a:rPr lang="cs-CZ" sz="1600" b="1" dirty="0" err="1">
                <a:solidFill>
                  <a:srgbClr val="FF0000"/>
                </a:solidFill>
                <a:latin typeface="Arial"/>
                <a:cs typeface="Arial"/>
              </a:rPr>
              <a:t>look</a:t>
            </a: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“ za 24-48 hodin</a:t>
            </a:r>
          </a:p>
          <a:p>
            <a:pPr marL="0" indent="0">
              <a:buNone/>
            </a:pPr>
            <a:r>
              <a:rPr lang="cs-CZ" sz="2000" dirty="0"/>
              <a:t>- „DCS“ laparotomie → splenektomie, </a:t>
            </a:r>
            <a:r>
              <a:rPr lang="cs-CZ" sz="2000" dirty="0" err="1"/>
              <a:t>perihepatický</a:t>
            </a:r>
            <a:r>
              <a:rPr lang="cs-CZ" sz="2000" dirty="0"/>
              <a:t> </a:t>
            </a:r>
            <a:r>
              <a:rPr lang="cs-CZ" sz="2000" dirty="0" err="1"/>
              <a:t>packing</a:t>
            </a:r>
            <a:r>
              <a:rPr lang="cs-CZ" sz="2000" dirty="0"/>
              <a:t>, </a:t>
            </a:r>
            <a:r>
              <a:rPr lang="cs-CZ" sz="2000" dirty="0" err="1"/>
              <a:t>staplerová</a:t>
            </a:r>
            <a:r>
              <a:rPr lang="cs-CZ" sz="2000" dirty="0"/>
              <a:t> resekce střev, </a:t>
            </a:r>
            <a:r>
              <a:rPr lang="cs-CZ" sz="2000" dirty="0" err="1"/>
              <a:t>Pringleho</a:t>
            </a:r>
            <a:r>
              <a:rPr lang="cs-CZ" sz="2000" dirty="0"/>
              <a:t> manévr, nefrektomie…   </a:t>
            </a:r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500" dirty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96" y="3130592"/>
            <a:ext cx="2376264" cy="17131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25" y="3284985"/>
            <a:ext cx="2232248" cy="23624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56" y="3413761"/>
            <a:ext cx="3605952" cy="223368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5400" y="3284985"/>
            <a:ext cx="220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Perihepatický</a:t>
            </a:r>
            <a:r>
              <a:rPr lang="cs-CZ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cs-CZ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packing</a:t>
            </a:r>
            <a:endParaRPr lang="cs-CZ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26310" y="5664929"/>
            <a:ext cx="2645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Pringleho</a:t>
            </a:r>
            <a:r>
              <a:rPr lang="cs-CZ" sz="2000" b="1" dirty="0">
                <a:solidFill>
                  <a:srgbClr val="0070C0"/>
                </a:solidFill>
                <a:latin typeface="Arial" panose="020B0604020202020204" pitchFamily="34" charset="0"/>
              </a:rPr>
              <a:t> manévr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995038" y="2934615"/>
            <a:ext cx="431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latin typeface="Arial" panose="020B0604020202020204" pitchFamily="34" charset="0"/>
              </a:rPr>
              <a:t>Staplerová</a:t>
            </a:r>
            <a:r>
              <a:rPr lang="cs-CZ" sz="2400" b="1" dirty="0">
                <a:latin typeface="Arial" panose="020B0604020202020204" pitchFamily="34" charset="0"/>
              </a:rPr>
              <a:t> resekce střeva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256682" y="4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18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256682" y="6164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46789" y="6164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400256" y="564744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20</a:t>
            </a:r>
          </a:p>
        </p:txBody>
      </p:sp>
    </p:spTree>
    <p:extLst>
      <p:ext uri="{BB962C8B-B14F-4D97-AF65-F5344CB8AC3E}">
        <p14:creationId xmlns:p14="http://schemas.microsoft.com/office/powerpoint/2010/main" val="3584762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80729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/>
              <a:t>Damage</a:t>
            </a:r>
            <a:r>
              <a:rPr lang="cs-CZ" sz="2400" dirty="0"/>
              <a:t> </a:t>
            </a:r>
            <a:r>
              <a:rPr lang="cs-CZ" sz="2400" dirty="0" err="1"/>
              <a:t>Control</a:t>
            </a:r>
            <a:r>
              <a:rPr lang="cs-CZ" sz="2400" dirty="0"/>
              <a:t> </a:t>
            </a:r>
            <a:r>
              <a:rPr lang="cs-CZ" sz="2400" dirty="0" err="1"/>
              <a:t>Orthopaedics</a:t>
            </a:r>
            <a:r>
              <a:rPr lang="cs-CZ" sz="2400" dirty="0"/>
              <a:t> (DCO)</a:t>
            </a:r>
            <a:endParaRPr lang="cs-CZ" sz="24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3 fáze, cílem je ošetřit skeletární i </a:t>
            </a:r>
            <a:r>
              <a:rPr lang="cs-CZ" sz="1800" dirty="0" err="1"/>
              <a:t>měkotkáňové</a:t>
            </a:r>
            <a:r>
              <a:rPr lang="cs-CZ" sz="1800" dirty="0"/>
              <a:t> poranění končetin, dokončení traumatické amputace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1. </a:t>
            </a:r>
            <a:r>
              <a:rPr lang="cs-CZ" sz="1600" dirty="0" err="1">
                <a:solidFill>
                  <a:srgbClr val="FF0000"/>
                </a:solidFill>
              </a:rPr>
              <a:t>emergentní</a:t>
            </a:r>
            <a:r>
              <a:rPr lang="cs-CZ" sz="1600" dirty="0">
                <a:solidFill>
                  <a:srgbClr val="FF0000"/>
                </a:solidFill>
              </a:rPr>
              <a:t> / resuscitační fáze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FF0000"/>
                </a:solidFill>
              </a:rPr>
              <a:t>kontrola krvácení, chirurgická stabilizace </a:t>
            </a:r>
            <a:r>
              <a:rPr lang="cs-CZ" sz="1600" dirty="0" err="1">
                <a:solidFill>
                  <a:srgbClr val="FF0000"/>
                </a:solidFill>
              </a:rPr>
              <a:t>exsanguinace</a:t>
            </a:r>
            <a:r>
              <a:rPr lang="cs-CZ" sz="1600" dirty="0">
                <a:solidFill>
                  <a:srgbClr val="FF0000"/>
                </a:solidFill>
              </a:rPr>
              <a:t> oblasti </a:t>
            </a:r>
            <a:r>
              <a:rPr lang="cs-CZ" sz="1600" dirty="0" err="1">
                <a:solidFill>
                  <a:srgbClr val="FF0000"/>
                </a:solidFill>
              </a:rPr>
              <a:t>páneve</a:t>
            </a:r>
            <a:r>
              <a:rPr lang="cs-CZ" sz="1600" dirty="0">
                <a:solidFill>
                  <a:srgbClr val="FF0000"/>
                </a:solidFill>
              </a:rPr>
              <a:t>, dokončení amputací</a:t>
            </a:r>
          </a:p>
          <a:p>
            <a:pPr marL="0" indent="0">
              <a:buNone/>
            </a:pPr>
            <a:r>
              <a:rPr lang="cs-CZ" sz="1600" dirty="0"/>
              <a:t>2. urgentní fáze (do 12 hodin po poranění) </a:t>
            </a:r>
          </a:p>
          <a:p>
            <a:pPr marL="0" indent="0">
              <a:buNone/>
            </a:pPr>
            <a:r>
              <a:rPr lang="cs-CZ" sz="1600" dirty="0"/>
              <a:t>stabilizace fraktur zejména dlouhých kostí, </a:t>
            </a:r>
            <a:r>
              <a:rPr lang="cs-CZ" sz="1600" dirty="0" err="1"/>
              <a:t>debridement</a:t>
            </a:r>
            <a:r>
              <a:rPr lang="cs-CZ" sz="1600" dirty="0"/>
              <a:t> ran, </a:t>
            </a:r>
            <a:r>
              <a:rPr lang="cs-CZ" sz="1600" dirty="0" err="1"/>
              <a:t>kompartment</a:t>
            </a:r>
            <a:r>
              <a:rPr lang="cs-CZ" sz="1600" dirty="0"/>
              <a:t> syndrom → </a:t>
            </a:r>
            <a:r>
              <a:rPr lang="cs-CZ" sz="1600" dirty="0" err="1"/>
              <a:t>fasciotomie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/>
              <a:t>3. elektivní fáze (nad 24 hodin po poranění) </a:t>
            </a:r>
          </a:p>
          <a:p>
            <a:pPr marL="0" indent="0">
              <a:buNone/>
            </a:pPr>
            <a:r>
              <a:rPr lang="cs-CZ" sz="1600" dirty="0"/>
              <a:t>operační stabilizace fraktur horních končetin, konverze zevních fixátorů na vnitřní fixaci, definitivní ošetření nitrokloubních a </a:t>
            </a:r>
            <a:r>
              <a:rPr lang="cs-CZ" sz="1600" dirty="0" err="1"/>
              <a:t>měkkotkáňových</a:t>
            </a:r>
            <a:r>
              <a:rPr lang="cs-CZ" sz="1600" dirty="0"/>
              <a:t> poranění </a:t>
            </a:r>
          </a:p>
          <a:p>
            <a:pPr marL="0" indent="0">
              <a:buNone/>
            </a:pPr>
            <a:r>
              <a:rPr lang="cs-CZ" sz="1500" dirty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5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7" y="2708920"/>
            <a:ext cx="5444075" cy="40830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44" y="26252"/>
            <a:ext cx="5444075" cy="40830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320136" y="332657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</a:rPr>
              <a:t>Techniky DCO: </a:t>
            </a:r>
            <a:r>
              <a:rPr lang="cs-CZ" dirty="0">
                <a:latin typeface="Arial" panose="020B0604020202020204" pitchFamily="34" charset="0"/>
              </a:rPr>
              <a:t>zevní fixace, ošetření měkkých tkání a krytí defektu dočasným kožním krytem.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33740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23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79085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24</a:t>
            </a:r>
          </a:p>
        </p:txBody>
      </p:sp>
    </p:spTree>
    <p:extLst>
      <p:ext uri="{BB962C8B-B14F-4D97-AF65-F5344CB8AC3E}">
        <p14:creationId xmlns:p14="http://schemas.microsoft.com/office/powerpoint/2010/main" val="771465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i="1" dirty="0" err="1">
                <a:solidFill>
                  <a:srgbClr val="0000DC"/>
                </a:solidFill>
              </a:rPr>
              <a:t>Take</a:t>
            </a:r>
            <a:r>
              <a:rPr lang="cs-CZ" sz="3600" b="1" i="1" dirty="0">
                <a:solidFill>
                  <a:srgbClr val="0000DC"/>
                </a:solidFill>
              </a:rPr>
              <a:t> </a:t>
            </a:r>
            <a:r>
              <a:rPr lang="cs-CZ" sz="3600" b="1" i="1" dirty="0" err="1">
                <a:solidFill>
                  <a:srgbClr val="0000DC"/>
                </a:solidFill>
              </a:rPr>
              <a:t>home</a:t>
            </a:r>
            <a:r>
              <a:rPr lang="cs-CZ" sz="3600" b="1" i="1" dirty="0">
                <a:solidFill>
                  <a:srgbClr val="0000DC"/>
                </a:solidFill>
              </a:rPr>
              <a:t> </a:t>
            </a:r>
            <a:r>
              <a:rPr lang="cs-CZ" sz="3600" b="1" i="1" dirty="0" err="1">
                <a:solidFill>
                  <a:srgbClr val="0000DC"/>
                </a:solidFill>
              </a:rPr>
              <a:t>message</a:t>
            </a:r>
            <a:r>
              <a:rPr lang="cs-CZ" sz="3600" b="1" i="1" dirty="0">
                <a:solidFill>
                  <a:srgbClr val="0000DC"/>
                </a:solidFill>
              </a:rPr>
              <a:t>:</a:t>
            </a:r>
            <a:endParaRPr lang="cs-CZ" sz="3600" dirty="0">
              <a:solidFill>
                <a:srgbClr val="0000DC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00201"/>
            <a:ext cx="1144927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dirty="0"/>
              <a:t>Trauma je nejvýznamnější příčina morbidity a mortality jedinců mladších 45 let</a:t>
            </a:r>
          </a:p>
          <a:p>
            <a:r>
              <a:rPr lang="cs-CZ" i="1" dirty="0"/>
              <a:t>„</a:t>
            </a:r>
            <a:r>
              <a:rPr lang="cs-CZ" i="1" dirty="0" err="1"/>
              <a:t>Trimodální</a:t>
            </a:r>
            <a:r>
              <a:rPr lang="cs-CZ" i="1" dirty="0"/>
              <a:t> distribuci úmrtí“</a:t>
            </a:r>
          </a:p>
          <a:p>
            <a:r>
              <a:rPr lang="cs-CZ" dirty="0"/>
              <a:t>Jako prediktory morbidity a mortality a některých terapeutických postupů slouží skórovací systémy</a:t>
            </a:r>
          </a:p>
          <a:p>
            <a:r>
              <a:rPr lang="cs-CZ" dirty="0" err="1"/>
              <a:t>Polytrauma</a:t>
            </a:r>
            <a:r>
              <a:rPr lang="cs-CZ" dirty="0"/>
              <a:t> - 4 patologické cykly, které bez adekvátní léčby rezultují v tzv. „letální triádu“ </a:t>
            </a:r>
          </a:p>
          <a:p>
            <a:r>
              <a:rPr lang="cs-CZ" dirty="0"/>
              <a:t>Vyšetření a ošetření v první fází využívá ATSL postupu s rychlou identifikací život ohrožujících stavů</a:t>
            </a:r>
          </a:p>
          <a:p>
            <a:r>
              <a:rPr lang="cs-CZ" dirty="0"/>
              <a:t>Princip ošetření nestabilního pacienta spočívá v užití postupů „</a:t>
            </a: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“</a:t>
            </a:r>
          </a:p>
          <a:p>
            <a:r>
              <a:rPr lang="cs-CZ" dirty="0"/>
              <a:t>Cílem veškerého snažení je především zastavit krvácení, nahradit objem ztracené krve včetně koagulačních faktorů, zajistit maximální možnou </a:t>
            </a:r>
            <a:r>
              <a:rPr lang="cs-CZ" dirty="0" err="1"/>
              <a:t>perfůzi</a:t>
            </a:r>
            <a:r>
              <a:rPr lang="cs-CZ" dirty="0"/>
              <a:t> orgánů okysličenou krví</a:t>
            </a:r>
          </a:p>
          <a:p>
            <a:pPr marL="72000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1116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476673"/>
            <a:ext cx="8229600" cy="564949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Seznam obrázků: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1 - Světová distribuce mortality dle příčiny poranění: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Polytrauma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- Krtička, Ira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Trimodální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distribuce úmrtí: https://aneskey.com/wp-content/uploads/2016/07/B9780323044189500059_gr1.jpg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3 - AIS + ISS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https://www.researchgate.net/profile/Luis-Da-Luz-Md-Msc/publication/304039518/figure/tbl2/AS:668787321884672@1536462731054/The-Injury-Severity-Score.png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4 - GCS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https://www.researchgate.net/profile/Alexander-Olsen-2/publication/272176279/figure/tbl1/AS:614212829188110@1523451158818/Glasgow-coma-scale-GCS.png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5 - MESS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https://www.researchgate.net/publication/334845740/figure/tbl1/AS:789570488647683@1565259682581/Mangled-Extremity-Severity-Score-MESS.png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6 - „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Triad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“:  https://image.slidesharecdn.com/finaldco-copy-140918173200-phpapp01/95/damage-control-orthopaedics-dco-19-638.jpg?cb=1411061695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7 - SIRS + CARS v čase: https://lh3.googleusercontent.com/proxy/lg4_S3YdOWVZW7-R41fCQ6i7gUqVtIhdwQ-u3Dyy_UNNNxmkMUVA36292_y_bj2BimHccRAxnGEVwHdLGuvzim7e7vxQOwxlDCaj1XKSDUvTlOm8rgOrcqZGFg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8 - Vliv SIRS/CARS: https://www.researchgate.net/publication/290453949/figure/fig2/AS:342352532131844@1458634612469/SIRS-CARS-model-of-the-inflammatory-response-in-sepsis-adapted-from-40-This-biphasic.png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9 -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+ second „hit“: https://1.bp.blogspot.com/-1gi2NRUGt_0/WLvNU0-5IuI/AAAAAAAAC7Q/-CCTOgXmgM45mNy6UC40H2ebYK1CLSiagCLcB/s1600/Screen%2BShot%2B2017-03-05%2Bat%2B2.02.45%2BPM.png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10 - SIRS + „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“ https://slideplayer.com/slide/2803779/10/images/8/Two+Hit+Model+MOF+MOF+Infection+Severe+SISI+Moderate+SIRS+Moderate.jpg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11 - Předsunutí dolní čelisti: https://lh3.googleusercontent.com/proxy/49HnskXl7BNJAonkqVyGjVrr4TOZ7a8IMmtzjiXTzv8g4FWijRhKFS6Xqqg9S9TgfPZujOyl12fVo21Es3Al5lI5E1oh3mOkgwKi-nlMhgrL9xoxxaPErUEVrv1N2oozfHO6j1Yo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12 - Užití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CombiTube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 						                https://i0.wp.com/aneskey.com/wp-content/uploads/2017/04/B9781437727647000270_f027-011af-9781437727647.jpg?fit=650%2C428&amp;ssl=1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13 - Tenzní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pneumothorax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https://cdn.lecturio.com/assets/Tension-pneumothorax-1200x770.png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14 -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Thorakostomie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					             https://www.researchgate.net/profile/Mahmut-Tokur-2/publication/291138260/figure/fig2/AS:320579505803265@1453443518936/Schematic-presentation-of-tube-thoracostomy-A-While-the-patient-is-in-straight_Q320.jpg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15 - Pánevní pás: https://europepmc.org/articles/PMC6434492/bin/gr3.jpg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16 - Turniket: https://www.promednor.no/wp-content/uploads/2019/04/Amputation-Tourniquet-8-1-of-1-no-tourniquet.jpg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17 - Trakční dlaha: https://docplayer.cz/docs-images/92/109378119/images/27-3.jpg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18 -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Perihepatický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packikng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https://basicmedicalkey.com/wp-content/uploads/2017/03/B9780702044816000170_f17-01-9780702044816-1.jpg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19 -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Perihepatický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packing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https://abdominalkey.com/wp-content/uploads/2016/10/A304811_1_En_16_Fig11_HTML.jpg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20 - Uzávěr střeva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staplerem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https://files.brief.vet/migration/article/46432/gi-anastomosis_step-4-46432-article.png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21 -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Pringleho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manévr: https://upload.wikimedia.org/wikipedia/commons/thumb/c/c7/Pringle_manoeuvre_EN.svg/1200px-Pringle_manoeuvre_EN.svg.png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22 - https://www.myamericannurse.com/wp-content/uploads/2019/07/transfusion-featured.jpg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23 - Stabilizace devastačního poranění dolní končetiny zevní fixací: my archive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24 - Krytí kožního defektu při devastačním poranění dočasným kožním krytem: my archive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9642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Mechanismus úrazu: distribuce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1417639"/>
            <a:ext cx="5634885" cy="49760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904312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368141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Definice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/>
              <a:t>Polytrauma</a:t>
            </a:r>
            <a:r>
              <a:rPr lang="cs-CZ" i="1" dirty="0"/>
              <a:t> - </a:t>
            </a:r>
            <a:r>
              <a:rPr lang="cs-CZ" sz="2000" dirty="0"/>
              <a:t>současné poranění nejméně dvou tělesných systémů, z nichž postižení alespoň jednoho z nich nebo jejich kombinace ohrožují základní životní funkce</a:t>
            </a:r>
            <a:endParaRPr lang="cs-CZ" sz="2000" i="1" dirty="0"/>
          </a:p>
          <a:p>
            <a:pPr marL="0" indent="0">
              <a:buNone/>
            </a:pPr>
            <a:r>
              <a:rPr lang="cs-CZ" i="1" dirty="0"/>
              <a:t>Sdružené poranění</a:t>
            </a:r>
            <a:r>
              <a:rPr lang="cs-CZ" b="1" dirty="0"/>
              <a:t> - </a:t>
            </a:r>
            <a:r>
              <a:rPr lang="cs-CZ" sz="2000" dirty="0"/>
              <a:t>poranění dvou a více orgánových systémů, které přímo neohrožuje život těžce poraněného</a:t>
            </a:r>
            <a:endParaRPr lang="cs-CZ" sz="2000" b="1" dirty="0"/>
          </a:p>
          <a:p>
            <a:pPr marL="0" indent="0">
              <a:buNone/>
            </a:pPr>
            <a:r>
              <a:rPr lang="cs-CZ" i="1" dirty="0"/>
              <a:t>Mnohočetné poranění - </a:t>
            </a:r>
            <a:r>
              <a:rPr lang="cs-CZ" sz="2000" dirty="0"/>
              <a:t>vícero poranění jednoho systému, které není přímo život ohrožující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200" i="1" dirty="0"/>
              <a:t>tělesné systémy: hrudník, břicho + orgány malé pánve, pánevní kruh + končetiny, všechny měkké tkáně, hlava + krk, obličej</a:t>
            </a:r>
            <a:endParaRPr lang="cs-CZ" sz="2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6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57299"/>
            <a:ext cx="8229600" cy="4797465"/>
          </a:xfrm>
        </p:spPr>
        <p:txBody>
          <a:bodyPr>
            <a:normAutofit/>
          </a:bodyPr>
          <a:lstStyle/>
          <a:p>
            <a:r>
              <a:rPr lang="cs-CZ" i="1" dirty="0" err="1"/>
              <a:t>Trimodální</a:t>
            </a:r>
            <a:r>
              <a:rPr lang="cs-CZ" i="1" dirty="0"/>
              <a:t> distribuce úmrtí u </a:t>
            </a:r>
            <a:r>
              <a:rPr lang="cs-CZ" i="1" dirty="0" err="1"/>
              <a:t>polytraumatu</a:t>
            </a:r>
            <a:endParaRPr lang="cs-CZ" i="1" dirty="0"/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Bezprostřední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Časná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Pozdní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636912"/>
            <a:ext cx="4248472" cy="34012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51784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57164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Skórovací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57299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>
                <a:cs typeface="Arial" pitchFamily="34" charset="0"/>
              </a:rPr>
              <a:t>      </a:t>
            </a:r>
            <a:endParaRPr lang="cs-CZ" sz="1800" dirty="0">
              <a:cs typeface="Arial" pitchFamily="34" charset="0"/>
            </a:endParaRPr>
          </a:p>
          <a:p>
            <a:r>
              <a:rPr lang="cs-CZ" sz="1400" i="1" dirty="0"/>
              <a:t>Glasgow </a:t>
            </a:r>
            <a:r>
              <a:rPr lang="cs-CZ" sz="1400" i="1" dirty="0" err="1"/>
              <a:t>Coma</a:t>
            </a:r>
            <a:r>
              <a:rPr lang="cs-CZ" sz="1400" i="1" dirty="0"/>
              <a:t> </a:t>
            </a:r>
            <a:r>
              <a:rPr lang="cs-CZ" sz="1400" i="1" dirty="0" err="1"/>
              <a:t>Scale</a:t>
            </a:r>
            <a:r>
              <a:rPr lang="cs-CZ" sz="1400" i="1" dirty="0"/>
              <a:t> - GCS</a:t>
            </a:r>
          </a:p>
          <a:p>
            <a:endParaRPr lang="cs-CZ" sz="1400" i="1" dirty="0">
              <a:cs typeface="Arial" pitchFamily="34" charset="0"/>
            </a:endParaRPr>
          </a:p>
          <a:p>
            <a:r>
              <a:rPr lang="cs-CZ" sz="1400" i="1" dirty="0" err="1"/>
              <a:t>Mangled</a:t>
            </a:r>
            <a:r>
              <a:rPr lang="cs-CZ" sz="1400" i="1" dirty="0"/>
              <a:t> extremity </a:t>
            </a:r>
            <a:r>
              <a:rPr lang="cs-CZ" sz="1400" i="1" dirty="0" err="1"/>
              <a:t>severity</a:t>
            </a:r>
            <a:r>
              <a:rPr lang="cs-CZ" sz="1400" i="1" dirty="0"/>
              <a:t> </a:t>
            </a:r>
            <a:r>
              <a:rPr lang="cs-CZ" sz="1400" i="1" dirty="0" err="1"/>
              <a:t>score</a:t>
            </a:r>
            <a:r>
              <a:rPr lang="cs-CZ" sz="1400" i="1" dirty="0"/>
              <a:t> - MESS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360" y="1769047"/>
            <a:ext cx="3556091" cy="39453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91" y="3356992"/>
            <a:ext cx="4399618" cy="27691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919536" y="29249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996330" y="12329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381458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7"/>
            <a:ext cx="8229600" cy="4697427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endParaRPr lang="cs-CZ" i="1" dirty="0"/>
          </a:p>
          <a:p>
            <a:r>
              <a:rPr lang="cs-CZ" i="1" dirty="0" err="1"/>
              <a:t>Koagulopatie</a:t>
            </a:r>
            <a:endParaRPr lang="cs-CZ" i="1" dirty="0"/>
          </a:p>
          <a:p>
            <a:endParaRPr lang="cs-CZ" i="1" dirty="0"/>
          </a:p>
          <a:p>
            <a:r>
              <a:rPr lang="cs-CZ" i="1" dirty="0"/>
              <a:t>Hypotermie</a:t>
            </a:r>
          </a:p>
          <a:p>
            <a:endParaRPr lang="cs-CZ" i="1" dirty="0"/>
          </a:p>
          <a:p>
            <a:r>
              <a:rPr lang="cs-CZ" i="1" dirty="0"/>
              <a:t>Zánětlivá reakce organismu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04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14423"/>
            <a:ext cx="8229600" cy="4911741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pPr marL="0" indent="0">
              <a:buNone/>
            </a:pPr>
            <a:r>
              <a:rPr lang="cs-CZ" sz="2400" dirty="0"/>
              <a:t>akutní ztráta 25% cirkulujícího </a:t>
            </a:r>
            <a:r>
              <a:rPr lang="cs-CZ" sz="2400" dirty="0" err="1"/>
              <a:t>volumu</a:t>
            </a:r>
            <a:r>
              <a:rPr lang="cs-CZ" sz="2400" dirty="0"/>
              <a:t> krve </a:t>
            </a:r>
          </a:p>
          <a:p>
            <a:pPr marL="0" indent="0">
              <a:buNone/>
            </a:pPr>
            <a:r>
              <a:rPr lang="cs-CZ" sz="2400" dirty="0"/>
              <a:t>- centralizace krevního oběhu</a:t>
            </a:r>
          </a:p>
          <a:p>
            <a:pPr marL="0" indent="0">
              <a:buNone/>
            </a:pPr>
            <a:r>
              <a:rPr lang="cs-CZ" sz="2400" dirty="0"/>
              <a:t>- hypotenze (STK &lt; 90 mm </a:t>
            </a:r>
            <a:r>
              <a:rPr lang="cs-CZ" sz="2400" dirty="0" err="1"/>
              <a:t>Hg</a:t>
            </a:r>
            <a:r>
              <a:rPr lang="cs-CZ" sz="2400" dirty="0"/>
              <a:t>), tachykardie,</a:t>
            </a:r>
          </a:p>
          <a:p>
            <a:pPr marL="0" indent="0">
              <a:buNone/>
            </a:pPr>
            <a:r>
              <a:rPr lang="cs-CZ" sz="2400" dirty="0"/>
              <a:t>- porucha prokrvení periferie, t</a:t>
            </a:r>
            <a:r>
              <a:rPr lang="en-US" sz="2400" dirty="0" err="1"/>
              <a:t>achypn</a:t>
            </a:r>
            <a:r>
              <a:rPr lang="cs-CZ" sz="2400" dirty="0" err="1"/>
              <a:t>oe</a:t>
            </a:r>
            <a:br>
              <a:rPr lang="cs-CZ" sz="2400" dirty="0"/>
            </a:br>
            <a:r>
              <a:rPr lang="cs-CZ" sz="2400" dirty="0"/>
              <a:t>- o</a:t>
            </a:r>
            <a:r>
              <a:rPr lang="en-US" sz="2400" dirty="0" err="1"/>
              <a:t>liguri</a:t>
            </a:r>
            <a:r>
              <a:rPr lang="cs-CZ" sz="2400" dirty="0"/>
              <a:t>e (diuréza ˂ 25 ml ½ hod.)</a:t>
            </a:r>
          </a:p>
          <a:p>
            <a:pPr marL="0" indent="0">
              <a:buNone/>
            </a:pPr>
            <a:r>
              <a:rPr lang="cs-CZ" sz="2400" dirty="0" err="1"/>
              <a:t>Algowerův</a:t>
            </a:r>
            <a:r>
              <a:rPr lang="cs-CZ" sz="2400" dirty="0"/>
              <a:t> šokový index (ASI)  - ASI </a:t>
            </a:r>
            <a:r>
              <a:rPr lang="en-US" sz="2400" dirty="0"/>
              <a:t>&lt; 1 </a:t>
            </a:r>
            <a:r>
              <a:rPr lang="cs-CZ" sz="2400" dirty="0"/>
              <a:t>- normální stav</a:t>
            </a:r>
          </a:p>
          <a:p>
            <a:pPr marL="0" indent="0">
              <a:buNone/>
            </a:pPr>
            <a:r>
              <a:rPr lang="cs-CZ" sz="2400" dirty="0"/>
              <a:t>				    ASI = </a:t>
            </a:r>
            <a:r>
              <a:rPr lang="en-US" sz="2400" dirty="0"/>
              <a:t>1.0 </a:t>
            </a:r>
            <a:r>
              <a:rPr lang="cs-CZ" sz="2400" dirty="0"/>
              <a:t>- hrozící šok</a:t>
            </a:r>
          </a:p>
          <a:p>
            <a:pPr marL="0" indent="0">
              <a:buNone/>
            </a:pPr>
            <a:r>
              <a:rPr lang="cs-CZ" sz="2400" dirty="0"/>
              <a:t>				    ASI = </a:t>
            </a:r>
            <a:r>
              <a:rPr lang="en-US" sz="2400" dirty="0"/>
              <a:t>1.2 </a:t>
            </a:r>
            <a:r>
              <a:rPr lang="cs-CZ" sz="2400" dirty="0"/>
              <a:t>- lehký šok</a:t>
            </a:r>
          </a:p>
          <a:p>
            <a:pPr marL="0" indent="0">
              <a:buNone/>
            </a:pPr>
            <a:r>
              <a:rPr lang="cs-CZ" sz="2400" dirty="0"/>
              <a:t>	 			    ASI = </a:t>
            </a:r>
            <a:r>
              <a:rPr lang="en-US" sz="2400" dirty="0"/>
              <a:t>1.5 </a:t>
            </a:r>
            <a:r>
              <a:rPr lang="cs-CZ" sz="2400" dirty="0"/>
              <a:t>- středně těžký šok</a:t>
            </a:r>
          </a:p>
          <a:p>
            <a:pPr marL="0" indent="0">
              <a:buNone/>
            </a:pPr>
            <a:r>
              <a:rPr lang="cs-CZ" sz="2400" dirty="0"/>
              <a:t>				    ASI </a:t>
            </a:r>
            <a:r>
              <a:rPr lang="en-US" sz="2400" dirty="0"/>
              <a:t>&gt; 2 </a:t>
            </a:r>
            <a:r>
              <a:rPr lang="cs-CZ" sz="2400" dirty="0"/>
              <a:t>- těžký šok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sk-SK" sz="2000" dirty="0"/>
          </a:p>
          <a:p>
            <a:endParaRPr lang="sk-SK" sz="2000" dirty="0"/>
          </a:p>
          <a:p>
            <a:pPr mar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85861"/>
            <a:ext cx="8229600" cy="4840303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pPr marL="0" indent="0">
              <a:buNone/>
            </a:pPr>
            <a:r>
              <a:rPr lang="cs-CZ" sz="2600" dirty="0"/>
              <a:t>3 stupně šoku</a:t>
            </a:r>
          </a:p>
          <a:p>
            <a:pPr>
              <a:buFontTx/>
              <a:buChar char="-"/>
            </a:pPr>
            <a:r>
              <a:rPr lang="cs-CZ" sz="2200" i="1" dirty="0"/>
              <a:t>mírný: </a:t>
            </a:r>
            <a:r>
              <a:rPr lang="cs-CZ" sz="2200" dirty="0"/>
              <a:t>ztráta cca 10- 20 % cirkulujícího objemu</a:t>
            </a:r>
          </a:p>
          <a:p>
            <a:pPr>
              <a:buFontTx/>
              <a:buChar char="-"/>
            </a:pPr>
            <a:r>
              <a:rPr lang="cs-CZ" sz="2200" i="1" dirty="0"/>
              <a:t>střední: </a:t>
            </a:r>
            <a:r>
              <a:rPr lang="cs-CZ" sz="2200" dirty="0"/>
              <a:t>ztráta cca 20- 40 % cirkulujícího objemu </a:t>
            </a:r>
          </a:p>
          <a:p>
            <a:pPr>
              <a:buFontTx/>
              <a:buChar char="-"/>
            </a:pPr>
            <a:r>
              <a:rPr lang="cs-CZ" sz="2200" i="1" dirty="0"/>
              <a:t>těžký: </a:t>
            </a:r>
            <a:r>
              <a:rPr lang="cs-CZ" sz="2200" dirty="0"/>
              <a:t>ztráta </a:t>
            </a:r>
            <a:r>
              <a:rPr lang="en-US" sz="2200" dirty="0"/>
              <a:t>&gt; </a:t>
            </a:r>
            <a:r>
              <a:rPr lang="cs-CZ" sz="2200" dirty="0"/>
              <a:t>40 % cirkulujícího objemu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Cílem terapie je zastavit krvácení, zajistit </a:t>
            </a:r>
            <a:r>
              <a:rPr lang="cs-CZ" sz="2600" dirty="0" err="1">
                <a:solidFill>
                  <a:srgbClr val="FF0000"/>
                </a:solidFill>
              </a:rPr>
              <a:t>perfůzi</a:t>
            </a:r>
            <a:r>
              <a:rPr lang="cs-CZ" sz="2600" dirty="0">
                <a:solidFill>
                  <a:srgbClr val="FF0000"/>
                </a:solidFill>
              </a:rPr>
              <a:t> orgánů, nahradit objem ztracené krve </a:t>
            </a:r>
          </a:p>
          <a:p>
            <a:pPr marL="0" indent="0">
              <a:buNone/>
            </a:pPr>
            <a:r>
              <a:rPr lang="cs-CZ" sz="2600" dirty="0">
                <a:solidFill>
                  <a:srgbClr val="FF0000"/>
                </a:solidFill>
              </a:rPr>
              <a:t>„</a:t>
            </a:r>
            <a:r>
              <a:rPr lang="cs-CZ" sz="2600" dirty="0" err="1">
                <a:solidFill>
                  <a:srgbClr val="FF0000"/>
                </a:solidFill>
              </a:rPr>
              <a:t>Trigger</a:t>
            </a:r>
            <a:r>
              <a:rPr lang="cs-CZ" sz="2600" dirty="0">
                <a:solidFill>
                  <a:srgbClr val="FF0000"/>
                </a:solidFill>
              </a:rPr>
              <a:t>“ pro podání transfuze krve je hodnota HGB 70-90 g/l (</a:t>
            </a:r>
            <a:r>
              <a:rPr lang="cs-CZ" sz="2600" dirty="0" err="1">
                <a:solidFill>
                  <a:srgbClr val="FF0000"/>
                </a:solidFill>
              </a:rPr>
              <a:t>kraniotraumata</a:t>
            </a:r>
            <a:r>
              <a:rPr lang="cs-CZ" sz="2600" dirty="0">
                <a:solidFill>
                  <a:srgbClr val="FF0000"/>
                </a:solidFill>
              </a:rPr>
              <a:t> - HGB 90-100 g/l).</a:t>
            </a:r>
          </a:p>
          <a:p>
            <a:pPr marL="0" indent="0">
              <a:buNone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2563</TotalTime>
  <Words>2059</Words>
  <Application>Microsoft Office PowerPoint</Application>
  <PresentationFormat>Širokoúhlá obrazovka</PresentationFormat>
  <Paragraphs>276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Polytrauma</vt:lpstr>
      <vt:lpstr>Úvod:  </vt:lpstr>
      <vt:lpstr>Mechanismus úrazu: distribuce</vt:lpstr>
      <vt:lpstr>Definice</vt:lpstr>
      <vt:lpstr>Definice</vt:lpstr>
      <vt:lpstr>Skórovací systémy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„Letální triáda“</vt:lpstr>
      <vt:lpstr>Vyšetření:</vt:lpstr>
      <vt:lpstr>Primární zhodnocení - ABCDE</vt:lpstr>
      <vt:lpstr>Primární zhodnocení - ABCDE</vt:lpstr>
      <vt:lpstr>Primární zhodnocení - ABCDE</vt:lpstr>
      <vt:lpstr>Primární zhodnocení - ABCDE</vt:lpstr>
      <vt:lpstr>Vyšetření:</vt:lpstr>
      <vt:lpstr>Vyšetření:</vt:lpstr>
      <vt:lpstr>Management:</vt:lpstr>
      <vt:lpstr>Management:</vt:lpstr>
      <vt:lpstr>Management:</vt:lpstr>
      <vt:lpstr>Management:</vt:lpstr>
      <vt:lpstr>Prezentace aplikace PowerPoint</vt:lpstr>
      <vt:lpstr>Take home message: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lastModifiedBy>Staňa Martin</cp:lastModifiedBy>
  <cp:revision>255</cp:revision>
  <dcterms:created xsi:type="dcterms:W3CDTF">2021-06-04T19:14:50Z</dcterms:created>
  <dcterms:modified xsi:type="dcterms:W3CDTF">2021-11-03T09:34:43Z</dcterms:modified>
</cp:coreProperties>
</file>