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sldIdLst>
    <p:sldId id="256" r:id="rId2"/>
    <p:sldId id="257" r:id="rId3"/>
    <p:sldId id="258" r:id="rId4"/>
    <p:sldId id="273" r:id="rId5"/>
    <p:sldId id="259" r:id="rId6"/>
    <p:sldId id="284" r:id="rId7"/>
    <p:sldId id="260" r:id="rId8"/>
    <p:sldId id="283" r:id="rId9"/>
    <p:sldId id="261" r:id="rId10"/>
    <p:sldId id="279" r:id="rId11"/>
    <p:sldId id="262" r:id="rId12"/>
    <p:sldId id="280" r:id="rId13"/>
    <p:sldId id="263" r:id="rId14"/>
    <p:sldId id="285" r:id="rId15"/>
    <p:sldId id="264" r:id="rId16"/>
    <p:sldId id="278" r:id="rId17"/>
    <p:sldId id="265" r:id="rId18"/>
    <p:sldId id="281" r:id="rId19"/>
    <p:sldId id="274" r:id="rId20"/>
    <p:sldId id="266" r:id="rId21"/>
    <p:sldId id="267" r:id="rId22"/>
    <p:sldId id="275" r:id="rId23"/>
    <p:sldId id="268" r:id="rId24"/>
    <p:sldId id="282" r:id="rId25"/>
    <p:sldId id="269" r:id="rId26"/>
    <p:sldId id="272" r:id="rId27"/>
    <p:sldId id="270" r:id="rId28"/>
    <p:sldId id="277" r:id="rId29"/>
    <p:sldId id="271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564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E5EB1ED4-BA1F-4DB1-A65C-76A03FDE07B4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sk-SK" noProof="0"/>
              <a:t>Klepnutím lze upravit styl předlohy nadpisů.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50680883-F411-4526-9563-B0905F8BC7B3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sk-SK" noProof="0"/>
              <a:t>Klepnutím lze upravit styl předlohy podnadpisů.</a:t>
            </a:r>
          </a:p>
        </p:txBody>
      </p:sp>
      <p:sp>
        <p:nvSpPr>
          <p:cNvPr id="57348" name="Rectangle 4">
            <a:extLst>
              <a:ext uri="{FF2B5EF4-FFF2-40B4-BE49-F238E27FC236}">
                <a16:creationId xmlns:a16="http://schemas.microsoft.com/office/drawing/2014/main" id="{5BB0878E-8547-4291-A326-0A628503DAE6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k-SK"/>
          </a:p>
        </p:txBody>
      </p:sp>
      <p:sp>
        <p:nvSpPr>
          <p:cNvPr id="57349" name="Rectangle 5">
            <a:extLst>
              <a:ext uri="{FF2B5EF4-FFF2-40B4-BE49-F238E27FC236}">
                <a16:creationId xmlns:a16="http://schemas.microsoft.com/office/drawing/2014/main" id="{71EC22A5-31E1-4F1F-83EC-E2BF98B582A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k-SK"/>
          </a:p>
        </p:txBody>
      </p:sp>
      <p:sp>
        <p:nvSpPr>
          <p:cNvPr id="57350" name="Rectangle 6">
            <a:extLst>
              <a:ext uri="{FF2B5EF4-FFF2-40B4-BE49-F238E27FC236}">
                <a16:creationId xmlns:a16="http://schemas.microsoft.com/office/drawing/2014/main" id="{03E2B06E-5063-4256-8076-D93E6260586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9745F2A-80DB-4215-8158-19232D225FC8}" type="slidenum">
              <a:rPr lang="en-US" altLang="sk-SK"/>
              <a:pPr/>
              <a:t>‹#›</a:t>
            </a:fld>
            <a:endParaRPr lang="en-US" alt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07DFEA-6327-40C9-BF61-3EA729B8E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DC8D1919-FF00-4856-8903-C029C081D0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1B7E213-C64F-4E0B-A3A8-1520A8A49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7623216-7CAF-4824-96A5-7E9088662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0D2692F-96E2-4B22-99DD-6CB5B7272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50E68E-45C7-4D3E-80DE-9958605C7803}" type="slidenum">
              <a:rPr lang="en-US" altLang="sk-SK"/>
              <a:pPr/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1584780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C770C4D1-94BE-49BE-B2A5-B8D8FD5CB1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1787AD9F-B0D8-4E06-B2C0-63200301D8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1B19E55-3AF2-43B9-BE14-27360FCE9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2710580-6C4D-4D70-86FB-1BEFF8855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8BD7CB5-3766-411F-9639-480E07CBF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40433C-9317-48D2-A305-C1E92AA22FCE}" type="slidenum">
              <a:rPr lang="en-US" altLang="sk-SK"/>
              <a:pPr/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2503025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920F4C-1EDF-4564-85A1-4DCDE3325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2C2D6C0-C555-4461-9954-CF297D9B0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AEDF027-BF5F-43AF-8A60-1C4BC6D6A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AA5E8AC-3DC3-4366-BF7A-CEE168DAC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C7C484F-2A5D-43B2-A5D6-6A5BBFA97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1C032A-4BDB-4A34-B454-6B45E9506640}" type="slidenum">
              <a:rPr lang="en-US" altLang="sk-SK"/>
              <a:pPr/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2546970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37F84E-D356-4F76-92DB-945F8429B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E3D1A62-A280-4A95-A922-1A9462742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D8C8027-A404-42CF-9DB7-778EE8FF0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A5A9EA3-C8D3-4BBC-B868-9E92C0418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10DCD3C-6CBA-4C6B-8059-1BE9D57C5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AE6E82-8D35-4C7E-B739-6665F3B56F4A}" type="slidenum">
              <a:rPr lang="en-US" altLang="sk-SK"/>
              <a:pPr/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3208959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E0BED3-E299-4C92-BABB-B970C746B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F7027AA-59A3-494A-BE7B-89FBFB1DBC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A7541AB4-9ACA-4F56-A45C-E53117CE60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E1416B6-C4E0-4336-AEC1-F3680A3E4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735C0DC-4AE6-48FA-BAF6-F52378D53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6A29C39-2D60-42AE-88B3-73151B27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30611D-81E8-47F2-BCC2-8E3D9FC39762}" type="slidenum">
              <a:rPr lang="en-US" altLang="sk-SK"/>
              <a:pPr/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1220531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A5EF2A-EC88-4E16-8A96-40EF26D27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4B0A20B-7186-4F41-9098-E75D320A0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6A4D4F32-7CC4-41CC-BAFF-5FB1505828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0629E0D-3BE4-4E5F-A5BD-50BE37950D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10CA8E4D-B83A-4620-9083-37D2963577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D06A25AD-4F00-450D-A0CF-EA1AFE5BE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268245F6-28B6-43A6-95AB-012480FF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BCCDD0AA-590E-487F-975D-A2A51EFA4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93E3C8-E7D0-464A-8C24-B75D9E1CA4C0}" type="slidenum">
              <a:rPr lang="en-US" altLang="sk-SK"/>
              <a:pPr/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2297739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435B62-1340-43EF-A85B-7538D075C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F7722A8F-37DA-4434-B2D4-2BDA9827C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FCC1ED49-0CAD-44D3-A8D9-9B302F50A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F7B96B52-B898-4395-8FC9-9D64E301F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FC199-5A3F-4E33-998B-546955A0A4B2}" type="slidenum">
              <a:rPr lang="en-US" altLang="sk-SK"/>
              <a:pPr/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1789013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3C4F6B17-E665-4BF2-9F3B-16B4237DB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B5F5B34C-5FA3-4D1F-AA06-22F64C6B7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57241455-B44B-40EF-9B9A-3684E4A6A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7BF797-2FA5-4645-B53F-0E853E5C4A74}" type="slidenum">
              <a:rPr lang="en-US" altLang="sk-SK"/>
              <a:pPr/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1513849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D1CB67-C2C3-4B79-9C41-4176B2C42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3C02470-F88A-4BF6-B7A6-FB7A43930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6137A2C-66F6-4B13-A21F-946F36CA1D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1FAFA9D3-98A8-49CE-9C31-5817653C0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09B33525-8BE0-4681-B358-C9DAD6FD3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72C51B27-6C90-4C16-A422-F30F3B1F9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CFADA5-A386-4A73-B916-AF5E5762EDE1}" type="slidenum">
              <a:rPr lang="en-US" altLang="sk-SK"/>
              <a:pPr/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135205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38B4B3-50EC-404B-90CC-B9CD8B70B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9002518E-61F8-43AF-B9D5-D0192074DE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65961B4-23DA-485A-A894-D411A5B007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4BE0C46F-A699-4CC6-A514-BA7935B51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570338BD-5847-43DF-92B7-5EE64EAEB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10A9BD6-E8E0-4998-ABA6-B82045B7F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DBE907-D3F7-4E36-96AD-067A2A015FB1}" type="slidenum">
              <a:rPr lang="en-US" altLang="sk-SK"/>
              <a:pPr/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763597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E7A1D8D0-068E-465F-B2A8-4452BF2AF7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k-SK"/>
              <a:t>Klepnutím lze upravit styl předlohy nadpisů.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E470E933-E602-4B6A-A7C2-8A0184AA82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k-SK"/>
              <a:t>Klepnutím lze upravit styly předlohy textu.</a:t>
            </a:r>
          </a:p>
          <a:p>
            <a:pPr lvl="1"/>
            <a:r>
              <a:rPr lang="en-US" altLang="sk-SK"/>
              <a:t>Druhá úroveň</a:t>
            </a:r>
          </a:p>
          <a:p>
            <a:pPr lvl="2"/>
            <a:r>
              <a:rPr lang="en-US" altLang="sk-SK"/>
              <a:t>Třetí úroveň</a:t>
            </a:r>
          </a:p>
          <a:p>
            <a:pPr lvl="3"/>
            <a:r>
              <a:rPr lang="en-US" altLang="sk-SK"/>
              <a:t>Čtvrtá úroveň</a:t>
            </a:r>
          </a:p>
          <a:p>
            <a:pPr lvl="4"/>
            <a:r>
              <a:rPr lang="en-US" altLang="sk-SK"/>
              <a:t>Pátá úroveň</a:t>
            </a:r>
          </a:p>
        </p:txBody>
      </p:sp>
      <p:sp>
        <p:nvSpPr>
          <p:cNvPr id="56324" name="Rectangle 4">
            <a:extLst>
              <a:ext uri="{FF2B5EF4-FFF2-40B4-BE49-F238E27FC236}">
                <a16:creationId xmlns:a16="http://schemas.microsoft.com/office/drawing/2014/main" id="{0E435F26-B8F1-439A-81A7-C5444E2D9BA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endParaRPr lang="en-US" altLang="sk-SK"/>
          </a:p>
        </p:txBody>
      </p:sp>
      <p:sp>
        <p:nvSpPr>
          <p:cNvPr id="56325" name="Rectangle 5">
            <a:extLst>
              <a:ext uri="{FF2B5EF4-FFF2-40B4-BE49-F238E27FC236}">
                <a16:creationId xmlns:a16="http://schemas.microsoft.com/office/drawing/2014/main" id="{C8F67ACB-A8F3-48C5-A9DC-FDDBB0E3713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endParaRPr lang="en-US" altLang="sk-SK"/>
          </a:p>
        </p:txBody>
      </p:sp>
      <p:sp>
        <p:nvSpPr>
          <p:cNvPr id="56326" name="Rectangle 6">
            <a:extLst>
              <a:ext uri="{FF2B5EF4-FFF2-40B4-BE49-F238E27FC236}">
                <a16:creationId xmlns:a16="http://schemas.microsoft.com/office/drawing/2014/main" id="{659689DE-95AC-4766-91A7-E3477BF540D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F2F00F51-3BB6-4C58-942F-9390CAD63CF0}" type="slidenum">
              <a:rPr lang="en-US" altLang="sk-SK"/>
              <a:pPr/>
              <a:t>‹#›</a:t>
            </a:fld>
            <a:endParaRPr lang="en-US" altLang="sk-SK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>
            <a:extLst>
              <a:ext uri="{FF2B5EF4-FFF2-40B4-BE49-F238E27FC236}">
                <a16:creationId xmlns:a16="http://schemas.microsoft.com/office/drawing/2014/main" id="{8AF31A32-E68D-45A0-9E05-9BE52DD1D9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sk-SK"/>
              <a:t>Poranění horní končetiny</a:t>
            </a:r>
            <a:endParaRPr lang="en-US" altLang="sk-SK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000626FA-7EF4-48E7-994B-5B56837645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sk-SK"/>
              <a:t>Rozdělení poranění</a:t>
            </a:r>
          </a:p>
          <a:p>
            <a:r>
              <a:rPr lang="cs-CZ" altLang="sk-SK" sz="2400"/>
              <a:t>poranění kostí, vazů, šlach, svalů, nervů, cév, kůže</a:t>
            </a:r>
          </a:p>
          <a:p>
            <a:r>
              <a:rPr lang="cs-CZ" altLang="sk-SK"/>
              <a:t>Anatomie</a:t>
            </a:r>
            <a:endParaRPr lang="cs-CZ" altLang="sk-SK" sz="1800"/>
          </a:p>
          <a:p>
            <a:r>
              <a:rPr lang="cs-CZ" altLang="sk-SK"/>
              <a:t>Diagnostika – klinicky, RTG, CT, MR, USG,EMG, artrografie,artroskopie </a:t>
            </a:r>
            <a:endParaRPr lang="en-US" altLang="sk-S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>
            <a:extLst>
              <a:ext uri="{FF2B5EF4-FFF2-40B4-BE49-F238E27FC236}">
                <a16:creationId xmlns:a16="http://schemas.microsoft.com/office/drawing/2014/main" id="{8E407387-5993-4045-8EF8-418385445BA7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3581400"/>
            <a:ext cx="4056063" cy="2663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5" name="Picture 5">
            <a:extLst>
              <a:ext uri="{FF2B5EF4-FFF2-40B4-BE49-F238E27FC236}">
                <a16:creationId xmlns:a16="http://schemas.microsoft.com/office/drawing/2014/main" id="{5E60D41B-AA43-4710-AF4E-33AA2D2FC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06800"/>
            <a:ext cx="40386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>
            <a:extLst>
              <a:ext uri="{FF2B5EF4-FFF2-40B4-BE49-F238E27FC236}">
                <a16:creationId xmlns:a16="http://schemas.microsoft.com/office/drawing/2014/main" id="{93CBC99A-BC38-4EA1-AD0C-2FEA9180E66E}"/>
              </a:ext>
            </a:extLst>
          </p:cNvPr>
          <p:cNvPicPr>
            <a:picLocks noGrp="1" noChangeAspect="1" noChangeArrowheads="1"/>
          </p:cNvPicPr>
          <p:nvPr>
            <p:ph type="title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381000"/>
            <a:ext cx="4146550" cy="2724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>
            <a:extLst>
              <a:ext uri="{FF2B5EF4-FFF2-40B4-BE49-F238E27FC236}">
                <a16:creationId xmlns:a16="http://schemas.microsoft.com/office/drawing/2014/main" id="{43B70074-18A7-4F3F-B1D8-CD13C17F12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5440363"/>
          </a:xfrm>
        </p:spPr>
        <p:txBody>
          <a:bodyPr/>
          <a:lstStyle/>
          <a:p>
            <a:r>
              <a:rPr lang="cs-CZ" altLang="sk-SK" sz="1800" b="1"/>
              <a:t>Fraktury diafyzy humeru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Mechanizmus: přímý i nepřímý mechanizmus- páčením, torzí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Klasifikace : dle AO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Dg: klinicky, RTG, nutné vyšetření ff. N. rad. a pulzaci na periferii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Th: konzervativně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      repozice a fixace – dessault/thorakohumerální spiku/hanging část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                                     brace dle Sarmienta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      operačně – dlahová OS/nitrodreň. Hřeb/zevní fixace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              indikace : otevř. Fr/nereponovatelné fr./léze NC/ polytrauma/obezita/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                              respiropatie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endParaRPr lang="en-US" altLang="sk-SK" sz="1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>
            <a:extLst>
              <a:ext uri="{FF2B5EF4-FFF2-40B4-BE49-F238E27FC236}">
                <a16:creationId xmlns:a16="http://schemas.microsoft.com/office/drawing/2014/main" id="{6EF5E218-55E3-4AD1-A258-1CD2C601A8C7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3733800"/>
            <a:ext cx="3962400" cy="2601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9" name="Picture 5">
            <a:extLst>
              <a:ext uri="{FF2B5EF4-FFF2-40B4-BE49-F238E27FC236}">
                <a16:creationId xmlns:a16="http://schemas.microsoft.com/office/drawing/2014/main" id="{0BB947D9-5D6D-4688-BFEC-E8EFAF20D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33800"/>
            <a:ext cx="388620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>
            <a:extLst>
              <a:ext uri="{FF2B5EF4-FFF2-40B4-BE49-F238E27FC236}">
                <a16:creationId xmlns:a16="http://schemas.microsoft.com/office/drawing/2014/main" id="{8F8FF193-6226-4426-99B0-503DFAB49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4114800" cy="27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>
            <a:extLst>
              <a:ext uri="{FF2B5EF4-FFF2-40B4-BE49-F238E27FC236}">
                <a16:creationId xmlns:a16="http://schemas.microsoft.com/office/drawing/2014/main" id="{57E3A5B4-6FCE-4B69-966F-42BEAD26C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57200"/>
            <a:ext cx="4114800" cy="27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>
            <a:extLst>
              <a:ext uri="{FF2B5EF4-FFF2-40B4-BE49-F238E27FC236}">
                <a16:creationId xmlns:a16="http://schemas.microsoft.com/office/drawing/2014/main" id="{7D203D19-E6AA-4604-9380-F418C29269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5440363"/>
          </a:xfrm>
        </p:spPr>
        <p:txBody>
          <a:bodyPr/>
          <a:lstStyle/>
          <a:p>
            <a:r>
              <a:rPr lang="cs-CZ" altLang="sk-SK" sz="1800" b="1"/>
              <a:t>Fraktury distálního humeru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Klasifikace – AO 	typ A extraartikulární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                                      typ B částečně intraartikulární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                                      typ C totálně intraartikulární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Mechanizmus: Pád na dorsálně flektovanou HK se semiflektovaným loktem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Diagnóza: klinicky, RTG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Th: konzervativní terapie – nedilsokované a minim. dislokované fr.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       (SF+ ortéza)                 při KI k op. Řešení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      operační terapie – dislokované fr. –obnovení kongurence kl. plochy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                                    otevřené fraktury a současné poranění NC svazku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      op. metody – šrouby, dlahy, externí fixatér, Kirchner. dráty</a:t>
            </a:r>
            <a:endParaRPr lang="en-US" altLang="sk-SK" sz="1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>
            <a:extLst>
              <a:ext uri="{FF2B5EF4-FFF2-40B4-BE49-F238E27FC236}">
                <a16:creationId xmlns:a16="http://schemas.microsoft.com/office/drawing/2014/main" id="{2D1EF5BC-5274-4D71-9A5E-6E390DAA76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609600"/>
            <a:ext cx="8229600" cy="5486400"/>
          </a:xfrm>
        </p:spPr>
        <p:txBody>
          <a:bodyPr/>
          <a:lstStyle/>
          <a:p>
            <a:r>
              <a:rPr lang="cs-CZ" altLang="sk-SK" sz="1800"/>
              <a:t>Poranění šlach</a:t>
            </a:r>
          </a:p>
          <a:p>
            <a:r>
              <a:rPr lang="cs-CZ" altLang="sk-SK" sz="1800"/>
              <a:t>Roztržení svalu bicepsu</a:t>
            </a:r>
          </a:p>
          <a:p>
            <a:r>
              <a:rPr lang="cs-CZ" altLang="sk-SK" sz="1800"/>
              <a:t>Mechanizmus: náhlá nadměrná svalová kontrakce již v terénu degenerace</a:t>
            </a:r>
          </a:p>
          <a:p>
            <a:r>
              <a:rPr lang="cs-CZ" altLang="sk-SK" sz="1800"/>
              <a:t>Ruptura proximální</a:t>
            </a:r>
          </a:p>
          <a:p>
            <a:r>
              <a:rPr lang="cs-CZ" altLang="sk-SK" sz="1800"/>
              <a:t>Dg.: klincky – změna konfigurace, USG, </a:t>
            </a:r>
          </a:p>
          <a:p>
            <a:r>
              <a:rPr lang="cs-CZ" altLang="sk-SK" sz="1800"/>
              <a:t>Konz th., operačně – reinzerce úponu do humeru nebo coracoid</a:t>
            </a:r>
          </a:p>
          <a:p>
            <a:r>
              <a:rPr lang="cs-CZ" altLang="sk-SK" sz="1800"/>
              <a:t> ruptura distální </a:t>
            </a:r>
          </a:p>
          <a:p>
            <a:r>
              <a:rPr lang="cs-CZ" altLang="sk-SK" sz="1800"/>
              <a:t>Vytržení bicepsu od tub. Radii</a:t>
            </a:r>
          </a:p>
          <a:p>
            <a:r>
              <a:rPr lang="cs-CZ" altLang="sk-SK" sz="1800"/>
              <a:t>Omezená svalová síla, th – reinzerce</a:t>
            </a:r>
          </a:p>
          <a:p>
            <a:endParaRPr lang="cs-CZ" altLang="sk-SK" sz="1800"/>
          </a:p>
          <a:p>
            <a:r>
              <a:rPr lang="cs-CZ" altLang="sk-SK" sz="1800"/>
              <a:t>Poranění šlachy rot. Manžety. </a:t>
            </a:r>
          </a:p>
          <a:p>
            <a:endParaRPr lang="cs-CZ" altLang="sk-SK" sz="1800"/>
          </a:p>
          <a:p>
            <a:endParaRPr lang="en-US" altLang="sk-SK" sz="1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D12610CF-7B7D-4ED2-B64A-3DFEF8EB5C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768350"/>
          </a:xfrm>
        </p:spPr>
        <p:txBody>
          <a:bodyPr/>
          <a:lstStyle/>
          <a:p>
            <a:r>
              <a:rPr lang="cs-CZ" altLang="sk-SK" sz="3200"/>
              <a:t>Poranění lokte a předloktí</a:t>
            </a:r>
            <a:endParaRPr lang="en-US" altLang="sk-SK" sz="3200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93BB87E2-7F17-475E-891C-211DF5CD95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r>
              <a:rPr lang="cs-CZ" altLang="sk-SK" sz="1800" b="1"/>
              <a:t>Luxace lokte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Mechanizmus: pád na extendovanou končetiny v lokti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                        čisté luxace – dorsální – poranění kl pouzdra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                        rad. / uln. luxace současné poranění kolat. Vazů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Dg: klinicky (vyšetřit n. rad. i n. med.), rtg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Th: konzervativně - zavřená a repozice a fixace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      operačně – při insuficienci kolat. Vazů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endParaRPr lang="cs-CZ" altLang="sk-SK" sz="1800"/>
          </a:p>
          <a:p>
            <a:r>
              <a:rPr lang="cs-CZ" altLang="sk-SK" sz="1800" b="1"/>
              <a:t>Zlomeniny kosti předloketních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Zlomeninny proximální – fr. olecranii ulnae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Distrakční fraktura tahem šlachy m. triceps, zlomenina intraartikul.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Dg: klinicky + rtg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Th.:Operační – spongiózní šroub, K drát +cerkláž, dlaha      </a:t>
            </a:r>
            <a:endParaRPr lang="en-US" altLang="sk-SK" sz="1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>
            <a:extLst>
              <a:ext uri="{FF2B5EF4-FFF2-40B4-BE49-F238E27FC236}">
                <a16:creationId xmlns:a16="http://schemas.microsoft.com/office/drawing/2014/main" id="{15AE7E80-826C-4474-BF29-4784DE87502F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3505200"/>
            <a:ext cx="4038600" cy="26527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1" name="Picture 5">
            <a:extLst>
              <a:ext uri="{FF2B5EF4-FFF2-40B4-BE49-F238E27FC236}">
                <a16:creationId xmlns:a16="http://schemas.microsoft.com/office/drawing/2014/main" id="{E145E443-CE8D-4576-831D-43EF25057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05200"/>
            <a:ext cx="39624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>
            <a:extLst>
              <a:ext uri="{FF2B5EF4-FFF2-40B4-BE49-F238E27FC236}">
                <a16:creationId xmlns:a16="http://schemas.microsoft.com/office/drawing/2014/main" id="{D6D30BCD-6FA4-46B9-A338-3CBB96871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3962400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>
            <a:extLst>
              <a:ext uri="{FF2B5EF4-FFF2-40B4-BE49-F238E27FC236}">
                <a16:creationId xmlns:a16="http://schemas.microsoft.com/office/drawing/2014/main" id="{62ACAA50-29F5-4A9E-AAE6-930C654B7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1000"/>
            <a:ext cx="40386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>
            <a:extLst>
              <a:ext uri="{FF2B5EF4-FFF2-40B4-BE49-F238E27FC236}">
                <a16:creationId xmlns:a16="http://schemas.microsoft.com/office/drawing/2014/main" id="{C7887676-DCE8-439C-86D5-A59C5178E2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5592763"/>
          </a:xfrm>
        </p:spPr>
        <p:txBody>
          <a:bodyPr/>
          <a:lstStyle/>
          <a:p>
            <a:r>
              <a:rPr lang="cs-CZ" altLang="sk-SK" sz="1800" b="1"/>
              <a:t>Proximální zlomeniny – fr. hlavičky radia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Mechanizmus : pád na ruku – osově přenesené násilí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Klasifikace – dlátková fraktura intraart., tříštivá intraart., subkapitální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Dg.: klinicky, RTg, CT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Th:  konzervativní – nedislokované fraktury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       operační – dislokované ( šroubky, dlažky, vstřebatelné piny, extirpace,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                                               náhrada implantátem)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endParaRPr lang="cs-CZ" altLang="sk-SK" sz="1800"/>
          </a:p>
          <a:p>
            <a:r>
              <a:rPr lang="cs-CZ" altLang="sk-SK" sz="1800" b="1"/>
              <a:t>Monteggiova zlomenina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zlomenina proxim. ulny a ventrální hlavičky radia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mechanizmus přímý/nepřímý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Dg.: klinicky, rtg, - vyšetřit hl. větev n. rad.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Th: konzervat. – výjimečně úspěšná, operační – syntéza ulny dlahou + revize hlavičky a lig. anulare radii</a:t>
            </a:r>
            <a:endParaRPr lang="en-US" altLang="sk-SK" sz="1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>
            <a:extLst>
              <a:ext uri="{FF2B5EF4-FFF2-40B4-BE49-F238E27FC236}">
                <a16:creationId xmlns:a16="http://schemas.microsoft.com/office/drawing/2014/main" id="{58A16431-A300-42EF-99A6-9BDE4346D18D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3621088"/>
            <a:ext cx="4114800" cy="2701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3" name="Picture 5">
            <a:extLst>
              <a:ext uri="{FF2B5EF4-FFF2-40B4-BE49-F238E27FC236}">
                <a16:creationId xmlns:a16="http://schemas.microsoft.com/office/drawing/2014/main" id="{356073E8-F0C3-4DA6-8754-07B25C1A5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41910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>
            <a:extLst>
              <a:ext uri="{FF2B5EF4-FFF2-40B4-BE49-F238E27FC236}">
                <a16:creationId xmlns:a16="http://schemas.microsoft.com/office/drawing/2014/main" id="{8C442FA7-13DB-437B-B6A9-336B6BEA811F}"/>
              </a:ext>
            </a:extLst>
          </p:cNvPr>
          <p:cNvPicPr>
            <a:picLocks noGrp="1" noChangeAspect="1" noChangeArrowheads="1"/>
          </p:cNvPicPr>
          <p:nvPr>
            <p:ph type="title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762000"/>
            <a:ext cx="3613150" cy="2373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>
            <a:extLst>
              <a:ext uri="{FF2B5EF4-FFF2-40B4-BE49-F238E27FC236}">
                <a16:creationId xmlns:a16="http://schemas.microsoft.com/office/drawing/2014/main" id="{3D99340E-D504-4F9B-A44C-A12942722201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04800"/>
            <a:ext cx="3979863" cy="26146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5" name="Picture 5">
            <a:extLst>
              <a:ext uri="{FF2B5EF4-FFF2-40B4-BE49-F238E27FC236}">
                <a16:creationId xmlns:a16="http://schemas.microsoft.com/office/drawing/2014/main" id="{2FB4E2B0-F492-48FE-A7B6-CB1DEE433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362200"/>
            <a:ext cx="3581400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>
            <a:extLst>
              <a:ext uri="{FF2B5EF4-FFF2-40B4-BE49-F238E27FC236}">
                <a16:creationId xmlns:a16="http://schemas.microsoft.com/office/drawing/2014/main" id="{A7DB151F-2780-46D1-B637-7CC073D3A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0"/>
            <a:ext cx="3886200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AF24EA18-C049-408F-B64E-A13C250E3F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312738"/>
          </a:xfrm>
        </p:spPr>
        <p:txBody>
          <a:bodyPr/>
          <a:lstStyle/>
          <a:p>
            <a:endParaRPr lang="cs-CZ" altLang="sk-SK" sz="4000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69691E0E-DA02-49B1-9B0D-A54E86AA1F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762000"/>
            <a:ext cx="8229600" cy="5364163"/>
          </a:xfrm>
        </p:spPr>
        <p:txBody>
          <a:bodyPr/>
          <a:lstStyle/>
          <a:p>
            <a:r>
              <a:rPr lang="cs-CZ" altLang="sk-SK" sz="1600" b="1"/>
              <a:t>Poranění v oblasti ramene a horního pletence</a:t>
            </a:r>
          </a:p>
          <a:p>
            <a:r>
              <a:rPr lang="cs-CZ" altLang="sk-SK" sz="1600"/>
              <a:t>Luxatio humeroscapularis, acromioclavicularis, sternoclavicularis, poranění vazů</a:t>
            </a:r>
          </a:p>
          <a:p>
            <a:r>
              <a:rPr lang="cs-CZ" altLang="sk-SK" sz="1600"/>
              <a:t>Fraktury klíčku, proximálního humeru, diafyzy humeru, distálního humeru</a:t>
            </a:r>
          </a:p>
          <a:p>
            <a:r>
              <a:rPr lang="cs-CZ" altLang="sk-SK" sz="1600"/>
              <a:t>Poranění šlach v oblasti ramene</a:t>
            </a:r>
          </a:p>
          <a:p>
            <a:r>
              <a:rPr lang="cs-CZ" altLang="sk-SK" sz="1600"/>
              <a:t>Poranění nervů a cév</a:t>
            </a:r>
          </a:p>
          <a:p>
            <a:endParaRPr lang="cs-CZ" altLang="sk-SK" sz="1600"/>
          </a:p>
          <a:p>
            <a:r>
              <a:rPr lang="cs-CZ" altLang="sk-SK" sz="1600" b="1"/>
              <a:t>Poranění v oblasti lokte a předloktí</a:t>
            </a:r>
          </a:p>
          <a:p>
            <a:r>
              <a:rPr lang="cs-CZ" altLang="sk-SK" sz="1600"/>
              <a:t>Luxace lokte, poranění vazů</a:t>
            </a:r>
          </a:p>
          <a:p>
            <a:r>
              <a:rPr lang="cs-CZ" altLang="sk-SK" sz="1600"/>
              <a:t>Fraktury kostí předloketních – proximálně a diafyza </a:t>
            </a:r>
          </a:p>
          <a:p>
            <a:r>
              <a:rPr lang="cs-CZ" altLang="sk-SK" sz="1600"/>
              <a:t>Poranění šlach, nervů a cév</a:t>
            </a:r>
          </a:p>
          <a:p>
            <a:endParaRPr lang="en-US" altLang="sk-SK" sz="1600"/>
          </a:p>
          <a:p>
            <a:r>
              <a:rPr lang="cs-CZ" altLang="sk-SK" sz="1600" b="1"/>
              <a:t>Poranění ruky</a:t>
            </a:r>
          </a:p>
          <a:p>
            <a:r>
              <a:rPr lang="cs-CZ" altLang="sk-SK" sz="1600"/>
              <a:t>Luxace distálního RU skloubení, karpu, MTCP a IP skloubení, poranění vazů</a:t>
            </a:r>
          </a:p>
          <a:p>
            <a:r>
              <a:rPr lang="cs-CZ" altLang="sk-SK" sz="1600"/>
              <a:t>Fraktury dist. předloktí, kostí karpu, metakarpů a článků prstů</a:t>
            </a:r>
          </a:p>
          <a:p>
            <a:r>
              <a:rPr lang="cs-CZ" altLang="sk-SK" sz="1600"/>
              <a:t>Poranění šlach, nervů a cév</a:t>
            </a:r>
            <a:endParaRPr lang="en-US" altLang="sk-SK" sz="16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B82D81E5-491E-4D7F-B4F8-876BF71D97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312738"/>
          </a:xfrm>
        </p:spPr>
        <p:txBody>
          <a:bodyPr/>
          <a:lstStyle/>
          <a:p>
            <a:endParaRPr lang="cs-CZ" altLang="sk-SK" sz="1800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1BDAEC2A-A833-48F8-834B-8AEADCF76F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5440363"/>
          </a:xfrm>
        </p:spPr>
        <p:txBody>
          <a:bodyPr/>
          <a:lstStyle/>
          <a:p>
            <a:r>
              <a:rPr lang="cs-CZ" altLang="sk-SK" sz="1800" b="1"/>
              <a:t>Zlomeniny diafyzární </a:t>
            </a:r>
          </a:p>
          <a:p>
            <a:r>
              <a:rPr lang="cs-CZ" altLang="sk-SK" sz="1800"/>
              <a:t>Ulna -  dg.: klinicky(hůř rozpoznatelné)  a dg.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Th.: konzervativní (nedisl.), operační – dlaha/hřeb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endParaRPr lang="cs-CZ" altLang="sk-SK" sz="1800"/>
          </a:p>
          <a:p>
            <a:r>
              <a:rPr lang="cs-CZ" altLang="sk-SK" sz="1800"/>
              <a:t>Radius – konzervativní th. je neúspěšná, operační th. – dlaha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Galeazziho zlomenina- fr. dist. třetina radia + luxace hlavičky ulny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Th.: dlaha + fixace RU skloubení (šroubkem nebo KW)</a:t>
            </a:r>
          </a:p>
          <a:p>
            <a:endParaRPr lang="cs-CZ" altLang="sk-SK" sz="1800"/>
          </a:p>
          <a:p>
            <a:r>
              <a:rPr lang="cs-CZ" altLang="sk-SK" sz="1800"/>
              <a:t>Radius + ulna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Mechanizmus – přímé násilí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Th: konzervativně – vyjimečně u nedislokovaných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      operační  - dlahy/hřeb/zevní fixatér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Rizika – pseudoartrozy, membranózní můstkový kalus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endParaRPr lang="en-US" altLang="sk-SK" sz="1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025A7842-FB01-4ED5-A02D-F458594274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676275"/>
          </a:xfrm>
        </p:spPr>
        <p:txBody>
          <a:bodyPr/>
          <a:lstStyle/>
          <a:p>
            <a:r>
              <a:rPr lang="cs-CZ" altLang="sk-SK" sz="3200"/>
              <a:t>Poranění zápěstí a ruky</a:t>
            </a:r>
            <a:endParaRPr lang="en-US" altLang="sk-SK" sz="3200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16B40C6B-63F1-4F55-B62B-194B1592C6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r>
              <a:rPr lang="cs-CZ" altLang="sk-SK" sz="1800"/>
              <a:t>Poranění distálního předloktí a zápěstí</a:t>
            </a:r>
          </a:p>
          <a:p>
            <a:r>
              <a:rPr lang="cs-CZ" altLang="sk-SK" sz="1800" b="1"/>
              <a:t>Luxace zápěstí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Mechanizmus : pád na extend. končetinu – poranění vazů a event. kostných struktur.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Perilunátní luxace karpu – izolovoná forma luxace lunata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                                           transnavikul. luxace lunata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                                           peritriqetrolunátní luxace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Dg.: klinicky + rtg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Th: repozice (do 24 h) a sadr. fixace / vhodnější otevřená repozice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      a osteosynteza kosti člunkové a transfixace kostí Kirchnerner. Dráty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endParaRPr lang="cs-CZ" altLang="sk-SK" sz="1800"/>
          </a:p>
          <a:p>
            <a:pPr>
              <a:buClr>
                <a:schemeClr val="tx1"/>
              </a:buClr>
            </a:pPr>
            <a:r>
              <a:rPr lang="cs-CZ" altLang="sk-SK" sz="1800" b="1"/>
              <a:t>Luxace radioulnární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sk-SK" sz="1800"/>
              <a:t>Repozice a fixace – sádra/ Kirchner. dráty</a:t>
            </a:r>
            <a:endParaRPr lang="en-US" altLang="sk-SK" sz="18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>
            <a:extLst>
              <a:ext uri="{FF2B5EF4-FFF2-40B4-BE49-F238E27FC236}">
                <a16:creationId xmlns:a16="http://schemas.microsoft.com/office/drawing/2014/main" id="{47313008-48DB-4B81-94D1-77EFCE14CB6B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04800"/>
            <a:ext cx="4056063" cy="2663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9" name="Picture 5">
            <a:extLst>
              <a:ext uri="{FF2B5EF4-FFF2-40B4-BE49-F238E27FC236}">
                <a16:creationId xmlns:a16="http://schemas.microsoft.com/office/drawing/2014/main" id="{39BE244F-6CD5-4E37-A268-F3357AA59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3375"/>
            <a:ext cx="39624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>
            <a:extLst>
              <a:ext uri="{FF2B5EF4-FFF2-40B4-BE49-F238E27FC236}">
                <a16:creationId xmlns:a16="http://schemas.microsoft.com/office/drawing/2014/main" id="{828BB054-5E5C-4A26-86B1-DC5AFA38E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76600"/>
            <a:ext cx="4038600" cy="26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>
            <a:extLst>
              <a:ext uri="{FF2B5EF4-FFF2-40B4-BE49-F238E27FC236}">
                <a16:creationId xmlns:a16="http://schemas.microsoft.com/office/drawing/2014/main" id="{957E28CA-B992-4E84-A7D1-6C507EBA6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276600"/>
            <a:ext cx="41148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49E7D3D7-71D6-40EC-A8D1-2EC929BBDA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219075"/>
          </a:xfrm>
        </p:spPr>
        <p:txBody>
          <a:bodyPr/>
          <a:lstStyle/>
          <a:p>
            <a:endParaRPr lang="cs-CZ" altLang="sk-SK" sz="4000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89FFD8FB-785A-4702-ACDD-3049F183C6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609600"/>
            <a:ext cx="8229600" cy="5516563"/>
          </a:xfrm>
        </p:spPr>
        <p:txBody>
          <a:bodyPr/>
          <a:lstStyle/>
          <a:p>
            <a:r>
              <a:rPr lang="cs-CZ" altLang="sk-SK" sz="1800" b="1"/>
              <a:t>Fr. distálního radia – nečetnější poranění HK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Mechanizmus: pád na extendované/flektované zápěstí, uln./rad. Dukce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Dg.: klinicky + rtg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Klasifikace: AO/Fernandez/Frykman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Terapie: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Konzervativní – stabilní fraktury – repozice ,sadr. Fixace, kontroly rtg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Operační – Zevní fixatér, Kirch. Dráty, dlahy, kombinace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                   event. spongioplastika, ASKP asistovane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endParaRPr lang="cs-CZ" altLang="sk-SK" sz="1800"/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Komplikace – Sudeck. sy, sy karpálního tunelu </a:t>
            </a:r>
            <a:endParaRPr lang="en-US" altLang="sk-SK" sz="18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CEF143E7-CCEB-4225-8FE7-09469E5138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sk-SK"/>
          </a:p>
        </p:txBody>
      </p:sp>
      <p:pic>
        <p:nvPicPr>
          <p:cNvPr id="33796" name="Picture 4">
            <a:extLst>
              <a:ext uri="{FF2B5EF4-FFF2-40B4-BE49-F238E27FC236}">
                <a16:creationId xmlns:a16="http://schemas.microsoft.com/office/drawing/2014/main" id="{3A7FA564-3549-4157-BF05-6D7A9615CF09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457200"/>
            <a:ext cx="4038600" cy="26527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7" name="Picture 5">
            <a:extLst>
              <a:ext uri="{FF2B5EF4-FFF2-40B4-BE49-F238E27FC236}">
                <a16:creationId xmlns:a16="http://schemas.microsoft.com/office/drawing/2014/main" id="{0A6671AF-D4B7-4C93-BECB-F9E2D99BD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58788"/>
            <a:ext cx="40386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>
            <a:extLst>
              <a:ext uri="{FF2B5EF4-FFF2-40B4-BE49-F238E27FC236}">
                <a16:creationId xmlns:a16="http://schemas.microsoft.com/office/drawing/2014/main" id="{8AD588EC-99D7-4186-9424-FA366DB1C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29000"/>
            <a:ext cx="4038600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>
            <a:extLst>
              <a:ext uri="{FF2B5EF4-FFF2-40B4-BE49-F238E27FC236}">
                <a16:creationId xmlns:a16="http://schemas.microsoft.com/office/drawing/2014/main" id="{7372626E-67AA-4226-90A1-0A5E7624D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29000"/>
            <a:ext cx="40386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50300BA9-F9AD-4305-85A1-C5B1B8A442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312738"/>
          </a:xfrm>
        </p:spPr>
        <p:txBody>
          <a:bodyPr/>
          <a:lstStyle/>
          <a:p>
            <a:endParaRPr lang="cs-CZ" altLang="sk-SK" sz="4000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46CBFC8E-2F26-4F02-B798-78C5B8E6FB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762000"/>
            <a:ext cx="8229600" cy="53641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sk-SK" sz="2000" b="1"/>
              <a:t>Fraktura kosti člunkové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2000"/>
              <a:t>Nejčastější zlomenina karpu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2000"/>
              <a:t>Mechanizmus: pád na extend. zápěstí v rad. Dukci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2000"/>
              <a:t>Dg.: klinicky, rtg, CT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2000"/>
              <a:t>Klasifikace: dle třetin a stability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2000"/>
              <a:t>Th: konzervativní th – nedislokované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2000"/>
              <a:t>      operační – nestabilní, dislokované – herbert. Šroub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2000"/>
              <a:t>Komplikace – pseudoaratroza/ nekroza proxim. fragmentu/ artroza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endParaRPr lang="cs-CZ" altLang="sk-SK" sz="2000"/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cs-CZ" altLang="sk-SK" sz="2000" b="1"/>
              <a:t>Fraktury metakarpů</a:t>
            </a:r>
            <a:r>
              <a:rPr lang="cs-CZ" altLang="sk-SK" sz="2000"/>
              <a:t>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sk-SK" sz="2000"/>
              <a:t>Mechanizmus úrazu: axiální násilí na ruku – boxerská fr., direktní náraz na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sk-SK" sz="2000"/>
              <a:t>                                  dorsum ruky, otevřené fr – motor. Pily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sk-SK" sz="2000"/>
              <a:t>Klasifikace : fr. hlavičky, subkapit., diafyz., fr. baze příčné šikmé, spirální, kominutivní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sk-SK" sz="200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sk-SK" sz="20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E2A65281-8834-40FD-A5A0-9AC13D881D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sk-SK"/>
          </a:p>
        </p:txBody>
      </p:sp>
      <p:pic>
        <p:nvPicPr>
          <p:cNvPr id="23556" name="Picture 4">
            <a:extLst>
              <a:ext uri="{FF2B5EF4-FFF2-40B4-BE49-F238E27FC236}">
                <a16:creationId xmlns:a16="http://schemas.microsoft.com/office/drawing/2014/main" id="{33C01C1E-FC1E-4A0A-90A1-25C8EEABB476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381000"/>
            <a:ext cx="4056063" cy="2663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7" name="Picture 5">
            <a:extLst>
              <a:ext uri="{FF2B5EF4-FFF2-40B4-BE49-F238E27FC236}">
                <a16:creationId xmlns:a16="http://schemas.microsoft.com/office/drawing/2014/main" id="{7A7FEB2D-FE2E-4F35-908F-D8C464897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04800"/>
            <a:ext cx="2540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>
            <a:extLst>
              <a:ext uri="{FF2B5EF4-FFF2-40B4-BE49-F238E27FC236}">
                <a16:creationId xmlns:a16="http://schemas.microsoft.com/office/drawing/2014/main" id="{1C4974D8-6567-4F70-A22A-A76807AD5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4191000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>
            <a:extLst>
              <a:ext uri="{FF2B5EF4-FFF2-40B4-BE49-F238E27FC236}">
                <a16:creationId xmlns:a16="http://schemas.microsoft.com/office/drawing/2014/main" id="{3FD8D28E-4AE8-45D9-B4FA-1D70413AC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581400"/>
            <a:ext cx="38862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897299C2-6DD9-4318-8824-EA1A08DEEF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312738"/>
          </a:xfrm>
        </p:spPr>
        <p:txBody>
          <a:bodyPr/>
          <a:lstStyle/>
          <a:p>
            <a:endParaRPr lang="cs-CZ" altLang="sk-SK" sz="4000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BEC64D76-0505-4B4F-8587-DD1A6C8A60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5440363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cs-CZ" altLang="sk-SK" sz="1800" b="1"/>
              <a:t>Fraktury metakarpů</a:t>
            </a:r>
            <a:r>
              <a:rPr lang="cs-CZ" altLang="sk-SK" sz="1800"/>
              <a:t> 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sk-SK" sz="1800"/>
              <a:t>Mechanizmus úrazu: axiální násilí na ruku – boxerská fr., direktní náraz na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sk-SK" sz="1800"/>
              <a:t>                                  dorsum ruky, otevřené fr – motor. Pily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sk-SK" sz="1800"/>
              <a:t>Klasifikace : fr. hlavičky, subkapit., diafyz., fr. baze 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sk-SK" sz="1800"/>
              <a:t>                     příčné šikmé,spirální,kominutivní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sk-SK" sz="1800"/>
              <a:t>                     I. MTC – Benetova luxační fr., Rollandova Y fraktura 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sk-SK" sz="1800"/>
              <a:t>                     II- V. MTC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sk-SK" sz="1800"/>
              <a:t>Dg.:  klinicky a rtg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sk-SK" sz="1800"/>
              <a:t>Th.: konzervativně – nedislokované a korekteně zreponované stabilnní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sk-SK" sz="1800"/>
              <a:t>       operačně- nestabilní, nereponovatelné – K dráty/dlahy/šroubky/fixatér</a:t>
            </a:r>
          </a:p>
          <a:p>
            <a:pPr>
              <a:buFont typeface="Wingdings" panose="05000000000000000000" pitchFamily="2" charset="2"/>
              <a:buNone/>
            </a:pPr>
            <a:endParaRPr lang="cs-CZ" altLang="sk-SK" sz="1800"/>
          </a:p>
          <a:p>
            <a:pPr>
              <a:buClr>
                <a:schemeClr val="tx1"/>
              </a:buClr>
            </a:pPr>
            <a:r>
              <a:rPr lang="cs-CZ" altLang="sk-SK" sz="1800" b="1"/>
              <a:t>Fraktury a luxace prstů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sk-SK" sz="1800"/>
              <a:t>Mechanizmus: nárazy, páčení torze    Dg.: klinicky a rtg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sk-SK" sz="1800"/>
              <a:t>Th.:Konzrevativně / plast, sádra, preformované dlahy/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sk-SK" sz="1800"/>
              <a:t>      Operačně: otevřené fr., nestabilní, nitrokloubní a dislokavné bez retence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sk-SK" sz="1800"/>
              <a:t>      Šroubky/ dlažky/ k dráty</a:t>
            </a:r>
          </a:p>
          <a:p>
            <a:endParaRPr lang="en-US" altLang="sk-SK" sz="18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977DC12D-4D22-4B04-B2BD-0BA9A4AFE2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sk-SK"/>
              <a:t>-	-------</a:t>
            </a:r>
          </a:p>
        </p:txBody>
      </p:sp>
      <p:pic>
        <p:nvPicPr>
          <p:cNvPr id="28676" name="Picture 4">
            <a:extLst>
              <a:ext uri="{FF2B5EF4-FFF2-40B4-BE49-F238E27FC236}">
                <a16:creationId xmlns:a16="http://schemas.microsoft.com/office/drawing/2014/main" id="{ACD13A1D-E559-4C83-8697-43CC90E21EBE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457200"/>
            <a:ext cx="3657600" cy="24018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7" name="Picture 5">
            <a:extLst>
              <a:ext uri="{FF2B5EF4-FFF2-40B4-BE49-F238E27FC236}">
                <a16:creationId xmlns:a16="http://schemas.microsoft.com/office/drawing/2014/main" id="{5BE46427-0A78-482D-A267-7AC615F0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3657600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>
            <a:extLst>
              <a:ext uri="{FF2B5EF4-FFF2-40B4-BE49-F238E27FC236}">
                <a16:creationId xmlns:a16="http://schemas.microsoft.com/office/drawing/2014/main" id="{BA773493-A075-40CE-8A12-95F478715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06800"/>
            <a:ext cx="38100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>
            <a:extLst>
              <a:ext uri="{FF2B5EF4-FFF2-40B4-BE49-F238E27FC236}">
                <a16:creationId xmlns:a16="http://schemas.microsoft.com/office/drawing/2014/main" id="{7E4B6428-E647-4689-BDD9-38DB83046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581400"/>
            <a:ext cx="3810000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95F3378A-2314-4991-B476-1965FE8C8C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219075"/>
          </a:xfrm>
        </p:spPr>
        <p:txBody>
          <a:bodyPr/>
          <a:lstStyle/>
          <a:p>
            <a:endParaRPr lang="cs-CZ" altLang="sk-SK" sz="4000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759B557D-81B6-47EC-AEAE-A705235F7B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609600"/>
            <a:ext cx="8229600" cy="5516563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cs-CZ" altLang="sk-SK" sz="1800" b="1"/>
              <a:t>Poranění flexorů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5 zón – zóna 1 – 5,  palce zóna T1- T5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Dg.: testy na flexory, revize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Th.: vybavení a úprava šlach. pahýlu ( nalezení z pomocné incize)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       technika stehu – Kessler, Bunnelli, Kleinert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Sutura – primární do 2 d, odložená  do 2t, časná sekund. 2-5t, sek sutura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Rehabilitace : časná rehabilitace dle kleinerta / odložená rhb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endParaRPr lang="cs-CZ" altLang="sk-SK" sz="1800"/>
          </a:p>
          <a:p>
            <a:pPr>
              <a:buClr>
                <a:schemeClr val="tx1"/>
              </a:buClr>
            </a:pPr>
            <a:r>
              <a:rPr lang="cs-CZ" altLang="sk-SK" sz="1800" b="1"/>
              <a:t>Poranění extenzorů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Součastí jsou lumbrikální i interoseální svaly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Klasifikace – Kladívkový palec – labutí šije – poranění v úpon části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                     Boutonnier def. – knoflíkové dírky – poranění centr. Pruhu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                     Poranění v oblasto MP skloubení/dorsa/palce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Dg.: Revize a testy na extenzory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Th.: kladívkový prst – konzervativně dlažka/sutura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       knoflíková dírka, MP kl., dorsum ruky – sutura a aktivní rhb</a:t>
            </a:r>
            <a:endParaRPr lang="en-US" altLang="sk-SK"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70E21F1-18AC-4E4D-B0FD-88F470E1B9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sk-SK" sz="3200"/>
              <a:t> Poranění ramene a horního pletence</a:t>
            </a:r>
            <a:endParaRPr lang="en-US" altLang="sk-SK" sz="3200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D4B1A253-D47C-417B-8171-2429090B5A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sk-SK" sz="1800"/>
              <a:t>Luxatio humeroscapularis 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sk-SK" sz="1800"/>
              <a:t>	 80 % všech luxací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sk-SK" sz="1800"/>
              <a:t>	dělení luxací : první, recidivující, habituální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sk-SK" sz="1800"/>
              <a:t>	dělení dle dislokace: subkorakoidální (přední), axilární(dolní), zadní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sk-SK" sz="1800"/>
              <a:t>	Mechanizmus: pád na rameno, na extend. HK, abdukční a zevně rotační postavení 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sk-SK" sz="1800"/>
              <a:t>      Dg.: klinicky jisté a nejisté příznaky, rtg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sk-SK" sz="1800"/>
              <a:t>	Th.: zavřená repozice (ARLT, KOCHER, HIPPOKRATES)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sk-SK" sz="1800"/>
              <a:t>             otevřená repozice – nereponovatelné, luxační fraktury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sk-SK" sz="1800"/>
              <a:t>             terapie recidivujících luxací</a:t>
            </a:r>
          </a:p>
          <a:p>
            <a:pPr>
              <a:buFont typeface="Wingdings" panose="05000000000000000000" pitchFamily="2" charset="2"/>
              <a:buNone/>
            </a:pPr>
            <a:endParaRPr lang="cs-CZ" altLang="sk-SK" sz="1800"/>
          </a:p>
          <a:p>
            <a:pPr>
              <a:buFont typeface="Wingdings" panose="05000000000000000000" pitchFamily="2" charset="2"/>
              <a:buNone/>
            </a:pPr>
            <a:endParaRPr lang="cs-CZ" altLang="sk-SK" sz="1800"/>
          </a:p>
          <a:p>
            <a:pPr>
              <a:buFont typeface="Wingdings" panose="05000000000000000000" pitchFamily="2" charset="2"/>
              <a:buNone/>
            </a:pPr>
            <a:r>
              <a:rPr lang="cs-CZ" altLang="sk-SK" sz="1800"/>
              <a:t>	</a:t>
            </a:r>
            <a:endParaRPr lang="en-US" altLang="sk-SK"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D784486C-A9C5-464D-9F5D-CA6B5A9BE6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sk-SK"/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E6DE90A5-974C-46E7-9943-AA1BC4AA9911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304800"/>
            <a:ext cx="4495800" cy="2952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906745E2-9D00-4157-B0D2-9296E20CD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429000"/>
            <a:ext cx="4495800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DF61E6A3-FDD9-44DA-B210-9E9958E291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7EFFC7BD-7D20-4BD1-9642-0909EBF6D8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sk-SK" sz="1800" b="1"/>
              <a:t>Luxatio acromioclavicularis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Mechanizmus: pád na rameno nebo ososvé násilí přes semiabdukovanou paži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Klasifikace dle Tossyho/dle Rockwooda – dle rozsahu postižení vazů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Dg: klinické vyšetření – „příznak klávesy“, rtg vyšetření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Th.: konzervativně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       operačně- cerkláž/kotvy + steh/šroub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sk-SK" sz="1800"/>
              <a:t>	</a:t>
            </a:r>
          </a:p>
          <a:p>
            <a:pPr>
              <a:buClr>
                <a:schemeClr val="tx1"/>
              </a:buClr>
            </a:pPr>
            <a:r>
              <a:rPr lang="cs-CZ" altLang="sk-SK" sz="1800" b="1"/>
              <a:t>Luxatio sternoclavicularis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sk-SK" sz="1800"/>
              <a:t>Mechanizmus : pád na rameno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sk-SK" sz="1800"/>
              <a:t>Klasifikace: presternální, suprasternální, retrosternální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sk-SK" sz="1800"/>
              <a:t>Dg.: klinicky, rtg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sk-SK" sz="1800"/>
              <a:t>Th.: konzervativně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sk-SK" sz="1800"/>
              <a:t>       operačně – PDS stuha/dlažka </a:t>
            </a:r>
            <a:endParaRPr lang="en-US" altLang="sk-SK" sz="1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>
            <a:extLst>
              <a:ext uri="{FF2B5EF4-FFF2-40B4-BE49-F238E27FC236}">
                <a16:creationId xmlns:a16="http://schemas.microsoft.com/office/drawing/2014/main" id="{448EDECA-E166-4E70-B402-5B28EB6464C9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304800"/>
            <a:ext cx="4572000" cy="3003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5" name="Picture 5">
            <a:extLst>
              <a:ext uri="{FF2B5EF4-FFF2-40B4-BE49-F238E27FC236}">
                <a16:creationId xmlns:a16="http://schemas.microsoft.com/office/drawing/2014/main" id="{D9A810F3-8D01-4799-805A-44AC8849F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81400"/>
            <a:ext cx="4572000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>
            <a:extLst>
              <a:ext uri="{FF2B5EF4-FFF2-40B4-BE49-F238E27FC236}">
                <a16:creationId xmlns:a16="http://schemas.microsoft.com/office/drawing/2014/main" id="{DDC025F6-91C2-4F10-9DE7-A855A63052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5440363"/>
          </a:xfrm>
        </p:spPr>
        <p:txBody>
          <a:bodyPr/>
          <a:lstStyle/>
          <a:p>
            <a:r>
              <a:rPr lang="cs-CZ" altLang="sk-SK" sz="1800" b="1"/>
              <a:t>Fraktury klavikuly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Mechanizmus : pád na rameno (z koně, z kola..)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Dělení – mediální, střední, lateraální třetiny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Dg.: klinicky a rtg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Th.: konzervativně – „delbetovy kruhy – orteza“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       operačně – indikace : poranění NC svazku, otevřená fr., tlak na kůži,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                                          pseudoartroza, nereponovat. Fraktura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                           metody: K dráty, autokompresní dlaha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endParaRPr lang="cs-CZ" altLang="sk-SK" sz="1800"/>
          </a:p>
          <a:p>
            <a:r>
              <a:rPr lang="cs-CZ" altLang="sk-SK" sz="1800" b="1"/>
              <a:t>Fraktury lopatky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Mechanizmus: přímý  náraz na krajinu lopatky zezadu nebo bočný náraz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Dělení: okrajové fraktury – acromion, proc. coracoid.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                                           zlomeniny těla krčku, kloubní jamky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Dg.: klinicky (obtížná), CT, rtg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Th.: konzervativně: dessaut. obvaz 3 t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       operačně: dlahová osteosyntéza </a:t>
            </a:r>
          </a:p>
          <a:p>
            <a:endParaRPr lang="en-US" altLang="sk-SK" sz="1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>
            <a:extLst>
              <a:ext uri="{FF2B5EF4-FFF2-40B4-BE49-F238E27FC236}">
                <a16:creationId xmlns:a16="http://schemas.microsoft.com/office/drawing/2014/main" id="{30B4AD6E-961E-460E-8C35-295C56B0BDE4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304800"/>
            <a:ext cx="4114800" cy="2701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1" name="Picture 5">
            <a:extLst>
              <a:ext uri="{FF2B5EF4-FFF2-40B4-BE49-F238E27FC236}">
                <a16:creationId xmlns:a16="http://schemas.microsoft.com/office/drawing/2014/main" id="{1B4E11B1-1702-47C8-868A-12C8770FA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4800"/>
            <a:ext cx="41148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>
            <a:extLst>
              <a:ext uri="{FF2B5EF4-FFF2-40B4-BE49-F238E27FC236}">
                <a16:creationId xmlns:a16="http://schemas.microsoft.com/office/drawing/2014/main" id="{6491CFE1-D4EC-429E-AB64-43F8686AF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81400"/>
            <a:ext cx="40386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>
            <a:extLst>
              <a:ext uri="{FF2B5EF4-FFF2-40B4-BE49-F238E27FC236}">
                <a16:creationId xmlns:a16="http://schemas.microsoft.com/office/drawing/2014/main" id="{47C5A3EF-62D0-4478-8301-D75D51486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81400"/>
            <a:ext cx="39624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>
            <a:extLst>
              <a:ext uri="{FF2B5EF4-FFF2-40B4-BE49-F238E27FC236}">
                <a16:creationId xmlns:a16="http://schemas.microsoft.com/office/drawing/2014/main" id="{C4411DA7-D04B-4527-99EF-AC7EABDA29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5440363"/>
          </a:xfrm>
        </p:spPr>
        <p:txBody>
          <a:bodyPr/>
          <a:lstStyle/>
          <a:p>
            <a:r>
              <a:rPr lang="cs-CZ" altLang="sk-SK" sz="1800" u="sng"/>
              <a:t>Fraktury Humeru</a:t>
            </a:r>
          </a:p>
          <a:p>
            <a:r>
              <a:rPr lang="cs-CZ" altLang="sk-SK" sz="1800" b="1"/>
              <a:t>Proximální humerus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Mechanizmus – nepřímý mechanizmus, starší lidi, časté trvalé funkční omezení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Diagnostika: klinicky (nutné vyšetřit ff. N. rad., n. axil, plexu i cévního  		           svazku)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                     RTG, CT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Klasifikace : AO/ neerova klasifikace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Th.: Funkčně konzervativní postup – dessualt + šátkový závěs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                                                           abdukční dlaha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                                                           hanging část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Operační řešení: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Adaptační syntéza K dráty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Šrouby s event. tah. Kličkou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Dlahy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sk-SK" sz="1800"/>
              <a:t>Neanatomické rekonstrukce, extirpace hlavice, CKP</a:t>
            </a:r>
            <a:endParaRPr lang="en-US" altLang="sk-SK" sz="1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xtura">
  <a:themeElements>
    <a:clrScheme name="Textura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a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Textura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a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937</TotalTime>
  <Words>1287</Words>
  <Application>Microsoft Office PowerPoint</Application>
  <PresentationFormat>Předvádění na obrazovce (4:3)</PresentationFormat>
  <Paragraphs>217</Paragraphs>
  <Slides>29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3" baseType="lpstr">
      <vt:lpstr>Arial</vt:lpstr>
      <vt:lpstr>Tahoma</vt:lpstr>
      <vt:lpstr>Wingdings</vt:lpstr>
      <vt:lpstr>Textura</vt:lpstr>
      <vt:lpstr>Poranění horní končetiny</vt:lpstr>
      <vt:lpstr>Prezentace aplikace PowerPoint</vt:lpstr>
      <vt:lpstr> Poranění ramene a horního pletence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Poranění lokte a předloktí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Poranění zápěstí a ruky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- -------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Ira</dc:creator>
  <cp:lastModifiedBy>Daniel Ira</cp:lastModifiedBy>
  <cp:revision>14</cp:revision>
  <cp:lastPrinted>1601-01-01T00:00:00Z</cp:lastPrinted>
  <dcterms:created xsi:type="dcterms:W3CDTF">1601-01-01T00:00:00Z</dcterms:created>
  <dcterms:modified xsi:type="dcterms:W3CDTF">2020-11-30T07:34:08Z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