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337" r:id="rId7"/>
    <p:sldId id="338" r:id="rId8"/>
    <p:sldId id="339" r:id="rId9"/>
    <p:sldId id="265" r:id="rId10"/>
    <p:sldId id="266" r:id="rId11"/>
    <p:sldId id="263" r:id="rId12"/>
    <p:sldId id="258" r:id="rId13"/>
    <p:sldId id="257" r:id="rId14"/>
    <p:sldId id="267" r:id="rId15"/>
    <p:sldId id="317" r:id="rId16"/>
    <p:sldId id="318" r:id="rId17"/>
    <p:sldId id="269" r:id="rId18"/>
    <p:sldId id="275" r:id="rId19"/>
    <p:sldId id="271" r:id="rId20"/>
    <p:sldId id="277" r:id="rId21"/>
    <p:sldId id="278" r:id="rId22"/>
    <p:sldId id="279" r:id="rId23"/>
    <p:sldId id="280" r:id="rId24"/>
    <p:sldId id="286" r:id="rId25"/>
    <p:sldId id="333" r:id="rId26"/>
    <p:sldId id="288" r:id="rId27"/>
    <p:sldId id="289" r:id="rId28"/>
    <p:sldId id="291" r:id="rId29"/>
    <p:sldId id="323" r:id="rId30"/>
    <p:sldId id="292" r:id="rId31"/>
    <p:sldId id="294" r:id="rId32"/>
    <p:sldId id="298" r:id="rId33"/>
    <p:sldId id="295" r:id="rId34"/>
    <p:sldId id="293" r:id="rId35"/>
    <p:sldId id="324" r:id="rId36"/>
    <p:sldId id="300" r:id="rId37"/>
    <p:sldId id="299" r:id="rId38"/>
    <p:sldId id="297" r:id="rId39"/>
    <p:sldId id="305" r:id="rId40"/>
    <p:sldId id="304" r:id="rId41"/>
    <p:sldId id="302" r:id="rId42"/>
    <p:sldId id="301" r:id="rId43"/>
    <p:sldId id="307" r:id="rId44"/>
    <p:sldId id="306" r:id="rId45"/>
    <p:sldId id="303" r:id="rId46"/>
    <p:sldId id="340" r:id="rId47"/>
    <p:sldId id="308" r:id="rId48"/>
    <p:sldId id="327" r:id="rId49"/>
    <p:sldId id="314" r:id="rId50"/>
    <p:sldId id="315" r:id="rId51"/>
    <p:sldId id="316" r:id="rId52"/>
    <p:sldId id="319" r:id="rId53"/>
    <p:sldId id="326" r:id="rId54"/>
    <p:sldId id="332" r:id="rId55"/>
    <p:sldId id="328" r:id="rId56"/>
    <p:sldId id="329" r:id="rId57"/>
    <p:sldId id="331" r:id="rId58"/>
    <p:sldId id="313" r:id="rId59"/>
    <p:sldId id="341" r:id="rId60"/>
    <p:sldId id="342" r:id="rId61"/>
  </p:sldIdLst>
  <p:sldSz cx="12192000" cy="6858000"/>
  <p:notesSz cx="6858000" cy="9144000"/>
  <p:custDataLst>
    <p:tags r:id="rId6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84569-F891-4D1D-B9C2-2A49DE96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B2B33E-8C6B-4E5C-8ABC-C31178B28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FBD799-1FA5-46EA-8EA3-098E7267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0520C3-F1D9-4ECA-8AF4-2C23E70AF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4292E5-8358-4382-ABEE-779699126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55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7D213-46DF-4DEC-B172-A461236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0ABB6F9-9B84-4999-B7A2-0F95E0172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EC29FF-7D98-4246-A614-93775EEBD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C41D51-CA8C-4F2F-BDBA-63D3EEFB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18E983-DF3B-460A-9BDF-1583016C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02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E04640-08B2-4FBB-9852-F7D1957B4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4CE37F-F252-46A4-9DC6-71B847139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A6BF42-BC16-4F54-B4FD-993FF122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FE6036-BB45-47DE-A0E8-F01E09F3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D4302A-CD83-4600-A744-6641B7B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646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9749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9017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14997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898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12644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2897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93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E0796-8240-424C-9AC0-1CB4C220F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A05BDC-2A0F-4E1B-9726-9BAC5C291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7C521-75A3-45B6-99E8-84DB7438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F24205-11B1-4DD3-AF1A-108F7AFC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F9FEA6-30B4-44AC-958C-76AD4B98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460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07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83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8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0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8321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41820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63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4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A3D7B-A1F1-4249-8FF2-88F1760A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08A2AC-69E8-4315-9DD1-D76A92174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2D29E-C445-4D0E-B66F-FFD557D1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C66CAF-D122-477C-ACBF-CE73609A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4BCD56-68CA-4F0A-A104-2B333A5B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49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83EC5-73C1-4509-83A7-044168EF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2F9EF3-1994-4A19-ABA8-E649195C4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5A2B9E3-996B-4D38-BE07-54F4C905F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C5CA78-3D58-4192-8136-B58A0444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C62EE7-CCC6-48BA-83D6-41018878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900A47-2537-416D-A2E2-0E97B1F0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3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FA56A-616E-455B-A360-84F57DE3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EE7FA2E-988F-4BF3-8CDD-55699A8E8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B134648-FD5F-4FE1-A79C-11BFB30C0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7AEE327-8E5B-423F-9FC4-C9908243E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C12DEEC-99B6-4420-937A-9735477C7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8C8053-42D2-4621-9807-FBFEB178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C06955-C2D5-4915-8145-97C064C4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430115-46A5-4B4F-85D4-C62789F1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27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E556F-3AA5-460F-A042-993E23157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7D283E0-7195-4F72-B9B9-68CD3B59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0FDC36-E548-4167-BBDB-4C0B8DA3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3137F92-0923-4D38-BF1C-CDEA9BD3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35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7C59A8-2B08-47BF-A4FB-1122DEBD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E9268B-9E87-4335-B610-24D60677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285865-4859-4392-9B40-3051F7A7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15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23B6C-A7D7-46BE-9358-DF5BFE1E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FCF519-03D5-4BD0-8652-31389128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62BAC31-FBCE-48E8-A36A-8704C567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E34B95-3E03-4B46-9FC5-847BC2E1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ED7825-E514-4DC6-988D-40D52A71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62C092-50DF-45C5-91FF-F6C2C19D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72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E7D60-B315-4ADA-8C56-3D5ACF6A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CFCA17-9A08-4E33-BBC4-5318164FA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ABB8C74-0962-46E0-9DA4-51DBDF129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2772E5-38AD-4DD6-944B-1EAF2162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A553FD-E3BF-4F35-A31E-28C7523F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BF1419-2EA2-4864-9174-F9F00209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58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B908AFB-3A32-4493-9F10-CE64A3C4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DFCCD3-5B4F-4486-B7AF-590AFB01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42EAE-40E8-4913-BCD6-009F794FD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51CC8-9DC9-4898-92C9-CCE1B0707DCD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C19A3-4183-4277-8A05-07794005C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48567E-6AB2-4D92-AC85-E45B90A92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336DC-FFA6-4F83-B3FE-A02D5415B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5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1693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onstrukce.cz/aktuality/slavnostni-otevreni-pavilonu-intenzivni-mediciny-pim-19-2-2020-34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0.wdp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c_Tfg9apIWY&amp;ab_channel=PROMAREHA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297C7-1FF4-486A-9D26-4E77EC5C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Technické a přístrojové vybavení JIP/ARO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61DF63C-DB10-428D-9CEB-BBE41029DA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16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BEF0C-B374-49AB-876A-1C2F87D4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48F921-7D52-4A2B-BAAF-4AE4C4B31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42" y="1420069"/>
            <a:ext cx="10753200" cy="413999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sz="11200" b="1" dirty="0"/>
              <a:t>usnadňující pobyt na lůžku</a:t>
            </a:r>
          </a:p>
          <a:p>
            <a:r>
              <a:rPr lang="cs-CZ" sz="11200" dirty="0"/>
              <a:t>hrazdička</a:t>
            </a:r>
          </a:p>
          <a:p>
            <a:r>
              <a:rPr lang="cs-CZ" sz="11200" dirty="0"/>
              <a:t>žebříček</a:t>
            </a:r>
          </a:p>
          <a:p>
            <a:r>
              <a:rPr lang="cs-CZ" sz="11200" dirty="0"/>
              <a:t>uzdička</a:t>
            </a:r>
          </a:p>
          <a:p>
            <a:pPr marL="0" indent="0">
              <a:buNone/>
            </a:pPr>
            <a:endParaRPr lang="cs-CZ" sz="11200" dirty="0"/>
          </a:p>
          <a:p>
            <a:pPr marL="0" indent="0">
              <a:buNone/>
            </a:pPr>
            <a:r>
              <a:rPr lang="cs-CZ" sz="11200" dirty="0"/>
              <a:t>- </a:t>
            </a:r>
            <a:r>
              <a:rPr lang="cs-CZ" sz="11200" b="1" dirty="0"/>
              <a:t>zpříjemňující pobyt na lůžku</a:t>
            </a:r>
          </a:p>
          <a:p>
            <a:r>
              <a:rPr lang="cs-CZ" sz="11200" dirty="0"/>
              <a:t>jídelní stolek</a:t>
            </a:r>
          </a:p>
          <a:p>
            <a:r>
              <a:rPr lang="cs-CZ" sz="11200" dirty="0"/>
              <a:t>signalizační zařízení</a:t>
            </a:r>
          </a:p>
          <a:p>
            <a:r>
              <a:rPr lang="cs-CZ" sz="11200" dirty="0" err="1"/>
              <a:t>antidekubitární</a:t>
            </a:r>
            <a:r>
              <a:rPr lang="cs-CZ" sz="11200" dirty="0"/>
              <a:t> podložky</a:t>
            </a:r>
          </a:p>
          <a:p>
            <a:r>
              <a:rPr lang="cs-CZ" sz="11200" dirty="0"/>
              <a:t>stojan na knihy</a:t>
            </a:r>
          </a:p>
          <a:p>
            <a:r>
              <a:rPr lang="cs-CZ" sz="11200" dirty="0"/>
              <a:t>kapsář na drobné předměty</a:t>
            </a: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AF34CE5-6CDB-44E0-BD34-C806A9EF549E}"/>
              </a:ext>
            </a:extLst>
          </p:cNvPr>
          <p:cNvSpPr txBox="1">
            <a:spLocks/>
          </p:cNvSpPr>
          <p:nvPr/>
        </p:nvSpPr>
        <p:spPr>
          <a:xfrm>
            <a:off x="273377" y="94506"/>
            <a:ext cx="11176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tx2"/>
                </a:solidFill>
              </a:rPr>
              <a:t>Lůžko pro intenzivní péči -příslušenství</a:t>
            </a:r>
          </a:p>
        </p:txBody>
      </p:sp>
    </p:spTree>
    <p:extLst>
      <p:ext uri="{BB962C8B-B14F-4D97-AF65-F5344CB8AC3E}">
        <p14:creationId xmlns:p14="http://schemas.microsoft.com/office/powerpoint/2010/main" val="145208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AD6B3-4880-4FE4-BC11-6A2CE43E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71330"/>
            <a:ext cx="10753200" cy="451576"/>
          </a:xfrm>
        </p:spPr>
        <p:txBody>
          <a:bodyPr/>
          <a:lstStyle/>
          <a:p>
            <a:r>
              <a:rPr lang="cs-CZ" dirty="0"/>
              <a:t>Lůžko pro intenzivní péči - příslušenství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29C58AC-7AA3-4BA5-8D8A-5382FFD25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656" y="2990850"/>
            <a:ext cx="2962275" cy="1543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6894D7-5A86-4293-B152-BBB482BF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20" y="2060020"/>
            <a:ext cx="6546773" cy="45418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792AEE4-18BE-47EE-A477-EA104798CF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7707" y="1177477"/>
            <a:ext cx="3790950" cy="40481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F64A40-1865-4DC0-B5D6-04B2C48342E7}"/>
              </a:ext>
            </a:extLst>
          </p:cNvPr>
          <p:cNvSpPr txBox="1"/>
          <p:nvPr/>
        </p:nvSpPr>
        <p:spPr>
          <a:xfrm>
            <a:off x="838200" y="16906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Antidekubitní matrace – aktivní</a:t>
            </a:r>
          </a:p>
        </p:txBody>
      </p:sp>
    </p:spTree>
    <p:extLst>
      <p:ext uri="{BB962C8B-B14F-4D97-AF65-F5344CB8AC3E}">
        <p14:creationId xmlns:p14="http://schemas.microsoft.com/office/powerpoint/2010/main" val="83632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DA3C9-107A-43C4-851B-F30C408C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28" y="385930"/>
            <a:ext cx="10601592" cy="451576"/>
          </a:xfrm>
        </p:spPr>
        <p:txBody>
          <a:bodyPr/>
          <a:lstStyle/>
          <a:p>
            <a:r>
              <a:rPr lang="cs-CZ" b="1" dirty="0"/>
              <a:t>Zvedáky</a:t>
            </a:r>
            <a:r>
              <a:rPr lang="cs-CZ" dirty="0"/>
              <a:t> umožňující přesun pacienta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4B78D2A-FD1B-4CC4-9800-CD719CF6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39" y="3952643"/>
            <a:ext cx="4743450" cy="2667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3F95AC-22C6-4E60-946B-39145F351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4" b="35374"/>
          <a:stretch/>
        </p:blipFill>
        <p:spPr>
          <a:xfrm>
            <a:off x="8403087" y="3640319"/>
            <a:ext cx="3589174" cy="21038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9D8A51-5D81-4F7B-BCEC-C108EB73B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764" y="2657888"/>
            <a:ext cx="3090501" cy="39617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19B5C6-248C-450C-98B9-FF3ED9C2F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28" y="1464632"/>
            <a:ext cx="3481159" cy="19643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74CEED-420A-4EE1-8AD5-9D7763251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002" y="244214"/>
            <a:ext cx="2264070" cy="3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26796-B023-48F2-9395-4B7822AA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8816"/>
            <a:ext cx="10753200" cy="451576"/>
          </a:xfrm>
        </p:spPr>
        <p:txBody>
          <a:bodyPr/>
          <a:lstStyle/>
          <a:p>
            <a:r>
              <a:rPr lang="cs-CZ" dirty="0"/>
              <a:t>Rozvody medicinálních plynů a elektřiny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2DE590-CA22-45EC-98B1-A4D5A1D3D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32" y="1211235"/>
            <a:ext cx="10753200" cy="4139998"/>
          </a:xfrm>
        </p:spPr>
        <p:txBody>
          <a:bodyPr/>
          <a:lstStyle/>
          <a:p>
            <a:r>
              <a:rPr lang="cs-CZ" b="1" dirty="0"/>
              <a:t>Nástěnné rampy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2410A6-D047-4A72-8920-7CB3CF2D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3" y="2137181"/>
            <a:ext cx="4338760" cy="45301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B97D91-95B6-40A4-9B5F-62B395929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62" y="1346641"/>
            <a:ext cx="6161070" cy="26332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3820D2-A2C3-4E5A-B9B2-A4F674B7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872" y="4106102"/>
            <a:ext cx="3204784" cy="24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E43D2-5E10-4A70-A109-CC2CA49D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71" y="331425"/>
            <a:ext cx="10753200" cy="451576"/>
          </a:xfrm>
        </p:spPr>
        <p:txBody>
          <a:bodyPr/>
          <a:lstStyle/>
          <a:p>
            <a:r>
              <a:rPr lang="cs-CZ" dirty="0"/>
              <a:t>Rozvody medicinálních plynů a elektřiny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CB27814-4C16-40D2-B689-4DD4E036C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618" y="4770244"/>
            <a:ext cx="3593740" cy="200983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1BF7B1-18AA-4CC8-817C-9020EEFBD9D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8618" y="1417467"/>
            <a:ext cx="5157788" cy="8239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Stropní stativy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A02500B-A429-47A7-9B47-ABF9A4E9BE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1" y="1368425"/>
            <a:ext cx="6096000" cy="8239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Kombinace nástěnné rampy a stropního stativu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5EF2CB-460C-4C76-BAD3-B48F1140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5846"/>
            <a:ext cx="4876800" cy="3238500"/>
          </a:xfrm>
          <a:prstGeom prst="rect">
            <a:avLst/>
          </a:prstGeom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C0B5C149-F2D4-45C7-B1FE-77B063D3F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8" t="59685" r="47498" b="9852"/>
          <a:stretch/>
        </p:blipFill>
        <p:spPr>
          <a:xfrm>
            <a:off x="526325" y="2067261"/>
            <a:ext cx="3518326" cy="26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32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47C2263-36FB-4FCE-B452-46D01293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Rozvody medicinálních plynů a elektřiny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3CFF8B-629E-46DD-B0FB-037D8E5B2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zdrojové mosty </a:t>
            </a:r>
            <a:r>
              <a:rPr lang="cs-CZ" dirty="0"/>
              <a:t>slouží k přivedení medicinálních plynů a elektrických sítí do optimální blízkosti lůžka pacienta na (ARO, JIP). Policový systém umístitelný na pohyblivých pojezdech ve spodní části mostu zajišťují komfortní rozmístění potřebných přístrojů okolo lůžka pacienta. </a:t>
            </a:r>
          </a:p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5152681-C33C-4818-AD0B-E57509810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3" t="18299" r="27128" b="55540"/>
          <a:stretch/>
        </p:blipFill>
        <p:spPr>
          <a:xfrm>
            <a:off x="728997" y="3115193"/>
            <a:ext cx="9773117" cy="33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9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63F58-C9FF-46FC-82BE-713C7B64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6A139E5-307E-40C8-B4EE-E9F02448F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053" y="243840"/>
            <a:ext cx="8579645" cy="57197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A13C18-907B-4147-A1C7-3ACE40CF8D85}"/>
              </a:ext>
            </a:extLst>
          </p:cNvPr>
          <p:cNvSpPr txBox="1"/>
          <p:nvPr/>
        </p:nvSpPr>
        <p:spPr>
          <a:xfrm>
            <a:off x="3116424" y="6310669"/>
            <a:ext cx="706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Chirurgická jednotka intenzivní péče Nemocnice Trutnov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0223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A8A4D-C090-4E0B-84FC-59C2BE71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7ED206C-8B55-46AC-9341-D2C5C48FF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586" y="197174"/>
            <a:ext cx="8772585" cy="58118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18595A-FFBE-4DED-B322-D853AFF4DF13}"/>
              </a:ext>
            </a:extLst>
          </p:cNvPr>
          <p:cNvSpPr txBox="1"/>
          <p:nvPr/>
        </p:nvSpPr>
        <p:spPr>
          <a:xfrm>
            <a:off x="1260586" y="6102936"/>
            <a:ext cx="1031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oddělení ARO nemocnice Liberec  </a:t>
            </a:r>
          </a:p>
          <a:p>
            <a:r>
              <a:rPr lang="cs-CZ" dirty="0"/>
              <a:t>Zdroj :</a:t>
            </a:r>
            <a:r>
              <a:rPr lang="cs-CZ" dirty="0">
                <a:hlinkClick r:id="rId3"/>
              </a:rPr>
              <a:t>https://konstrukce.cz/aktuality/slavnostni-otevreni-pavilonu-intenzivni-mediciny-pim-19-2-2020-341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22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6E1A3-A043-4AF8-896E-EC5FBB63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CE89E6D-61BC-4898-9248-78F3086C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365126"/>
            <a:ext cx="9916160" cy="631889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C873DE-A2F9-4F18-BEB3-A274DA5E0BA3}"/>
              </a:ext>
            </a:extLst>
          </p:cNvPr>
          <p:cNvSpPr/>
          <p:nvPr/>
        </p:nvSpPr>
        <p:spPr>
          <a:xfrm>
            <a:off x="6505772" y="6308209"/>
            <a:ext cx="2832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Systém </a:t>
            </a:r>
            <a:r>
              <a:rPr lang="cs-CZ" dirty="0" err="1"/>
              <a:t>Draeger</a:t>
            </a:r>
            <a:r>
              <a:rPr lang="cs-CZ" dirty="0"/>
              <a:t> Ponta </a:t>
            </a:r>
            <a:r>
              <a:rPr lang="cs-CZ" dirty="0" err="1"/>
              <a:t>Beam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750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DF11B-C573-446E-A6DF-6DCBA277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76A1DD3-3ABB-46DC-8115-68A6D3647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277" y="365125"/>
            <a:ext cx="9553445" cy="637095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209C571-A0EB-49C8-9D32-9A89A29B1240}"/>
              </a:ext>
            </a:extLst>
          </p:cNvPr>
          <p:cNvSpPr/>
          <p:nvPr/>
        </p:nvSpPr>
        <p:spPr>
          <a:xfrm>
            <a:off x="2593561" y="6286730"/>
            <a:ext cx="217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CAROcare</a:t>
            </a:r>
            <a:r>
              <a:rPr lang="cs-CZ" dirty="0"/>
              <a:t> ICU </a:t>
            </a:r>
            <a:r>
              <a:rPr lang="cs-CZ" dirty="0" err="1"/>
              <a:t>beams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64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C64E18-0462-4EF8-92D0-F74DC6E4D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Zápatí prezentace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26A0F3-581E-4280-911F-091F21F9B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2E423E6-98B2-4D0D-ACB0-91692CE2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chemeClr val="accent1"/>
                </a:solidFill>
              </a:rPr>
              <a:t>Ošetřovatelská péče o kriticky nemocné pacienty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3DC6FE-B686-45BB-B58A-7A9DCA138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07052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Intenzivní péče I. stupně – nižší</a:t>
            </a:r>
            <a:r>
              <a:rPr lang="cs-CZ" sz="2000" dirty="0"/>
              <a:t> – </a:t>
            </a:r>
            <a:r>
              <a:rPr lang="cs-CZ" sz="2000" b="1" dirty="0"/>
              <a:t>intermediální jednotky - </a:t>
            </a:r>
            <a:r>
              <a:rPr lang="cs-CZ" sz="2000" dirty="0"/>
              <a:t>kontinuální monitorování, zvýšenou sesterskou péči, možnost okamžité resuscitace a možnost krátkodobé UPV (do 24h.). Je mezistupněm mezi intenzivním oddělením a standardním oddělení.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Intenzivní péče II. stupně – vyšší </a:t>
            </a:r>
            <a:r>
              <a:rPr lang="cs-CZ" sz="2000" dirty="0"/>
              <a:t>– jednotky intenzivní péče(JIP) . Kontinuální monitorování FF  neinvazivní i invazivní metodou, dlouhodobá UPV, zvýšená sesterská péče, širší rozsah vyšetření „</a:t>
            </a:r>
            <a:r>
              <a:rPr lang="cs-CZ" sz="2000" dirty="0" err="1"/>
              <a:t>statim</a:t>
            </a:r>
            <a:r>
              <a:rPr lang="cs-CZ" sz="2000" dirty="0"/>
              <a:t>“.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Intenzivní péče III. stupně – nejvyšší </a:t>
            </a:r>
            <a:r>
              <a:rPr lang="cs-CZ" sz="2000" dirty="0"/>
              <a:t>– anesteziologicko-resuscitační </a:t>
            </a:r>
            <a:r>
              <a:rPr lang="cs-CZ" sz="2000" dirty="0" err="1"/>
              <a:t>oddělění</a:t>
            </a:r>
            <a:r>
              <a:rPr lang="cs-CZ" sz="2000" dirty="0"/>
              <a:t> ARO, urgentní příjem + péče. Intenzivní péče se zaměřením zejména  na kritické stavy různé etiologie (nejtěžší stavy spojené s vysokou mortalitou)  </a:t>
            </a:r>
          </a:p>
        </p:txBody>
      </p:sp>
    </p:spTree>
    <p:extLst>
      <p:ext uri="{BB962C8B-B14F-4D97-AF65-F5344CB8AC3E}">
        <p14:creationId xmlns:p14="http://schemas.microsoft.com/office/powerpoint/2010/main" val="253434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8F055-5759-4443-9590-C378C19D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95793"/>
            <a:ext cx="10753200" cy="451576"/>
          </a:xfrm>
        </p:spPr>
        <p:txBody>
          <a:bodyPr/>
          <a:lstStyle/>
          <a:p>
            <a:r>
              <a:rPr lang="cs-CZ" dirty="0"/>
              <a:t>Elektrické rozvody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680D76-DE9A-4E9B-9146-A0E402EA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79" y="1008668"/>
            <a:ext cx="11632677" cy="5740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Elektrické rozvody musí dodávat energii pro všechny elektrické přístroje (diagnostika a terapie pacientů).</a:t>
            </a:r>
          </a:p>
          <a:p>
            <a:pPr>
              <a:lnSpc>
                <a:spcPct val="100000"/>
              </a:lnSpc>
            </a:pPr>
            <a:r>
              <a:rPr lang="cs-CZ" dirty="0"/>
              <a:t>Podmínky a požadavky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b="1" dirty="0"/>
              <a:t>Bezpečná</a:t>
            </a:r>
            <a:r>
              <a:rPr lang="cs-CZ" sz="2200" dirty="0"/>
              <a:t> pro své okolí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u="sng" dirty="0"/>
              <a:t>ochranu proti přímému elektrickému nebezpečí</a:t>
            </a:r>
            <a:r>
              <a:rPr lang="cs-CZ" sz="2200" dirty="0"/>
              <a:t>, kterým je ohrožení nebezpečným dotykovým napětím nebo přesněji ochrana před úrazem elektrickým proudem.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600" u="sng" dirty="0"/>
              <a:t>ochranu proti nepřímému elektrickému nebezpečí</a:t>
            </a:r>
            <a:r>
              <a:rPr lang="cs-CZ" sz="2600" dirty="0"/>
              <a:t>. (přerušení dodávky elektrické energie, výbuch, požár, nebezpečné účinky statické elektřiny a elektromagnetické rušení citlivých zdravotnických přístrojů). </a:t>
            </a:r>
            <a:r>
              <a:rPr lang="cs-CZ" sz="2600" dirty="0" err="1"/>
              <a:t>Jednoltivé</a:t>
            </a:r>
            <a:r>
              <a:rPr lang="cs-CZ" sz="2600" dirty="0"/>
              <a:t> napájecí systémy musí být od sebe odlišeny </a:t>
            </a:r>
            <a:r>
              <a:rPr lang="cs-CZ" dirty="0"/>
              <a:t>a její dodávka musí být</a:t>
            </a:r>
          </a:p>
          <a:p>
            <a:pPr marL="846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Kontinuální</a:t>
            </a:r>
            <a:r>
              <a:rPr lang="cs-CZ" sz="2400" dirty="0"/>
              <a:t> dodávání energie</a:t>
            </a:r>
          </a:p>
          <a:p>
            <a:pPr marL="846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Kvalitní</a:t>
            </a:r>
            <a:r>
              <a:rPr lang="cs-CZ" sz="2400" dirty="0"/>
              <a:t> dodávka energie (bez poklesů) </a:t>
            </a:r>
          </a:p>
          <a:p>
            <a:pPr marL="846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K dispozici na potřebném místě.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76247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996FD-9CBE-4098-934C-61CBE734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06" y="71270"/>
            <a:ext cx="10753200" cy="451576"/>
          </a:xfrm>
        </p:spPr>
        <p:txBody>
          <a:bodyPr/>
          <a:lstStyle/>
          <a:p>
            <a:r>
              <a:rPr lang="cs-CZ" dirty="0"/>
              <a:t>Barevné rozlišení napájecích systémů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5A4BC6-B1CD-4A02-B801-F2952195AC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82" y="522846"/>
            <a:ext cx="9757321" cy="6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4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5EED7-209A-4C4E-BD05-C0A14801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8710"/>
            <a:ext cx="10753200" cy="451576"/>
          </a:xfrm>
        </p:spPr>
        <p:txBody>
          <a:bodyPr/>
          <a:lstStyle/>
          <a:p>
            <a:r>
              <a:rPr lang="cs-CZ" dirty="0"/>
              <a:t>Další součástí napájecích systémů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FEE0B9-F5F0-4E26-B3A6-856834A4F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6" y="966138"/>
            <a:ext cx="11327456" cy="4139998"/>
          </a:xfrm>
        </p:spPr>
        <p:txBody>
          <a:bodyPr/>
          <a:lstStyle/>
          <a:p>
            <a:r>
              <a:rPr lang="cs-CZ" dirty="0"/>
              <a:t>vnější vodivé části pevně spojené s budovou, jako jsou například rozvody medicinálních plynů, ústřední topení, kovové zárubně dveří, kovová okna, svodová síť, elektrostaticky vodivé podlahy a podobné části, mají trvalé spojení s přípojnicí ochranných vodičů, vedené zpravidla izolovanými vodiči pod omítkou. Dvojnásobná svorka pro vyrovnání potenciálů Je součástí soustavy ochranného </a:t>
            </a:r>
            <a:r>
              <a:rPr lang="cs-CZ" dirty="0" err="1"/>
              <a:t>pospojení</a:t>
            </a:r>
            <a:r>
              <a:rPr lang="cs-CZ" dirty="0"/>
              <a:t>. Umožňuje propojení mobilních zařízení s pevnými vodivými částmi budovy.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B75A8D-813F-4237-B64A-32610BB1C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954" t="38367" r="62614" b="30205"/>
          <a:stretch/>
        </p:blipFill>
        <p:spPr>
          <a:xfrm>
            <a:off x="4088122" y="4623403"/>
            <a:ext cx="1983083" cy="22345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9801C1-7809-4981-BA19-83A05E761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73" t="28435" r="42035" b="9930"/>
          <a:stretch/>
        </p:blipFill>
        <p:spPr>
          <a:xfrm flipH="1">
            <a:off x="8314088" y="4400472"/>
            <a:ext cx="1072254" cy="24166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36624B-81E7-4EF6-9312-0C1C63E4C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4" t="31973" r="66525" b="32517"/>
          <a:stretch/>
        </p:blipFill>
        <p:spPr>
          <a:xfrm>
            <a:off x="6128961" y="4344504"/>
            <a:ext cx="1683036" cy="24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5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DFA6D-752E-4CC6-AAF2-09B47727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součást napájecího systému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FE69BE2-5A4B-4300-A91C-9F41D0B2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801" t="38817" r="38865" b="24524"/>
          <a:stretch/>
        </p:blipFill>
        <p:spPr>
          <a:xfrm>
            <a:off x="923825" y="2551410"/>
            <a:ext cx="3007152" cy="283129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3195162-41A5-46B1-97B0-C2436A381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672" y="2005749"/>
            <a:ext cx="4795996" cy="33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5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7726E-1043-4ACA-8404-8CEC2622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12204"/>
            <a:ext cx="10753200" cy="451576"/>
          </a:xfrm>
        </p:spPr>
        <p:txBody>
          <a:bodyPr/>
          <a:lstStyle/>
          <a:p>
            <a:r>
              <a:rPr lang="cs-CZ" dirty="0"/>
              <a:t>Rozvody medicínských plynů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9F65C93-FFD6-4C2D-81BA-40761C85D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582" y="1101412"/>
            <a:ext cx="2669161" cy="26691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D4D4701-850B-49FB-8973-F7791510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15" y="1120264"/>
            <a:ext cx="2684225" cy="2684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373070-456E-464F-8A83-81D59B6B4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30" y="4016739"/>
            <a:ext cx="2686710" cy="26867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0F78C47-6D6E-4FC8-8A14-7A4AB89E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52" y="4016739"/>
            <a:ext cx="2669160" cy="26691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315830-F0A2-4E1C-8865-24A5D207D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550" y="1170686"/>
            <a:ext cx="2659144" cy="26591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3E3AD4-B0F8-4D52-9E9C-8E0F4FDC836A}"/>
              </a:ext>
            </a:extLst>
          </p:cNvPr>
          <p:cNvSpPr txBox="1"/>
          <p:nvPr/>
        </p:nvSpPr>
        <p:spPr>
          <a:xfrm>
            <a:off x="1018792" y="3228241"/>
            <a:ext cx="16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 - KYSLÍK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C41619-29C8-4818-A3E1-7FE48A56897F}"/>
              </a:ext>
            </a:extLst>
          </p:cNvPr>
          <p:cNvSpPr txBox="1"/>
          <p:nvPr/>
        </p:nvSpPr>
        <p:spPr>
          <a:xfrm>
            <a:off x="4395194" y="3209775"/>
            <a:ext cx="17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AIR - VZDUCH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CF887B-6C71-4417-BBDD-84C7B50F1FED}"/>
              </a:ext>
            </a:extLst>
          </p:cNvPr>
          <p:cNvSpPr txBox="1"/>
          <p:nvPr/>
        </p:nvSpPr>
        <p:spPr>
          <a:xfrm>
            <a:off x="8046026" y="3244334"/>
            <a:ext cx="292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VACCUM  - ODSÁVÁNÍ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BFBFE6-03F0-4DCD-A7F0-9ED165EC5DB8}"/>
              </a:ext>
            </a:extLst>
          </p:cNvPr>
          <p:cNvSpPr txBox="1"/>
          <p:nvPr/>
        </p:nvSpPr>
        <p:spPr>
          <a:xfrm>
            <a:off x="4601029" y="6276464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</a:t>
            </a:r>
            <a:r>
              <a:rPr lang="cs-CZ" baseline="-25000" dirty="0"/>
              <a:t>2</a:t>
            </a:r>
            <a:r>
              <a:rPr lang="cs-CZ" dirty="0"/>
              <a:t>O – OXID DUSNÝ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95DB307-A013-4824-BE01-107FEC227FD9}"/>
              </a:ext>
            </a:extLst>
          </p:cNvPr>
          <p:cNvSpPr txBox="1"/>
          <p:nvPr/>
        </p:nvSpPr>
        <p:spPr>
          <a:xfrm>
            <a:off x="8171112" y="6276464"/>
            <a:ext cx="25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</a:t>
            </a:r>
            <a:r>
              <a:rPr lang="cs-CZ" baseline="-25000" dirty="0"/>
              <a:t>2 </a:t>
            </a:r>
            <a:r>
              <a:rPr lang="cs-CZ" dirty="0"/>
              <a:t>– OXID UHLIČITÝ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4F00540-EB37-4D0F-9D24-C9D3C5353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634" y="4016739"/>
            <a:ext cx="2686710" cy="268671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D5D52CA-6B62-4272-8C88-CEAD496B5528}"/>
              </a:ext>
            </a:extLst>
          </p:cNvPr>
          <p:cNvSpPr txBox="1"/>
          <p:nvPr/>
        </p:nvSpPr>
        <p:spPr>
          <a:xfrm>
            <a:off x="757486" y="6168742"/>
            <a:ext cx="3217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AIR 800 – VZDUCH </a:t>
            </a:r>
            <a:r>
              <a:rPr lang="cs-CZ" sz="1400" dirty="0"/>
              <a:t>CHIRURGICKÝ/PŘÍSTROJOVÝ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9816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452F5-D700-4A2D-B32E-E668FE5E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Monitorace vitálních funkcí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12D9983-DB6F-45E3-8CC7-542B2CB5A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694" y="1692275"/>
            <a:ext cx="4140200" cy="4140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5658FF-860D-49ED-A580-AC291DAD7F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8907" y="1460500"/>
            <a:ext cx="5032375" cy="50323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38B43F-81B2-4CCB-B14A-760A89F4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294" y="1171576"/>
            <a:ext cx="2401094" cy="2401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90834A-2108-4B3B-91F7-6E9E0CD0A1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9069" y="2791448"/>
            <a:ext cx="3696935" cy="369693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28F96E9-7B85-459E-8512-2ED8AE36FC8E}"/>
              </a:ext>
            </a:extLst>
          </p:cNvPr>
          <p:cNvSpPr/>
          <p:nvPr/>
        </p:nvSpPr>
        <p:spPr>
          <a:xfrm>
            <a:off x="5131324" y="59872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Ukládá demografické údaje o pacientech a až osm hodin údajů o trendech pacientů.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4342907-35F3-486D-873B-B068877314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022" y="2040903"/>
            <a:ext cx="2776194" cy="27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4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B906F-7761-4629-808C-8E455FB1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B1BDFFE-D6C3-4F41-A73B-7BE163CEE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1699" y="48306"/>
            <a:ext cx="4168415" cy="3232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ADB467-8FB5-453E-B32B-7739ECFB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9480"/>
            <a:ext cx="3759200" cy="31314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FE85D7-D107-4526-A339-7641C651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77107"/>
            <a:ext cx="3781425" cy="37814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E6A57D-8042-42BD-B753-3593C91EF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22" y="2809908"/>
            <a:ext cx="3759199" cy="39709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0A7CC8-4654-4393-95C3-03FE5102D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200" y="1653997"/>
            <a:ext cx="4322990" cy="51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96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CF99D-33C6-4E11-934F-B7207AE3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03" y="340694"/>
            <a:ext cx="10753200" cy="451576"/>
          </a:xfrm>
        </p:spPr>
        <p:txBody>
          <a:bodyPr/>
          <a:lstStyle/>
          <a:p>
            <a:r>
              <a:rPr lang="cs-CZ" dirty="0"/>
              <a:t>Svody + kabely pro snímání EKG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7B43E9-B691-4232-8EBD-7C12ABBE5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25EA5E0-1CE6-4075-9C78-7E2D6174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355" y="4275060"/>
            <a:ext cx="2317829" cy="23178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CA926C0-4EC8-4528-83A6-E3C6D78EF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939" y="3730843"/>
            <a:ext cx="3064791" cy="306479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FD0CE2E-5EA5-4D85-B389-240A6C017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1285188"/>
            <a:ext cx="4057650" cy="26955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7E84BA5-667F-40A5-81D9-76C88AFD8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289" y="1374944"/>
            <a:ext cx="4057650" cy="269557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B7F1E78-A5BC-474D-92CA-7189DD01CD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2907" y="1327371"/>
            <a:ext cx="4057650" cy="269557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C83C346-A075-4244-8291-69974CAA90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9627" y="4275060"/>
            <a:ext cx="3265388" cy="21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A19AC-72EC-432B-BBA1-7954A8B0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3FB00C-6293-44EC-A729-3435FA63E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44087-91F6-46F4-9010-C9FB7043C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20" y="158523"/>
            <a:ext cx="8172380" cy="61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EACC7-510A-4726-BB9D-E72BF3AE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TK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91479A-8ACF-4FB9-91B0-71CDCDCC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3" y="1846036"/>
            <a:ext cx="5172270" cy="45257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B8FB68-30F7-44AE-A0F7-E9BCD36A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6012" y="4438196"/>
            <a:ext cx="3409301" cy="22458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CE41A2-7C4E-440A-9AE7-B20ABBC84D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109" y="173995"/>
            <a:ext cx="5525105" cy="4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6C17A6-7543-4067-8262-012B8FDC5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Zápatí prezentace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A1092B-76E5-467C-B978-891BD6770C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701F064-9C1D-4DAB-8BEF-B33E388A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JIP dle své odborné specializace: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92A6870-AF75-4A3E-B222-B13A9F386BBA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Novorozenecká JIP 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sz="2000" dirty="0"/>
              <a:t>Dětská (pediatrická) JIP </a:t>
            </a:r>
          </a:p>
          <a:p>
            <a:pPr>
              <a:lnSpc>
                <a:spcPct val="100000"/>
              </a:lnSpc>
              <a:buClr>
                <a:srgbClr val="0000DC"/>
              </a:buClr>
              <a:defRPr/>
            </a:pPr>
            <a:r>
              <a:rPr lang="cs-CZ" sz="2000" dirty="0" err="1">
                <a:solidFill>
                  <a:srgbClr val="000000"/>
                </a:solidFill>
              </a:rPr>
              <a:t>Gynekologicko</a:t>
            </a:r>
            <a:r>
              <a:rPr lang="cs-CZ" sz="2000" dirty="0">
                <a:solidFill>
                  <a:srgbClr val="000000"/>
                </a:solidFill>
              </a:rPr>
              <a:t> - porodnická JIP 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Kardiovaskulární JIP 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sz="2000" dirty="0">
                <a:solidFill>
                  <a:srgbClr val="000000"/>
                </a:solidFill>
                <a:latin typeface="Arial"/>
              </a:rPr>
              <a:t>K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ardiochirurgická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JIP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sz="2000" dirty="0">
                <a:solidFill>
                  <a:srgbClr val="000000"/>
                </a:solidFill>
                <a:latin typeface="Arial"/>
              </a:rPr>
              <a:t>Koronární jednotka (koronární JIP)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Chirurgická JIP 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Ortopedická JIP</a:t>
            </a:r>
          </a:p>
          <a:p>
            <a:pPr lvl="0">
              <a:lnSpc>
                <a:spcPct val="100000"/>
              </a:lnSpc>
              <a:buClr>
                <a:srgbClr val="0000DC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Arial"/>
              </a:rPr>
              <a:t>Ú</a:t>
            </a:r>
            <a:r>
              <a:rPr lang="cs-CZ" sz="2000" dirty="0"/>
              <a:t>razová (traumatologická) JIP </a:t>
            </a:r>
          </a:p>
          <a:p>
            <a:pPr>
              <a:lnSpc>
                <a:spcPct val="100000"/>
              </a:lnSpc>
              <a:buClr>
                <a:srgbClr val="0000DC"/>
              </a:buClr>
              <a:defRPr/>
            </a:pPr>
            <a:r>
              <a:rPr lang="cs-CZ" sz="2000" dirty="0"/>
              <a:t>Popáleninová JIP </a:t>
            </a:r>
          </a:p>
          <a:p>
            <a:pPr lvl="0">
              <a:lnSpc>
                <a:spcPct val="100000"/>
              </a:lnSpc>
              <a:buClr>
                <a:srgbClr val="0000DC"/>
              </a:buClr>
              <a:defRPr/>
            </a:pPr>
            <a:r>
              <a:rPr lang="cs-CZ" sz="2000" dirty="0"/>
              <a:t>Neurochirurgická JIP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32BAAAC-C9A2-4FE6-9D60-A766352349A9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Clr>
                <a:srgbClr val="0000DC"/>
              </a:buClr>
              <a:defRPr/>
            </a:pPr>
            <a:r>
              <a:rPr lang="cs-CZ" sz="2000" dirty="0">
                <a:solidFill>
                  <a:srgbClr val="000000"/>
                </a:solidFill>
              </a:rPr>
              <a:t>Interní JIP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Metabolická JIP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Respirační JIP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Geriatrická JIP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Neurologická JIP 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</a:rPr>
              <a:t>Psychiatrická JIP 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</a:rPr>
              <a:t>Infekční JIP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Jednotka pro zotavení a </a:t>
            </a:r>
            <a:r>
              <a:rPr lang="cs-CZ" sz="2000" dirty="0" err="1"/>
              <a:t>dospávací</a:t>
            </a:r>
            <a:r>
              <a:rPr lang="cs-CZ" sz="2000" dirty="0"/>
              <a:t> pokoje (pro operace s krátkodobou hospitalizací)</a:t>
            </a:r>
          </a:p>
        </p:txBody>
      </p:sp>
    </p:spTree>
    <p:extLst>
      <p:ext uri="{BB962C8B-B14F-4D97-AF65-F5344CB8AC3E}">
        <p14:creationId xmlns:p14="http://schemas.microsoft.com/office/powerpoint/2010/main" val="1724204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B5481-2973-48BA-8A79-BA383329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5C669AA-4D23-478D-A594-B42B4CDD2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03" t="14416" r="27902" b="9532"/>
          <a:stretch/>
        </p:blipFill>
        <p:spPr>
          <a:xfrm>
            <a:off x="4644570" y="365125"/>
            <a:ext cx="5660573" cy="64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12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03876-6A4B-4BEF-9ED4-0D53B69C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Ekg</a:t>
            </a:r>
            <a:r>
              <a:rPr lang="cs-CZ" dirty="0"/>
              <a:t> přístroj </a:t>
            </a:r>
          </a:p>
        </p:txBody>
      </p:sp>
      <p:pic>
        <p:nvPicPr>
          <p:cNvPr id="3074" name="Picture 2" descr="https://storage.googleapis.com/avante/images/2440-1-philips-pagewriter-tc70.jpg">
            <a:extLst>
              <a:ext uri="{FF2B5EF4-FFF2-40B4-BE49-F238E27FC236}">
                <a16:creationId xmlns:a16="http://schemas.microsoft.com/office/drawing/2014/main" id="{54DC1900-84ED-4F8E-A47E-EC31DFC071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59" y="998900"/>
            <a:ext cx="5139100" cy="51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BF00B38-30B0-43B8-BB80-63C424FC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2792" y="1394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2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8D08D1F-BB6D-4D5D-8DDC-9D7ACE5C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685" y="925135"/>
            <a:ext cx="5249637" cy="37444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B045F37-9E88-4DFE-AA8D-6DFBA81F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173" y="925135"/>
            <a:ext cx="2459223" cy="163209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A60BE90-CF6F-44A6-9089-D63EE7E6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3" y="306533"/>
            <a:ext cx="10753200" cy="451576"/>
          </a:xfrm>
        </p:spPr>
        <p:txBody>
          <a:bodyPr/>
          <a:lstStyle/>
          <a:p>
            <a:r>
              <a:rPr lang="cs-CZ" dirty="0"/>
              <a:t>Měření saturace O</a:t>
            </a:r>
            <a:r>
              <a:rPr lang="cs-CZ" baseline="-25000" dirty="0"/>
              <a:t>2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D6C4802-5B79-4371-A36E-83C56E93D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6" t="28343" r="56226" b="21790"/>
          <a:stretch/>
        </p:blipFill>
        <p:spPr>
          <a:xfrm>
            <a:off x="7505205" y="2091241"/>
            <a:ext cx="4272047" cy="37859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17C913-0683-4573-8A00-41E242491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49" y="1141726"/>
            <a:ext cx="3257276" cy="3063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24FE7D-8A00-4BFB-9548-BD8590FC1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55" y="4539653"/>
            <a:ext cx="3652156" cy="21912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7E2B46-27D2-4767-B522-CCDE309DBA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3049" y="4666378"/>
            <a:ext cx="3303310" cy="20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5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55DB8-F863-466D-A21B-7D544757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Pakai Garis Ganda Ibp Transduser Tekanan Darah Edward,Ibp Adapter Kabel -  Buy Transduser Tekanan Edwards,Pakai Garis Ganda Ibp Transducer  Edward,Pakai Edward Ibp Transduser Product on Alibaba.com">
            <a:extLst>
              <a:ext uri="{FF2B5EF4-FFF2-40B4-BE49-F238E27FC236}">
                <a16:creationId xmlns:a16="http://schemas.microsoft.com/office/drawing/2014/main" id="{4A180BE7-D750-4AB6-AF3C-84C291C24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4"/>
            <a:ext cx="10134600" cy="62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94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85878-328F-4051-A85E-E27C4DA7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Invazivní měření tlaků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A333702E-20C9-4BFD-9D7E-79A9282A1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70" y="2501393"/>
            <a:ext cx="2286000" cy="1524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1B2FB0-BB2B-400A-8C38-C65E8628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812" y="1426737"/>
            <a:ext cx="7620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2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339EE-7388-4110-A05F-BFD25B5A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F5B49B7-C8A5-49AA-90CC-6EC2F28B0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949859" cy="6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7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D4DD7-A531-46AF-A697-50A9657A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D436830-5D00-4DD6-B665-6C33E9A7B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328" y="243851"/>
            <a:ext cx="6370298" cy="63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0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665DA-C5F1-4E8E-8564-9DD1DAA1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045CC5-D7E8-4E99-B351-3DE6FDF4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7" t="31323" r="4167" b="40740"/>
          <a:stretch/>
        </p:blipFill>
        <p:spPr>
          <a:xfrm>
            <a:off x="58057" y="4376057"/>
            <a:ext cx="12133943" cy="24819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394CEA-25E5-4F14-8FFE-AC761BEC8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5" t="33439" r="28836" b="33968"/>
          <a:stretch/>
        </p:blipFill>
        <p:spPr>
          <a:xfrm>
            <a:off x="2090057" y="365125"/>
            <a:ext cx="8287657" cy="39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16CC5-EAD0-4EFA-B988-7678321C4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TT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24C569-FB11-4187-B0DE-3779F9D6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59390B-E3CC-44A5-8DBE-C3478D5D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738312"/>
            <a:ext cx="52959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23447-58C2-4D82-9B6E-D9A7ECBA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Infúzní</a:t>
            </a:r>
            <a:r>
              <a:rPr lang="cs-CZ" dirty="0"/>
              <a:t> technika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0734B0-7651-4539-9348-05AE603A4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27" y="1359001"/>
            <a:ext cx="11726945" cy="4139998"/>
          </a:xfrm>
        </p:spPr>
        <p:txBody>
          <a:bodyPr/>
          <a:lstStyle/>
          <a:p>
            <a:r>
              <a:rPr lang="cs-CZ" dirty="0"/>
              <a:t>Základní využití</a:t>
            </a:r>
          </a:p>
          <a:p>
            <a:r>
              <a:rPr lang="cs-CZ" dirty="0"/>
              <a:t>Kontinuální nebo dávkový přísun léčiv, podpůrných prostředků, výživy aj.</a:t>
            </a:r>
          </a:p>
          <a:p>
            <a:r>
              <a:rPr lang="cs-CZ" dirty="0"/>
              <a:t>Oproti konvenčnímu způsobu (gravitačnímu) je toto dávkování přesně definované</a:t>
            </a:r>
          </a:p>
          <a:p>
            <a:r>
              <a:rPr lang="cs-CZ" dirty="0"/>
              <a:t>Automatická kontrola krizových situací</a:t>
            </a:r>
          </a:p>
          <a:p>
            <a:r>
              <a:rPr lang="cs-CZ" dirty="0"/>
              <a:t>Samotné dávkování, přítomnost média, přítomnost bublin, tlak apod.</a:t>
            </a:r>
          </a:p>
          <a:p>
            <a:r>
              <a:rPr lang="cs-CZ" dirty="0"/>
              <a:t>Dvě skupiny: infuzním pumpy a lineární dávkovače</a:t>
            </a:r>
          </a:p>
        </p:txBody>
      </p:sp>
    </p:spTree>
    <p:extLst>
      <p:ext uri="{BB962C8B-B14F-4D97-AF65-F5344CB8AC3E}">
        <p14:creationId xmlns:p14="http://schemas.microsoft.com/office/powerpoint/2010/main" val="399292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5ECB33-5B0A-4F6F-954C-30DB343B20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Zápatí prezentace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BD5E11-5183-4F3D-A626-4781FEDD5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6C118-631F-4A80-9886-907009361577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CF71379-6830-46DB-9DA0-9FBB44F2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279892"/>
            <a:ext cx="11274561" cy="451576"/>
          </a:xfrm>
        </p:spPr>
        <p:txBody>
          <a:bodyPr/>
          <a:lstStyle/>
          <a:p>
            <a:r>
              <a:rPr lang="cs-CZ" dirty="0"/>
              <a:t>Stavební uspořádání pracovišť intenzivní péče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08B4F8E-B169-4736-B146-142825BA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51" y="1063886"/>
            <a:ext cx="7044928" cy="4139998"/>
          </a:xfrm>
        </p:spPr>
        <p:txBody>
          <a:bodyPr/>
          <a:lstStyle/>
          <a:p>
            <a:r>
              <a:rPr lang="cs-CZ" sz="2600" dirty="0"/>
              <a:t>sálové</a:t>
            </a:r>
          </a:p>
          <a:p>
            <a:r>
              <a:rPr lang="cs-CZ" sz="2600" dirty="0"/>
              <a:t>boxové </a:t>
            </a:r>
          </a:p>
          <a:p>
            <a:r>
              <a:rPr lang="cs-CZ" sz="2600" dirty="0"/>
              <a:t>kombinace obou předchozích typů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Minimální materiální a personální vybavení jednotek je stanoveno vyhláškami MZČR č. 357/2020 ; č.</a:t>
            </a:r>
            <a:r>
              <a:rPr lang="cs-CZ" altLang="cs-CZ" sz="1600" dirty="0"/>
              <a:t> 284/2017</a:t>
            </a:r>
            <a:r>
              <a:rPr lang="cs-CZ" sz="1600" dirty="0"/>
              <a:t> a standardem pro jednotky intenzivní péče vydaného MZČR.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3E0DB4D-C576-4ED2-8A89-A566EA988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648" y="1234816"/>
            <a:ext cx="3017782" cy="37981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9B55CE-F38A-4826-9C7E-A9883DEF264C}"/>
              </a:ext>
            </a:extLst>
          </p:cNvPr>
          <p:cNvSpPr txBox="1"/>
          <p:nvPr/>
        </p:nvSpPr>
        <p:spPr>
          <a:xfrm>
            <a:off x="8726681" y="5032953"/>
            <a:ext cx="3465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Obrázek 1: Konfigurace JIP/ARO: obdélníkový (A), kruhový (B), trojúhelníkový (C) a čtvercový (D). „Závodní dráha“ s lůžky pro pacienty po obvodu a ošetřovatelskými stanicemi a podpůrnými službami v oblasti centra (CA) je nejběžnější na současných JIP.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5BF1163-DF9D-46D0-B984-41645E25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1" y="3696557"/>
            <a:ext cx="3854170" cy="21276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194DD15-6734-4622-8237-EF3F40454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574" y="3696557"/>
            <a:ext cx="3677624" cy="21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52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7A9EA-97E4-47AB-8E31-D39FFF05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Infúzní</a:t>
            </a:r>
            <a:r>
              <a:rPr lang="cs-CZ" dirty="0"/>
              <a:t> pumpy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862799-A010-45BD-8618-E46F2F241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77" y="1444373"/>
            <a:ext cx="10753200" cy="4899865"/>
          </a:xfrm>
        </p:spPr>
        <p:txBody>
          <a:bodyPr/>
          <a:lstStyle/>
          <a:p>
            <a:pPr marL="457200" indent="-457200"/>
            <a:r>
              <a:rPr lang="cs-CZ" dirty="0"/>
              <a:t>Jiný název: infuzní peristaltické pumpy nebo volumetrické pumpy</a:t>
            </a:r>
          </a:p>
          <a:p>
            <a:pPr marL="457200" indent="-457200"/>
            <a:r>
              <a:rPr lang="cs-CZ" dirty="0"/>
              <a:t>Přesně definovaný dávkovaný objem</a:t>
            </a:r>
          </a:p>
          <a:p>
            <a:pPr marL="457200" indent="-457200"/>
            <a:r>
              <a:rPr lang="cs-CZ" dirty="0"/>
              <a:t>Základní součásti</a:t>
            </a:r>
          </a:p>
          <a:p>
            <a:pPr marL="709200" lvl="1" indent="-457200"/>
            <a:r>
              <a:rPr lang="cs-CZ" sz="2400" dirty="0"/>
              <a:t>peristaltický pohon</a:t>
            </a:r>
          </a:p>
          <a:p>
            <a:pPr marL="709200" lvl="1" indent="-457200"/>
            <a:r>
              <a:rPr lang="cs-CZ" sz="2400" dirty="0"/>
              <a:t>detektory bublin a senzor okluzního tlaku</a:t>
            </a:r>
          </a:p>
          <a:p>
            <a:pPr marL="709200" lvl="1" indent="-457200"/>
            <a:r>
              <a:rPr lang="cs-CZ" sz="2400" dirty="0" err="1"/>
              <a:t>dokovací</a:t>
            </a:r>
            <a:r>
              <a:rPr lang="cs-CZ" sz="2400" dirty="0"/>
              <a:t> stanice a záložní napájení</a:t>
            </a:r>
          </a:p>
          <a:p>
            <a:pPr marL="709200" lvl="1" indent="-457200"/>
            <a:r>
              <a:rPr lang="cs-CZ" sz="2400" dirty="0"/>
              <a:t>alarmy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DA92BA-A9F2-4556-91AA-2031D569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444" y="2786253"/>
            <a:ext cx="1609725" cy="2847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126FEE-5983-4C72-BEA5-B919CBD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142" y="4403976"/>
            <a:ext cx="2257425" cy="2019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9421C11-245D-432F-BF7A-02A011BEF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593" y="2283278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92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9436880-0F11-4B48-9E36-8B7A470B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Lineární dávkovače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E036FB8-5B49-49B4-B121-AC332A80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51" y="1426976"/>
            <a:ext cx="9936958" cy="4139998"/>
          </a:xfrm>
        </p:spPr>
        <p:txBody>
          <a:bodyPr/>
          <a:lstStyle/>
          <a:p>
            <a:r>
              <a:rPr lang="cs-CZ" dirty="0"/>
              <a:t>Jiný název: injekční dávkovače</a:t>
            </a:r>
          </a:p>
          <a:p>
            <a:r>
              <a:rPr lang="cs-CZ" dirty="0"/>
              <a:t>Přesně definovaný dávkovaný objem oproti pumpám mnohem menší a využívají jako zásobu injekční stříkačku</a:t>
            </a:r>
          </a:p>
          <a:p>
            <a:r>
              <a:rPr lang="cs-CZ" dirty="0"/>
              <a:t>Základní součásti</a:t>
            </a:r>
          </a:p>
          <a:p>
            <a:pPr marL="594900" lvl="1" indent="-342900">
              <a:buFont typeface="Arial" panose="020B0604020202020204" pitchFamily="34" charset="0"/>
              <a:buChar char="–"/>
            </a:pPr>
            <a:r>
              <a:rPr lang="cs-CZ" dirty="0" err="1"/>
              <a:t>dokovací</a:t>
            </a:r>
            <a:r>
              <a:rPr lang="cs-CZ" dirty="0"/>
              <a:t> stanice a záložní napájení</a:t>
            </a:r>
          </a:p>
          <a:p>
            <a:pPr marL="594900" lvl="1" indent="-342900">
              <a:buFont typeface="Arial" panose="020B0604020202020204" pitchFamily="34" charset="0"/>
              <a:buChar char="–"/>
            </a:pPr>
            <a:r>
              <a:rPr lang="cs-CZ" dirty="0"/>
              <a:t>alarmy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64F2F7-8D4D-4BAD-A80D-53A31175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0084" y="80161"/>
            <a:ext cx="4907902" cy="490790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32872A7-99D8-4E3A-8432-F968B5D336FE}"/>
              </a:ext>
            </a:extLst>
          </p:cNvPr>
          <p:cNvSpPr/>
          <p:nvPr/>
        </p:nvSpPr>
        <p:spPr>
          <a:xfrm>
            <a:off x="696686" y="398741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Infuzní technika - alarmy</a:t>
            </a:r>
          </a:p>
          <a:p>
            <a:r>
              <a:rPr lang="cs-CZ" dirty="0"/>
              <a:t>Informace personálu o krizové situaci</a:t>
            </a:r>
          </a:p>
          <a:p>
            <a:r>
              <a:rPr lang="cs-CZ" dirty="0"/>
              <a:t>V případě spojeni s centrálou i vzdálený monitoring</a:t>
            </a:r>
          </a:p>
          <a:p>
            <a:r>
              <a:rPr lang="cs-CZ" dirty="0"/>
              <a:t>Základní alarmy</a:t>
            </a:r>
          </a:p>
          <a:p>
            <a:r>
              <a:rPr lang="cs-CZ" dirty="0"/>
              <a:t>Nedostatek média – ve vaku pomocí detektoru kapek, nebo stříkačka u konce</a:t>
            </a:r>
          </a:p>
          <a:p>
            <a:r>
              <a:rPr lang="cs-CZ" dirty="0"/>
              <a:t>Přítomnost bublin – bublinový detektor</a:t>
            </a:r>
          </a:p>
          <a:p>
            <a:r>
              <a:rPr lang="cs-CZ" dirty="0"/>
              <a:t>Vysoký okluzní tlak – ucpaný katétr nebo jinak zaškrcený, kontaktní tlakový senzor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46AD8BE-67B3-49E8-B0AC-FD18EF7C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6416" y="3408500"/>
            <a:ext cx="45673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76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F2B06D-85E7-4059-8840-2D283900D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4D166B-3F52-41AD-8CD1-841415889C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E3FEBB-1F4B-4F80-AE03-49EE9609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Infuzní technika - alarmy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7A99505-0DC3-4F29-B358-1F774936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299"/>
            <a:ext cx="11965756" cy="353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800" dirty="0"/>
              <a:t>Informace personálu o krizové situaci</a:t>
            </a:r>
          </a:p>
          <a:p>
            <a:pPr lvl="1">
              <a:lnSpc>
                <a:spcPct val="150000"/>
              </a:lnSpc>
            </a:pPr>
            <a:r>
              <a:rPr lang="cs-CZ" sz="2800" dirty="0"/>
              <a:t>V případě spojeni s centrálou i vzdálený monitoring</a:t>
            </a:r>
          </a:p>
          <a:p>
            <a:pPr lvl="1">
              <a:lnSpc>
                <a:spcPct val="150000"/>
              </a:lnSpc>
            </a:pPr>
            <a:r>
              <a:rPr lang="cs-CZ" sz="2800" dirty="0"/>
              <a:t>Základní alarmy</a:t>
            </a:r>
          </a:p>
          <a:p>
            <a:pPr marL="814388" lvl="2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Nedostatek média – ve vaku pomocí detektoru kapek, nebo stříkačka u konce</a:t>
            </a:r>
          </a:p>
          <a:p>
            <a:pPr marL="814388" lvl="2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Přítomnost bublin – bublinový detektor</a:t>
            </a:r>
          </a:p>
          <a:p>
            <a:pPr marL="814388" lvl="2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Vysoký okluzní tlak – ucpaný katétr nebo jinak zaškrcený, kontaktní tlakový senzor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97584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E9039B-8C19-4523-AAE2-6D1E3793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57" y="245305"/>
            <a:ext cx="4676779" cy="6468074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5C7EB44-0BD0-4AF9-B0AA-447192654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45305"/>
            <a:ext cx="4888664" cy="65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4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C6F10-B4D1-4FBE-958B-AC964F6F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Enterální pumpa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FE29709-6F5A-407D-8DE6-A877AF3B2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682093" y="0"/>
            <a:ext cx="4140200" cy="4140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959133-5AED-461F-983E-39D016902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5" t="6081" r="14178" b="10072"/>
          <a:stretch/>
        </p:blipFill>
        <p:spPr>
          <a:xfrm>
            <a:off x="4888927" y="3536328"/>
            <a:ext cx="2414146" cy="29034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7248C5E-591E-435D-8B47-EA0EC4698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3" t="22362" r="-4721" b="18095"/>
          <a:stretch/>
        </p:blipFill>
        <p:spPr>
          <a:xfrm>
            <a:off x="9266548" y="1100903"/>
            <a:ext cx="2414146" cy="15813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6B5D7C-92D1-430C-95C7-634F49F56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709" y="3735519"/>
            <a:ext cx="3333750" cy="2505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A0473F-D63F-48AD-8770-7A34C7776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90" t="10859" r="18614" b="26953"/>
          <a:stretch/>
        </p:blipFill>
        <p:spPr>
          <a:xfrm>
            <a:off x="900751" y="1791043"/>
            <a:ext cx="3214540" cy="42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31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4222C62-C9B3-4D68-A450-FC1F18449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8" r="26536"/>
          <a:stretch/>
        </p:blipFill>
        <p:spPr>
          <a:xfrm>
            <a:off x="7450862" y="1514818"/>
            <a:ext cx="2614581" cy="531683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5FB470-0110-483F-9A87-1A099C08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Přístroje pro umělou plicní ventilaci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B1B5E475-8D30-4EA0-8D34-B137AC28A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2226" y="2195682"/>
            <a:ext cx="2542082" cy="41402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30C3DAD-ECE2-4B19-966C-D487014BD8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202" y="1690688"/>
            <a:ext cx="5283649" cy="528364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DDA6094-F64B-4020-B577-F8EF3041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0318" y="1514818"/>
            <a:ext cx="2527094" cy="50541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050742F-D7C0-45B7-BF0E-5B0B3CC823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39" r="11824"/>
          <a:stretch/>
        </p:blipFill>
        <p:spPr>
          <a:xfrm>
            <a:off x="-178760" y="1786689"/>
            <a:ext cx="2552554" cy="4958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97D780-18E7-4A2B-AD2E-E8FE04573F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90" t="9897" r="29077" b="8591"/>
          <a:stretch/>
        </p:blipFill>
        <p:spPr>
          <a:xfrm>
            <a:off x="3991792" y="2053630"/>
            <a:ext cx="2122518" cy="42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87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C5C22-A83F-4DDF-A7AE-69A34D63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Přístroje pro kontinuální eliminační metody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49FAC3-16E7-4340-A53D-6627DA389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8061" y="2289798"/>
            <a:ext cx="3367362" cy="4140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2870A8-E869-48CA-88E8-541927EE8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71" r="33815"/>
          <a:stretch/>
        </p:blipFill>
        <p:spPr>
          <a:xfrm>
            <a:off x="2114287" y="2244450"/>
            <a:ext cx="2555342" cy="46135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8256EC-71A9-45C3-929D-0F1DFF697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9" r="26163"/>
          <a:stretch/>
        </p:blipFill>
        <p:spPr>
          <a:xfrm>
            <a:off x="184616" y="2130787"/>
            <a:ext cx="2052723" cy="4224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D6978A-31A5-4898-94D0-76A2B6346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35" r="35470" b="7072"/>
          <a:stretch/>
        </p:blipFill>
        <p:spPr>
          <a:xfrm>
            <a:off x="7522370" y="1996588"/>
            <a:ext cx="2194249" cy="47266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88A039-6AF2-4B86-B914-FAA0BA715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713" y="1945492"/>
            <a:ext cx="2075372" cy="47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0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6F520-B628-4C59-9F20-F934E0F9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1358F0-436B-4CE4-90A0-346CB86D7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19" t="22700" r="15706" b="5842"/>
          <a:stretch/>
        </p:blipFill>
        <p:spPr>
          <a:xfrm>
            <a:off x="1073020" y="365125"/>
            <a:ext cx="9423919" cy="63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40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557D8-EA66-498B-87B0-30B8680E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TT</a:t>
            </a:r>
          </a:p>
        </p:txBody>
      </p:sp>
      <p:pic>
        <p:nvPicPr>
          <p:cNvPr id="1026" name="Picture 2" descr="https://www.medquestltd.com/mq/wp-content/uploads/2015/08/arrow_blue_down.png">
            <a:extLst>
              <a:ext uri="{FF2B5EF4-FFF2-40B4-BE49-F238E27FC236}">
                <a16:creationId xmlns:a16="http://schemas.microsoft.com/office/drawing/2014/main" id="{BB047352-0118-4680-AB70-60CFD44675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466" y="3788980"/>
            <a:ext cx="5755426" cy="28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CA1C871-75B8-41AD-97BD-9278710E6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8" y="1891786"/>
            <a:ext cx="3372142" cy="27850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7B5931-A74A-4857-8D46-90D66444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11" y="638115"/>
            <a:ext cx="5753902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1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AA37B-72E9-4D37-9EF4-17BF2F84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04" y="332082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Přístrojová bandáž DKK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731867-5C8C-4D5D-BDD9-7173B8313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004" y="2385718"/>
            <a:ext cx="4140200" cy="41402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4542347-921E-41AD-8E2B-A063DCD49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52" y="2648867"/>
            <a:ext cx="5013980" cy="342836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3D3C0B6-556C-402D-9A3F-0DEEDD95C3CB}"/>
              </a:ext>
            </a:extLst>
          </p:cNvPr>
          <p:cNvSpPr/>
          <p:nvPr/>
        </p:nvSpPr>
        <p:spPr>
          <a:xfrm>
            <a:off x="697404" y="1127172"/>
            <a:ext cx="11783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solidFill>
                  <a:prstClr val="black"/>
                </a:solidFill>
                <a:ea typeface="+mj-ea"/>
                <a:cs typeface="+mj-cs"/>
              </a:rPr>
              <a:t>Sequential</a:t>
            </a:r>
            <a:r>
              <a:rPr lang="cs-CZ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cs-CZ" sz="2400" dirty="0" err="1">
                <a:solidFill>
                  <a:prstClr val="black"/>
                </a:solidFill>
                <a:ea typeface="+mj-ea"/>
                <a:cs typeface="+mj-cs"/>
              </a:rPr>
              <a:t>Compression</a:t>
            </a:r>
            <a:r>
              <a:rPr lang="cs-CZ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cs-CZ" sz="2400" dirty="0" err="1">
                <a:solidFill>
                  <a:prstClr val="black"/>
                </a:solidFill>
                <a:ea typeface="+mj-ea"/>
                <a:cs typeface="+mj-cs"/>
              </a:rPr>
              <a:t>Device</a:t>
            </a:r>
            <a:r>
              <a:rPr lang="cs-CZ" sz="2400" dirty="0">
                <a:solidFill>
                  <a:prstClr val="black"/>
                </a:solidFill>
                <a:ea typeface="+mj-ea"/>
                <a:cs typeface="+mj-cs"/>
              </a:rPr>
              <a:t> (SCD) je klinicky ověřená neinvazivní metoda profylaxe ke snížení výskytu hluboké žilní trombózy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62389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7FAC7-A3E7-4E46-94C8-97D9DF34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Pracoviště JIP/ARO - lůžko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D324E-DC38-464F-A60D-034E07129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místem klidu, odpočinku a pohodlí</a:t>
            </a:r>
          </a:p>
          <a:p>
            <a:r>
              <a:rPr lang="cs-CZ" dirty="0"/>
              <a:t>musí vyhovovat, co největšímu počtu nemocných</a:t>
            </a:r>
          </a:p>
          <a:p>
            <a:r>
              <a:rPr lang="cs-CZ" dirty="0"/>
              <a:t>musí umožnit zdravotnickému personálu co nejlépe ošetřovat nemocné po stránce ergonomické, ekonomické a efektivní</a:t>
            </a:r>
          </a:p>
          <a:p>
            <a:r>
              <a:rPr lang="cs-CZ" dirty="0"/>
              <a:t>zřetel musí být brán na vysokou kvalitu, spolehlivost a bezpečnost pacienta i personálu</a:t>
            </a:r>
          </a:p>
          <a:p>
            <a:r>
              <a:rPr lang="cs-CZ" dirty="0"/>
              <a:t>vhodný přístup za tří stran</a:t>
            </a:r>
          </a:p>
        </p:txBody>
      </p:sp>
    </p:spTree>
    <p:extLst>
      <p:ext uri="{BB962C8B-B14F-4D97-AF65-F5344CB8AC3E}">
        <p14:creationId xmlns:p14="http://schemas.microsoft.com/office/powerpoint/2010/main" val="2908527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7D78E-604D-4941-896D-FFE52F3A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Transport pacienta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6816B85-9EAF-4F6F-8532-7389E3513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5778" y="859734"/>
            <a:ext cx="3930229" cy="41402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45E5CBA-A86B-4949-92E4-A7F76B52E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62" y="1467406"/>
            <a:ext cx="4661709" cy="29248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4AA0D5-7C34-499F-8B2F-A80477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028" y="2554293"/>
            <a:ext cx="3583707" cy="35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5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B87FD-9459-4989-9D19-95D1E03D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 - přístroje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A806AD-A389-4558-9DD4-D2BEA72D59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16419">
            <a:off x="7298414" y="1263144"/>
            <a:ext cx="5549302" cy="50933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2EB388-6D7A-4EF1-91CD-DE5A5B28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81" y="1027906"/>
            <a:ext cx="3602637" cy="53069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B3EEEE-7BF8-4377-837A-DC404942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566" y="1910662"/>
            <a:ext cx="4582213" cy="45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4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6C08A-1E89-438C-97BA-9AB7BCC5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Mobilní RTG přístroje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299A0B6-CC0C-487C-9A37-D48FA367F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0216" y="505888"/>
            <a:ext cx="4842270" cy="4842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F0006C-C529-4B92-BA1E-E14DFFC9AE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225" y="1362121"/>
            <a:ext cx="4062560" cy="40625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2FA253-0157-4449-9FB7-096F79AC2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30" y="3564058"/>
            <a:ext cx="4017037" cy="25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84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A43B3-0F7D-4F52-B0B7-596E34AF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48" y="446850"/>
            <a:ext cx="11666820" cy="451576"/>
          </a:xfrm>
        </p:spPr>
        <p:txBody>
          <a:bodyPr/>
          <a:lstStyle/>
          <a:p>
            <a:r>
              <a:rPr lang="cs-CZ" dirty="0"/>
              <a:t>Pomůcky pro obtížnou intubaci, bronchoskop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A4E504-399B-4CBE-93AE-8BF0E055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266" y="968183"/>
            <a:ext cx="4140200" cy="4140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A73F42-0776-414C-9D9A-A727F0B5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8" y="1124898"/>
            <a:ext cx="3323439" cy="33234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C56B0B-3129-4C92-AC7D-B9AA669FA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717" y="968183"/>
            <a:ext cx="2992225" cy="2992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99A30E-96AB-48C0-A048-066C40B96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466" y="1561217"/>
            <a:ext cx="2220012" cy="22200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FEFB89-B795-4E55-A21F-C873CCBF2D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8825" y="4243440"/>
            <a:ext cx="3822857" cy="25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09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DAD59-7E42-473B-8B92-C3FF5A73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63" y="390062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Defibrilátor / externí dočasný neinvazivní   kardiostimulátor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A170540-E4A4-4879-AA9F-F9035C7F1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5324" y="3876575"/>
            <a:ext cx="4585028" cy="27933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D65036-1FC2-4912-B943-278D7962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5908" y="1690688"/>
            <a:ext cx="5591175" cy="50482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5BA800-EAE0-469E-B6B7-9A97182A3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5" t="48163" r="39824" b="22721"/>
          <a:stretch/>
        </p:blipFill>
        <p:spPr>
          <a:xfrm>
            <a:off x="3528412" y="1509951"/>
            <a:ext cx="4949503" cy="22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BB554B-684C-4068-8D30-9310022FB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8AF8E2-0193-4E32-B216-C81D97421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EBC801-0C12-4052-98B4-59EA5904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Resuscitační – intubační vozík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9EC1808-EB86-4AF6-88E3-29287411E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78" t="793" r="23659" b="390"/>
          <a:stretch/>
        </p:blipFill>
        <p:spPr>
          <a:xfrm>
            <a:off x="1882058" y="1543638"/>
            <a:ext cx="3714161" cy="51010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09C6EB-A3B8-45CE-BA12-A20E4298F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20" y="1543638"/>
            <a:ext cx="28575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1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16D9BA-5840-407A-B2F9-F626829D6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A773A4-B6A3-4E42-989C-DE583AE5E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0A7297B-0588-4D57-8A5C-240E00B523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67711" y="101600"/>
            <a:ext cx="61468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4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B6AF0-1058-4212-8973-332DA680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953C7C-E89B-44AD-9A12-1C13C0E3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Požadavky na konstrukci lůžka</a:t>
            </a:r>
          </a:p>
          <a:p>
            <a:r>
              <a:rPr lang="cs-CZ" dirty="0"/>
              <a:t>pojízdnost</a:t>
            </a:r>
          </a:p>
          <a:p>
            <a:r>
              <a:rPr lang="cs-CZ" dirty="0"/>
              <a:t>centrální podvozek lůžka (kolečka schována..)</a:t>
            </a:r>
          </a:p>
          <a:p>
            <a:r>
              <a:rPr lang="cs-CZ" dirty="0"/>
              <a:t>centrální ovládání koleček</a:t>
            </a:r>
          </a:p>
          <a:p>
            <a:r>
              <a:rPr lang="cs-CZ" dirty="0"/>
              <a:t>pevná, ale polohovatelná ložní plocha ve 3-4 částech</a:t>
            </a:r>
          </a:p>
          <a:p>
            <a:r>
              <a:rPr lang="cs-CZ" dirty="0"/>
              <a:t>stavitelná výška lůžka</a:t>
            </a:r>
          </a:p>
          <a:p>
            <a:r>
              <a:rPr lang="cs-CZ" dirty="0"/>
              <a:t>stavitelná délka lůžka</a:t>
            </a:r>
          </a:p>
          <a:p>
            <a:r>
              <a:rPr lang="cs-CZ" dirty="0"/>
              <a:t>příjemný design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8D60DD5-E1E0-4602-B159-22BA411A8746}"/>
              </a:ext>
            </a:extLst>
          </p:cNvPr>
          <p:cNvSpPr txBox="1">
            <a:spLocks/>
          </p:cNvSpPr>
          <p:nvPr/>
        </p:nvSpPr>
        <p:spPr>
          <a:xfrm>
            <a:off x="342927" y="342928"/>
            <a:ext cx="11506565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Lůžko  pro intenzivní péče  - ideální  požadavky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288660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9D072-12ED-4C7F-B0DF-0DD8379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27" y="342928"/>
            <a:ext cx="11506565" cy="451576"/>
          </a:xfrm>
        </p:spPr>
        <p:txBody>
          <a:bodyPr/>
          <a:lstStyle/>
          <a:p>
            <a:r>
              <a:rPr lang="cs-CZ" dirty="0"/>
              <a:t>Lůžko  pro intenzivní péče  - ideální  požadavky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3D070-9EFE-4E81-9A67-73A779B4B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32" y="1359001"/>
            <a:ext cx="10753200" cy="4909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Postranice</a:t>
            </a:r>
          </a:p>
          <a:p>
            <a:r>
              <a:rPr lang="cs-CZ" dirty="0"/>
              <a:t>Snadná manipulace   </a:t>
            </a:r>
          </a:p>
          <a:p>
            <a:r>
              <a:rPr lang="cs-CZ" dirty="0"/>
              <a:t>Dělené postranice  z příjemného materiálu pro pacienta (popř s ovládáním pro pacienta)</a:t>
            </a:r>
          </a:p>
          <a:p>
            <a:r>
              <a:rPr lang="cs-CZ" dirty="0"/>
              <a:t>Bezpečné mezery (prevence uvíznutí a pádu)</a:t>
            </a:r>
          </a:p>
          <a:p>
            <a:r>
              <a:rPr lang="cs-CZ" dirty="0"/>
              <a:t>Blokace laterálního náklonu při spuštěných postranicích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Čela</a:t>
            </a:r>
          </a:p>
          <a:p>
            <a:r>
              <a:rPr lang="cs-CZ" dirty="0"/>
              <a:t>Odnímatelné hlavové čelo(intubace, KPR apod…)</a:t>
            </a:r>
          </a:p>
          <a:p>
            <a:r>
              <a:rPr lang="cs-CZ" dirty="0"/>
              <a:t>Nožní čelo s pojistkou proti vytažení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77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5E63F-AA02-46AF-B021-769C619D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7" y="361606"/>
            <a:ext cx="11671163" cy="451576"/>
          </a:xfrm>
        </p:spPr>
        <p:txBody>
          <a:bodyPr/>
          <a:lstStyle/>
          <a:p>
            <a:r>
              <a:rPr lang="cs-CZ" dirty="0"/>
              <a:t>Lůžko  pro intenzivní péče  - ideální  požadavky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C1F80-DCAA-4A05-AF9F-EF76A934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10" y="1359001"/>
            <a:ext cx="10753200" cy="4139998"/>
          </a:xfrm>
        </p:spPr>
        <p:txBody>
          <a:bodyPr/>
          <a:lstStyle/>
          <a:p>
            <a:r>
              <a:rPr lang="cs-CZ" dirty="0"/>
              <a:t>Polohovatelnost</a:t>
            </a:r>
          </a:p>
          <a:p>
            <a:pPr lvl="1"/>
            <a:r>
              <a:rPr lang="cs-CZ" dirty="0"/>
              <a:t>Automatická laterální terapie.</a:t>
            </a:r>
          </a:p>
          <a:p>
            <a:pPr lvl="1"/>
            <a:r>
              <a:rPr lang="cs-CZ" dirty="0" err="1"/>
              <a:t>Trendelenburg</a:t>
            </a:r>
            <a:r>
              <a:rPr lang="cs-CZ" dirty="0"/>
              <a:t> a Reverse </a:t>
            </a:r>
            <a:r>
              <a:rPr lang="cs-CZ" dirty="0" err="1"/>
              <a:t>Trendelenburg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elektrické nastavení výšky</a:t>
            </a:r>
          </a:p>
          <a:p>
            <a:pPr lvl="1"/>
            <a:r>
              <a:rPr lang="cs-CZ" dirty="0"/>
              <a:t>okamžité uvolnění KPR </a:t>
            </a:r>
          </a:p>
          <a:p>
            <a:pPr lvl="1"/>
            <a:r>
              <a:rPr lang="cs-CZ" dirty="0">
                <a:hlinkClick r:id="rId2"/>
              </a:rPr>
              <a:t>https://www.youtube.com/watch?v=c_Tfg9apIWY&amp;ab_channel=PROMAREHA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7D235A-C768-4B18-91BC-B2418891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381" y="3934702"/>
            <a:ext cx="2699328" cy="189965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1AD4B5B-50B9-423D-882C-3649907A71D2}"/>
              </a:ext>
            </a:extLst>
          </p:cNvPr>
          <p:cNvSpPr/>
          <p:nvPr/>
        </p:nvSpPr>
        <p:spPr>
          <a:xfrm>
            <a:off x="4886130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https://www.linet.com/cs/zdravotnictvi/luzka/luzka-pro-intenzivni-peci/multicare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147116-F569-41C2-BB28-F78B1C21B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5" t="21932" r="35233" b="40272"/>
          <a:stretch/>
        </p:blipFill>
        <p:spPr>
          <a:xfrm>
            <a:off x="4650801" y="4012571"/>
            <a:ext cx="2488501" cy="1909698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BF1A9ECB-2478-4399-A1A7-B41FBCEE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90" y="3692711"/>
            <a:ext cx="3146631" cy="23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211C9-690E-4BBE-8D43-716A6608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08182"/>
            <a:ext cx="11585542" cy="451576"/>
          </a:xfrm>
        </p:spPr>
        <p:txBody>
          <a:bodyPr/>
          <a:lstStyle/>
          <a:p>
            <a:r>
              <a:rPr lang="cs-CZ" dirty="0"/>
              <a:t>Lůžko  pro intenzivní péče  - ideální  požadavky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D1448C-7BCB-4AB3-B336-0ED54367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246408" cy="413999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RTG transparentní ložná plocha a speciální konstrukci lůžka lze provádět RTG vyšetření plic, přímo v lůžku s minimem fyzické manipulace s pacientem. 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68A20B-1DED-4CDB-8D9B-493F6E62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48" y="1690688"/>
            <a:ext cx="3114423" cy="44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8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ECHNICKÉ A PŘÍSTROJOVÉ VYBAVENÍ aro A jip[2020100611495873].mdb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ca46df7c-a7f2-4581-8df3-b380caef601f">
      <UserInfo>
        <DisplayName/>
        <AccountId xsi:nil="true"/>
        <AccountType/>
      </UserInfo>
    </Teachers>
    <Self_Registration_Enabled xmlns="ca46df7c-a7f2-4581-8df3-b380caef601f" xsi:nil="true"/>
    <AppVersion xmlns="ca46df7c-a7f2-4581-8df3-b380caef601f" xsi:nil="true"/>
    <Invited_Teachers xmlns="ca46df7c-a7f2-4581-8df3-b380caef601f" xsi:nil="true"/>
    <Invited_Students xmlns="ca46df7c-a7f2-4581-8df3-b380caef601f" xsi:nil="true"/>
    <LMS_Mappings xmlns="ca46df7c-a7f2-4581-8df3-b380caef601f" xsi:nil="true"/>
    <Math_Settings xmlns="ca46df7c-a7f2-4581-8df3-b380caef601f" xsi:nil="true"/>
    <Templates xmlns="ca46df7c-a7f2-4581-8df3-b380caef601f" xsi:nil="true"/>
    <Owner xmlns="ca46df7c-a7f2-4581-8df3-b380caef601f">
      <UserInfo>
        <DisplayName/>
        <AccountId xsi:nil="true"/>
        <AccountType/>
      </UserInfo>
    </Owner>
    <Students xmlns="ca46df7c-a7f2-4581-8df3-b380caef601f">
      <UserInfo>
        <DisplayName/>
        <AccountId xsi:nil="true"/>
        <AccountType/>
      </UserInfo>
    </Students>
    <Student_Groups xmlns="ca46df7c-a7f2-4581-8df3-b380caef601f">
      <UserInfo>
        <DisplayName/>
        <AccountId xsi:nil="true"/>
        <AccountType/>
      </UserInfo>
    </Student_Groups>
    <Distribution_Groups xmlns="ca46df7c-a7f2-4581-8df3-b380caef601f" xsi:nil="true"/>
    <TeamsChannelId xmlns="ca46df7c-a7f2-4581-8df3-b380caef601f" xsi:nil="true"/>
    <IsNotebookLocked xmlns="ca46df7c-a7f2-4581-8df3-b380caef601f" xsi:nil="true"/>
    <NotebookType xmlns="ca46df7c-a7f2-4581-8df3-b380caef601f" xsi:nil="true"/>
    <CultureName xmlns="ca46df7c-a7f2-4581-8df3-b380caef601f" xsi:nil="true"/>
    <DefaultSectionNames xmlns="ca46df7c-a7f2-4581-8df3-b380caef601f" xsi:nil="true"/>
    <Is_Collaboration_Space_Locked xmlns="ca46df7c-a7f2-4581-8df3-b380caef601f" xsi:nil="true"/>
    <FolderType xmlns="ca46df7c-a7f2-4581-8df3-b380caef601f" xsi:nil="true"/>
    <Has_Teacher_Only_SectionGroup xmlns="ca46df7c-a7f2-4581-8df3-b380caef601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E70EF460A7BE439BD83E65374E48A0" ma:contentTypeVersion="32" ma:contentTypeDescription="Vytvoří nový dokument" ma:contentTypeScope="" ma:versionID="5a9d3aef123c53945bde2501727c8bc5">
  <xsd:schema xmlns:xsd="http://www.w3.org/2001/XMLSchema" xmlns:xs="http://www.w3.org/2001/XMLSchema" xmlns:p="http://schemas.microsoft.com/office/2006/metadata/properties" xmlns:ns3="ca46df7c-a7f2-4581-8df3-b380caef601f" xmlns:ns4="a181d7e5-3fc8-4e1f-a10f-4df0a917cde0" targetNamespace="http://schemas.microsoft.com/office/2006/metadata/properties" ma:root="true" ma:fieldsID="2d019db79e88a5fb5d8d7cddf3a7919a" ns3:_="" ns4:_="">
    <xsd:import namespace="ca46df7c-a7f2-4581-8df3-b380caef601f"/>
    <xsd:import namespace="a181d7e5-3fc8-4e1f-a10f-4df0a917cde0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6df7c-a7f2-4581-8df3-b380caef601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IsNotebookLocked" ma:index="25" nillable="true" ma:displayName="Is Notebook Locked" ma:internalName="IsNotebookLocked">
      <xsd:simpleType>
        <xsd:restriction base="dms:Boolean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1d7e5-3fc8-4e1f-a10f-4df0a917cde0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EBF39E-5315-48AE-9945-EFB06E0F87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5A26E3-38E9-4810-BEA0-4FEFF211A871}">
  <ds:schemaRefs>
    <ds:schemaRef ds:uri="ca46df7c-a7f2-4581-8df3-b380caef601f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a181d7e5-3fc8-4e1f-a10f-4df0a917cde0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D9A1EF-F0F9-4938-887A-F2E2A1DFD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46df7c-a7f2-4581-8df3-b380caef601f"/>
    <ds:schemaRef ds:uri="a181d7e5-3fc8-4e1f-a10f-4df0a917cd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1202</Words>
  <Application>Microsoft Office PowerPoint</Application>
  <PresentationFormat>Širokoúhlá obrazovka</PresentationFormat>
  <Paragraphs>186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Tahoma</vt:lpstr>
      <vt:lpstr>Wingdings</vt:lpstr>
      <vt:lpstr>Motiv Office</vt:lpstr>
      <vt:lpstr>Prezentace_MU_CZ</vt:lpstr>
      <vt:lpstr>Technické a přístrojové vybavení JIP/ARO</vt:lpstr>
      <vt:lpstr>Ošetřovatelská péče o kriticky nemocné pacienty</vt:lpstr>
      <vt:lpstr>JIP dle své odborné specializace: </vt:lpstr>
      <vt:lpstr>Stavební uspořádání pracovišť intenzivní péče </vt:lpstr>
      <vt:lpstr>Pracoviště JIP/ARO - lůžko</vt:lpstr>
      <vt:lpstr> </vt:lpstr>
      <vt:lpstr>Lůžko  pro intenzivní péče  - ideální  požadavky</vt:lpstr>
      <vt:lpstr>Lůžko  pro intenzivní péče  - ideální  požadavky</vt:lpstr>
      <vt:lpstr>Lůžko  pro intenzivní péče  - ideální  požadavky</vt:lpstr>
      <vt:lpstr> </vt:lpstr>
      <vt:lpstr>Lůžko pro intenzivní péči - příslušenství</vt:lpstr>
      <vt:lpstr>Zvedáky umožňující přesun pacienta</vt:lpstr>
      <vt:lpstr>Rozvody medicinálních plynů a elektřiny</vt:lpstr>
      <vt:lpstr>Rozvody medicinálních plynů a elektřiny</vt:lpstr>
      <vt:lpstr>Rozvody medicinálních plynů a elektřiny</vt:lpstr>
      <vt:lpstr>Prezentace aplikace PowerPoint</vt:lpstr>
      <vt:lpstr>Prezentace aplikace PowerPoint</vt:lpstr>
      <vt:lpstr>Prezentace aplikace PowerPoint</vt:lpstr>
      <vt:lpstr>Prezentace aplikace PowerPoint</vt:lpstr>
      <vt:lpstr>Elektrické rozvody</vt:lpstr>
      <vt:lpstr>Barevné rozlišení napájecích systémů </vt:lpstr>
      <vt:lpstr>Další součástí napájecích systémů </vt:lpstr>
      <vt:lpstr>Speciální součást napájecího systému</vt:lpstr>
      <vt:lpstr>Rozvody medicínských plynů </vt:lpstr>
      <vt:lpstr>Monitorace vitálních funkcí </vt:lpstr>
      <vt:lpstr>Prezentace aplikace PowerPoint</vt:lpstr>
      <vt:lpstr>Svody + kabely pro snímání EKG</vt:lpstr>
      <vt:lpstr>Prezentace aplikace PowerPoint</vt:lpstr>
      <vt:lpstr>Měření TK</vt:lpstr>
      <vt:lpstr>Prezentace aplikace PowerPoint</vt:lpstr>
      <vt:lpstr>Ekg přístroj </vt:lpstr>
      <vt:lpstr>Měření saturace O2</vt:lpstr>
      <vt:lpstr>Prezentace aplikace PowerPoint</vt:lpstr>
      <vt:lpstr>Invazivní měření tlaků</vt:lpstr>
      <vt:lpstr>Prezentace aplikace PowerPoint</vt:lpstr>
      <vt:lpstr>Prezentace aplikace PowerPoint</vt:lpstr>
      <vt:lpstr>Prezentace aplikace PowerPoint</vt:lpstr>
      <vt:lpstr>Měření TT</vt:lpstr>
      <vt:lpstr>Infúzní technika</vt:lpstr>
      <vt:lpstr>Infúzní pumpy</vt:lpstr>
      <vt:lpstr>Lineární dávkovače </vt:lpstr>
      <vt:lpstr>Infuzní technika - alarmy </vt:lpstr>
      <vt:lpstr>Prezentace aplikace PowerPoint</vt:lpstr>
      <vt:lpstr>Enterální pumpa</vt:lpstr>
      <vt:lpstr>Přístroje pro umělou plicní ventilaci</vt:lpstr>
      <vt:lpstr>Přístroje pro kontinuální eliminační metody</vt:lpstr>
      <vt:lpstr>Prezentace aplikace PowerPoint</vt:lpstr>
      <vt:lpstr>Management TT</vt:lpstr>
      <vt:lpstr>Přístrojová bandáž DKK</vt:lpstr>
      <vt:lpstr>Transport pacienta</vt:lpstr>
      <vt:lpstr>UZ - přístroje </vt:lpstr>
      <vt:lpstr>Mobilní RTG přístroje </vt:lpstr>
      <vt:lpstr>Pomůcky pro obtížnou intubaci, bronchoskop </vt:lpstr>
      <vt:lpstr>Defibrilátor / externí dočasný neinvazivní   kardiostimulátor  </vt:lpstr>
      <vt:lpstr>Resuscitační – intubační vozík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Jiřina Večeřová</dc:creator>
  <cp:lastModifiedBy>Jiří Šišma</cp:lastModifiedBy>
  <cp:revision>164</cp:revision>
  <dcterms:created xsi:type="dcterms:W3CDTF">2020-09-08T07:29:59Z</dcterms:created>
  <dcterms:modified xsi:type="dcterms:W3CDTF">2020-10-06T09:49:58Z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0x0101006FE70EF460A7BE439BD83E65374E48A0</vt:lpwstr>
  </property>
</Properties>
</file>