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svg" ContentType="image/svg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724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59" r:id="rId5"/>
    <p:sldId id="273" r:id="rId6"/>
    <p:sldId id="263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6" r:id="rId20"/>
    <p:sldId id="277" r:id="rId21"/>
    <p:sldId id="279" r:id="rId22"/>
    <p:sldId id="280" r:id="rId23"/>
    <p:sldId id="281" r:id="rId24"/>
    <p:sldId id="282" r:id="rId25"/>
    <p:sldId id="284" r:id="rId26"/>
    <p:sldId id="286" r:id="rId27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53"/>
    <p:restoredTop sz="90937"/>
  </p:normalViewPr>
  <p:slideViewPr>
    <p:cSldViewPr>
      <p:cViewPr varScale="1">
        <p:scale>
          <a:sx n="104" d="100"/>
          <a:sy n="104" d="100"/>
        </p:scale>
        <p:origin x="89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5B20207-AEC5-FC4F-9FF7-C40DAA337CB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C5C12-9EF7-5844-93BD-C14FDB418269}" type="datetimeFigureOut">
              <a:rPr lang="cs-CZ" smtClean="0"/>
              <a:t>15.12.2020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135C2C-1FEC-9741-B31B-B23618E3FE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9304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3.sv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3.sv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3.sv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3.sv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3.sv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3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8E5710-FCCE-7C4D-889F-D468691C9EFA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xmlns="" id="{601D3E6C-8A25-405E-A952-4F92A22C63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1541" y="413999"/>
            <a:ext cx="1555861" cy="1070314"/>
          </a:xfrm>
          <a:prstGeom prst="rect">
            <a:avLst/>
          </a:prstGeom>
        </p:spPr>
      </p:pic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17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xmlns="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998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D36B1-8BF8-804C-B9BC-2CC892A7017A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xmlns="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xmlns="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xmlns="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845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xmlns="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89002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xmlns="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688459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xmlns="" id="{74DDF7C9-2EC9-479B-ABD7-99841A0828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33426" y="6049461"/>
            <a:ext cx="876596" cy="60303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CD09F-B34C-184E-AA6A-7DB56C10BAEF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xmlns="" id="{55F562C7-770A-4DC7-96BB-3CD0DDDE67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33426" y="6049461"/>
            <a:ext cx="876596" cy="60303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ED36B1-8BF8-804C-B9BC-2CC892A7017A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xmlns="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xmlns="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xmlns="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xmlns="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xmlns="" id="{9B891A06-2362-48CB-B8C7-150561D278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1541" y="413999"/>
            <a:ext cx="1555861" cy="1070314"/>
          </a:xfrm>
          <a:prstGeom prst="rect">
            <a:avLst/>
          </a:prstGeom>
        </p:spPr>
      </p:pic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17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 -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AED36B1-8BF8-804C-B9BC-2CC892A7017A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xmlns="" id="{A6D3041C-E8DB-394D-8CBD-A19CAB995B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5968"/>
            <a:ext cx="1555861" cy="1066376"/>
          </a:xfrm>
          <a:prstGeom prst="rect">
            <a:avLst/>
          </a:prstGeom>
        </p:spPr>
      </p:pic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176">
          <p15:clr>
            <a:srgbClr val="FBAE40"/>
          </p15:clr>
        </p15:guide>
        <p15:guide id="3" orient="horz" pos="255">
          <p15:clr>
            <a:srgbClr val="FBAE40"/>
          </p15:clr>
        </p15:guide>
        <p15:guide id="4" pos="115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AED36B1-8BF8-804C-B9BC-2CC892A7017A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xmlns="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xmlns="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cs-CZ" altLang="cs-CZ"/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xmlns="" id="{CF0A721D-0B43-7043-8933-AD2A68D4E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5968"/>
            <a:ext cx="1555861" cy="1066376"/>
          </a:xfrm>
          <a:prstGeom prst="rect">
            <a:avLst/>
          </a:prstGeom>
        </p:spPr>
      </p:pic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17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4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xmlns="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6040796"/>
            <a:ext cx="6416982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xmlns="" id="{D218105D-7192-3A40-B34B-CBC5FC8396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6" y="6050570"/>
            <a:ext cx="876596" cy="600812"/>
          </a:xfrm>
          <a:prstGeom prst="rect">
            <a:avLst/>
          </a:prstGeom>
        </p:spPr>
      </p:pic>
    </p:spTree>
    <p:extLst/>
  </p:cSld>
  <p:clrMapOvr>
    <a:masterClrMapping/>
  </p:clrMapOvr>
  <p:extLst>
    <p:ext uri="{DCECCB84-F9BA-43D5-87BE-67443E8EF086}">
      <p15:sldGuideLst xmlns:p15="http://schemas.microsoft.com/office/powerpoint/2012/main">
        <p15:guide id="1" pos="5556">
          <p15:clr>
            <a:srgbClr val="FBAE40"/>
          </p15:clr>
        </p15:guide>
        <p15:guide id="2" orient="horz" pos="420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1">
            <a:extLst>
              <a:ext uri="{FF2B5EF4-FFF2-40B4-BE49-F238E27FC236}">
                <a16:creationId xmlns:a16="http://schemas.microsoft.com/office/drawing/2014/main" xmlns="" id="{99DDF373-DAF6-45FC-9BE7-AC33B6CEFD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5600" y="2012703"/>
            <a:ext cx="4132800" cy="2832593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5ECF17BA-4CC0-425F-84EE-ED5FF94C7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017" y="2731338"/>
            <a:ext cx="5381966" cy="1395324"/>
          </a:xfrm>
          <a:prstGeom prst="rect">
            <a:avLst/>
          </a:prstGeom>
        </p:spPr>
      </p:pic>
    </p:spTree>
    <p:extLst/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771775" y="6427788"/>
            <a:ext cx="19177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4B1EF-ACEC-1049-AA8E-A510BA6AE21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08972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E8DD1-1706-CA4C-A6E5-3BDA8A22235C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xmlns="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xmlns="" id="{8303803E-85B6-4F0F-82F5-E307C79DBF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33426" y="6049461"/>
            <a:ext cx="876596" cy="603031"/>
          </a:xfrm>
          <a:prstGeom prst="rect">
            <a:avLst/>
          </a:prstGeom>
        </p:spPr>
      </p:pic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32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D36B1-8BF8-804C-B9BC-2CC892A7017A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xmlns="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3" name="Grafický objekt 2">
            <a:extLst>
              <a:ext uri="{FF2B5EF4-FFF2-40B4-BE49-F238E27FC236}">
                <a16:creationId xmlns:a16="http://schemas.microsoft.com/office/drawing/2014/main" xmlns="" id="{25D6031E-ADF9-4848-9898-66224BC415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33426" y="6049461"/>
            <a:ext cx="876596" cy="60303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D36B1-8BF8-804C-B9BC-2CC892A7017A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xmlns="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xmlns="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xmlns="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xmlns="" id="{BF859A01-CA85-4196-A73B-391EAD035D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33426" y="6049461"/>
            <a:ext cx="876596" cy="603031"/>
          </a:xfrm>
          <a:prstGeom prst="rect">
            <a:avLst/>
          </a:prstGeom>
        </p:spPr>
      </p:pic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543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D36B1-8BF8-804C-B9BC-2CC892A7017A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544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xmlns="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xmlns="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xmlns="" id="{27B71FF1-6349-4B74-AD1A-A4728AEB15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33426" y="6049461"/>
            <a:ext cx="876596" cy="603031"/>
          </a:xfrm>
          <a:prstGeom prst="rect">
            <a:avLst/>
          </a:prstGeom>
        </p:spPr>
      </p:pic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ED36B1-8BF8-804C-B9BC-2CC892A7017A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xmlns="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10802" y="2596846"/>
            <a:ext cx="3094099" cy="3208441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xmlns="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47132" y="1665288"/>
            <a:ext cx="4655843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xmlns="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xmlns="" id="{CAD29719-5A68-4154-86D7-62577D74A5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33426" y="6049461"/>
            <a:ext cx="876596" cy="60303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xmlns="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33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D36B1-8BF8-804C-B9BC-2CC892A7017A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xmlns="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99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xmlns="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0000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xmlns="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0900" y="4414270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xmlns="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4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xmlns="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035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xmlns="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107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xmlns="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4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xmlns="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120001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xmlns="" id="{35CD4C23-1EA7-4EF1-877D-56B71C80C5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33426" y="6049461"/>
            <a:ext cx="876596" cy="603031"/>
          </a:xfrm>
          <a:prstGeom prst="rect">
            <a:avLst/>
          </a:prstGeom>
        </p:spPr>
      </p:pic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D36B1-8BF8-804C-B9BC-2CC892A7017A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xmlns="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40000" y="692150"/>
            <a:ext cx="8064900" cy="5139850"/>
          </a:xfrm>
          <a:prstGeom prst="rect">
            <a:avLst/>
          </a:prstGeom>
        </p:spPr>
        <p:txBody>
          <a:bodyPr/>
          <a:lstStyle>
            <a:lvl1pPr marL="54000" indent="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xmlns="" id="{F991E4F8-0689-45C0-8765-EEBAED7BFB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33426" y="6049461"/>
            <a:ext cx="876596" cy="603031"/>
          </a:xfrm>
          <a:prstGeom prst="rect">
            <a:avLst/>
          </a:prstGeom>
        </p:spPr>
      </p:pic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32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3CDF9-90E7-5B44-836C-0507261790B4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xmlns="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xmlns="" id="{D7860261-4803-41A4-842D-282F78D888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33426" y="6049461"/>
            <a:ext cx="876596" cy="60303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9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fld id="{DAED36B1-8BF8-804C-B9BC-2CC892A7017A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xmlns="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00" y="1872000"/>
            <a:ext cx="80649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99472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  <p:sldLayoutId id="2147483742" r:id="rId18"/>
  </p:sldLayoutIdLst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125" b="0">
          <a:solidFill>
            <a:schemeClr val="tx1"/>
          </a:solidFill>
          <a:latin typeface="+mn-lt"/>
        </a:defRPr>
      </a:lvl2pPr>
      <a:lvl3pPr marL="6858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125" b="0">
          <a:solidFill>
            <a:schemeClr val="tx1"/>
          </a:solidFill>
          <a:latin typeface="+mn-lt"/>
        </a:defRPr>
      </a:lvl3pPr>
      <a:lvl4pPr marL="10287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125" b="0">
          <a:solidFill>
            <a:schemeClr val="tx1"/>
          </a:solidFill>
          <a:latin typeface="+mn-lt"/>
        </a:defRPr>
      </a:lvl4pPr>
      <a:lvl5pPr marL="13716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125" b="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0"/>
        </a:buBlip>
        <a:defRPr>
          <a:solidFill>
            <a:schemeClr val="tx1"/>
          </a:solidFill>
          <a:latin typeface="+mn-lt"/>
        </a:defRPr>
      </a:lvl6pPr>
      <a:lvl7pPr marL="20574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3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2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35">
          <p15:clr>
            <a:srgbClr val="F26B43"/>
          </p15:clr>
        </p15:guide>
        <p15:guide id="2" pos="32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4.jpeg"/><Relationship Id="rId3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3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5.jpeg"/><Relationship Id="rId3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8.jpe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3357563"/>
            <a:ext cx="7772400" cy="1143000"/>
          </a:xfrm>
        </p:spPr>
        <p:txBody>
          <a:bodyPr/>
          <a:lstStyle/>
          <a:p>
            <a:pPr eaLnBrk="1" hangingPunct="1"/>
            <a:r>
              <a:rPr lang="cs-CZ" altLang="cs-CZ" sz="4000" dirty="0"/>
              <a:t>Zajištění dýchacích cest, péče o ně, prevence VAP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4365625"/>
            <a:ext cx="6400800" cy="1298575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dirty="0" smtClean="0"/>
              <a:t>Petr Suk</a:t>
            </a:r>
          </a:p>
          <a:p>
            <a:pPr eaLnBrk="1" hangingPunct="1">
              <a:defRPr/>
            </a:pPr>
            <a:r>
              <a:rPr lang="cs-CZ" altLang="cs-CZ" dirty="0" smtClean="0"/>
              <a:t>LF MU </a:t>
            </a:r>
          </a:p>
          <a:p>
            <a:pPr eaLnBrk="1" hangingPunct="1">
              <a:defRPr/>
            </a:pPr>
            <a:r>
              <a:rPr lang="cs-CZ" altLang="cs-CZ" dirty="0" smtClean="0"/>
              <a:t>Brno 2017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7993063" cy="1143000"/>
          </a:xfrm>
        </p:spPr>
        <p:txBody>
          <a:bodyPr/>
          <a:lstStyle/>
          <a:p>
            <a:pPr eaLnBrk="1" hangingPunct="1"/>
            <a:r>
              <a:rPr lang="cs-CZ" altLang="cs-CZ" sz="3200"/>
              <a:t>Intubace</a:t>
            </a:r>
            <a:r>
              <a:rPr lang="cs-CZ" altLang="cs-CZ"/>
              <a:t> </a:t>
            </a:r>
            <a:r>
              <a:rPr lang="cs-CZ" altLang="cs-CZ" sz="3200"/>
              <a:t>– přímá laryngoskopie</a:t>
            </a:r>
          </a:p>
        </p:txBody>
      </p:sp>
      <p:pic>
        <p:nvPicPr>
          <p:cNvPr id="14339" name="Picture 3" descr="intubac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057400"/>
            <a:ext cx="3186113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F:\Dokumenty\medicina\vyuka\dýchání\17_přímá laryngoskopie_fli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57400"/>
            <a:ext cx="300037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765175"/>
            <a:ext cx="5483225" cy="495300"/>
          </a:xfrm>
        </p:spPr>
        <p:txBody>
          <a:bodyPr/>
          <a:lstStyle/>
          <a:p>
            <a:pPr eaLnBrk="1" hangingPunct="1"/>
            <a:r>
              <a:rPr lang="cs-CZ" altLang="cs-CZ" sz="3200"/>
              <a:t>Intubace – přímá laryngoskopie</a:t>
            </a:r>
          </a:p>
        </p:txBody>
      </p:sp>
      <p:pic>
        <p:nvPicPr>
          <p:cNvPr id="15363" name="Picture 3" descr="F:\Dokumenty\medicina\vyuka\dýchání\19_hlasová štěrbina-lepší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3916363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F:\Dokumenty\medicina\vyuka\dýchání\airway-schema_cz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819400"/>
            <a:ext cx="4125913" cy="252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692150"/>
            <a:ext cx="5483225" cy="495300"/>
          </a:xfrm>
        </p:spPr>
        <p:txBody>
          <a:bodyPr/>
          <a:lstStyle/>
          <a:p>
            <a:pPr eaLnBrk="1" hangingPunct="1"/>
            <a:r>
              <a:rPr lang="cs-CZ" altLang="cs-CZ" sz="3200"/>
              <a:t>Intubace – zavedení OT kanyly</a:t>
            </a:r>
          </a:p>
        </p:txBody>
      </p:sp>
      <p:pic>
        <p:nvPicPr>
          <p:cNvPr id="16387" name="Picture 3" descr="F:\Dokumenty\medicina\vyuka\dýchání\20_intub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8800"/>
            <a:ext cx="3544888" cy="450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92150"/>
            <a:ext cx="5483225" cy="495300"/>
          </a:xfrm>
        </p:spPr>
        <p:txBody>
          <a:bodyPr/>
          <a:lstStyle/>
          <a:p>
            <a:pPr eaLnBrk="1" hangingPunct="1"/>
            <a:r>
              <a:rPr lang="cs-CZ" altLang="cs-CZ" sz="3200"/>
              <a:t>Laryngoskop – Macintosh</a:t>
            </a:r>
          </a:p>
        </p:txBody>
      </p:sp>
      <p:pic>
        <p:nvPicPr>
          <p:cNvPr id="17411" name="Picture 4" descr="F:\Dokumenty\medicina\vyuka\dýchání\12_laryngoskop-lží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57400"/>
            <a:ext cx="4343400" cy="340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5" descr="F:\Dokumenty\medicina\vyuka\dýchání\11_laryngoskop-macintos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76400"/>
            <a:ext cx="3111500" cy="402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836613"/>
            <a:ext cx="5483225" cy="495300"/>
          </a:xfrm>
        </p:spPr>
        <p:txBody>
          <a:bodyPr/>
          <a:lstStyle/>
          <a:p>
            <a:pPr eaLnBrk="1" hangingPunct="1"/>
            <a:r>
              <a:rPr lang="cs-CZ" altLang="cs-CZ" sz="3200"/>
              <a:t>Laryngoskop -</a:t>
            </a:r>
            <a:r>
              <a:rPr lang="cs-CZ" altLang="cs-CZ"/>
              <a:t> </a:t>
            </a:r>
            <a:r>
              <a:rPr lang="cs-CZ" altLang="cs-CZ" sz="3600"/>
              <a:t>McCoy</a:t>
            </a:r>
          </a:p>
        </p:txBody>
      </p:sp>
      <p:pic>
        <p:nvPicPr>
          <p:cNvPr id="18435" name="Picture 3" descr="F:\Dokumenty\medicina\vyuka\dýchání\15_laryngoskop-speciální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62200"/>
            <a:ext cx="3452813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 descr="F:\Dokumenty\medicina\vyuka\dýchání\16_laryngoskop-zvednutá špi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590800"/>
            <a:ext cx="37338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981075"/>
            <a:ext cx="5483225" cy="495300"/>
          </a:xfrm>
        </p:spPr>
        <p:txBody>
          <a:bodyPr/>
          <a:lstStyle/>
          <a:p>
            <a:pPr eaLnBrk="1" hangingPunct="1"/>
            <a:r>
              <a:rPr lang="cs-CZ" altLang="cs-CZ" sz="3200"/>
              <a:t>Laryngeální maska</a:t>
            </a:r>
          </a:p>
        </p:txBody>
      </p:sp>
      <p:sp>
        <p:nvSpPr>
          <p:cNvPr id="19459" name="Rectangle 5"/>
          <p:cNvSpPr>
            <a:spLocks noGrp="1" noChangeArrowheads="1"/>
          </p:cNvSpPr>
          <p:nvPr>
            <p:ph idx="1"/>
          </p:nvPr>
        </p:nvSpPr>
        <p:spPr>
          <a:xfrm>
            <a:off x="533400" y="5410200"/>
            <a:ext cx="7772400" cy="1143000"/>
          </a:xfrm>
        </p:spPr>
        <p:txBody>
          <a:bodyPr/>
          <a:lstStyle/>
          <a:p>
            <a:pPr eaLnBrk="1" hangingPunct="1"/>
            <a:r>
              <a:rPr lang="cs-CZ" altLang="cs-CZ"/>
              <a:t>80. léta – Archie Brain, Londýn</a:t>
            </a:r>
          </a:p>
        </p:txBody>
      </p:sp>
      <p:pic>
        <p:nvPicPr>
          <p:cNvPr id="19460" name="Picture 3" descr="F:\Dokumenty\medicina\vyuka\dýchání\LMA\LMA-i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81200"/>
            <a:ext cx="3657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" descr="F:\Dokumenty\medicina\vyuka\dýchání\LMA\laryngeal-mask-lma-schem-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57400"/>
            <a:ext cx="3124200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5483225" cy="495300"/>
          </a:xfrm>
        </p:spPr>
        <p:txBody>
          <a:bodyPr/>
          <a:lstStyle/>
          <a:p>
            <a:pPr eaLnBrk="1" hangingPunct="1"/>
            <a:r>
              <a:rPr lang="cs-CZ" altLang="cs-CZ" sz="3200"/>
              <a:t>Laryngeální masky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5638800" y="1905000"/>
            <a:ext cx="3505200" cy="4114800"/>
          </a:xfrm>
        </p:spPr>
        <p:txBody>
          <a:bodyPr/>
          <a:lstStyle/>
          <a:p>
            <a:pPr eaLnBrk="1" hangingPunct="1"/>
            <a:r>
              <a:rPr lang="cs-CZ" altLang="cs-CZ"/>
              <a:t>za určitých okolností může nahradit OTI</a:t>
            </a:r>
          </a:p>
          <a:p>
            <a:pPr eaLnBrk="1" hangingPunct="1"/>
            <a:r>
              <a:rPr lang="cs-CZ" altLang="cs-CZ"/>
              <a:t>jednodušší zavedení</a:t>
            </a:r>
          </a:p>
          <a:p>
            <a:pPr eaLnBrk="1" hangingPunct="1"/>
            <a:r>
              <a:rPr lang="cs-CZ" altLang="cs-CZ"/>
              <a:t>horší ochrana proti aspiraci</a:t>
            </a:r>
          </a:p>
        </p:txBody>
      </p:sp>
      <p:pic>
        <p:nvPicPr>
          <p:cNvPr id="20484" name="Picture 4" descr="F:\Dokumenty\medicina\vyuka\dýchání\LMA\lma-fami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5257800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765175"/>
            <a:ext cx="5483225" cy="495300"/>
          </a:xfrm>
        </p:spPr>
        <p:txBody>
          <a:bodyPr/>
          <a:lstStyle/>
          <a:p>
            <a:pPr eaLnBrk="1" hangingPunct="1"/>
            <a:r>
              <a:rPr lang="cs-CZ" altLang="cs-CZ" sz="3200"/>
              <a:t>Kombitubus (combi tube)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038600" y="1828800"/>
            <a:ext cx="4572000" cy="4114800"/>
          </a:xfrm>
        </p:spPr>
        <p:txBody>
          <a:bodyPr/>
          <a:lstStyle/>
          <a:p>
            <a:pPr eaLnBrk="1" hangingPunct="1"/>
            <a:r>
              <a:rPr lang="cs-CZ" altLang="cs-CZ"/>
              <a:t>jednoduché zavedení</a:t>
            </a:r>
          </a:p>
          <a:p>
            <a:pPr eaLnBrk="1" hangingPunct="1"/>
            <a:r>
              <a:rPr lang="cs-CZ" altLang="cs-CZ"/>
              <a:t>není vhodný pro plánované výkony</a:t>
            </a:r>
          </a:p>
          <a:p>
            <a:pPr eaLnBrk="1" hangingPunct="1"/>
            <a:r>
              <a:rPr lang="cs-CZ" altLang="cs-CZ"/>
              <a:t>využití v urgentních stavech (nemožná OTI)</a:t>
            </a:r>
          </a:p>
        </p:txBody>
      </p:sp>
      <p:pic>
        <p:nvPicPr>
          <p:cNvPr id="21508" name="Picture 4" descr="F:\Dokumenty\medicina\vyuka\dýchání\combi\combitu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3427413" cy="388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04825" y="692150"/>
            <a:ext cx="5483225" cy="495300"/>
          </a:xfrm>
        </p:spPr>
        <p:txBody>
          <a:bodyPr/>
          <a:lstStyle/>
          <a:p>
            <a:pPr eaLnBrk="1" hangingPunct="1"/>
            <a:r>
              <a:rPr lang="cs-CZ" altLang="cs-CZ" sz="3200"/>
              <a:t>Kombitubus</a:t>
            </a:r>
          </a:p>
        </p:txBody>
      </p:sp>
      <p:sp>
        <p:nvSpPr>
          <p:cNvPr id="22531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533400" y="4495800"/>
            <a:ext cx="3810000" cy="1295400"/>
          </a:xfrm>
        </p:spPr>
        <p:txBody>
          <a:bodyPr/>
          <a:lstStyle/>
          <a:p>
            <a:pPr eaLnBrk="1" hangingPunct="1"/>
            <a:r>
              <a:rPr lang="cs-CZ" altLang="cs-CZ"/>
              <a:t>tubus zaveden do jícnu</a:t>
            </a:r>
          </a:p>
          <a:p>
            <a:pPr eaLnBrk="1" hangingPunct="1"/>
            <a:r>
              <a:rPr lang="cs-CZ" altLang="cs-CZ"/>
              <a:t>použití jako u LMA</a:t>
            </a:r>
          </a:p>
        </p:txBody>
      </p:sp>
      <p:sp>
        <p:nvSpPr>
          <p:cNvPr id="22532" name="Rectangle 7"/>
          <p:cNvSpPr>
            <a:spLocks noGrp="1" noChangeArrowheads="1"/>
          </p:cNvSpPr>
          <p:nvPr>
            <p:ph sz="half" idx="2"/>
          </p:nvPr>
        </p:nvSpPr>
        <p:spPr>
          <a:xfrm>
            <a:off x="4800600" y="4495800"/>
            <a:ext cx="4191000" cy="1524000"/>
          </a:xfrm>
        </p:spPr>
        <p:txBody>
          <a:bodyPr/>
          <a:lstStyle/>
          <a:p>
            <a:pPr eaLnBrk="1" hangingPunct="1"/>
            <a:r>
              <a:rPr lang="cs-CZ" altLang="cs-CZ"/>
              <a:t>tubus zaveden do trachey</a:t>
            </a:r>
          </a:p>
          <a:p>
            <a:pPr eaLnBrk="1" hangingPunct="1"/>
            <a:r>
              <a:rPr lang="cs-CZ" altLang="cs-CZ"/>
              <a:t>použití jako u OTI</a:t>
            </a:r>
          </a:p>
        </p:txBody>
      </p:sp>
      <p:pic>
        <p:nvPicPr>
          <p:cNvPr id="22533" name="Picture 4" descr="F:\Dokumenty\medicina\vyuka\dýchání\combi\combi-fi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4038600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5" descr="F:\Dokumenty\medicina\vyuka\dýchání\combi\combi-fig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76400"/>
            <a:ext cx="4038600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836613"/>
            <a:ext cx="5483225" cy="495300"/>
          </a:xfrm>
        </p:spPr>
        <p:txBody>
          <a:bodyPr/>
          <a:lstStyle/>
          <a:p>
            <a:pPr eaLnBrk="1" hangingPunct="1"/>
            <a:r>
              <a:rPr lang="cs-CZ" altLang="cs-CZ" sz="3200"/>
              <a:t>Tracheostomie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pPr eaLnBrk="1" hangingPunct="1"/>
            <a:r>
              <a:rPr lang="cs-CZ" altLang="cs-CZ"/>
              <a:t>tracheotomie x tracheostomie</a:t>
            </a:r>
          </a:p>
          <a:p>
            <a:pPr eaLnBrk="1" hangingPunct="1"/>
            <a:r>
              <a:rPr lang="cs-CZ" altLang="cs-CZ"/>
              <a:t>koniotomie (koniopunkce)</a:t>
            </a:r>
          </a:p>
          <a:p>
            <a:pPr eaLnBrk="1" hangingPunct="1"/>
            <a:r>
              <a:rPr lang="cs-CZ" altLang="cs-CZ"/>
              <a:t>operační x punkční dilatační tracheostomie</a:t>
            </a:r>
          </a:p>
          <a:p>
            <a:pPr eaLnBrk="1" hangingPunct="1"/>
            <a:r>
              <a:rPr lang="cs-CZ" altLang="cs-CZ"/>
              <a:t>plánovaná TS x akutní stavy (koniotomie)</a:t>
            </a:r>
          </a:p>
          <a:p>
            <a:pPr eaLnBrk="1" hangingPunct="1"/>
            <a:r>
              <a:rPr lang="cs-CZ" altLang="cs-CZ"/>
              <a:t>tracheostomie jako definitivní řešení (tumory, laryngektomie)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92150"/>
            <a:ext cx="5483225" cy="495300"/>
          </a:xfrm>
        </p:spPr>
        <p:txBody>
          <a:bodyPr/>
          <a:lstStyle/>
          <a:p>
            <a:pPr eaLnBrk="1" hangingPunct="1"/>
            <a:r>
              <a:rPr lang="cs-CZ" altLang="cs-CZ" sz="3200"/>
              <a:t>Zajištění dýchacích cest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eaLnBrk="1" hangingPunct="1"/>
            <a:r>
              <a:rPr lang="cs-CZ" altLang="cs-CZ"/>
              <a:t>Proč?</a:t>
            </a:r>
          </a:p>
          <a:p>
            <a:pPr eaLnBrk="1" hangingPunct="1"/>
            <a:r>
              <a:rPr lang="cs-CZ" altLang="cs-CZ"/>
              <a:t>akutní x plánované zajištění dýchacích  cest</a:t>
            </a:r>
          </a:p>
          <a:p>
            <a:pPr eaLnBrk="1" hangingPunct="1"/>
            <a:r>
              <a:rPr lang="cs-CZ" altLang="cs-CZ"/>
              <a:t>jednotlivé techniky a pomůcky</a:t>
            </a:r>
          </a:p>
          <a:p>
            <a:pPr eaLnBrk="1" hangingPunct="1"/>
            <a:endParaRPr lang="cs-CZ" altLang="cs-CZ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442913"/>
            <a:ext cx="8637588" cy="762000"/>
          </a:xfrm>
        </p:spPr>
        <p:txBody>
          <a:bodyPr/>
          <a:lstStyle/>
          <a:p>
            <a:pPr eaLnBrk="1" hangingPunct="1"/>
            <a:r>
              <a:rPr lang="cs-CZ" altLang="cs-CZ" sz="3200"/>
              <a:t>Anatomie</a:t>
            </a:r>
          </a:p>
        </p:txBody>
      </p:sp>
      <p:pic>
        <p:nvPicPr>
          <p:cNvPr id="24579" name="Picture 5" descr="F:\Dokumenty\medicina\vyuka\dýchání\anatomie_nova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76400"/>
            <a:ext cx="5562600" cy="446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12763" y="836613"/>
            <a:ext cx="5483225" cy="495300"/>
          </a:xfrm>
        </p:spPr>
        <p:txBody>
          <a:bodyPr/>
          <a:lstStyle/>
          <a:p>
            <a:pPr eaLnBrk="1" hangingPunct="1"/>
            <a:r>
              <a:rPr lang="cs-CZ" altLang="cs-CZ" sz="3200"/>
              <a:t>Koniotomie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3886200" y="1905000"/>
            <a:ext cx="5029200" cy="4114800"/>
          </a:xfrm>
        </p:spPr>
        <p:txBody>
          <a:bodyPr/>
          <a:lstStyle/>
          <a:p>
            <a:pPr eaLnBrk="1" hangingPunct="1"/>
            <a:r>
              <a:rPr lang="cs-CZ" altLang="cs-CZ"/>
              <a:t>použití pouze v nouzi!!</a:t>
            </a:r>
          </a:p>
          <a:p>
            <a:pPr eaLnBrk="1" hangingPunct="1"/>
            <a:r>
              <a:rPr lang="cs-CZ" altLang="cs-CZ"/>
              <a:t>časté komplikace (časné a pozdní – krvácení, stenózy)</a:t>
            </a:r>
          </a:p>
          <a:p>
            <a:pPr eaLnBrk="1" hangingPunct="1"/>
            <a:r>
              <a:rPr lang="cs-CZ" altLang="cs-CZ"/>
              <a:t>u dětí postačí i silná i.v. kanyla</a:t>
            </a:r>
          </a:p>
          <a:p>
            <a:pPr eaLnBrk="1" hangingPunct="1"/>
            <a:r>
              <a:rPr lang="cs-CZ" altLang="cs-CZ"/>
              <a:t>dočasný přístup (následně nahrazen OTI nebo TS)</a:t>
            </a:r>
          </a:p>
        </p:txBody>
      </p:sp>
      <p:pic>
        <p:nvPicPr>
          <p:cNvPr id="25604" name="Picture 4" descr="F:\Dokumenty\medicina\vyuka\dýchání\tracheo\3004-0041-l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05000"/>
            <a:ext cx="2416175" cy="40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5483225" cy="936625"/>
          </a:xfrm>
        </p:spPr>
        <p:txBody>
          <a:bodyPr/>
          <a:lstStyle/>
          <a:p>
            <a:pPr eaLnBrk="1" hangingPunct="1"/>
            <a:r>
              <a:rPr lang="cs-CZ" altLang="cs-CZ" sz="3200"/>
              <a:t>Péče o pacienta s invazivním zajištěním DCD</a:t>
            </a:r>
          </a:p>
        </p:txBody>
      </p:sp>
      <p:sp>
        <p:nvSpPr>
          <p:cNvPr id="26627" name="Zástupný symbol pro obsah 2"/>
          <p:cNvSpPr>
            <a:spLocks noGrp="1"/>
          </p:cNvSpPr>
          <p:nvPr>
            <p:ph idx="1"/>
          </p:nvPr>
        </p:nvSpPr>
        <p:spPr>
          <a:xfrm>
            <a:off x="468313" y="1557338"/>
            <a:ext cx="8229600" cy="4568825"/>
          </a:xfrm>
        </p:spPr>
        <p:txBody>
          <a:bodyPr/>
          <a:lstStyle/>
          <a:p>
            <a:pPr eaLnBrk="1" hangingPunct="1"/>
            <a:r>
              <a:rPr lang="cs-CZ" altLang="cs-CZ"/>
              <a:t>SEMIREKUMBENTNÍ POLOHA (FOWLEROVA POLOHA)</a:t>
            </a:r>
            <a:endParaRPr lang="cs-CZ" altLang="cs-CZ" i="1"/>
          </a:p>
          <a:p>
            <a:pPr eaLnBrk="1" hangingPunct="1"/>
            <a:r>
              <a:rPr lang="cs-CZ" altLang="cs-CZ"/>
              <a:t>MANAGEMENT TLAKU OBTURAČNÍ MANŽETY</a:t>
            </a:r>
            <a:endParaRPr lang="cs-CZ" altLang="cs-CZ" i="1"/>
          </a:p>
          <a:p>
            <a:pPr eaLnBrk="1" hangingPunct="1"/>
            <a:r>
              <a:rPr lang="cs-CZ" altLang="cs-CZ"/>
              <a:t>DRENÁŽ SUBGLOTICKÉHO PROSTORU</a:t>
            </a:r>
            <a:endParaRPr lang="cs-CZ" altLang="cs-CZ" i="1"/>
          </a:p>
          <a:p>
            <a:pPr eaLnBrk="1" hangingPunct="1"/>
            <a:r>
              <a:rPr lang="cs-CZ" altLang="cs-CZ"/>
              <a:t>PÉČE O OKRUH VENTILÁTORU</a:t>
            </a:r>
          </a:p>
          <a:p>
            <a:pPr eaLnBrk="1" hangingPunct="1"/>
            <a:r>
              <a:rPr lang="cs-CZ" altLang="cs-CZ"/>
              <a:t>ENDOBRONCHIÁLNÍ ODSÁVÁNÍ               </a:t>
            </a:r>
            <a:endParaRPr lang="cs-CZ" altLang="cs-CZ" i="1"/>
          </a:p>
          <a:p>
            <a:pPr eaLnBrk="1" hangingPunct="1"/>
            <a:r>
              <a:rPr lang="cs-CZ" altLang="cs-CZ"/>
              <a:t>POLOHOVÁNÍ ETK</a:t>
            </a:r>
          </a:p>
          <a:p>
            <a:pPr eaLnBrk="1" hangingPunct="1"/>
            <a:r>
              <a:rPr lang="cs-CZ" altLang="cs-CZ"/>
              <a:t>PREVENCE DYSKOMFORTU</a:t>
            </a:r>
          </a:p>
          <a:p>
            <a:pPr lvl="1" eaLnBrk="1" hangingPunct="1"/>
            <a:endParaRPr lang="cs-CZ" altLang="cs-CZ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5483225" cy="784225"/>
          </a:xfrm>
        </p:spPr>
        <p:txBody>
          <a:bodyPr/>
          <a:lstStyle/>
          <a:p>
            <a:pPr eaLnBrk="1" hangingPunct="1"/>
            <a:r>
              <a:rPr lang="cs-CZ" altLang="cs-CZ" sz="3200"/>
              <a:t>Ventilátorová pneumonie</a:t>
            </a:r>
          </a:p>
        </p:txBody>
      </p:sp>
      <p:sp>
        <p:nvSpPr>
          <p:cNvPr id="27651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pPr eaLnBrk="1" hangingPunct="1"/>
            <a:r>
              <a:rPr lang="cs-CZ" altLang="cs-CZ" sz="2600"/>
              <a:t>Ventilátorová pneumonie je definována jako pneumonie získaná v nemocničním prostředí vyskytující se za 48-72 hodin po endotracheální intubaci</a:t>
            </a:r>
          </a:p>
          <a:p>
            <a:pPr eaLnBrk="1" hangingPunct="1"/>
            <a:r>
              <a:rPr lang="cs-CZ" altLang="cs-CZ" sz="2600"/>
              <a:t>Z časového hlediska můžeme rozdělit VAP na </a:t>
            </a:r>
            <a:r>
              <a:rPr lang="cs-CZ" altLang="cs-CZ" sz="2600" b="1">
                <a:solidFill>
                  <a:srgbClr val="FF0000"/>
                </a:solidFill>
              </a:rPr>
              <a:t>časnou</a:t>
            </a:r>
            <a:r>
              <a:rPr lang="cs-CZ" altLang="cs-CZ" sz="2600"/>
              <a:t>, která se vyskytuje za méně než 5 dní od intubace a </a:t>
            </a:r>
            <a:r>
              <a:rPr lang="cs-CZ" altLang="cs-CZ" sz="2600" b="1">
                <a:solidFill>
                  <a:srgbClr val="FF0000"/>
                </a:solidFill>
              </a:rPr>
              <a:t>pozdní</a:t>
            </a:r>
            <a:r>
              <a:rPr lang="cs-CZ" altLang="cs-CZ" sz="2600"/>
              <a:t>, vyskytující se za 5 dní a více od intubace. Časná VAP (</a:t>
            </a:r>
            <a:r>
              <a:rPr lang="cs-CZ" altLang="cs-CZ" sz="2600" i="1"/>
              <a:t>early onset VAP</a:t>
            </a:r>
            <a:r>
              <a:rPr lang="cs-CZ" altLang="cs-CZ" sz="2600"/>
              <a:t>) je spojena s minimální mortalitou, je způsobena obvykle komunitními patogeny a má také lepší prognózu, neboť jsou tyto patogeny citlivé na antibiotika. Pozdní VAP (</a:t>
            </a:r>
            <a:r>
              <a:rPr lang="cs-CZ" altLang="cs-CZ" sz="2600" i="1"/>
              <a:t>late onset VAP</a:t>
            </a:r>
            <a:r>
              <a:rPr lang="cs-CZ" altLang="cs-CZ" sz="2600"/>
              <a:t>) je vyvolána zejména rezistentními mikroorganismy.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8"/>
          <p:cNvSpPr>
            <a:spLocks noGrp="1" noChangeArrowheads="1"/>
          </p:cNvSpPr>
          <p:nvPr>
            <p:ph type="title"/>
          </p:nvPr>
        </p:nvSpPr>
        <p:spPr>
          <a:xfrm>
            <a:off x="442913" y="742950"/>
            <a:ext cx="5483225" cy="495300"/>
          </a:xfrm>
        </p:spPr>
        <p:txBody>
          <a:bodyPr rIns="132080"/>
          <a:lstStyle/>
          <a:p>
            <a:pPr eaLnBrk="1" hangingPunct="1"/>
            <a:r>
              <a:rPr lang="en-US" altLang="cs-CZ" sz="3200"/>
              <a:t>Ventilátorová pneumonie, VAP</a:t>
            </a:r>
          </a:p>
        </p:txBody>
      </p:sp>
      <p:sp>
        <p:nvSpPr>
          <p:cNvPr id="27658" name="Rectangle 9"/>
          <p:cNvSpPr>
            <a:spLocks noGrp="1" noChangeArrowheads="1"/>
          </p:cNvSpPr>
          <p:nvPr>
            <p:ph idx="1"/>
          </p:nvPr>
        </p:nvSpPr>
        <p:spPr>
          <a:xfrm>
            <a:off x="457200" y="1995488"/>
            <a:ext cx="8229600" cy="4130675"/>
          </a:xfrm>
        </p:spPr>
        <p:txBody>
          <a:bodyPr rIns="132080"/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altLang="cs-CZ" b="1" dirty="0" err="1" smtClean="0"/>
              <a:t>Diagnostická</a:t>
            </a:r>
            <a:r>
              <a:rPr lang="en-US" altLang="cs-CZ" b="1" dirty="0" smtClean="0"/>
              <a:t> </a:t>
            </a:r>
            <a:r>
              <a:rPr lang="en-US" altLang="cs-CZ" b="1" dirty="0" err="1" smtClean="0"/>
              <a:t>kritéria</a:t>
            </a:r>
            <a:r>
              <a:rPr lang="en-US" altLang="cs-CZ" b="1" dirty="0" smtClean="0"/>
              <a:t>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cs-CZ" sz="2400" dirty="0" err="1" smtClean="0"/>
              <a:t>Nový</a:t>
            </a:r>
            <a:r>
              <a:rPr lang="en-US" altLang="cs-CZ" sz="2400" dirty="0" smtClean="0"/>
              <a:t> </a:t>
            </a:r>
            <a:r>
              <a:rPr lang="en-US" altLang="cs-CZ" sz="2400" dirty="0" err="1" smtClean="0"/>
              <a:t>nebo</a:t>
            </a:r>
            <a:r>
              <a:rPr lang="en-US" altLang="cs-CZ" sz="2400" dirty="0" smtClean="0"/>
              <a:t> </a:t>
            </a:r>
            <a:r>
              <a:rPr lang="en-US" altLang="cs-CZ" sz="2400" dirty="0" err="1" smtClean="0"/>
              <a:t>progredující</a:t>
            </a:r>
            <a:r>
              <a:rPr lang="en-US" altLang="cs-CZ" sz="2400" dirty="0" smtClean="0"/>
              <a:t> </a:t>
            </a:r>
            <a:r>
              <a:rPr lang="en-US" altLang="cs-CZ" sz="2400" dirty="0" err="1" smtClean="0"/>
              <a:t>infiltrát</a:t>
            </a:r>
            <a:r>
              <a:rPr lang="en-US" altLang="cs-CZ" sz="2400" dirty="0" smtClean="0"/>
              <a:t> plus ≥ 2 z </a:t>
            </a:r>
            <a:r>
              <a:rPr lang="en-US" altLang="cs-CZ" sz="2400" dirty="0" err="1" smtClean="0"/>
              <a:t>následujícího</a:t>
            </a:r>
            <a:r>
              <a:rPr lang="en-US" altLang="cs-CZ" sz="2400" dirty="0" smtClean="0"/>
              <a:t>: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cs-CZ" sz="2400" dirty="0" smtClean="0"/>
              <a:t>    - </a:t>
            </a:r>
            <a:r>
              <a:rPr lang="en-US" altLang="cs-CZ" sz="2400" dirty="0" err="1" smtClean="0"/>
              <a:t>horečka</a:t>
            </a:r>
            <a:r>
              <a:rPr lang="en-US" altLang="cs-CZ" sz="2400" dirty="0" smtClean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cs-CZ" sz="2400" dirty="0" smtClean="0"/>
              <a:t>    - </a:t>
            </a:r>
            <a:r>
              <a:rPr lang="en-US" altLang="cs-CZ" sz="2400" dirty="0" err="1" smtClean="0"/>
              <a:t>leukocytosa</a:t>
            </a:r>
            <a:r>
              <a:rPr lang="en-US" altLang="cs-CZ" sz="2400" dirty="0" smtClean="0"/>
              <a:t> </a:t>
            </a:r>
            <a:r>
              <a:rPr lang="en-US" altLang="cs-CZ" sz="2400" dirty="0" err="1" smtClean="0"/>
              <a:t>nebo</a:t>
            </a:r>
            <a:r>
              <a:rPr lang="en-US" altLang="cs-CZ" sz="2400" dirty="0" smtClean="0"/>
              <a:t> </a:t>
            </a:r>
            <a:r>
              <a:rPr lang="en-US" altLang="cs-CZ" sz="2400" dirty="0" err="1" smtClean="0"/>
              <a:t>leukopenie</a:t>
            </a:r>
            <a:endParaRPr lang="en-US" altLang="cs-CZ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cs-CZ" sz="2400" dirty="0" smtClean="0"/>
              <a:t>    - </a:t>
            </a:r>
            <a:r>
              <a:rPr lang="en-US" altLang="cs-CZ" sz="2400" dirty="0" err="1" smtClean="0"/>
              <a:t>purulentní</a:t>
            </a:r>
            <a:r>
              <a:rPr lang="en-US" altLang="cs-CZ" sz="2400" dirty="0" smtClean="0"/>
              <a:t> sputum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cs-CZ" sz="2400" dirty="0" err="1" smtClean="0"/>
              <a:t>Invasivní</a:t>
            </a:r>
            <a:r>
              <a:rPr lang="en-US" altLang="cs-CZ" sz="2400" dirty="0" smtClean="0"/>
              <a:t> </a:t>
            </a:r>
            <a:r>
              <a:rPr lang="en-US" altLang="cs-CZ" sz="2400" dirty="0" err="1" smtClean="0"/>
              <a:t>diagnostické</a:t>
            </a:r>
            <a:r>
              <a:rPr lang="en-US" altLang="cs-CZ" sz="2400" dirty="0" smtClean="0"/>
              <a:t> </a:t>
            </a:r>
            <a:r>
              <a:rPr lang="en-US" altLang="cs-CZ" sz="2400" dirty="0" err="1" smtClean="0"/>
              <a:t>procedury</a:t>
            </a:r>
            <a:r>
              <a:rPr lang="en-US" altLang="cs-CZ" sz="2400" dirty="0" smtClean="0"/>
              <a:t> – </a:t>
            </a:r>
            <a:r>
              <a:rPr lang="en-US" altLang="cs-CZ" sz="2400" dirty="0" err="1" smtClean="0"/>
              <a:t>bronchoalveolární</a:t>
            </a:r>
            <a:r>
              <a:rPr lang="en-US" altLang="cs-CZ" sz="2400" dirty="0" smtClean="0"/>
              <a:t> </a:t>
            </a:r>
            <a:r>
              <a:rPr lang="en-US" altLang="cs-CZ" sz="2400" dirty="0" err="1" smtClean="0"/>
              <a:t>laváž</a:t>
            </a:r>
            <a:r>
              <a:rPr lang="en-US" altLang="cs-CZ" sz="2400" dirty="0" smtClean="0"/>
              <a:t> (BAL) a „protected specimen brush“ (PSB)</a:t>
            </a:r>
          </a:p>
        </p:txBody>
      </p: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8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772400" cy="576262"/>
          </a:xfrm>
        </p:spPr>
        <p:txBody>
          <a:bodyPr rIns="132080"/>
          <a:lstStyle/>
          <a:p>
            <a:pPr eaLnBrk="1" hangingPunct="1"/>
            <a:r>
              <a:rPr lang="en-US" altLang="cs-CZ" sz="3200"/>
              <a:t>Profylaxe NI - pneumonie</a:t>
            </a:r>
          </a:p>
        </p:txBody>
      </p:sp>
      <p:sp>
        <p:nvSpPr>
          <p:cNvPr id="29699" name="Rectangle 9"/>
          <p:cNvSpPr>
            <a:spLocks noGrp="1" noChangeArrowheads="1"/>
          </p:cNvSpPr>
          <p:nvPr>
            <p:ph idx="1"/>
          </p:nvPr>
        </p:nvSpPr>
        <p:spPr>
          <a:xfrm>
            <a:off x="468313" y="1196975"/>
            <a:ext cx="4678362" cy="3992563"/>
          </a:xfrm>
        </p:spPr>
        <p:txBody>
          <a:bodyPr rIns="132080"/>
          <a:lstStyle/>
          <a:p>
            <a:pPr eaLnBrk="1" hangingPunct="1">
              <a:lnSpc>
                <a:spcPct val="90000"/>
              </a:lnSpc>
            </a:pPr>
            <a:r>
              <a:rPr lang="en-US" altLang="cs-CZ"/>
              <a:t>Vyhnout se intubaci – neinvazivní ventilace, pokud indikována a zvládána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cs-CZ"/>
              <a:t>Aspirace subglotického prostoru, důsledná hygiena dutiny ústní</a:t>
            </a:r>
          </a:p>
          <a:p>
            <a:pPr eaLnBrk="1" hangingPunct="1">
              <a:lnSpc>
                <a:spcPct val="90000"/>
              </a:lnSpc>
            </a:pPr>
            <a:r>
              <a:rPr lang="en-US" altLang="cs-CZ"/>
              <a:t>Zvýšená poloha horní poloviny těla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cs-CZ"/>
              <a:t>Enterální nutrice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341438"/>
            <a:ext cx="3979862" cy="448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/>
          </p:cNvSpPr>
          <p:nvPr/>
        </p:nvSpPr>
        <p:spPr bwMode="auto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rgbClr val="FFCF01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solidFill>
                <a:srgbClr val="000000"/>
              </a:solidFill>
              <a:latin typeface="Tahoma" charset="0"/>
              <a:ea typeface="ヒラギノ角ゴ ProN W3" charset="-128"/>
              <a:cs typeface="ヒラギノ角ゴ ProN W3" charset="-128"/>
              <a:sym typeface="Tahoma" charset="0"/>
            </a:endParaRPr>
          </a:p>
        </p:txBody>
      </p:sp>
      <p:sp>
        <p:nvSpPr>
          <p:cNvPr id="30723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692150"/>
            <a:ext cx="7772400" cy="831850"/>
          </a:xfrm>
        </p:spPr>
        <p:txBody>
          <a:bodyPr rIns="132080"/>
          <a:lstStyle/>
          <a:p>
            <a:pPr eaLnBrk="1" hangingPunct="1"/>
            <a:r>
              <a:rPr lang="en-US" altLang="cs-CZ" sz="3200"/>
              <a:t>Profylaxe NI - pneumonie</a:t>
            </a:r>
          </a:p>
        </p:txBody>
      </p:sp>
      <p:sp>
        <p:nvSpPr>
          <p:cNvPr id="30724" name="Rectangle 9"/>
          <p:cNvSpPr>
            <a:spLocks noGrp="1" noChangeArrowheads="1"/>
          </p:cNvSpPr>
          <p:nvPr>
            <p:ph idx="1"/>
          </p:nvPr>
        </p:nvSpPr>
        <p:spPr>
          <a:xfrm>
            <a:off x="684213" y="1700213"/>
            <a:ext cx="7772400" cy="4724400"/>
          </a:xfrm>
        </p:spPr>
        <p:txBody>
          <a:bodyPr rIns="132080"/>
          <a:lstStyle/>
          <a:p>
            <a:pPr eaLnBrk="1" hangingPunct="1"/>
            <a:r>
              <a:rPr lang="en-US" altLang="cs-CZ" sz="3600"/>
              <a:t>Profylaxe stresového vředu pouze v indikovaných případech</a:t>
            </a:r>
          </a:p>
          <a:p>
            <a:pPr eaLnBrk="1" hangingPunct="1"/>
            <a:r>
              <a:rPr lang="en-US" altLang="cs-CZ" sz="3600"/>
              <a:t>Selektivní dekontaminace trávícího traktu</a:t>
            </a:r>
            <a:r>
              <a:rPr lang="cs-CZ" altLang="cs-CZ" sz="3600"/>
              <a:t> ???</a:t>
            </a:r>
            <a:endParaRPr lang="en-US" altLang="cs-CZ" sz="3600"/>
          </a:p>
          <a:p>
            <a:pPr eaLnBrk="1" hangingPunct="1"/>
            <a:r>
              <a:rPr lang="en-US" altLang="cs-CZ" sz="3600"/>
              <a:t>Zkrácení doby na UPV</a:t>
            </a:r>
          </a:p>
          <a:p>
            <a:pPr eaLnBrk="1" hangingPunct="1"/>
            <a:r>
              <a:rPr lang="en-US" altLang="cs-CZ" sz="3600"/>
              <a:t>Aplikace protokolů týkajících se ukončování umělé plicní ventilace 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92150"/>
            <a:ext cx="5483225" cy="495300"/>
          </a:xfrm>
        </p:spPr>
        <p:txBody>
          <a:bodyPr/>
          <a:lstStyle/>
          <a:p>
            <a:pPr eaLnBrk="1" hangingPunct="1"/>
            <a:r>
              <a:rPr lang="cs-CZ" altLang="cs-CZ" sz="3200"/>
              <a:t>Akutní zajištění DC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57338"/>
            <a:ext cx="8229600" cy="4568825"/>
          </a:xfrm>
        </p:spPr>
        <p:txBody>
          <a:bodyPr/>
          <a:lstStyle/>
          <a:p>
            <a:pPr eaLnBrk="1" hangingPunct="1"/>
            <a:r>
              <a:rPr lang="cs-CZ" altLang="cs-CZ" sz="2000" b="1" u="sng"/>
              <a:t>chybějící stimulace CNS</a:t>
            </a:r>
            <a:r>
              <a:rPr lang="cs-CZ" altLang="cs-CZ" sz="2000"/>
              <a:t> – bezvědomí, intoxikace, opiáty, kraniotrauma, nádory CNS ...</a:t>
            </a:r>
          </a:p>
          <a:p>
            <a:pPr eaLnBrk="1" hangingPunct="1"/>
            <a:r>
              <a:rPr lang="cs-CZ" altLang="cs-CZ" sz="2000" b="1" u="sng"/>
              <a:t>poruchy vedení  a nervosvalového přenosu</a:t>
            </a:r>
            <a:r>
              <a:rPr lang="cs-CZ" altLang="cs-CZ" sz="2000"/>
              <a:t> – myastenie, intoxikace organofosfáty...</a:t>
            </a:r>
          </a:p>
          <a:p>
            <a:pPr eaLnBrk="1" hangingPunct="1"/>
            <a:r>
              <a:rPr lang="cs-CZ" altLang="cs-CZ" sz="2000" b="1" u="sng"/>
              <a:t>obstrukce horních DC</a:t>
            </a:r>
            <a:r>
              <a:rPr lang="cs-CZ" altLang="cs-CZ" sz="2000"/>
              <a:t> – otok, tumor, zánět, cizí těleso, zapadlý jazyk...</a:t>
            </a:r>
          </a:p>
          <a:p>
            <a:pPr eaLnBrk="1" hangingPunct="1"/>
            <a:r>
              <a:rPr lang="cs-CZ" altLang="cs-CZ" sz="2000" b="1" u="sng"/>
              <a:t>plicní patologie</a:t>
            </a:r>
            <a:r>
              <a:rPr lang="cs-CZ" altLang="cs-CZ" sz="2000"/>
              <a:t> – bronchspasmus, plicní edém, dekompenzace chron. onemocnění (CHOPN)...</a:t>
            </a:r>
          </a:p>
          <a:p>
            <a:pPr eaLnBrk="1" hangingPunct="1"/>
            <a:r>
              <a:rPr lang="cs-CZ" altLang="cs-CZ" sz="2000" b="1" u="sng"/>
              <a:t>porucha plicní mechaniky</a:t>
            </a:r>
            <a:r>
              <a:rPr lang="cs-CZ" altLang="cs-CZ" sz="2000"/>
              <a:t> – pneumothorax, hemothorax, sériová fraktura žeber, ruptura bránice...(!léčit příčinu!)</a:t>
            </a:r>
          </a:p>
          <a:p>
            <a:pPr eaLnBrk="1" hangingPunct="1"/>
            <a:r>
              <a:rPr lang="cs-CZ" altLang="cs-CZ" sz="2000" b="1" u="sng"/>
              <a:t>nedostatečné ochranné reflexy</a:t>
            </a:r>
            <a:r>
              <a:rPr lang="cs-CZ" altLang="cs-CZ" sz="2000"/>
              <a:t> – bezvědomí, GCS &lt; 8</a:t>
            </a:r>
            <a:endParaRPr lang="cs-CZ" altLang="cs-CZ" sz="2000" b="1" u="sng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836613"/>
            <a:ext cx="5483225" cy="495300"/>
          </a:xfrm>
        </p:spPr>
        <p:txBody>
          <a:bodyPr/>
          <a:lstStyle/>
          <a:p>
            <a:pPr eaLnBrk="1" hangingPunct="1"/>
            <a:r>
              <a:rPr lang="cs-CZ" altLang="cs-CZ" sz="4000"/>
              <a:t>Plánované zajištění DC – anestezie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marL="609600" indent="-609600" eaLnBrk="1" hangingPunct="1"/>
            <a:r>
              <a:rPr lang="cs-CZ" altLang="cs-CZ" sz="2000" b="1" u="sng"/>
              <a:t>chybějící stimulace CNS</a:t>
            </a:r>
            <a:r>
              <a:rPr lang="cs-CZ" altLang="cs-CZ" sz="2000"/>
              <a:t> –vliv celkových anestetik a opiátů</a:t>
            </a:r>
          </a:p>
          <a:p>
            <a:pPr marL="609600" indent="-609600" eaLnBrk="1" hangingPunct="1"/>
            <a:r>
              <a:rPr lang="cs-CZ" altLang="cs-CZ" sz="2000" b="1" u="sng"/>
              <a:t>poruchy vedení a nervosvalového přenosu</a:t>
            </a:r>
            <a:r>
              <a:rPr lang="cs-CZ" altLang="cs-CZ" sz="2000"/>
              <a:t> – použití svalových relaxancií</a:t>
            </a:r>
          </a:p>
          <a:p>
            <a:pPr marL="609600" indent="-609600" eaLnBrk="1" hangingPunct="1"/>
            <a:r>
              <a:rPr lang="cs-CZ" altLang="cs-CZ" sz="2000" b="1" u="sng"/>
              <a:t>porucha plicní mechaniky</a:t>
            </a:r>
            <a:r>
              <a:rPr lang="cs-CZ" altLang="cs-CZ" sz="2000"/>
              <a:t> – hrudní výkony (selektivní ventilace jedné plíce), laparoskopické výkony</a:t>
            </a:r>
          </a:p>
          <a:p>
            <a:pPr marL="609600" indent="-609600" eaLnBrk="1" hangingPunct="1"/>
            <a:r>
              <a:rPr lang="cs-CZ" altLang="cs-CZ" sz="2000" b="1" u="sng"/>
              <a:t>nedostatečné ochranné reflexy</a:t>
            </a:r>
            <a:r>
              <a:rPr lang="cs-CZ" altLang="cs-CZ" sz="2000"/>
              <a:t> – bezvědomí, GCS &lt; 8, při kvalitní celkové anestezii vždy, výkony v dutině ústní (riziko vdechnutí krve), vysoké riziko u nelačného pacienta = OTI </a:t>
            </a:r>
            <a:endParaRPr lang="cs-CZ" altLang="cs-CZ" sz="2000" b="1" u="sng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5483225" cy="495300"/>
          </a:xfrm>
        </p:spPr>
        <p:txBody>
          <a:bodyPr/>
          <a:lstStyle/>
          <a:p>
            <a:pPr eaLnBrk="1" hangingPunct="1"/>
            <a:r>
              <a:rPr lang="cs-CZ" altLang="cs-CZ" sz="3200"/>
              <a:t>Možnosti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28775"/>
            <a:ext cx="8229600" cy="4497388"/>
          </a:xfrm>
        </p:spPr>
        <p:txBody>
          <a:bodyPr/>
          <a:lstStyle/>
          <a:p>
            <a:pPr eaLnBrk="1" hangingPunct="1"/>
            <a:r>
              <a:rPr lang="cs-CZ" altLang="cs-CZ"/>
              <a:t>dvojitý manévr + obličejová maska</a:t>
            </a:r>
          </a:p>
          <a:p>
            <a:pPr eaLnBrk="1" hangingPunct="1"/>
            <a:r>
              <a:rPr lang="cs-CZ" altLang="cs-CZ"/>
              <a:t>vzduchovody</a:t>
            </a:r>
          </a:p>
          <a:p>
            <a:pPr eaLnBrk="1" hangingPunct="1"/>
            <a:r>
              <a:rPr lang="cs-CZ" altLang="cs-CZ"/>
              <a:t>laryngeální maska (ev. kombitubus)</a:t>
            </a:r>
          </a:p>
          <a:p>
            <a:pPr eaLnBrk="1" hangingPunct="1"/>
            <a:r>
              <a:rPr lang="cs-CZ" altLang="cs-CZ"/>
              <a:t>orotracheální intubace</a:t>
            </a:r>
          </a:p>
          <a:p>
            <a:pPr eaLnBrk="1" hangingPunct="1"/>
            <a:r>
              <a:rPr lang="cs-CZ" altLang="cs-CZ"/>
              <a:t>nasotracheální intubace</a:t>
            </a:r>
          </a:p>
          <a:p>
            <a:pPr eaLnBrk="1" hangingPunct="1"/>
            <a:r>
              <a:rPr lang="cs-CZ" altLang="cs-CZ"/>
              <a:t>tracheostomie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836613"/>
            <a:ext cx="5483225" cy="495300"/>
          </a:xfrm>
        </p:spPr>
        <p:txBody>
          <a:bodyPr/>
          <a:lstStyle/>
          <a:p>
            <a:pPr eaLnBrk="1" hangingPunct="1"/>
            <a:r>
              <a:rPr lang="cs-CZ" altLang="cs-CZ" sz="3200"/>
              <a:t>Obličejová maska</a:t>
            </a:r>
          </a:p>
        </p:txBody>
      </p:sp>
      <p:pic>
        <p:nvPicPr>
          <p:cNvPr id="10243" name="Picture 3" descr="KPR li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33600"/>
            <a:ext cx="4038600" cy="321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F:\Dokumenty\medicina\vyuka\dýchání\07_ventilace masko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828800"/>
            <a:ext cx="3228975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981075"/>
            <a:ext cx="5483225" cy="495300"/>
          </a:xfrm>
        </p:spPr>
        <p:txBody>
          <a:bodyPr/>
          <a:lstStyle/>
          <a:p>
            <a:pPr eaLnBrk="1" hangingPunct="1"/>
            <a:r>
              <a:rPr lang="cs-CZ" altLang="cs-CZ" sz="3200"/>
              <a:t>Ústní vzduchovod - Guedel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914400" y="5105400"/>
            <a:ext cx="7275513" cy="1487488"/>
          </a:xfrm>
        </p:spPr>
        <p:txBody>
          <a:bodyPr/>
          <a:lstStyle/>
          <a:p>
            <a:pPr eaLnBrk="1" hangingPunct="1"/>
            <a:r>
              <a:rPr lang="cs-CZ" altLang="cs-CZ"/>
              <a:t>při mělkém bezvědomí dráždí kořen jazyka – nebezpečí zvracení</a:t>
            </a:r>
          </a:p>
        </p:txBody>
      </p:sp>
      <p:pic>
        <p:nvPicPr>
          <p:cNvPr id="11268" name="Picture 4" descr="F:\Dokumenty\medicina\vyuka\dýchání\05_ústní vzduchovo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33600"/>
            <a:ext cx="3886200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F:\Dokumenty\medicina\vyuka\dýchání\02_obstrukce-jazyk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133600"/>
            <a:ext cx="3124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052513"/>
            <a:ext cx="5483225" cy="495300"/>
          </a:xfrm>
        </p:spPr>
        <p:txBody>
          <a:bodyPr/>
          <a:lstStyle/>
          <a:p>
            <a:pPr eaLnBrk="1" hangingPunct="1"/>
            <a:r>
              <a:rPr lang="cs-CZ" altLang="cs-CZ" sz="3200"/>
              <a:t>Nosní vzduchovod - Wendel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4876800"/>
            <a:ext cx="7772400" cy="1792288"/>
          </a:xfrm>
        </p:spPr>
        <p:txBody>
          <a:bodyPr/>
          <a:lstStyle/>
          <a:p>
            <a:pPr eaLnBrk="1" hangingPunct="1"/>
            <a:r>
              <a:rPr lang="cs-CZ" altLang="cs-CZ"/>
              <a:t>lepší tolerance než ústní, ale menší průměr</a:t>
            </a:r>
          </a:p>
          <a:p>
            <a:pPr eaLnBrk="1" hangingPunct="1"/>
            <a:r>
              <a:rPr lang="cs-CZ" altLang="cs-CZ"/>
              <a:t>při zavádění riziko krvácení z nosu</a:t>
            </a:r>
          </a:p>
        </p:txBody>
      </p:sp>
      <p:pic>
        <p:nvPicPr>
          <p:cNvPr id="12292" name="Picture 4" descr="F:\Dokumenty\medicina\vyuka\dýchání\04_nosní vzduchovo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05000"/>
            <a:ext cx="4495800" cy="26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2588" y="981075"/>
            <a:ext cx="5483225" cy="495300"/>
          </a:xfrm>
        </p:spPr>
        <p:txBody>
          <a:bodyPr/>
          <a:lstStyle/>
          <a:p>
            <a:pPr eaLnBrk="1" hangingPunct="1"/>
            <a:r>
              <a:rPr lang="cs-CZ" altLang="cs-CZ" sz="3200"/>
              <a:t>Intubace – zlatý standard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5638800" y="1905000"/>
            <a:ext cx="3352800" cy="2743200"/>
          </a:xfrm>
        </p:spPr>
        <p:txBody>
          <a:bodyPr/>
          <a:lstStyle/>
          <a:p>
            <a:pPr eaLnBrk="1" hangingPunct="1"/>
            <a:r>
              <a:rPr lang="cs-CZ" altLang="cs-CZ"/>
              <a:t>laryngoskop</a:t>
            </a:r>
          </a:p>
          <a:p>
            <a:pPr eaLnBrk="1" hangingPunct="1"/>
            <a:r>
              <a:rPr lang="cs-CZ" altLang="cs-CZ"/>
              <a:t>OT kanyla</a:t>
            </a:r>
          </a:p>
          <a:p>
            <a:pPr eaLnBrk="1" hangingPunct="1"/>
            <a:r>
              <a:rPr lang="cs-CZ" altLang="cs-CZ" sz="2400"/>
              <a:t>Magillovy kleště</a:t>
            </a:r>
          </a:p>
          <a:p>
            <a:pPr eaLnBrk="1" hangingPunct="1"/>
            <a:r>
              <a:rPr lang="cs-CZ" altLang="cs-CZ" sz="2400"/>
              <a:t>zavaděče</a:t>
            </a:r>
          </a:p>
        </p:txBody>
      </p:sp>
      <p:pic>
        <p:nvPicPr>
          <p:cNvPr id="13316" name="Picture 4" descr="F:\Dokumenty\medicina\vyuka\dýchání\10_intubační pomůck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28800"/>
            <a:ext cx="47244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4-3-cz.potx" id="{C72545DF-B7E5-4E52-83DA-C125E0A0B8FD}" vid="{FF117BE7-DD54-4E19-84D2-24AC03D96F6C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muni-med-prezentace-4-3-cz</Template>
  <TotalTime>680</TotalTime>
  <Words>539</Words>
  <Application>Microsoft Macintosh PowerPoint</Application>
  <PresentationFormat>Předvádění na obrazovce (4:3)</PresentationFormat>
  <Paragraphs>98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3" baseType="lpstr">
      <vt:lpstr>Times New Roman</vt:lpstr>
      <vt:lpstr>Arial</vt:lpstr>
      <vt:lpstr>Calibri</vt:lpstr>
      <vt:lpstr>Wingdings</vt:lpstr>
      <vt:lpstr>Tahoma</vt:lpstr>
      <vt:lpstr>ヒラギノ角ゴ ProN W3</vt:lpstr>
      <vt:lpstr>Prezentace_MU_CZ</vt:lpstr>
      <vt:lpstr>Zajištění dýchacích cest, péče o ně, prevence VAP</vt:lpstr>
      <vt:lpstr>Zajištění dýchacích cest</vt:lpstr>
      <vt:lpstr>Akutní zajištění DC</vt:lpstr>
      <vt:lpstr>Plánované zajištění DC – anestezie</vt:lpstr>
      <vt:lpstr>Možnosti</vt:lpstr>
      <vt:lpstr>Obličejová maska</vt:lpstr>
      <vt:lpstr>Ústní vzduchovod - Guedel</vt:lpstr>
      <vt:lpstr>Nosní vzduchovod - Wendel</vt:lpstr>
      <vt:lpstr>Intubace – zlatý standard</vt:lpstr>
      <vt:lpstr>Intubace – přímá laryngoskopie</vt:lpstr>
      <vt:lpstr>Intubace – přímá laryngoskopie</vt:lpstr>
      <vt:lpstr>Intubace – zavedení OT kanyly</vt:lpstr>
      <vt:lpstr>Laryngoskop – Macintosh</vt:lpstr>
      <vt:lpstr>Laryngoskop - McCoy</vt:lpstr>
      <vt:lpstr>Laryngeální maska</vt:lpstr>
      <vt:lpstr>Laryngeální masky</vt:lpstr>
      <vt:lpstr>Kombitubus (combi tube)</vt:lpstr>
      <vt:lpstr>Kombitubus</vt:lpstr>
      <vt:lpstr>Tracheostomie</vt:lpstr>
      <vt:lpstr>Anatomie</vt:lpstr>
      <vt:lpstr>Koniotomie</vt:lpstr>
      <vt:lpstr>Péče o pacienta s invazivním zajištěním DCD</vt:lpstr>
      <vt:lpstr>Ventilátorová pneumonie</vt:lpstr>
      <vt:lpstr>Ventilátorová pneumonie, VAP</vt:lpstr>
      <vt:lpstr>Profylaxe NI - pneumonie</vt:lpstr>
      <vt:lpstr>Profylaxe NI - pneumonie</vt:lpstr>
    </vt:vector>
  </TitlesOfParts>
  <Company>fn</Company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Zajištění dýchacích cest</dc:title>
  <dc:creator>ivo</dc:creator>
  <cp:lastModifiedBy>Jan Maláska</cp:lastModifiedBy>
  <cp:revision>18</cp:revision>
  <dcterms:created xsi:type="dcterms:W3CDTF">2007-02-24T15:10:47Z</dcterms:created>
  <dcterms:modified xsi:type="dcterms:W3CDTF">2020-12-15T10:56:15Z</dcterms:modified>
</cp:coreProperties>
</file>