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394" r:id="rId4"/>
    <p:sldId id="272" r:id="rId5"/>
    <p:sldId id="301" r:id="rId6"/>
    <p:sldId id="302" r:id="rId7"/>
    <p:sldId id="397" r:id="rId8"/>
    <p:sldId id="273" r:id="rId9"/>
    <p:sldId id="321" r:id="rId10"/>
    <p:sldId id="398" r:id="rId11"/>
    <p:sldId id="399" r:id="rId12"/>
    <p:sldId id="313" r:id="rId13"/>
    <p:sldId id="402" r:id="rId14"/>
    <p:sldId id="369" r:id="rId15"/>
    <p:sldId id="38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2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65954-920A-4E43-8C7C-378FCC54F57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30917F02-6BE6-49EA-826F-0551C9D50BF1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  <a:endParaRPr lang="cs-CZ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573AFA-054B-4EE0-959B-A7C43E83D96F}" type="parTrans" cxnId="{5070C326-FAB5-4340-B0FF-8D65E0D790AF}">
      <dgm:prSet/>
      <dgm:spPr/>
      <dgm:t>
        <a:bodyPr/>
        <a:lstStyle/>
        <a:p>
          <a:endParaRPr lang="cs-CZ"/>
        </a:p>
      </dgm:t>
    </dgm:pt>
    <dgm:pt modelId="{3665B798-6310-4D7E-9E8A-A349386E771B}" type="sibTrans" cxnId="{5070C326-FAB5-4340-B0FF-8D65E0D790AF}">
      <dgm:prSet/>
      <dgm:spPr/>
      <dgm:t>
        <a:bodyPr/>
        <a:lstStyle/>
        <a:p>
          <a:endParaRPr lang="cs-CZ"/>
        </a:p>
      </dgm:t>
    </dgm:pt>
    <dgm:pt modelId="{7DC6C48C-EC7C-42C6-89E0-627E1D3CD594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  <a:endParaRPr lang="cs-CZ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19C330C-E3ED-4358-9A25-F22CE9609590}" type="parTrans" cxnId="{33D1E311-5FDB-4CC5-BFFB-DEF02BC3D17A}">
      <dgm:prSet/>
      <dgm:spPr/>
      <dgm:t>
        <a:bodyPr/>
        <a:lstStyle/>
        <a:p>
          <a:endParaRPr lang="cs-CZ"/>
        </a:p>
      </dgm:t>
    </dgm:pt>
    <dgm:pt modelId="{5763A4EE-B892-4B7B-BD07-11529A7422B5}" type="sibTrans" cxnId="{33D1E311-5FDB-4CC5-BFFB-DEF02BC3D17A}">
      <dgm:prSet/>
      <dgm:spPr/>
      <dgm:t>
        <a:bodyPr/>
        <a:lstStyle/>
        <a:p>
          <a:endParaRPr lang="cs-CZ"/>
        </a:p>
      </dgm:t>
    </dgm:pt>
    <dgm:pt modelId="{F3331EDB-967D-46D5-A7E9-EB28174449B5}">
      <dgm:prSet/>
      <dgm:spPr/>
      <dgm:t>
        <a:bodyPr/>
        <a:lstStyle/>
        <a:p>
          <a:pPr>
            <a:buClr>
              <a:srgbClr val="0000DC"/>
            </a:buClr>
            <a:buFontTx/>
            <a:buChar char="−"/>
          </a:pPr>
          <a:r>
            <a:rPr lang="cs-CZ" dirty="0"/>
            <a:t>Čím větší tím lepší</a:t>
          </a:r>
        </a:p>
      </dgm:t>
    </dgm:pt>
    <dgm:pt modelId="{3DA72C01-6849-4399-B695-296F7722E576}" type="parTrans" cxnId="{FA26536D-B7C5-4412-BA6A-6505B9EDB2E3}">
      <dgm:prSet/>
      <dgm:spPr/>
      <dgm:t>
        <a:bodyPr/>
        <a:lstStyle/>
        <a:p>
          <a:endParaRPr lang="cs-CZ"/>
        </a:p>
      </dgm:t>
    </dgm:pt>
    <dgm:pt modelId="{C4DF692A-0C77-4BF9-A824-E0E75BDCA94D}" type="sibTrans" cxnId="{FA26536D-B7C5-4412-BA6A-6505B9EDB2E3}">
      <dgm:prSet/>
      <dgm:spPr/>
      <dgm:t>
        <a:bodyPr/>
        <a:lstStyle/>
        <a:p>
          <a:endParaRPr lang="cs-CZ"/>
        </a:p>
      </dgm:t>
    </dgm:pt>
    <dgm:pt modelId="{AAF3B07E-A1CC-433A-945A-724B864928B7}">
      <dgm:prSet/>
      <dgm:spPr/>
      <dgm:t>
        <a:bodyPr/>
        <a:lstStyle/>
        <a:p>
          <a:pPr>
            <a:buClr>
              <a:srgbClr val="0000DC"/>
            </a:buClr>
            <a:buFontTx/>
            <a:buChar char="−"/>
          </a:pPr>
          <a:r>
            <a:rPr lang="cs-CZ" dirty="0"/>
            <a:t>Při srovnávání skupin je třeba dosáhnout vyrovnaného početního zastoupení v jednotlivých skupinách</a:t>
          </a:r>
        </a:p>
      </dgm:t>
    </dgm:pt>
    <dgm:pt modelId="{B6F1C85A-04B4-4C9C-9479-419988CD1759}" type="parTrans" cxnId="{1A675F3F-723E-4F68-9826-FBABD4054132}">
      <dgm:prSet/>
      <dgm:spPr/>
      <dgm:t>
        <a:bodyPr/>
        <a:lstStyle/>
        <a:p>
          <a:endParaRPr lang="cs-CZ"/>
        </a:p>
      </dgm:t>
    </dgm:pt>
    <dgm:pt modelId="{57DEFD73-151C-445E-B030-3FA50848BFD3}" type="sibTrans" cxnId="{1A675F3F-723E-4F68-9826-FBABD4054132}">
      <dgm:prSet/>
      <dgm:spPr/>
      <dgm:t>
        <a:bodyPr/>
        <a:lstStyle/>
        <a:p>
          <a:endParaRPr lang="cs-CZ"/>
        </a:p>
      </dgm:t>
    </dgm:pt>
    <dgm:pt modelId="{E2A2A2EA-CEFE-4776-84D9-89DB10B54943}">
      <dgm:prSet/>
      <dgm:spPr/>
      <dgm:t>
        <a:bodyPr/>
        <a:lstStyle/>
        <a:p>
          <a:pPr>
            <a:buClr>
              <a:srgbClr val="0000DC"/>
            </a:buClr>
            <a:buFontTx/>
            <a:buChar char="−"/>
          </a:pPr>
          <a:r>
            <a:rPr lang="cs-CZ" b="0" dirty="0"/>
            <a:t>Sběr informací se provádí do doby nasycení = další zdroj informací přináší informace,  které již víme z předchozích případů</a:t>
          </a:r>
        </a:p>
      </dgm:t>
    </dgm:pt>
    <dgm:pt modelId="{C178CFD4-E462-40DD-AC77-5019F458B709}" type="parTrans" cxnId="{0C8D1669-02A9-46F2-AFC5-0B0113F72070}">
      <dgm:prSet/>
      <dgm:spPr/>
      <dgm:t>
        <a:bodyPr/>
        <a:lstStyle/>
        <a:p>
          <a:endParaRPr lang="cs-CZ"/>
        </a:p>
      </dgm:t>
    </dgm:pt>
    <dgm:pt modelId="{91B48714-0BD5-4BD4-8B1A-D2FB924AE5D6}" type="sibTrans" cxnId="{0C8D1669-02A9-46F2-AFC5-0B0113F72070}">
      <dgm:prSet/>
      <dgm:spPr/>
      <dgm:t>
        <a:bodyPr/>
        <a:lstStyle/>
        <a:p>
          <a:endParaRPr lang="cs-CZ"/>
        </a:p>
      </dgm:t>
    </dgm:pt>
    <dgm:pt modelId="{89AA789E-DBE8-43C7-8E26-68C0801E8F74}" type="pres">
      <dgm:prSet presAssocID="{99B65954-920A-4E43-8C7C-378FCC54F57A}" presName="linear" presStyleCnt="0">
        <dgm:presLayoutVars>
          <dgm:dir/>
          <dgm:animLvl val="lvl"/>
          <dgm:resizeHandles val="exact"/>
        </dgm:presLayoutVars>
      </dgm:prSet>
      <dgm:spPr/>
    </dgm:pt>
    <dgm:pt modelId="{1618F102-2BAD-43ED-9CBF-8C09D8C0C9A5}" type="pres">
      <dgm:prSet presAssocID="{30917F02-6BE6-49EA-826F-0551C9D50BF1}" presName="parentLin" presStyleCnt="0"/>
      <dgm:spPr/>
    </dgm:pt>
    <dgm:pt modelId="{B1242116-9A4F-471E-93AC-168939D3AE71}" type="pres">
      <dgm:prSet presAssocID="{30917F02-6BE6-49EA-826F-0551C9D50BF1}" presName="parentLeftMargin" presStyleLbl="node1" presStyleIdx="0" presStyleCnt="2"/>
      <dgm:spPr/>
    </dgm:pt>
    <dgm:pt modelId="{6AC99591-0760-46BB-BB87-D0F4129CD2A2}" type="pres">
      <dgm:prSet presAssocID="{30917F02-6BE6-49EA-826F-0551C9D50B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5CD0AB-9AAE-46E5-8C43-DFD21FB03ACC}" type="pres">
      <dgm:prSet presAssocID="{30917F02-6BE6-49EA-826F-0551C9D50BF1}" presName="negativeSpace" presStyleCnt="0"/>
      <dgm:spPr/>
    </dgm:pt>
    <dgm:pt modelId="{C0D6D5F5-C030-4541-8711-6C282B2D7D4F}" type="pres">
      <dgm:prSet presAssocID="{30917F02-6BE6-49EA-826F-0551C9D50BF1}" presName="childText" presStyleLbl="conFgAcc1" presStyleIdx="0" presStyleCnt="2">
        <dgm:presLayoutVars>
          <dgm:bulletEnabled val="1"/>
        </dgm:presLayoutVars>
      </dgm:prSet>
      <dgm:spPr/>
    </dgm:pt>
    <dgm:pt modelId="{9A351435-0615-44E9-811B-0DBC88EDFC2C}" type="pres">
      <dgm:prSet presAssocID="{3665B798-6310-4D7E-9E8A-A349386E771B}" presName="spaceBetweenRectangles" presStyleCnt="0"/>
      <dgm:spPr/>
    </dgm:pt>
    <dgm:pt modelId="{760F5BFD-FB87-4A00-A362-A5B7858D8AB6}" type="pres">
      <dgm:prSet presAssocID="{7DC6C48C-EC7C-42C6-89E0-627E1D3CD594}" presName="parentLin" presStyleCnt="0"/>
      <dgm:spPr/>
    </dgm:pt>
    <dgm:pt modelId="{F12E1BEB-0846-4AC4-924B-04B68ABCFEC2}" type="pres">
      <dgm:prSet presAssocID="{7DC6C48C-EC7C-42C6-89E0-627E1D3CD594}" presName="parentLeftMargin" presStyleLbl="node1" presStyleIdx="0" presStyleCnt="2"/>
      <dgm:spPr/>
    </dgm:pt>
    <dgm:pt modelId="{7C4C303E-E4C7-4DEE-8377-E696CAADE534}" type="pres">
      <dgm:prSet presAssocID="{7DC6C48C-EC7C-42C6-89E0-627E1D3CD5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857761-512A-4DBD-8FA3-DCD3112719DE}" type="pres">
      <dgm:prSet presAssocID="{7DC6C48C-EC7C-42C6-89E0-627E1D3CD594}" presName="negativeSpace" presStyleCnt="0"/>
      <dgm:spPr/>
    </dgm:pt>
    <dgm:pt modelId="{E80DEBDD-243A-4562-B39C-3C43B8992FA2}" type="pres">
      <dgm:prSet presAssocID="{7DC6C48C-EC7C-42C6-89E0-627E1D3CD5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3D1E311-5FDB-4CC5-BFFB-DEF02BC3D17A}" srcId="{99B65954-920A-4E43-8C7C-378FCC54F57A}" destId="{7DC6C48C-EC7C-42C6-89E0-627E1D3CD594}" srcOrd="1" destOrd="0" parTransId="{C19C330C-E3ED-4358-9A25-F22CE9609590}" sibTransId="{5763A4EE-B892-4B7B-BD07-11529A7422B5}"/>
    <dgm:cxn modelId="{DFDD5E21-A76B-458F-9C57-791FE5296FDF}" type="presOf" srcId="{30917F02-6BE6-49EA-826F-0551C9D50BF1}" destId="{B1242116-9A4F-471E-93AC-168939D3AE71}" srcOrd="0" destOrd="0" presId="urn:microsoft.com/office/officeart/2005/8/layout/list1"/>
    <dgm:cxn modelId="{5070C326-FAB5-4340-B0FF-8D65E0D790AF}" srcId="{99B65954-920A-4E43-8C7C-378FCC54F57A}" destId="{30917F02-6BE6-49EA-826F-0551C9D50BF1}" srcOrd="0" destOrd="0" parTransId="{41573AFA-054B-4EE0-959B-A7C43E83D96F}" sibTransId="{3665B798-6310-4D7E-9E8A-A349386E771B}"/>
    <dgm:cxn modelId="{8DDDF630-7176-4BB1-BEB9-06AD61C8CA6E}" type="presOf" srcId="{99B65954-920A-4E43-8C7C-378FCC54F57A}" destId="{89AA789E-DBE8-43C7-8E26-68C0801E8F74}" srcOrd="0" destOrd="0" presId="urn:microsoft.com/office/officeart/2005/8/layout/list1"/>
    <dgm:cxn modelId="{D00B6232-5068-43DD-96B8-86AA77F51E6E}" type="presOf" srcId="{F3331EDB-967D-46D5-A7E9-EB28174449B5}" destId="{C0D6D5F5-C030-4541-8711-6C282B2D7D4F}" srcOrd="0" destOrd="0" presId="urn:microsoft.com/office/officeart/2005/8/layout/list1"/>
    <dgm:cxn modelId="{59AC9236-7B18-4ED8-846E-6008C4DFCCFA}" type="presOf" srcId="{E2A2A2EA-CEFE-4776-84D9-89DB10B54943}" destId="{E80DEBDD-243A-4562-B39C-3C43B8992FA2}" srcOrd="0" destOrd="0" presId="urn:microsoft.com/office/officeart/2005/8/layout/list1"/>
    <dgm:cxn modelId="{D60A583D-7FE6-449A-9CD7-CFB4D8342BD7}" type="presOf" srcId="{7DC6C48C-EC7C-42C6-89E0-627E1D3CD594}" destId="{7C4C303E-E4C7-4DEE-8377-E696CAADE534}" srcOrd="1" destOrd="0" presId="urn:microsoft.com/office/officeart/2005/8/layout/list1"/>
    <dgm:cxn modelId="{1A675F3F-723E-4F68-9826-FBABD4054132}" srcId="{30917F02-6BE6-49EA-826F-0551C9D50BF1}" destId="{AAF3B07E-A1CC-433A-945A-724B864928B7}" srcOrd="1" destOrd="0" parTransId="{B6F1C85A-04B4-4C9C-9479-419988CD1759}" sibTransId="{57DEFD73-151C-445E-B030-3FA50848BFD3}"/>
    <dgm:cxn modelId="{0C8D1669-02A9-46F2-AFC5-0B0113F72070}" srcId="{7DC6C48C-EC7C-42C6-89E0-627E1D3CD594}" destId="{E2A2A2EA-CEFE-4776-84D9-89DB10B54943}" srcOrd="0" destOrd="0" parTransId="{C178CFD4-E462-40DD-AC77-5019F458B709}" sibTransId="{91B48714-0BD5-4BD4-8B1A-D2FB924AE5D6}"/>
    <dgm:cxn modelId="{FA26536D-B7C5-4412-BA6A-6505B9EDB2E3}" srcId="{30917F02-6BE6-49EA-826F-0551C9D50BF1}" destId="{F3331EDB-967D-46D5-A7E9-EB28174449B5}" srcOrd="0" destOrd="0" parTransId="{3DA72C01-6849-4399-B695-296F7722E576}" sibTransId="{C4DF692A-0C77-4BF9-A824-E0E75BDCA94D}"/>
    <dgm:cxn modelId="{434350B9-FE9E-4B66-94FC-E4416CD4C0F6}" type="presOf" srcId="{AAF3B07E-A1CC-433A-945A-724B864928B7}" destId="{C0D6D5F5-C030-4541-8711-6C282B2D7D4F}" srcOrd="0" destOrd="1" presId="urn:microsoft.com/office/officeart/2005/8/layout/list1"/>
    <dgm:cxn modelId="{3125E4C0-3191-45B3-99AB-4038901F9983}" type="presOf" srcId="{30917F02-6BE6-49EA-826F-0551C9D50BF1}" destId="{6AC99591-0760-46BB-BB87-D0F4129CD2A2}" srcOrd="1" destOrd="0" presId="urn:microsoft.com/office/officeart/2005/8/layout/list1"/>
    <dgm:cxn modelId="{68A931F3-CF65-4529-B9C8-5877915A45F7}" type="presOf" srcId="{7DC6C48C-EC7C-42C6-89E0-627E1D3CD594}" destId="{F12E1BEB-0846-4AC4-924B-04B68ABCFEC2}" srcOrd="0" destOrd="0" presId="urn:microsoft.com/office/officeart/2005/8/layout/list1"/>
    <dgm:cxn modelId="{FCA4E483-23C5-43A3-97BA-6DAC6AD08F59}" type="presParOf" srcId="{89AA789E-DBE8-43C7-8E26-68C0801E8F74}" destId="{1618F102-2BAD-43ED-9CBF-8C09D8C0C9A5}" srcOrd="0" destOrd="0" presId="urn:microsoft.com/office/officeart/2005/8/layout/list1"/>
    <dgm:cxn modelId="{52B0BEBE-084D-4185-8A47-A0DB9DD72E96}" type="presParOf" srcId="{1618F102-2BAD-43ED-9CBF-8C09D8C0C9A5}" destId="{B1242116-9A4F-471E-93AC-168939D3AE71}" srcOrd="0" destOrd="0" presId="urn:microsoft.com/office/officeart/2005/8/layout/list1"/>
    <dgm:cxn modelId="{21989E6B-E42D-4D4C-89D3-04D4EF67DD87}" type="presParOf" srcId="{1618F102-2BAD-43ED-9CBF-8C09D8C0C9A5}" destId="{6AC99591-0760-46BB-BB87-D0F4129CD2A2}" srcOrd="1" destOrd="0" presId="urn:microsoft.com/office/officeart/2005/8/layout/list1"/>
    <dgm:cxn modelId="{9F155355-F800-4BB4-B203-0FC161D63B9F}" type="presParOf" srcId="{89AA789E-DBE8-43C7-8E26-68C0801E8F74}" destId="{205CD0AB-9AAE-46E5-8C43-DFD21FB03ACC}" srcOrd="1" destOrd="0" presId="urn:microsoft.com/office/officeart/2005/8/layout/list1"/>
    <dgm:cxn modelId="{AE773191-15AD-4E60-9898-97B018B20B56}" type="presParOf" srcId="{89AA789E-DBE8-43C7-8E26-68C0801E8F74}" destId="{C0D6D5F5-C030-4541-8711-6C282B2D7D4F}" srcOrd="2" destOrd="0" presId="urn:microsoft.com/office/officeart/2005/8/layout/list1"/>
    <dgm:cxn modelId="{3E76AD09-AEE7-4196-91C1-4C6028EA708D}" type="presParOf" srcId="{89AA789E-DBE8-43C7-8E26-68C0801E8F74}" destId="{9A351435-0615-44E9-811B-0DBC88EDFC2C}" srcOrd="3" destOrd="0" presId="urn:microsoft.com/office/officeart/2005/8/layout/list1"/>
    <dgm:cxn modelId="{41D28665-3AE2-41B6-9766-7A58884B6345}" type="presParOf" srcId="{89AA789E-DBE8-43C7-8E26-68C0801E8F74}" destId="{760F5BFD-FB87-4A00-A362-A5B7858D8AB6}" srcOrd="4" destOrd="0" presId="urn:microsoft.com/office/officeart/2005/8/layout/list1"/>
    <dgm:cxn modelId="{F7AA910D-3F90-4043-8228-1A1721117BBA}" type="presParOf" srcId="{760F5BFD-FB87-4A00-A362-A5B7858D8AB6}" destId="{F12E1BEB-0846-4AC4-924B-04B68ABCFEC2}" srcOrd="0" destOrd="0" presId="urn:microsoft.com/office/officeart/2005/8/layout/list1"/>
    <dgm:cxn modelId="{A70C1E56-B083-4118-996D-165FD2D2A761}" type="presParOf" srcId="{760F5BFD-FB87-4A00-A362-A5B7858D8AB6}" destId="{7C4C303E-E4C7-4DEE-8377-E696CAADE534}" srcOrd="1" destOrd="0" presId="urn:microsoft.com/office/officeart/2005/8/layout/list1"/>
    <dgm:cxn modelId="{6BB0214B-383C-41CB-BEF0-991FABD4C07A}" type="presParOf" srcId="{89AA789E-DBE8-43C7-8E26-68C0801E8F74}" destId="{93857761-512A-4DBD-8FA3-DCD3112719DE}" srcOrd="5" destOrd="0" presId="urn:microsoft.com/office/officeart/2005/8/layout/list1"/>
    <dgm:cxn modelId="{8C56DCF0-ED1A-4CAD-9A13-502693E441B6}" type="presParOf" srcId="{89AA789E-DBE8-43C7-8E26-68C0801E8F74}" destId="{E80DEBDD-243A-4562-B39C-3C43B8992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D5F5-C030-4541-8711-6C282B2D7D4F}">
      <dsp:nvSpPr>
        <dsp:cNvPr id="0" name=""/>
        <dsp:cNvSpPr/>
      </dsp:nvSpPr>
      <dsp:spPr>
        <a:xfrm>
          <a:off x="0" y="500683"/>
          <a:ext cx="11341901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258" tIns="624840" rIns="88025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−"/>
          </a:pPr>
          <a:r>
            <a:rPr lang="cs-CZ" sz="3000" kern="1200" dirty="0"/>
            <a:t>Čím větší tím lepší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−"/>
          </a:pPr>
          <a:r>
            <a:rPr lang="cs-CZ" sz="3000" kern="1200" dirty="0"/>
            <a:t>Při srovnávání skupin je třeba dosáhnout vyrovnaného početního zastoupení v jednotlivých skupinách</a:t>
          </a:r>
        </a:p>
      </dsp:txBody>
      <dsp:txXfrm>
        <a:off x="0" y="500683"/>
        <a:ext cx="11341901" cy="2126250"/>
      </dsp:txXfrm>
    </dsp:sp>
    <dsp:sp modelId="{6AC99591-0760-46BB-BB87-D0F4129CD2A2}">
      <dsp:nvSpPr>
        <dsp:cNvPr id="0" name=""/>
        <dsp:cNvSpPr/>
      </dsp:nvSpPr>
      <dsp:spPr>
        <a:xfrm>
          <a:off x="567095" y="57883"/>
          <a:ext cx="7939330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88" tIns="0" rIns="300088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  <a:endParaRPr lang="cs-CZ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0326" y="101114"/>
        <a:ext cx="7852868" cy="799138"/>
      </dsp:txXfrm>
    </dsp:sp>
    <dsp:sp modelId="{E80DEBDD-243A-4562-B39C-3C43B8992FA2}">
      <dsp:nvSpPr>
        <dsp:cNvPr id="0" name=""/>
        <dsp:cNvSpPr/>
      </dsp:nvSpPr>
      <dsp:spPr>
        <a:xfrm>
          <a:off x="0" y="3231734"/>
          <a:ext cx="11341901" cy="203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258" tIns="624840" rIns="88025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−"/>
          </a:pPr>
          <a:r>
            <a:rPr lang="cs-CZ" sz="3000" b="0" kern="1200" dirty="0"/>
            <a:t>Sběr informací se provádí do doby nasycení = další zdroj informací přináší informace,  které již víme z předchozích případů</a:t>
          </a:r>
        </a:p>
      </dsp:txBody>
      <dsp:txXfrm>
        <a:off x="0" y="3231734"/>
        <a:ext cx="11341901" cy="2031750"/>
      </dsp:txXfrm>
    </dsp:sp>
    <dsp:sp modelId="{7C4C303E-E4C7-4DEE-8377-E696CAADE534}">
      <dsp:nvSpPr>
        <dsp:cNvPr id="0" name=""/>
        <dsp:cNvSpPr/>
      </dsp:nvSpPr>
      <dsp:spPr>
        <a:xfrm>
          <a:off x="567095" y="2788934"/>
          <a:ext cx="7939330" cy="885600"/>
        </a:xfrm>
        <a:prstGeom prst="round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88" tIns="0" rIns="300088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cap="none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  <a:endParaRPr lang="cs-CZ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0326" y="2832165"/>
        <a:ext cx="785286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320888"/>
            <a:ext cx="11684640" cy="1702160"/>
          </a:xfrm>
        </p:spPr>
        <p:txBody>
          <a:bodyPr/>
          <a:lstStyle/>
          <a:p>
            <a:r>
              <a:rPr lang="cs-CZ" dirty="0"/>
              <a:t>FÁZE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Volba cílového souboru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8983" y="21743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66830-1094-42F0-BA03-8ACE68B4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648D49-454C-4B16-93B9-31D5847A1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320888"/>
            <a:ext cx="11684640" cy="1702160"/>
          </a:xfrm>
        </p:spPr>
        <p:txBody>
          <a:bodyPr/>
          <a:lstStyle/>
          <a:p>
            <a:r>
              <a:rPr lang="cs-CZ" dirty="0"/>
              <a:t>FÁZE EMPIRICKÁ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090080"/>
          </a:xfrm>
        </p:spPr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Formulace cílů/hypotéz/výzkumných otázek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Tvorba výzkumného nástroje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8983" y="21743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2B3A3D-82E5-419B-8220-838F60155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998E53-9F30-4EFC-AA49-C51D34845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34841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42877" y="129383"/>
            <a:ext cx="11849596" cy="792088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formulace cílů, hypotéz, výzkumných otázek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99527" y="921471"/>
            <a:ext cx="41044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Kvalitativní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7896883" y="921142"/>
            <a:ext cx="4087193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Kvantitativní  výzkum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71202" y="1784967"/>
            <a:ext cx="11849595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cílů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99527" y="2417230"/>
            <a:ext cx="4104456" cy="3168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OTÁZEK</a:t>
            </a:r>
          </a:p>
          <a:p>
            <a:r>
              <a:rPr lang="cs-CZ" dirty="0">
                <a:solidFill>
                  <a:schemeClr val="bg1"/>
                </a:solidFill>
              </a:rPr>
              <a:t>Má podobu </a:t>
            </a:r>
            <a:r>
              <a:rPr lang="cs-CZ" b="1" dirty="0">
                <a:solidFill>
                  <a:schemeClr val="bg1"/>
                </a:solidFill>
              </a:rPr>
              <a:t>tázací věty </a:t>
            </a:r>
            <a:r>
              <a:rPr lang="cs-CZ" dirty="0">
                <a:solidFill>
                  <a:schemeClr val="bg1"/>
                </a:solidFill>
              </a:rPr>
              <a:t>a je: jasná, jednoduchá, logická, plodná.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99527" y="5939570"/>
            <a:ext cx="1074264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Operacionalizace proměnných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3663509" y="1425198"/>
            <a:ext cx="432048" cy="4236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988019" y="1425198"/>
            <a:ext cx="432048" cy="4236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42877" y="5292584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11" y="4725145"/>
            <a:ext cx="1080120" cy="11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1">
            <a:extLst>
              <a:ext uri="{FF2B5EF4-FFF2-40B4-BE49-F238E27FC236}">
                <a16:creationId xmlns:a16="http://schemas.microsoft.com/office/drawing/2014/main" id="{E49D7E07-ACA0-4F8E-AAC5-04ECF806BDAE}"/>
              </a:ext>
            </a:extLst>
          </p:cNvPr>
          <p:cNvSpPr/>
          <p:nvPr/>
        </p:nvSpPr>
        <p:spPr>
          <a:xfrm>
            <a:off x="6182312" y="2450286"/>
            <a:ext cx="6009688" cy="34097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HYPOTÉZ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Hypotéza je vyvratitelné tvrzení o vztahu mezi proměnnými</a:t>
            </a:r>
            <a:r>
              <a:rPr lang="cs-CZ" sz="16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podobu 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oznamovací věty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je: jasná, jednoduchá, logická, ověřitelná, plodná</a:t>
            </a:r>
          </a:p>
          <a:p>
            <a:r>
              <a:rPr lang="cs-CZ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Fáze tvorby hypotézy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Prvotní hypotéza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výzkumný problém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Vědecká hypotéza</a:t>
            </a:r>
          </a:p>
          <a:p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 hypotéza</a:t>
            </a:r>
          </a:p>
          <a:p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Statistická hypotéza</a:t>
            </a:r>
          </a:p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H0 – neexistuje vztah mezi proměnnými</a:t>
            </a:r>
          </a:p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= existuje statisticky významná závislost mezi proměnnými.</a:t>
            </a:r>
          </a:p>
        </p:txBody>
      </p:sp>
      <p:sp>
        <p:nvSpPr>
          <p:cNvPr id="19" name="Šipka dolů 15">
            <a:extLst>
              <a:ext uri="{FF2B5EF4-FFF2-40B4-BE49-F238E27FC236}">
                <a16:creationId xmlns:a16="http://schemas.microsoft.com/office/drawing/2014/main" id="{94D93DA8-6997-41AF-A52F-6BC5B374E653}"/>
              </a:ext>
            </a:extLst>
          </p:cNvPr>
          <p:cNvSpPr/>
          <p:nvPr/>
        </p:nvSpPr>
        <p:spPr>
          <a:xfrm>
            <a:off x="1974281" y="2272349"/>
            <a:ext cx="432048" cy="30922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6">
            <a:extLst>
              <a:ext uri="{FF2B5EF4-FFF2-40B4-BE49-F238E27FC236}">
                <a16:creationId xmlns:a16="http://schemas.microsoft.com/office/drawing/2014/main" id="{528667BF-D747-4E6A-8D84-063436F69215}"/>
              </a:ext>
            </a:extLst>
          </p:cNvPr>
          <p:cNvSpPr/>
          <p:nvPr/>
        </p:nvSpPr>
        <p:spPr>
          <a:xfrm>
            <a:off x="10410123" y="5585582"/>
            <a:ext cx="432048" cy="63363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50DDE0-929A-4013-B7F2-065356668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674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A23B79-A73D-40A2-AB6C-2D987BD56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8901" y="648585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365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7430" y="123528"/>
            <a:ext cx="11985713" cy="648072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obsahové zaměření hypotéz a výzkumných otázek 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42122" y="771599"/>
            <a:ext cx="11849878" cy="5573213"/>
          </a:xfrm>
        </p:spPr>
        <p:txBody>
          <a:bodyPr>
            <a:noAutofit/>
          </a:bodyPr>
          <a:lstStyle/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Existenční</a:t>
            </a:r>
          </a:p>
          <a:p>
            <a:pPr lvl="1"/>
            <a:r>
              <a:rPr lang="cs-CZ" sz="1600" dirty="0"/>
              <a:t>Popisuje doposud nepopsané jevy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Nomologické</a:t>
            </a:r>
          </a:p>
          <a:p>
            <a:pPr marL="617220" lvl="2"/>
            <a:r>
              <a:rPr lang="cs-CZ" dirty="0"/>
              <a:t>Jejich potvrzením či vyvrácením vzniká nová teorie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Opisné</a:t>
            </a:r>
          </a:p>
          <a:p>
            <a:pPr lvl="1"/>
            <a:r>
              <a:rPr lang="cs-CZ" sz="1600" dirty="0"/>
              <a:t>Popisují vztahy mezi jevy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Vysvětlující</a:t>
            </a:r>
          </a:p>
          <a:p>
            <a:pPr lvl="1"/>
            <a:r>
              <a:rPr lang="cs-CZ" sz="1600" dirty="0"/>
              <a:t>Vysvětlují vztahy mezi jevy</a:t>
            </a:r>
          </a:p>
          <a:p>
            <a:endParaRPr lang="cs-C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nesměrový</a:t>
            </a:r>
          </a:p>
          <a:p>
            <a:pPr lvl="1"/>
            <a:r>
              <a:rPr lang="cs-CZ" sz="1600" dirty="0"/>
              <a:t>Zjistí rozdíl neurčí směr ani velikost rozdílu (je/není rozdíl mezi </a:t>
            </a:r>
            <a:r>
              <a:rPr lang="cs-CZ" sz="1600" dirty="0">
                <a:sym typeface="Webdings"/>
              </a:rPr>
              <a:t>a)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směrový</a:t>
            </a:r>
          </a:p>
          <a:p>
            <a:pPr lvl="1"/>
            <a:r>
              <a:rPr lang="cs-CZ" sz="1600" dirty="0"/>
              <a:t>Zjistí rozdíl a určí jeho směr (</a:t>
            </a:r>
            <a:r>
              <a:rPr lang="cs-CZ" sz="1600" dirty="0">
                <a:sym typeface="Webdings"/>
              </a:rPr>
              <a:t> muži více než 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kvantifikovaný</a:t>
            </a:r>
          </a:p>
          <a:p>
            <a:pPr lvl="1"/>
            <a:r>
              <a:rPr lang="cs-CZ" sz="1600" dirty="0"/>
              <a:t>Ukazuje velikost rozdílu</a:t>
            </a:r>
          </a:p>
          <a:p>
            <a:pPr marL="68580" indent="0">
              <a:buNone/>
            </a:pPr>
            <a:endParaRPr lang="cs-CZ" sz="1800" dirty="0"/>
          </a:p>
          <a:p>
            <a:pPr lvl="1"/>
            <a:endParaRPr lang="cs-CZ" sz="1600" b="1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65760" lvl="1" indent="0">
              <a:buNone/>
            </a:pPr>
            <a:r>
              <a:rPr lang="cs-CZ" sz="1400" dirty="0"/>
              <a:t>  </a:t>
            </a:r>
          </a:p>
          <a:p>
            <a:pPr marL="68580" indent="0">
              <a:buNone/>
            </a:pPr>
            <a:endParaRPr lang="cs-CZ" sz="1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28485B6-458B-4079-A1A0-0D5D6D7336A2}"/>
              </a:ext>
            </a:extLst>
          </p:cNvPr>
          <p:cNvCxnSpPr>
            <a:cxnSpLocks/>
          </p:cNvCxnSpPr>
          <p:nvPr/>
        </p:nvCxnSpPr>
        <p:spPr>
          <a:xfrm>
            <a:off x="0" y="4057194"/>
            <a:ext cx="12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ED34-F055-43A0-8064-51E933591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E0803E-A6C3-4F68-9C94-2354217C9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335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4353496-B171-489E-AD60-54575EAD7E93}"/>
              </a:ext>
            </a:extLst>
          </p:cNvPr>
          <p:cNvSpPr txBox="1"/>
          <p:nvPr/>
        </p:nvSpPr>
        <p:spPr>
          <a:xfrm>
            <a:off x="302704" y="106085"/>
            <a:ext cx="118892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Výzkumná otázka (PICO rámec):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Cíl 1: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1H0: Nezávislá proměnná statistický významně NEOVLIVŇUJE výskyt závislé</a:t>
            </a:r>
          </a:p>
          <a:p>
            <a:endParaRPr lang="cs-CZ" sz="1600" dirty="0"/>
          </a:p>
          <a:p>
            <a:r>
              <a:rPr lang="cs-CZ" sz="1600" dirty="0"/>
              <a:t>2H0: Nezávislá proměnná statistický významně NEOVLIVŇUJE výskyt závislé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Popřípadě kumulační hypotéza: 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4EF4012-5796-45F8-BFFA-B4DC8A89D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12565"/>
              </p:ext>
            </p:extLst>
          </p:nvPr>
        </p:nvGraphicFramePr>
        <p:xfrm>
          <a:off x="302704" y="2312876"/>
          <a:ext cx="11668472" cy="22322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34236">
                  <a:extLst>
                    <a:ext uri="{9D8B030D-6E8A-4147-A177-3AD203B41FA5}">
                      <a16:colId xmlns:a16="http://schemas.microsoft.com/office/drawing/2014/main" val="139105720"/>
                    </a:ext>
                  </a:extLst>
                </a:gridCol>
                <a:gridCol w="5834236">
                  <a:extLst>
                    <a:ext uri="{9D8B030D-6E8A-4147-A177-3AD203B41FA5}">
                      <a16:colId xmlns:a16="http://schemas.microsoft.com/office/drawing/2014/main" val="978446725"/>
                    </a:ext>
                  </a:extLst>
                </a:gridCol>
              </a:tblGrid>
              <a:tr h="223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Nezávislá proměnná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Závislá proměnná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434439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4FC97C-76C6-400C-9225-CB6BB99E2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885765-786C-4EFA-BC1A-8D3F24B91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641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687" y="260649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604" y="908721"/>
            <a:ext cx="11840548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62C55E-480A-4E1B-AFCF-DD166B512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8079A3-AA9D-410D-B1F1-2AA142609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804" y="2708476"/>
            <a:ext cx="11299372" cy="1702160"/>
          </a:xfrm>
        </p:spPr>
        <p:txBody>
          <a:bodyPr/>
          <a:lstStyle/>
          <a:p>
            <a:r>
              <a:rPr lang="cs-CZ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F1EE5A-8C35-426D-8054-0A6EA25A6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1A9D97-7CCA-4879-879B-D30D6A284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076" y="224644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cílového souboru</a:t>
            </a:r>
          </a:p>
        </p:txBody>
      </p:sp>
      <p:sp>
        <p:nvSpPr>
          <p:cNvPr id="3" name="Ovál 2"/>
          <p:cNvSpPr/>
          <p:nvPr/>
        </p:nvSpPr>
        <p:spPr>
          <a:xfrm>
            <a:off x="8346367" y="1238537"/>
            <a:ext cx="2952328" cy="46642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Základní soubor  = cílová populace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8814418" y="3570683"/>
            <a:ext cx="2158381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Výběrový soubor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17241" y="718457"/>
            <a:ext cx="6930887" cy="59148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Cílová populace = základní soubor</a:t>
            </a:r>
          </a:p>
          <a:p>
            <a:pPr marL="342900" lvl="1">
              <a:lnSpc>
                <a:spcPct val="120000"/>
              </a:lnSpc>
            </a:pPr>
            <a:r>
              <a:rPr lang="cs-CZ" dirty="0"/>
              <a:t>Skupina lidí, které spojuje přítomnost/nepřítomnost zkoumané proměnné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inkluze </a:t>
            </a:r>
            <a:r>
              <a:rPr lang="cs-CZ" sz="2200" dirty="0"/>
              <a:t>– kritéria </a:t>
            </a:r>
            <a:r>
              <a:rPr lang="cs-CZ" sz="2200" b="1" dirty="0"/>
              <a:t>zařazení</a:t>
            </a:r>
            <a:r>
              <a:rPr lang="cs-CZ" sz="2200" dirty="0"/>
              <a:t> = co musí jedinec splňovat, aby byl zařazen do výzkumu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exkluze </a:t>
            </a:r>
            <a:r>
              <a:rPr lang="cs-CZ" sz="2100" dirty="0"/>
              <a:t>– kritéria </a:t>
            </a:r>
            <a:r>
              <a:rPr lang="cs-CZ" sz="2100" b="1" dirty="0"/>
              <a:t>nezařazení  </a:t>
            </a:r>
            <a:r>
              <a:rPr lang="cs-CZ" sz="2100" dirty="0"/>
              <a:t>=</a:t>
            </a:r>
            <a:r>
              <a:rPr lang="cs-CZ" sz="2100" b="1" dirty="0"/>
              <a:t> </a:t>
            </a:r>
            <a:r>
              <a:rPr lang="cs-CZ" sz="2100" dirty="0"/>
              <a:t>co když jedinec má, nesmí být ve výzkumu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b="1" dirty="0"/>
              <a:t>Výběrový (výzkumný)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Reprezentativní skupina vybraná s cílové populace ovlivní výsledky výzkumu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velikost souboru,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reprezentativnost souboru,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nediskriminace jedinců,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velké množství  těch co odmítnou se účastnit,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zkreslení z již netestovaných proměnných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Vyčerpávající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Výzkum je uskutečněn u všech jedinců cílové populace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800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8511364" y="86409"/>
            <a:ext cx="3563888" cy="1152128"/>
          </a:xfrm>
          <a:prstGeom prst="wedgeRoundRectCallout">
            <a:avLst>
              <a:gd name="adj1" fmla="val 5118"/>
              <a:gd name="adj2" fmla="val 8235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Správná volba je klíčová pro validnost tvrzení</a:t>
            </a:r>
          </a:p>
          <a:p>
            <a:pPr algn="ctr"/>
            <a:r>
              <a:rPr lang="cs-CZ" sz="1200" b="1" dirty="0"/>
              <a:t>Interní validita </a:t>
            </a:r>
            <a:r>
              <a:rPr lang="cs-CZ" sz="1200" dirty="0"/>
              <a:t>= platnost tvrzení v cílové populaci</a:t>
            </a:r>
          </a:p>
          <a:p>
            <a:pPr algn="ctr"/>
            <a:r>
              <a:rPr lang="cs-CZ" sz="1200" b="1" dirty="0"/>
              <a:t>Externí validita </a:t>
            </a:r>
            <a:r>
              <a:rPr lang="cs-CZ" sz="1200" dirty="0"/>
              <a:t>= do jaké míry lze tvrzení generalizovat na celou populaci</a:t>
            </a:r>
          </a:p>
        </p:txBody>
      </p:sp>
      <p:pic>
        <p:nvPicPr>
          <p:cNvPr id="8" name="Picture 2" descr="Otazník z barevné 3d — Stock fotografie #7241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67" y="4797152"/>
            <a:ext cx="120528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F21FA8-CB42-4A42-835B-F736FBCAC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759" y="6395242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493C89-3741-42E9-9A87-4944C950A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39524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492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2DE3DA-6624-4BC5-9816-24FDA4D37122}"/>
              </a:ext>
            </a:extLst>
          </p:cNvPr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10428312" y="22312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0736" y="9432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souboru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75325"/>
              </p:ext>
            </p:extLst>
          </p:nvPr>
        </p:nvGraphicFramePr>
        <p:xfrm>
          <a:off x="90736" y="550506"/>
          <a:ext cx="10714113" cy="55983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368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097">
                  <a:extLst>
                    <a:ext uri="{9D8B030D-6E8A-4147-A177-3AD203B41FA5}">
                      <a16:colId xmlns:a16="http://schemas.microsoft.com/office/drawing/2014/main" val="1838268871"/>
                    </a:ext>
                  </a:extLst>
                </a:gridCol>
                <a:gridCol w="3979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Náhodný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Záměrný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5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náhodnému výběru je nezbytné znát všechny členy cílového souboru. Při výběru je uplatňován princip náhody (losování, mechanické pravidlo = např. každý pátý na seznamu)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Mnohé způsoby výběru výzkumného souboru lze tedy využít u náhodného i záměrného výběru. Záleží na postupu výběru konkrétního subjektu.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Jednoduchý náhodný výběr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21">
                <a:tc gridSpan="2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Mechanický náhodný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57">
                <a:tc grid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Účelový  expertní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3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20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Vícenásobný (vícestupňový) 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Stratifikovaný (oblastní)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81995912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Kvótový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947543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Kriteriální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9148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Párový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261953"/>
                  </a:ext>
                </a:extLst>
              </a:tr>
              <a:tr h="3057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Snowball metoda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54830"/>
                  </a:ext>
                </a:extLst>
              </a:tr>
              <a:tr h="3152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Oportunitní namátkový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4253233"/>
                  </a:ext>
                </a:extLst>
              </a:tr>
              <a:tr h="4780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Sebevýběr</a:t>
                      </a:r>
                      <a:r>
                        <a:rPr lang="cs-CZ" sz="1400" b="0" dirty="0">
                          <a:effectLst/>
                        </a:rPr>
                        <a:t> – anketní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2815926"/>
                  </a:ext>
                </a:extLst>
              </a:tr>
              <a:tr h="75548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Výběr výzkumného vzorku prostřednictvím sociálních síti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28EB0D-3BA8-49A7-BF85-B50379E76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8F6554-8FA0-4962-92F9-1C917EF91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533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5573" y="79945"/>
            <a:ext cx="8456581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55573" y="864096"/>
            <a:ext cx="10044883" cy="55646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 náhodný výběr: </a:t>
            </a:r>
            <a:r>
              <a:rPr lang="cs-CZ" sz="1800" dirty="0"/>
              <a:t>ze všech osob cílové populace jsou vylosováni ti, co budou zařazeni do výzkumu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Mechanický náhodný výběr: </a:t>
            </a:r>
            <a:r>
              <a:rPr lang="cs-CZ" sz="1800" dirty="0"/>
              <a:t>ze seznamu všech osob cílové populace je vybrán např. každý pátý, nebo každý jehož přímení začíná n K a R  a B a P…..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Účelový  expertní výběr: </a:t>
            </a:r>
            <a:r>
              <a:rPr lang="cs-CZ" sz="1800" dirty="0"/>
              <a:t>uplatnění převážně v kvalitativním výzkumu – zcela subjektivní výběr výzkumníkem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Skupinový výběr: </a:t>
            </a:r>
            <a:r>
              <a:rPr lang="cs-CZ" sz="1800" dirty="0"/>
              <a:t>určitá skupina lidí (např. jedna nemocnice a výzkumný soubor tvoří sestry tam pracující)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Vícenásobný (vícestupňový) skupinový výběr: </a:t>
            </a:r>
            <a:r>
              <a:rPr lang="cs-CZ" sz="1800" dirty="0"/>
              <a:t>výběr skupiny vyššího řádu, posléze nižšího řádu (např. vybrána, poté klinika, poté oddělení, poté konkrétní jednotlivce….)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Stratifikovaný (oblastní) výběr: </a:t>
            </a:r>
            <a:r>
              <a:rPr lang="cs-CZ" sz="1800" dirty="0"/>
              <a:t>všichni z cílové populace jsou rozčleněni na menší  odlišné skupiny (např. absolventky SZŠ, VOZŠ, Bc., Mgr.) a z každé skupiny jsou pak vybráni členové výzkumného souboru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Kvótový výběr: </a:t>
            </a:r>
            <a:r>
              <a:rPr lang="cs-CZ" sz="1800" dirty="0"/>
              <a:t>víme-li např., že v cílové populaci je 30 % žen a 70 % mužů snažíme se tyto parametry dodržet i ve výzkumném souboru.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10402417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7DAEB-F398-4916-95E2-5C2550A833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D3CF56-7B58-45CB-96FC-B555CBCF9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09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81978" y="72008"/>
            <a:ext cx="8131598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79918" y="864096"/>
            <a:ext cx="10148394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Kriteriální výběr: </a:t>
            </a:r>
            <a:r>
              <a:rPr lang="cs-CZ" sz="1800" dirty="0"/>
              <a:t>vybírám výzkumný soubor dle zastoupení určitého kritéria  (např. kuřáci)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Párový výběr: </a:t>
            </a:r>
            <a:r>
              <a:rPr lang="cs-CZ" sz="1800" dirty="0"/>
              <a:t>výběr dvou co nejvíce podobných skupin (věk, pohlaví, vzdělání)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Snowball metoda (metoda nabalování): </a:t>
            </a:r>
            <a:r>
              <a:rPr lang="cs-CZ" sz="1800" dirty="0"/>
              <a:t>osoba cílové skupiny a se stává informátorem (dává nám kontakt na další osobu nebo jí předloží výzkumný nástroj) a nově kontaktovaní se opět stávají informátory a celí cyklus se opakuje.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Oportunitní namátkový výběr: </a:t>
            </a:r>
            <a:r>
              <a:rPr lang="cs-CZ" sz="1800" dirty="0"/>
              <a:t>testujeme kohokoliv, kdo je zrovna ochoten se nechat testovat</a:t>
            </a:r>
          </a:p>
          <a:p>
            <a:pPr>
              <a:lnSpc>
                <a:spcPct val="120000"/>
              </a:lnSpc>
            </a:pPr>
            <a:r>
              <a:rPr lang="cs-CZ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Sebevýběr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anketní výběr: </a:t>
            </a:r>
            <a:r>
              <a:rPr lang="cs-CZ" sz="1800" dirty="0"/>
              <a:t>testujeme ty, co na základě výzvy chtějí být součástí výzkumného souboru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výzkumného vzorku prostřednictvím sociálních síti: </a:t>
            </a:r>
            <a:r>
              <a:rPr lang="cs-CZ" sz="1800" dirty="0">
                <a:solidFill>
                  <a:srgbClr val="FF0000"/>
                </a:solidFill>
              </a:rPr>
              <a:t>velké riziko toho, že informace získáme od osoby, které nesplňuje požadavky cílové populace.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10428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8D6EEA-2BBD-464A-8C5D-3F94B6D45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2578B-71FC-4988-8C58-E9C9E0B98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386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1324" y="154157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velikosti cílového souboru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0158695"/>
              </p:ext>
            </p:extLst>
          </p:nvPr>
        </p:nvGraphicFramePr>
        <p:xfrm>
          <a:off x="545298" y="671804"/>
          <a:ext cx="11341901" cy="532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F1D957-111B-4279-B265-F1511EB98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CFF42-2999-4F58-AE20-8E8A39E1F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6570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320888"/>
            <a:ext cx="11684640" cy="1702160"/>
          </a:xfrm>
        </p:spPr>
        <p:txBody>
          <a:bodyPr/>
          <a:lstStyle/>
          <a:p>
            <a:r>
              <a:rPr lang="cs-CZ" dirty="0"/>
              <a:t>FÁZE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Volba metody sběru dat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8983" y="21743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6093FA-D68D-4247-846C-F2C933EDC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E8436-08E2-4F23-BFE8-44E8ED19F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95931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61324" y="179409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4227" t="24339" r="40474" b="14021"/>
          <a:stretch/>
        </p:blipFill>
        <p:spPr bwMode="auto">
          <a:xfrm>
            <a:off x="10860360" y="0"/>
            <a:ext cx="133164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1120"/>
              </p:ext>
            </p:extLst>
          </p:nvPr>
        </p:nvGraphicFramePr>
        <p:xfrm>
          <a:off x="361324" y="690465"/>
          <a:ext cx="10368881" cy="55527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337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5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4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Přestože některé z výzkumných nástrojů lze použít jak</a:t>
                      </a:r>
                      <a:r>
                        <a:rPr lang="cs-CZ" sz="14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kvantitativního tak u kvalitativního výzkumného dizajnu, jejich konstrukce a způsob sběru dat je pro odlišný. </a:t>
                      </a:r>
                      <a:endParaRPr lang="cs-CZ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Dotazník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n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52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Rozhovor</a:t>
                      </a:r>
                      <a:endParaRPr lang="cs-CZ" sz="20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Strukturovaný (</a:t>
                      </a:r>
                      <a:r>
                        <a:rPr lang="cs-CZ" sz="14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defcto</a:t>
                      </a: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 dotazník vyplněný za asistence výzkumníka)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Polostrukturovaný</a:t>
                      </a: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, nestrukturovaný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52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Pozorování</a:t>
                      </a:r>
                      <a:endParaRPr lang="cs-CZ" sz="20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Strukturovaný záznamový arch sledování počtu výskytu jevu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Pořízení videonahrávky podrobný rozbor 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psaného projevu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n-lt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Např. zkoumání deníku nebo,</a:t>
                      </a:r>
                      <a:r>
                        <a:rPr lang="cs-CZ" sz="14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eseje na určité téma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kresby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ctr" rtl="0" eaLnBrk="1" latinLnBrk="0" hangingPunct="1"/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9705F5-747F-4808-9DD0-00F90B0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04DC35-C0F2-4572-8EEB-AEF9C1428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8666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563" y="404664"/>
            <a:ext cx="11653934" cy="1080120"/>
          </a:xfrm>
        </p:spPr>
        <p:txBody>
          <a:bodyPr>
            <a:noAutofit/>
          </a:bodyPr>
          <a:lstStyle/>
          <a:p>
            <a:r>
              <a:rPr lang="cs-CZ" dirty="0"/>
              <a:t>2. fáze: plánování </a:t>
            </a:r>
            <a:r>
              <a:rPr lang="cs-CZ" sz="2400" dirty="0"/>
              <a:t>– volba výzkumného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588" y="1484785"/>
            <a:ext cx="11653934" cy="4347845"/>
          </a:xfrm>
        </p:spPr>
        <p:txBody>
          <a:bodyPr/>
          <a:lstStyle/>
          <a:p>
            <a:r>
              <a:rPr lang="cs-CZ" dirty="0"/>
              <a:t>Chování lidí na veřejném místě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POZOROVÁNÍ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Chování lidí v soukromí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Zkoumání názorů, pocitů, víry, hodnot 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 </a:t>
            </a:r>
            <a:r>
              <a:rPr lang="cs-CZ" dirty="0"/>
              <a:t>nebo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POSTOJOVÉ ŠKÁLY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Schopnosti jedinců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STANDARDIZOVANÉ TESTY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3EA388-6B7F-4DBC-9408-B9EBAA13A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097AC3-A13A-4AE3-8F42-EC15A609F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65845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34</TotalTime>
  <Words>1550</Words>
  <Application>Microsoft Office PowerPoint</Application>
  <PresentationFormat>Širokoúhlá obrazovka</PresentationFormat>
  <Paragraphs>250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Times New Roman</vt:lpstr>
      <vt:lpstr>Webdings</vt:lpstr>
      <vt:lpstr>Wingdings</vt:lpstr>
      <vt:lpstr>Prezentace_MU_CZ</vt:lpstr>
      <vt:lpstr>FÁZE PLÁNOVÁNÍ</vt:lpstr>
      <vt:lpstr>2. fáze: plánování – volba cílového souboru</vt:lpstr>
      <vt:lpstr>2. fáze: plánování – volba výzkumného souboru</vt:lpstr>
      <vt:lpstr>2. fáze: plánování – výběr výzkumného souboru</vt:lpstr>
      <vt:lpstr>2. fáze: plánování –  výběr výzkumného souboru</vt:lpstr>
      <vt:lpstr>2. fáze: plánování – volba velikosti cílového souboru</vt:lpstr>
      <vt:lpstr>FÁZE PLÁNOVÁNÍ</vt:lpstr>
      <vt:lpstr>2. fáze: plánování – volba výzkumného nástroje</vt:lpstr>
      <vt:lpstr>2. fáze: plánování – volba výzkumného nástroje</vt:lpstr>
      <vt:lpstr>FÁZE EMPIRICKÁ</vt:lpstr>
      <vt:lpstr>3. fáze: empirická – formulace cílů, hypotéz, výzkumných otázek</vt:lpstr>
      <vt:lpstr>3. fáze: empirická – obsahové zaměření hypotéz a výzkumných otázek </vt:lpstr>
      <vt:lpstr>Prezentace aplikace PowerPoint</vt:lpstr>
      <vt:lpstr>Zdroje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7</cp:revision>
  <cp:lastPrinted>1601-01-01T00:00:00Z</cp:lastPrinted>
  <dcterms:created xsi:type="dcterms:W3CDTF">2021-09-08T10:42:39Z</dcterms:created>
  <dcterms:modified xsi:type="dcterms:W3CDTF">2021-09-30T12:40:22Z</dcterms:modified>
</cp:coreProperties>
</file>